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824" r:id="rId5"/>
    <p:sldId id="82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1C4-52B2-4D73-A3F0-A99D8AD0BB7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103C3-1F8D-40AF-92DE-175B1D7C0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DC01-D100-4177-A88C-3ECDFA08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7EE1C-9F25-4369-A1C1-36AB98D9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0390-E924-460D-84F9-989D36FA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8349-417E-4469-9621-28C91EDA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C58B-E363-4968-BC83-EAAE7100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EAAA-6A71-4A08-9C9F-958BA105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4EB97-D3D1-4D95-9864-01328BEBC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A19A-BBE3-47C9-A32E-4A398641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2358-60D1-4A82-A3F5-17F45D05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A1B2-A4B5-40AD-A8FF-DC6006D5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E6F5B-4BEC-442D-8D92-6F3999FE3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F7CCE-4E2D-4C20-A2DB-3E0BCED7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1AEA-5099-413E-8C5B-FB9117CB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8CD5-222A-4D88-ABEE-03517412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75B3-3B57-4285-A9AE-4F2D154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BF72-FEB2-4EF5-AE8C-CA866E75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549D-D00E-47E1-B862-E2B3BD10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17D2-C531-4958-A95C-0C2377F0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F3F0-B46D-4B07-8E0D-AEF70949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13DB-B90D-4FA3-B6D0-6D8477A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E96B-1B3E-4B9F-9C45-7D044C22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9CAA-5873-4323-AFE5-25A41D1D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7469-115C-4FA9-94AE-1E5DDF09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087B-0571-4F3C-8215-E78F78C3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5CC5-EC4B-4604-BCF5-3593A46B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E73F-50EC-46FB-BD85-0E17631B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8934-1D9F-4DB5-917F-6969B0E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47445-C2A8-477A-8D42-4BAC1FBC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BC1B6-5E66-48D6-B540-7345ADF3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F74E7-9F05-41A7-9BA3-108A32C1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F104-CCAA-4276-A4BE-B64EC138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8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40E-4529-4489-AA8B-9C9888A0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C41E-4F81-4E06-87FC-60D246DE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DEE65-46DC-4E31-B0DE-276C204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90805-2FC9-4A69-B8A2-92D9ACBDF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0B15C-3DCA-45CD-BCE9-887750BB4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01345-F917-4148-A415-B2E41594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DDBA4-3BCF-4934-BB84-0CC831A9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65E08-38FA-4602-8CCB-062F5A3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C756-D152-4CA0-900B-C8BEAE63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E815D-400D-49AB-9C96-987A83E4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10055-87CA-4848-B824-2D670217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06E32-57A5-48B5-AFF5-D74FF3ED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7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12E11-0450-4EC1-ADCD-65B8F81C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95DA7-4CB0-41ED-A94F-C8FF19A0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ED49-D3B4-42E7-8CA8-0C1D0E2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E576-EF06-4B06-80EE-A3D1273C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C57-A1F6-4401-A493-D4D81FBC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D860B-B77C-4875-A792-A344D2E6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74668-4576-4D65-ABF9-F96A6CBC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D95DF-6BE4-4A38-8FE0-609E255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3EB2-3037-4B0D-B5A5-10FCFE7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6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B21B-9B63-4881-B697-6D33222B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4C810-8A49-44CE-89C5-34B947B9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C26F-E0D3-4B94-A7BF-BDC490E5F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3C7A-FFA2-4101-8240-ADFFD2E6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DB364-19D3-4F41-9AC1-72C94BCD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63F0F-D652-42BC-A4F7-FDF9BFD1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2DEFE-36D0-4746-96D0-D5AC2EF1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DDAC1-7E42-401D-B84B-1D070CF1D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4BC3-4968-4990-94F2-496FC9FBF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ED5A-173C-4959-8153-A79F2FAC62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ACCE-E2C6-40C5-991B-D4991D47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A48A-D8C7-4A84-94DC-CE9484874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22F6-7FB1-4280-9ED3-D0610EFA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2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74E4-C3F5-4A43-9266-BFE01E62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Catalytic Deactivation Python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A3141-DEDE-4361-BA00-D24D7EBE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Elsa Koninckx</a:t>
            </a:r>
          </a:p>
        </p:txBody>
      </p:sp>
    </p:spTree>
    <p:extLst>
      <p:ext uri="{BB962C8B-B14F-4D97-AF65-F5344CB8AC3E}">
        <p14:creationId xmlns:p14="http://schemas.microsoft.com/office/powerpoint/2010/main" val="240824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FF1-3C8F-41A9-B54D-4FBAB3B1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6F92B-61D0-4A3B-8F55-4A7398E7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50" y="1575545"/>
            <a:ext cx="11389105" cy="24964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C3A8CB-168A-401A-A87C-545CDB327ED2}"/>
              </a:ext>
            </a:extLst>
          </p:cNvPr>
          <p:cNvSpPr/>
          <p:nvPr/>
        </p:nvSpPr>
        <p:spPr>
          <a:xfrm>
            <a:off x="378691" y="1575545"/>
            <a:ext cx="1921164" cy="25623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7A09A-96DC-4C5C-AB95-64F61D667775}"/>
              </a:ext>
            </a:extLst>
          </p:cNvPr>
          <p:cNvSpPr/>
          <p:nvPr/>
        </p:nvSpPr>
        <p:spPr>
          <a:xfrm>
            <a:off x="378691" y="4295653"/>
            <a:ext cx="3631248" cy="24155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&amp; B always hold time data. The important column is B. This is the “x” column I use to match “y” data. Likewise, your time units for B should match your “y” units. (A is just being carried around, can fill in with whatever time units you want)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BC040-0F2D-4508-8578-F795BCBA41FC}"/>
              </a:ext>
            </a:extLst>
          </p:cNvPr>
          <p:cNvSpPr/>
          <p:nvPr/>
        </p:nvSpPr>
        <p:spPr>
          <a:xfrm>
            <a:off x="2334682" y="1575545"/>
            <a:ext cx="626632" cy="25623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58E28-FC58-4A79-BCE5-A05A0ACB0F60}"/>
              </a:ext>
            </a:extLst>
          </p:cNvPr>
          <p:cNvSpPr/>
          <p:nvPr/>
        </p:nvSpPr>
        <p:spPr>
          <a:xfrm>
            <a:off x="4096410" y="4295652"/>
            <a:ext cx="3109733" cy="24155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always assume column C has conversion data. This is mainly just to print conversion on different axis. Can replace with a species (ex. Starting material STY) , but will show up on own axis.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64FF0B-CF1E-4591-AEEF-9E5CB801F12E}"/>
              </a:ext>
            </a:extLst>
          </p:cNvPr>
          <p:cNvSpPr/>
          <p:nvPr/>
        </p:nvSpPr>
        <p:spPr>
          <a:xfrm>
            <a:off x="7292614" y="4305928"/>
            <a:ext cx="1650050" cy="2415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have as many or as few species fit as you want... theoretically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6BC7B-FA9B-4C38-91AB-2ADCF12EBE36}"/>
              </a:ext>
            </a:extLst>
          </p:cNvPr>
          <p:cNvSpPr/>
          <p:nvPr/>
        </p:nvSpPr>
        <p:spPr>
          <a:xfrm>
            <a:off x="2299855" y="1979802"/>
            <a:ext cx="9502768" cy="1439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C0261-584C-49C2-BBE0-E1F684D77F16}"/>
              </a:ext>
            </a:extLst>
          </p:cNvPr>
          <p:cNvSpPr/>
          <p:nvPr/>
        </p:nvSpPr>
        <p:spPr>
          <a:xfrm>
            <a:off x="631843" y="1814220"/>
            <a:ext cx="11181465" cy="3585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D785F-7777-4CE7-9C13-76B02A0972B1}"/>
              </a:ext>
            </a:extLst>
          </p:cNvPr>
          <p:cNvSpPr/>
          <p:nvPr/>
        </p:nvSpPr>
        <p:spPr>
          <a:xfrm>
            <a:off x="9029135" y="4295651"/>
            <a:ext cx="2488950" cy="241553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grab all units / labels from these locations. Please update these if you change your units / species.</a:t>
            </a:r>
          </a:p>
        </p:txBody>
      </p:sp>
    </p:spTree>
    <p:extLst>
      <p:ext uri="{BB962C8B-B14F-4D97-AF65-F5344CB8AC3E}">
        <p14:creationId xmlns:p14="http://schemas.microsoft.com/office/powerpoint/2010/main" val="191209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CF7F-BDEF-46CE-AD53-23C0E262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C868D-2696-44ED-8684-B1AAA2800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4"/>
          <a:stretch/>
        </p:blipFill>
        <p:spPr>
          <a:xfrm>
            <a:off x="571500" y="1477817"/>
            <a:ext cx="10782300" cy="28551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91124F-BB05-42A3-8A28-7F04BD1F2AEA}"/>
              </a:ext>
            </a:extLst>
          </p:cNvPr>
          <p:cNvSpPr/>
          <p:nvPr/>
        </p:nvSpPr>
        <p:spPr>
          <a:xfrm>
            <a:off x="1699491" y="3325091"/>
            <a:ext cx="7564582" cy="4156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219CB-005C-4477-A992-F9C8AF8E1224}"/>
              </a:ext>
            </a:extLst>
          </p:cNvPr>
          <p:cNvSpPr/>
          <p:nvPr/>
        </p:nvSpPr>
        <p:spPr>
          <a:xfrm>
            <a:off x="571501" y="4442557"/>
            <a:ext cx="4990400" cy="19246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and paste the name of the excel file and the excel tab sheet.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Output will appear as NEW file: the original input excel name appended with “ – Modeled” at the end and in tab “Yields Modeled”. You can change this in the code if you want.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34E55-2DE4-4568-B39B-5976D20989D9}"/>
              </a:ext>
            </a:extLst>
          </p:cNvPr>
          <p:cNvSpPr/>
          <p:nvPr/>
        </p:nvSpPr>
        <p:spPr>
          <a:xfrm>
            <a:off x="1699491" y="3816720"/>
            <a:ext cx="7564582" cy="4156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C67CF-1382-4C69-8166-C09F5E92D4E2}"/>
              </a:ext>
            </a:extLst>
          </p:cNvPr>
          <p:cNvSpPr/>
          <p:nvPr/>
        </p:nvSpPr>
        <p:spPr>
          <a:xfrm>
            <a:off x="6470360" y="4483356"/>
            <a:ext cx="3822932" cy="19246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change the maximum number of skipped initial / final points to reduce initial/final time artifacts or scattering. If unsure, it might be best to leave the defaults.</a:t>
            </a:r>
          </a:p>
        </p:txBody>
      </p:sp>
    </p:spTree>
    <p:extLst>
      <p:ext uri="{BB962C8B-B14F-4D97-AF65-F5344CB8AC3E}">
        <p14:creationId xmlns:p14="http://schemas.microsoft.com/office/powerpoint/2010/main" val="30494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CF7F-BDEF-46CE-AD53-23C0E262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35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A7EC7-849D-4C23-91E6-514819089678}"/>
              </a:ext>
            </a:extLst>
          </p:cNvPr>
          <p:cNvSpPr txBox="1"/>
          <p:nvPr/>
        </p:nvSpPr>
        <p:spPr>
          <a:xfrm>
            <a:off x="6304724" y="3115220"/>
            <a:ext cx="819455" cy="569387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Criteria</a:t>
            </a:r>
          </a:p>
          <a:p>
            <a:pPr algn="ctr"/>
            <a:endParaRPr lang="en-US" sz="300" b="1" u="sng" dirty="0"/>
          </a:p>
          <a:p>
            <a:pPr algn="ctr"/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&gt; 0.97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5B203B-AEAD-41DC-AF43-B49DC4BCEA77}"/>
              </a:ext>
            </a:extLst>
          </p:cNvPr>
          <p:cNvGrpSpPr/>
          <p:nvPr/>
        </p:nvGrpSpPr>
        <p:grpSpPr>
          <a:xfrm>
            <a:off x="4519891" y="1519204"/>
            <a:ext cx="4426454" cy="1140072"/>
            <a:chOff x="4676907" y="1506243"/>
            <a:chExt cx="4426454" cy="11400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D5BAEAF-6AA7-4602-8387-3985D0544397}"/>
                </a:ext>
              </a:extLst>
            </p:cNvPr>
            <p:cNvSpPr/>
            <p:nvPr/>
          </p:nvSpPr>
          <p:spPr>
            <a:xfrm>
              <a:off x="6365443" y="1888847"/>
              <a:ext cx="2737918" cy="7574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DC337-FFC6-4E3C-8859-27C6FC49EE9B}"/>
                </a:ext>
              </a:extLst>
            </p:cNvPr>
            <p:cNvSpPr txBox="1"/>
            <p:nvPr/>
          </p:nvSpPr>
          <p:spPr>
            <a:xfrm>
              <a:off x="6021394" y="1506243"/>
              <a:ext cx="1859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u="sng" dirty="0"/>
                <a:t>Hyperbolic (multi-site)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0B67F6-6BE3-4AC9-8893-7B27F92B5055}"/>
                    </a:ext>
                  </a:extLst>
                </p:cNvPr>
                <p:cNvSpPr txBox="1"/>
                <p:nvPr/>
              </p:nvSpPr>
              <p:spPr>
                <a:xfrm>
                  <a:off x="4676907" y="1954208"/>
                  <a:ext cx="1587614" cy="414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3FFAA71-01EB-4FF1-BEED-18D9596A1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07" y="1954208"/>
                  <a:ext cx="1587614" cy="414472"/>
                </a:xfrm>
                <a:prstGeom prst="rect">
                  <a:avLst/>
                </a:prstGeom>
                <a:blipFill>
                  <a:blip r:embed="rId4"/>
                  <a:stretch>
                    <a:fillRect l="-2308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01C782-27F6-47E6-A054-5CA0D5C97E85}"/>
                    </a:ext>
                  </a:extLst>
                </p:cNvPr>
                <p:cNvSpPr txBox="1"/>
                <p:nvPr/>
              </p:nvSpPr>
              <p:spPr>
                <a:xfrm>
                  <a:off x="6402919" y="1951882"/>
                  <a:ext cx="2655278" cy="6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1+(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85440E0-BDA6-46EC-8549-4DEDAB94E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919" y="1951882"/>
                  <a:ext cx="2655278" cy="606705"/>
                </a:xfrm>
                <a:prstGeom prst="rect">
                  <a:avLst/>
                </a:prstGeom>
                <a:blipFill>
                  <a:blip r:embed="rId5"/>
                  <a:stretch>
                    <a:fillRect l="-917" b="-101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18DCA0-4EB3-4F2A-9BBE-881942826BCB}"/>
              </a:ext>
            </a:extLst>
          </p:cNvPr>
          <p:cNvGrpSpPr/>
          <p:nvPr/>
        </p:nvGrpSpPr>
        <p:grpSpPr>
          <a:xfrm>
            <a:off x="4503666" y="4094694"/>
            <a:ext cx="3988370" cy="761633"/>
            <a:chOff x="4987977" y="626349"/>
            <a:chExt cx="3988370" cy="76163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5F2C405-B8DE-46F3-B961-8904465C5BC9}"/>
                </a:ext>
              </a:extLst>
            </p:cNvPr>
            <p:cNvSpPr/>
            <p:nvPr/>
          </p:nvSpPr>
          <p:spPr>
            <a:xfrm>
              <a:off x="6812280" y="979181"/>
              <a:ext cx="1196232" cy="37075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FDCE84-2732-42B5-8E9A-50B0C5E8D9D9}"/>
                </a:ext>
              </a:extLst>
            </p:cNvPr>
            <p:cNvSpPr txBox="1"/>
            <p:nvPr/>
          </p:nvSpPr>
          <p:spPr>
            <a:xfrm>
              <a:off x="5903075" y="626349"/>
              <a:ext cx="1974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u="sng" dirty="0"/>
                <a:t>Exponential (single-site)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AC2F570-B1F8-4026-8C51-8D4B79658549}"/>
                    </a:ext>
                  </a:extLst>
                </p:cNvPr>
                <p:cNvSpPr txBox="1"/>
                <p:nvPr/>
              </p:nvSpPr>
              <p:spPr>
                <a:xfrm>
                  <a:off x="4987977" y="973510"/>
                  <a:ext cx="1492973" cy="414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E09A067-58FC-46EF-83ED-1EC483FB9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977" y="973510"/>
                  <a:ext cx="1492973" cy="414472"/>
                </a:xfrm>
                <a:prstGeom prst="rect">
                  <a:avLst/>
                </a:prstGeom>
                <a:blipFill>
                  <a:blip r:embed="rId6"/>
                  <a:stretch>
                    <a:fillRect l="-2041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6">
                  <a:extLst>
                    <a:ext uri="{FF2B5EF4-FFF2-40B4-BE49-F238E27FC236}">
                      <a16:creationId xmlns:a16="http://schemas.microsoft.com/office/drawing/2014/main" id="{5507BD31-84FF-4A20-98D3-D273DF9E298B}"/>
                    </a:ext>
                  </a:extLst>
                </p:cNvPr>
                <p:cNvSpPr txBox="1"/>
                <p:nvPr/>
              </p:nvSpPr>
              <p:spPr>
                <a:xfrm>
                  <a:off x="6933581" y="1044883"/>
                  <a:ext cx="981551" cy="2192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7" name="TextBox 6">
                  <a:extLst>
                    <a:ext uri="{FF2B5EF4-FFF2-40B4-BE49-F238E27FC236}">
                      <a16:creationId xmlns:a16="http://schemas.microsoft.com/office/drawing/2014/main" id="{C574D8C4-2B47-47BC-A02C-2FFF27E6E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581" y="1044883"/>
                  <a:ext cx="981551" cy="219227"/>
                </a:xfrm>
                <a:prstGeom prst="rect">
                  <a:avLst/>
                </a:prstGeom>
                <a:blipFill>
                  <a:blip r:embed="rId7"/>
                  <a:stretch>
                    <a:fillRect l="-3106"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06A7D78-B837-4E7E-BD6D-60F71DF3B0FC}"/>
                    </a:ext>
                  </a:extLst>
                </p:cNvPr>
                <p:cNvSpPr/>
                <p:nvPr/>
              </p:nvSpPr>
              <p:spPr>
                <a:xfrm>
                  <a:off x="8208573" y="1006100"/>
                  <a:ext cx="76777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E926939-A5D9-44F1-AD1C-73EA1CEC55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573" y="1006100"/>
                  <a:ext cx="76777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92D56FE-9724-406B-9476-15954681CA4F}"/>
              </a:ext>
            </a:extLst>
          </p:cNvPr>
          <p:cNvSpPr txBox="1"/>
          <p:nvPr/>
        </p:nvSpPr>
        <p:spPr>
          <a:xfrm>
            <a:off x="3406715" y="3030580"/>
            <a:ext cx="1271322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Crop additional initial point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D33D45-3F2C-473C-92F5-A4727454B3E3}"/>
              </a:ext>
            </a:extLst>
          </p:cNvPr>
          <p:cNvSpPr/>
          <p:nvPr/>
        </p:nvSpPr>
        <p:spPr>
          <a:xfrm>
            <a:off x="4408131" y="1519205"/>
            <a:ext cx="4612640" cy="1278232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65B6AE-6158-4A4F-BB18-D7E6EF11245F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>
            <a:off x="6714451" y="2797437"/>
            <a:ext cx="0" cy="31778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CABF0E-B65B-4CD8-AFAF-9689E07FD54B}"/>
              </a:ext>
            </a:extLst>
          </p:cNvPr>
          <p:cNvSpPr txBox="1"/>
          <p:nvPr/>
        </p:nvSpPr>
        <p:spPr>
          <a:xfrm>
            <a:off x="4869755" y="3150530"/>
            <a:ext cx="127132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  <a:p>
            <a:pPr algn="ctr"/>
            <a:r>
              <a:rPr lang="en-US" sz="1400" dirty="0"/>
              <a:t>Round +1</a:t>
            </a:r>
          </a:p>
          <a:p>
            <a:pPr algn="ctr"/>
            <a:endParaRPr lang="en-US" sz="300" u="sn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1335F2-CBCB-486A-AB12-56C36ED702A5}"/>
              </a:ext>
            </a:extLst>
          </p:cNvPr>
          <p:cNvCxnSpPr>
            <a:cxnSpLocks/>
            <a:stCxn id="11" idx="1"/>
            <a:endCxn id="23" idx="3"/>
          </p:cNvCxnSpPr>
          <p:nvPr/>
        </p:nvCxnSpPr>
        <p:spPr>
          <a:xfrm flipH="1" flipV="1">
            <a:off x="4678037" y="3399913"/>
            <a:ext cx="1626686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F03B10B-74FD-41EB-858A-8D76FD1A0E5F}"/>
              </a:ext>
            </a:extLst>
          </p:cNvPr>
          <p:cNvCxnSpPr>
            <a:cxnSpLocks/>
            <a:stCxn id="23" idx="0"/>
            <a:endCxn id="24" idx="1"/>
          </p:cNvCxnSpPr>
          <p:nvPr/>
        </p:nvCxnSpPr>
        <p:spPr>
          <a:xfrm rot="5400000" flipH="1" flipV="1">
            <a:off x="3789125" y="2411575"/>
            <a:ext cx="872259" cy="36575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C47FD5-A2EA-4BA8-9FFC-7314BE8E8DD3}"/>
              </a:ext>
            </a:extLst>
          </p:cNvPr>
          <p:cNvSpPr txBox="1"/>
          <p:nvPr/>
        </p:nvSpPr>
        <p:spPr>
          <a:xfrm>
            <a:off x="2948097" y="2580720"/>
            <a:ext cx="12713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Round ≤ 5</a:t>
            </a:r>
          </a:p>
          <a:p>
            <a:pPr algn="ctr"/>
            <a:endParaRPr lang="en-US" sz="300" u="sn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58F0A-C112-4F38-9D6B-729B6E45907A}"/>
              </a:ext>
            </a:extLst>
          </p:cNvPr>
          <p:cNvSpPr/>
          <p:nvPr/>
        </p:nvSpPr>
        <p:spPr>
          <a:xfrm>
            <a:off x="4430872" y="4042675"/>
            <a:ext cx="4095767" cy="86567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7043F2C-8979-4939-8FD7-43EBF5B4477C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3883491" y="3928130"/>
            <a:ext cx="706267" cy="3884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6E4729-1013-42B6-B4DF-54404C48D4CD}"/>
              </a:ext>
            </a:extLst>
          </p:cNvPr>
          <p:cNvSpPr txBox="1"/>
          <p:nvPr/>
        </p:nvSpPr>
        <p:spPr>
          <a:xfrm>
            <a:off x="2929748" y="3790681"/>
            <a:ext cx="12713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Round &gt; 5</a:t>
            </a:r>
          </a:p>
          <a:p>
            <a:pPr algn="ctr"/>
            <a:endParaRPr lang="en-US" sz="300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844E2-B1CB-41D3-AD0D-A11396269FE3}"/>
              </a:ext>
            </a:extLst>
          </p:cNvPr>
          <p:cNvSpPr txBox="1"/>
          <p:nvPr/>
        </p:nvSpPr>
        <p:spPr>
          <a:xfrm>
            <a:off x="4448172" y="5711900"/>
            <a:ext cx="4061165" cy="35394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Save Parameters and Graph</a:t>
            </a:r>
          </a:p>
          <a:p>
            <a:pPr algn="ctr"/>
            <a:endParaRPr lang="en-US" sz="300" b="1" u="sng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2BD639B-F26F-45CA-AAA7-E0F7F4F393BF}"/>
              </a:ext>
            </a:extLst>
          </p:cNvPr>
          <p:cNvCxnSpPr>
            <a:cxnSpLocks/>
            <a:stCxn id="11" idx="3"/>
            <a:endCxn id="39" idx="0"/>
          </p:cNvCxnSpPr>
          <p:nvPr/>
        </p:nvCxnSpPr>
        <p:spPr>
          <a:xfrm flipH="1">
            <a:off x="6478756" y="3399914"/>
            <a:ext cx="645423" cy="1814077"/>
          </a:xfrm>
          <a:prstGeom prst="bentConnector4">
            <a:avLst>
              <a:gd name="adj1" fmla="val -292773"/>
              <a:gd name="adj2" fmla="val 9206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45B539-AC08-44DE-B1DF-401061E9FE7C}"/>
              </a:ext>
            </a:extLst>
          </p:cNvPr>
          <p:cNvSpPr txBox="1"/>
          <p:nvPr/>
        </p:nvSpPr>
        <p:spPr>
          <a:xfrm>
            <a:off x="6970635" y="3150530"/>
            <a:ext cx="12713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  <a:p>
            <a:pPr algn="ctr"/>
            <a:endParaRPr lang="en-US" sz="300" u="sn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341939-262F-4DE3-9263-752A2D46918B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6478755" y="4908348"/>
            <a:ext cx="0" cy="3056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2E1CFE-EBB2-4F76-B837-603032BCB432}"/>
              </a:ext>
            </a:extLst>
          </p:cNvPr>
          <p:cNvSpPr txBox="1"/>
          <p:nvPr/>
        </p:nvSpPr>
        <p:spPr>
          <a:xfrm>
            <a:off x="4578186" y="906886"/>
            <a:ext cx="427253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max y &lt; 10</a:t>
            </a:r>
            <a:r>
              <a:rPr lang="en-US" sz="1400" baseline="30000" dirty="0"/>
              <a:t>-4</a:t>
            </a:r>
            <a:r>
              <a:rPr lang="en-US" sz="1400" dirty="0"/>
              <a:t>, rescale max y value to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0E0C18-A7CD-4030-858C-3AC0E4B45E65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>
            <a:off x="6714451" y="1214663"/>
            <a:ext cx="0" cy="3045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C19B5A-2F84-4584-9602-6363D99D3286}"/>
              </a:ext>
            </a:extLst>
          </p:cNvPr>
          <p:cNvSpPr txBox="1"/>
          <p:nvPr/>
        </p:nvSpPr>
        <p:spPr>
          <a:xfrm>
            <a:off x="4430872" y="5213991"/>
            <a:ext cx="40957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Undo scaling on parameters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F13413-665A-4D8A-AC6E-5EC811341249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6478755" y="5521767"/>
            <a:ext cx="1" cy="190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4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10F6-3E75-42B5-A985-74887660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091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r>
              <a:rPr lang="en-US" sz="3100" dirty="0"/>
              <a:t>– recommend just moving the tab to your original excel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F958F-8C2C-41C2-B9AA-568A290A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5" y="785091"/>
            <a:ext cx="10982290" cy="48691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CC3228-A76F-4F97-B79B-840969FE6E52}"/>
              </a:ext>
            </a:extLst>
          </p:cNvPr>
          <p:cNvSpPr/>
          <p:nvPr/>
        </p:nvSpPr>
        <p:spPr>
          <a:xfrm>
            <a:off x="604854" y="1015068"/>
            <a:ext cx="5491145" cy="38421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8DACA-99FF-4923-8742-C731351EDA33}"/>
              </a:ext>
            </a:extLst>
          </p:cNvPr>
          <p:cNvSpPr/>
          <p:nvPr/>
        </p:nvSpPr>
        <p:spPr>
          <a:xfrm>
            <a:off x="167780" y="5721337"/>
            <a:ext cx="3867326" cy="10569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Modeled points. If there is a “*” at the end of the name, the exponential decay function (single site) was used to fit. Otherwise, hyperbolic (multi) was used.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9053D-938B-4829-9CC7-ED3396267039}"/>
              </a:ext>
            </a:extLst>
          </p:cNvPr>
          <p:cNvSpPr/>
          <p:nvPr/>
        </p:nvSpPr>
        <p:spPr>
          <a:xfrm>
            <a:off x="604854" y="4894931"/>
            <a:ext cx="5491145" cy="5746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83756-951B-422E-BF0C-575A8B368285}"/>
              </a:ext>
            </a:extLst>
          </p:cNvPr>
          <p:cNvSpPr/>
          <p:nvPr/>
        </p:nvSpPr>
        <p:spPr>
          <a:xfrm>
            <a:off x="4096412" y="5722780"/>
            <a:ext cx="1331265" cy="10569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Original Experimental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C7446-A518-4774-A246-D42B7F8C0899}"/>
              </a:ext>
            </a:extLst>
          </p:cNvPr>
          <p:cNvSpPr/>
          <p:nvPr/>
        </p:nvSpPr>
        <p:spPr>
          <a:xfrm>
            <a:off x="6333689" y="1203775"/>
            <a:ext cx="5159228" cy="8850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62ECB-CAA5-47C9-A73C-A0904708FC86}"/>
              </a:ext>
            </a:extLst>
          </p:cNvPr>
          <p:cNvSpPr/>
          <p:nvPr/>
        </p:nvSpPr>
        <p:spPr>
          <a:xfrm>
            <a:off x="5488983" y="5721382"/>
            <a:ext cx="1985608" cy="10569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Fitted parameters, standard deviation, and Chi / p values. “*” apply here too.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F6F39-2BF7-4020-8220-6D0022113163}"/>
              </a:ext>
            </a:extLst>
          </p:cNvPr>
          <p:cNvSpPr/>
          <p:nvPr/>
        </p:nvSpPr>
        <p:spPr>
          <a:xfrm>
            <a:off x="7843706" y="5721337"/>
            <a:ext cx="3944436" cy="1041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Automatically plots experimental points with modeled lines in excel. Feel free to change the axis for better views. Doesn’t always default to the best things.</a:t>
            </a:r>
          </a:p>
        </p:txBody>
      </p:sp>
    </p:spTree>
    <p:extLst>
      <p:ext uri="{BB962C8B-B14F-4D97-AF65-F5344CB8AC3E}">
        <p14:creationId xmlns:p14="http://schemas.microsoft.com/office/powerpoint/2010/main" val="254327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Using the Catalytic Deactivation Python Code</vt:lpstr>
      <vt:lpstr>Inputs</vt:lpstr>
      <vt:lpstr>Code</vt:lpstr>
      <vt:lpstr>Code</vt:lpstr>
      <vt:lpstr>Output – recommend just moving the tab to your original excel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Hardcoded warnings for Catalytic Deactivation Python Code</dc:title>
  <dc:creator>Elsa Koninckx</dc:creator>
  <cp:lastModifiedBy>Elsa Koninckx</cp:lastModifiedBy>
  <cp:revision>4</cp:revision>
  <dcterms:created xsi:type="dcterms:W3CDTF">2019-02-20T15:57:46Z</dcterms:created>
  <dcterms:modified xsi:type="dcterms:W3CDTF">2019-02-20T18:18:54Z</dcterms:modified>
</cp:coreProperties>
</file>