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erriweather Sans"/>
      <p:regular r:id="rId23"/>
      <p:bold r:id="rId24"/>
      <p:italic r:id="rId25"/>
      <p:boldItalic r:id="rId26"/>
    </p:embeddedFont>
    <p:embeddedFont>
      <p:font typeface="Roboto"/>
      <p:regular r:id="rId27"/>
      <p:bold r:id="rId28"/>
      <p:italic r:id="rId29"/>
      <p:boldItalic r:id="rId30"/>
    </p:embeddedFont>
    <p:embeddedFont>
      <p:font typeface="Merriweather Sans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Sans-bold.fntdata"/><Relationship Id="rId23" Type="http://schemas.openxmlformats.org/officeDocument/2006/relationships/font" Target="fonts/Merriweather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Sans-boldItalic.fntdata"/><Relationship Id="rId25" Type="http://schemas.openxmlformats.org/officeDocument/2006/relationships/font" Target="fonts/MerriweatherSans-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SansLight-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MerriweatherSansLight-italic.fntdata"/><Relationship Id="rId10" Type="http://schemas.openxmlformats.org/officeDocument/2006/relationships/slide" Target="slides/slide6.xml"/><Relationship Id="rId32" Type="http://schemas.openxmlformats.org/officeDocument/2006/relationships/font" Target="fonts/MerriweatherSansLight-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MerriweatherSansLigh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07a9732e9e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07a9732e9e_0_5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87c4efbc9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187c4efbc9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2ea88614f_2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32ea88614f_2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87c4efbc9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187c4efbc9_0_5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74d78e44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374d78e44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2ea88614f_2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32ea88614f_2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187c4efbc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187c4efbc9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7a9732e9e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107a9732e9e_0_7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87c4efbc9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2187c4efbc9_0_6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7a9732e9e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107a9732e9e_0_7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87c4efbc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187c4efbc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2ea88614f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232ea88614f_2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87c4efbc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187c4efbc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2ea88614f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32ea88614f_2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87c4efbc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187c4efbc9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87c4efbc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187c4efbc9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87c4efbc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187c4efbc9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87c4efbc9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187c4efbc9_0_5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855300" y="1991825"/>
            <a:ext cx="7433400" cy="1159800"/>
          </a:xfrm>
          <a:prstGeom prst="rect">
            <a:avLst/>
          </a:prstGeom>
        </p:spPr>
        <p:txBody>
          <a:bodyPr anchorCtr="0" anchor="ctr" bIns="0" lIns="0" spcFirstLastPara="1" rIns="0" wrap="square" tIns="0">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p:nvPr>
            <p:ph idx="2" type="pic"/>
          </p:nvPr>
        </p:nvSpPr>
        <p:spPr>
          <a:xfrm>
            <a:off x="0" y="0"/>
            <a:ext cx="9144000" cy="5143500"/>
          </a:xfrm>
          <a:prstGeom prst="rect">
            <a:avLst/>
          </a:prstGeom>
          <a:noFill/>
          <a:ln>
            <a:noFill/>
          </a:ln>
        </p:spPr>
      </p:sp>
      <p:sp>
        <p:nvSpPr>
          <p:cNvPr id="13" name="Google Shape;13;p3"/>
          <p:cNvSpPr/>
          <p:nvPr/>
        </p:nvSpPr>
        <p:spPr>
          <a:xfrm>
            <a:off x="0" y="0"/>
            <a:ext cx="9144000" cy="5143500"/>
          </a:xfrm>
          <a:prstGeom prst="rect">
            <a:avLst/>
          </a:prstGeom>
          <a:solidFill>
            <a:srgbClr val="1E2F49">
              <a:alpha val="5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p:nvPr/>
        </p:nvSpPr>
        <p:spPr>
          <a:xfrm>
            <a:off x="393822" y="1512387"/>
            <a:ext cx="5192700" cy="10488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556350" y="1512375"/>
            <a:ext cx="5192700" cy="1048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Clr>
                <a:schemeClr val="accent5"/>
              </a:buClr>
              <a:buSzPts val="6000"/>
              <a:buNone/>
              <a:defRPr sz="6000">
                <a:solidFill>
                  <a:schemeClr val="accent5"/>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 type="subTitle"/>
          </p:nvPr>
        </p:nvSpPr>
        <p:spPr>
          <a:xfrm>
            <a:off x="556350" y="2691650"/>
            <a:ext cx="5192700" cy="453300"/>
          </a:xfrm>
          <a:prstGeom prst="rect">
            <a:avLst/>
          </a:prstGeom>
        </p:spPr>
        <p:txBody>
          <a:bodyPr anchorCtr="0" anchor="t" bIns="0" lIns="0" spcFirstLastPara="1" rIns="0" wrap="square" tIns="0">
            <a:noAutofit/>
          </a:bodyPr>
          <a:lstStyle>
            <a:lvl1pPr lvl="0" rtl="0">
              <a:spcBef>
                <a:spcPts val="0"/>
              </a:spcBef>
              <a:spcAft>
                <a:spcPts val="0"/>
              </a:spcAft>
              <a:buClr>
                <a:schemeClr val="accent5"/>
              </a:buClr>
              <a:buSzPts val="2000"/>
              <a:buNone/>
              <a:defRPr sz="2000">
                <a:solidFill>
                  <a:schemeClr val="accent5"/>
                </a:solidFill>
              </a:defRPr>
            </a:lvl1pPr>
            <a:lvl2pPr lvl="1" rtl="0" algn="ctr">
              <a:spcBef>
                <a:spcPts val="800"/>
              </a:spcBef>
              <a:spcAft>
                <a:spcPts val="0"/>
              </a:spcAft>
              <a:buClr>
                <a:schemeClr val="dk2"/>
              </a:buClr>
              <a:buSzPts val="3000"/>
              <a:buNone/>
              <a:defRPr sz="3000">
                <a:solidFill>
                  <a:schemeClr val="dk2"/>
                </a:solidFill>
              </a:defRPr>
            </a:lvl2pPr>
            <a:lvl3pPr lvl="2" rtl="0" algn="ctr">
              <a:spcBef>
                <a:spcPts val="800"/>
              </a:spcBef>
              <a:spcAft>
                <a:spcPts val="0"/>
              </a:spcAft>
              <a:buClr>
                <a:schemeClr val="dk2"/>
              </a:buClr>
              <a:buSzPts val="3000"/>
              <a:buNone/>
              <a:defRPr sz="3000">
                <a:solidFill>
                  <a:schemeClr val="dk2"/>
                </a:solidFill>
              </a:defRPr>
            </a:lvl3pPr>
            <a:lvl4pPr lvl="3" rtl="0" algn="ctr">
              <a:spcBef>
                <a:spcPts val="800"/>
              </a:spcBef>
              <a:spcAft>
                <a:spcPts val="0"/>
              </a:spcAft>
              <a:buClr>
                <a:schemeClr val="dk2"/>
              </a:buClr>
              <a:buSzPts val="3000"/>
              <a:buNone/>
              <a:defRPr sz="3000">
                <a:solidFill>
                  <a:schemeClr val="dk2"/>
                </a:solidFill>
              </a:defRPr>
            </a:lvl4pPr>
            <a:lvl5pPr lvl="4" rtl="0" algn="ctr">
              <a:spcBef>
                <a:spcPts val="800"/>
              </a:spcBef>
              <a:spcAft>
                <a:spcPts val="0"/>
              </a:spcAft>
              <a:buClr>
                <a:schemeClr val="dk2"/>
              </a:buClr>
              <a:buSzPts val="3000"/>
              <a:buNone/>
              <a:defRPr sz="3000">
                <a:solidFill>
                  <a:schemeClr val="dk2"/>
                </a:solidFill>
              </a:defRPr>
            </a:lvl5pPr>
            <a:lvl6pPr lvl="5" rtl="0" algn="ctr">
              <a:spcBef>
                <a:spcPts val="800"/>
              </a:spcBef>
              <a:spcAft>
                <a:spcPts val="0"/>
              </a:spcAft>
              <a:buClr>
                <a:schemeClr val="dk2"/>
              </a:buClr>
              <a:buSzPts val="3000"/>
              <a:buNone/>
              <a:defRPr sz="3000">
                <a:solidFill>
                  <a:schemeClr val="dk2"/>
                </a:solidFill>
              </a:defRPr>
            </a:lvl6pPr>
            <a:lvl7pPr lvl="6" rtl="0" algn="ctr">
              <a:spcBef>
                <a:spcPts val="800"/>
              </a:spcBef>
              <a:spcAft>
                <a:spcPts val="0"/>
              </a:spcAft>
              <a:buClr>
                <a:schemeClr val="dk2"/>
              </a:buClr>
              <a:buSzPts val="3000"/>
              <a:buNone/>
              <a:defRPr sz="3000">
                <a:solidFill>
                  <a:schemeClr val="dk2"/>
                </a:solidFill>
              </a:defRPr>
            </a:lvl7pPr>
            <a:lvl8pPr lvl="7" rtl="0" algn="ctr">
              <a:spcBef>
                <a:spcPts val="800"/>
              </a:spcBef>
              <a:spcAft>
                <a:spcPts val="0"/>
              </a:spcAft>
              <a:buClr>
                <a:schemeClr val="dk2"/>
              </a:buClr>
              <a:buSzPts val="3000"/>
              <a:buNone/>
              <a:defRPr sz="3000">
                <a:solidFill>
                  <a:schemeClr val="dk2"/>
                </a:solidFill>
              </a:defRPr>
            </a:lvl8pPr>
            <a:lvl9pPr lvl="8" rtl="0" algn="ctr">
              <a:spcBef>
                <a:spcPts val="800"/>
              </a:spcBef>
              <a:spcAft>
                <a:spcPts val="800"/>
              </a:spcAft>
              <a:buClr>
                <a:schemeClr val="dk2"/>
              </a:buClr>
              <a:buSzPts val="3000"/>
              <a:buNone/>
              <a:defRPr sz="30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 name="Shape 17"/>
        <p:cNvGrpSpPr/>
        <p:nvPr/>
      </p:nvGrpSpPr>
      <p:grpSpPr>
        <a:xfrm>
          <a:off x="0" y="0"/>
          <a:ext cx="0" cy="0"/>
          <a:chOff x="0" y="0"/>
          <a:chExt cx="0" cy="0"/>
        </a:xfrm>
      </p:grpSpPr>
      <p:sp>
        <p:nvSpPr>
          <p:cNvPr id="18" name="Google Shape;18;p4"/>
          <p:cNvSpPr/>
          <p:nvPr/>
        </p:nvSpPr>
        <p:spPr>
          <a:xfrm>
            <a:off x="0" y="-1528"/>
            <a:ext cx="5693400" cy="51450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6015800" y="3962875"/>
            <a:ext cx="2727000" cy="8199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ph type="title"/>
          </p:nvPr>
        </p:nvSpPr>
        <p:spPr>
          <a:xfrm>
            <a:off x="503475" y="631825"/>
            <a:ext cx="4555200" cy="1774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Clr>
                <a:schemeClr val="accent5"/>
              </a:buClr>
              <a:buSzPts val="4800"/>
              <a:buNone/>
              <a:defRPr sz="4800">
                <a:solidFill>
                  <a:schemeClr val="accent5"/>
                </a:solidFill>
              </a:defRPr>
            </a:lvl1pPr>
            <a:lvl2pPr lvl="1" rtl="0">
              <a:lnSpc>
                <a:spcPct val="115000"/>
              </a:lnSpc>
              <a:spcBef>
                <a:spcPts val="0"/>
              </a:spcBef>
              <a:spcAft>
                <a:spcPts val="0"/>
              </a:spcAft>
              <a:buClr>
                <a:schemeClr val="accent5"/>
              </a:buClr>
              <a:buSzPts val="4800"/>
              <a:buNone/>
              <a:defRPr sz="4800">
                <a:solidFill>
                  <a:schemeClr val="accent5"/>
                </a:solidFill>
              </a:defRPr>
            </a:lvl2pPr>
            <a:lvl3pPr lvl="2" rtl="0">
              <a:lnSpc>
                <a:spcPct val="115000"/>
              </a:lnSpc>
              <a:spcBef>
                <a:spcPts val="0"/>
              </a:spcBef>
              <a:spcAft>
                <a:spcPts val="0"/>
              </a:spcAft>
              <a:buClr>
                <a:schemeClr val="accent5"/>
              </a:buClr>
              <a:buSzPts val="4800"/>
              <a:buNone/>
              <a:defRPr sz="4800">
                <a:solidFill>
                  <a:schemeClr val="accent5"/>
                </a:solidFill>
              </a:defRPr>
            </a:lvl3pPr>
            <a:lvl4pPr lvl="3" rtl="0">
              <a:lnSpc>
                <a:spcPct val="115000"/>
              </a:lnSpc>
              <a:spcBef>
                <a:spcPts val="0"/>
              </a:spcBef>
              <a:spcAft>
                <a:spcPts val="0"/>
              </a:spcAft>
              <a:buClr>
                <a:schemeClr val="accent5"/>
              </a:buClr>
              <a:buSzPts val="4800"/>
              <a:buNone/>
              <a:defRPr sz="4800">
                <a:solidFill>
                  <a:schemeClr val="accent5"/>
                </a:solidFill>
              </a:defRPr>
            </a:lvl4pPr>
            <a:lvl5pPr lvl="4" rtl="0">
              <a:lnSpc>
                <a:spcPct val="115000"/>
              </a:lnSpc>
              <a:spcBef>
                <a:spcPts val="0"/>
              </a:spcBef>
              <a:spcAft>
                <a:spcPts val="0"/>
              </a:spcAft>
              <a:buClr>
                <a:schemeClr val="accent5"/>
              </a:buClr>
              <a:buSzPts val="4800"/>
              <a:buNone/>
              <a:defRPr sz="4800">
                <a:solidFill>
                  <a:schemeClr val="accent5"/>
                </a:solidFill>
              </a:defRPr>
            </a:lvl5pPr>
            <a:lvl6pPr lvl="5" rtl="0">
              <a:lnSpc>
                <a:spcPct val="115000"/>
              </a:lnSpc>
              <a:spcBef>
                <a:spcPts val="0"/>
              </a:spcBef>
              <a:spcAft>
                <a:spcPts val="0"/>
              </a:spcAft>
              <a:buClr>
                <a:schemeClr val="accent5"/>
              </a:buClr>
              <a:buSzPts val="4800"/>
              <a:buNone/>
              <a:defRPr sz="4800">
                <a:solidFill>
                  <a:schemeClr val="accent5"/>
                </a:solidFill>
              </a:defRPr>
            </a:lvl6pPr>
            <a:lvl7pPr lvl="6" rtl="0">
              <a:lnSpc>
                <a:spcPct val="115000"/>
              </a:lnSpc>
              <a:spcBef>
                <a:spcPts val="0"/>
              </a:spcBef>
              <a:spcAft>
                <a:spcPts val="0"/>
              </a:spcAft>
              <a:buClr>
                <a:schemeClr val="accent5"/>
              </a:buClr>
              <a:buSzPts val="4800"/>
              <a:buNone/>
              <a:defRPr sz="4800">
                <a:solidFill>
                  <a:schemeClr val="accent5"/>
                </a:solidFill>
              </a:defRPr>
            </a:lvl7pPr>
            <a:lvl8pPr lvl="7" rtl="0">
              <a:lnSpc>
                <a:spcPct val="115000"/>
              </a:lnSpc>
              <a:spcBef>
                <a:spcPts val="0"/>
              </a:spcBef>
              <a:spcAft>
                <a:spcPts val="0"/>
              </a:spcAft>
              <a:buClr>
                <a:schemeClr val="accent5"/>
              </a:buClr>
              <a:buSzPts val="4800"/>
              <a:buNone/>
              <a:defRPr sz="4800">
                <a:solidFill>
                  <a:schemeClr val="accent5"/>
                </a:solidFill>
              </a:defRPr>
            </a:lvl8pPr>
            <a:lvl9pPr lvl="8" rtl="0">
              <a:lnSpc>
                <a:spcPct val="115000"/>
              </a:lnSpc>
              <a:spcBef>
                <a:spcPts val="0"/>
              </a:spcBef>
              <a:spcAft>
                <a:spcPts val="0"/>
              </a:spcAft>
              <a:buClr>
                <a:schemeClr val="accent5"/>
              </a:buClr>
              <a:buSzPts val="4800"/>
              <a:buNone/>
              <a:defRPr sz="4800">
                <a:solidFill>
                  <a:schemeClr val="accent5"/>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5206375" y="4124625"/>
            <a:ext cx="3476100" cy="396300"/>
          </a:xfrm>
          <a:prstGeom prst="rect">
            <a:avLst/>
          </a:prstGeom>
        </p:spPr>
        <p:txBody>
          <a:bodyPr anchorCtr="0" anchor="b" bIns="0" lIns="0" spcFirstLastPara="1" rIns="0" wrap="square" tIns="0">
            <a:noAutofit/>
          </a:bodyPr>
          <a:lstStyle>
            <a:lvl1pPr lvl="0" rtl="0" algn="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5"/>
          <p:cNvSpPr txBox="1"/>
          <p:nvPr>
            <p:ph idx="1" type="body"/>
          </p:nvPr>
        </p:nvSpPr>
        <p:spPr>
          <a:xfrm>
            <a:off x="556300" y="398725"/>
            <a:ext cx="4270800" cy="3033900"/>
          </a:xfrm>
          <a:prstGeom prst="rect">
            <a:avLst/>
          </a:prstGeom>
        </p:spPr>
        <p:txBody>
          <a:bodyPr anchorCtr="0" anchor="t" bIns="0" lIns="0" spcFirstLastPara="1" rIns="0" wrap="square" tIns="0">
            <a:noAutofit/>
          </a:bodyPr>
          <a:lstStyle>
            <a:lvl1pPr indent="-323850" lvl="0" marL="457200" rtl="0">
              <a:spcBef>
                <a:spcPts val="0"/>
              </a:spcBef>
              <a:spcAft>
                <a:spcPts val="0"/>
              </a:spcAft>
              <a:buSzPts val="1500"/>
              <a:buChar char="●"/>
              <a:defRPr sz="1500"/>
            </a:lvl1pPr>
            <a:lvl2pPr indent="-323850" lvl="1" marL="914400" rtl="0">
              <a:spcBef>
                <a:spcPts val="800"/>
              </a:spcBef>
              <a:spcAft>
                <a:spcPts val="0"/>
              </a:spcAft>
              <a:buSzPts val="1500"/>
              <a:buChar char="○"/>
              <a:defRPr sz="1500"/>
            </a:lvl2pPr>
            <a:lvl3pPr indent="-323850" lvl="2" marL="1371600" rtl="0">
              <a:spcBef>
                <a:spcPts val="800"/>
              </a:spcBef>
              <a:spcAft>
                <a:spcPts val="0"/>
              </a:spcAft>
              <a:buSzPts val="1500"/>
              <a:buChar char="■"/>
              <a:defRPr sz="1500"/>
            </a:lvl3pPr>
            <a:lvl4pPr indent="-323850" lvl="3" marL="1828800" rtl="0">
              <a:spcBef>
                <a:spcPts val="800"/>
              </a:spcBef>
              <a:spcAft>
                <a:spcPts val="0"/>
              </a:spcAft>
              <a:buSzPts val="1500"/>
              <a:buChar char="●"/>
              <a:defRPr sz="1500"/>
            </a:lvl4pPr>
            <a:lvl5pPr indent="-323850" lvl="4" marL="2286000" rtl="0">
              <a:spcBef>
                <a:spcPts val="800"/>
              </a:spcBef>
              <a:spcAft>
                <a:spcPts val="0"/>
              </a:spcAft>
              <a:buSzPts val="1500"/>
              <a:buChar char="○"/>
              <a:defRPr sz="1500"/>
            </a:lvl5pPr>
            <a:lvl6pPr indent="-323850" lvl="5" marL="2743200" rtl="0">
              <a:spcBef>
                <a:spcPts val="800"/>
              </a:spcBef>
              <a:spcAft>
                <a:spcPts val="0"/>
              </a:spcAft>
              <a:buSzPts val="1500"/>
              <a:buChar char="■"/>
              <a:defRPr sz="1500"/>
            </a:lvl6pPr>
            <a:lvl7pPr indent="-323850" lvl="6" marL="3200400" rtl="0">
              <a:spcBef>
                <a:spcPts val="800"/>
              </a:spcBef>
              <a:spcAft>
                <a:spcPts val="0"/>
              </a:spcAft>
              <a:buSzPts val="1500"/>
              <a:buChar char="●"/>
              <a:defRPr sz="1500"/>
            </a:lvl7pPr>
            <a:lvl8pPr indent="-323850" lvl="7" marL="3657600" rtl="0">
              <a:spcBef>
                <a:spcPts val="800"/>
              </a:spcBef>
              <a:spcAft>
                <a:spcPts val="0"/>
              </a:spcAft>
              <a:buSzPts val="1500"/>
              <a:buChar char="○"/>
              <a:defRPr sz="1500"/>
            </a:lvl8pPr>
            <a:lvl9pPr indent="-323850" lvl="8" marL="4114800" rtl="0">
              <a:spcBef>
                <a:spcPts val="800"/>
              </a:spcBef>
              <a:spcAft>
                <a:spcPts val="800"/>
              </a:spcAft>
              <a:buSzPts val="1500"/>
              <a:buChar char="■"/>
              <a:defRPr sz="1500"/>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accent2"/>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712500" y="1382875"/>
            <a:ext cx="4103100" cy="396300"/>
          </a:xfrm>
          <a:prstGeom prst="rect">
            <a:avLst/>
          </a:prstGeom>
        </p:spPr>
        <p:txBody>
          <a:bodyPr anchorCtr="0" anchor="b" bIns="0" lIns="0" spcFirstLastPara="1" rIns="0" wrap="square" tIns="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6"/>
          <p:cNvSpPr txBox="1"/>
          <p:nvPr>
            <p:ph idx="1" type="body"/>
          </p:nvPr>
        </p:nvSpPr>
        <p:spPr>
          <a:xfrm>
            <a:off x="1241750" y="2435475"/>
            <a:ext cx="3473100" cy="2336700"/>
          </a:xfrm>
          <a:prstGeom prst="rect">
            <a:avLst/>
          </a:prstGeom>
        </p:spPr>
        <p:txBody>
          <a:bodyPr anchorCtr="0" anchor="t" bIns="0" lIns="0" spcFirstLastPara="1" rIns="0" wrap="square" tIns="0">
            <a:noAutofit/>
          </a:bodyPr>
          <a:lstStyle>
            <a:lvl1pPr indent="-323850" lvl="0" marL="457200" rtl="0">
              <a:spcBef>
                <a:spcPts val="0"/>
              </a:spcBef>
              <a:spcAft>
                <a:spcPts val="0"/>
              </a:spcAft>
              <a:buClr>
                <a:schemeClr val="accent5"/>
              </a:buClr>
              <a:buSzPts val="1500"/>
              <a:buChar char="●"/>
              <a:defRPr sz="1500">
                <a:solidFill>
                  <a:schemeClr val="accent5"/>
                </a:solidFill>
              </a:defRPr>
            </a:lvl1pPr>
            <a:lvl2pPr indent="-323850" lvl="1" marL="914400" rtl="0">
              <a:spcBef>
                <a:spcPts val="800"/>
              </a:spcBef>
              <a:spcAft>
                <a:spcPts val="0"/>
              </a:spcAft>
              <a:buClr>
                <a:schemeClr val="accent5"/>
              </a:buClr>
              <a:buSzPts val="1500"/>
              <a:buChar char="○"/>
              <a:defRPr sz="1500">
                <a:solidFill>
                  <a:schemeClr val="accent5"/>
                </a:solidFill>
              </a:defRPr>
            </a:lvl2pPr>
            <a:lvl3pPr indent="-323850" lvl="2" marL="1371600" rtl="0">
              <a:spcBef>
                <a:spcPts val="800"/>
              </a:spcBef>
              <a:spcAft>
                <a:spcPts val="0"/>
              </a:spcAft>
              <a:buClr>
                <a:schemeClr val="accent5"/>
              </a:buClr>
              <a:buSzPts val="1500"/>
              <a:buChar char="■"/>
              <a:defRPr sz="1500">
                <a:solidFill>
                  <a:schemeClr val="accent5"/>
                </a:solidFill>
              </a:defRPr>
            </a:lvl3pPr>
            <a:lvl4pPr indent="-323850" lvl="3" marL="1828800" rtl="0">
              <a:spcBef>
                <a:spcPts val="800"/>
              </a:spcBef>
              <a:spcAft>
                <a:spcPts val="0"/>
              </a:spcAft>
              <a:buClr>
                <a:schemeClr val="accent5"/>
              </a:buClr>
              <a:buSzPts val="1500"/>
              <a:buChar char="●"/>
              <a:defRPr sz="1500">
                <a:solidFill>
                  <a:schemeClr val="accent5"/>
                </a:solidFill>
              </a:defRPr>
            </a:lvl4pPr>
            <a:lvl5pPr indent="-323850" lvl="4" marL="2286000" rtl="0">
              <a:spcBef>
                <a:spcPts val="800"/>
              </a:spcBef>
              <a:spcAft>
                <a:spcPts val="0"/>
              </a:spcAft>
              <a:buClr>
                <a:schemeClr val="accent5"/>
              </a:buClr>
              <a:buSzPts val="1500"/>
              <a:buChar char="○"/>
              <a:defRPr sz="1500">
                <a:solidFill>
                  <a:schemeClr val="accent5"/>
                </a:solidFill>
              </a:defRPr>
            </a:lvl5pPr>
            <a:lvl6pPr indent="-323850" lvl="5" marL="2743200" rtl="0">
              <a:spcBef>
                <a:spcPts val="800"/>
              </a:spcBef>
              <a:spcAft>
                <a:spcPts val="0"/>
              </a:spcAft>
              <a:buClr>
                <a:schemeClr val="accent5"/>
              </a:buClr>
              <a:buSzPts val="1500"/>
              <a:buChar char="■"/>
              <a:defRPr sz="1500">
                <a:solidFill>
                  <a:schemeClr val="accent5"/>
                </a:solidFill>
              </a:defRPr>
            </a:lvl6pPr>
            <a:lvl7pPr indent="-323850" lvl="6" marL="3200400" rtl="0">
              <a:spcBef>
                <a:spcPts val="800"/>
              </a:spcBef>
              <a:spcAft>
                <a:spcPts val="0"/>
              </a:spcAft>
              <a:buClr>
                <a:schemeClr val="accent5"/>
              </a:buClr>
              <a:buSzPts val="1500"/>
              <a:buChar char="●"/>
              <a:defRPr sz="1500">
                <a:solidFill>
                  <a:schemeClr val="accent5"/>
                </a:solidFill>
              </a:defRPr>
            </a:lvl7pPr>
            <a:lvl8pPr indent="-323850" lvl="7" marL="3657600" rtl="0">
              <a:spcBef>
                <a:spcPts val="800"/>
              </a:spcBef>
              <a:spcAft>
                <a:spcPts val="0"/>
              </a:spcAft>
              <a:buClr>
                <a:schemeClr val="accent5"/>
              </a:buClr>
              <a:buSzPts val="1500"/>
              <a:buChar char="○"/>
              <a:defRPr sz="1500">
                <a:solidFill>
                  <a:schemeClr val="accent5"/>
                </a:solidFill>
              </a:defRPr>
            </a:lvl8pPr>
            <a:lvl9pPr indent="-323850" lvl="8" marL="4114800" rtl="0">
              <a:spcBef>
                <a:spcPts val="800"/>
              </a:spcBef>
              <a:spcAft>
                <a:spcPts val="800"/>
              </a:spcAft>
              <a:buClr>
                <a:schemeClr val="accent5"/>
              </a:buClr>
              <a:buSzPts val="1500"/>
              <a:buChar char="■"/>
              <a:defRPr sz="1500">
                <a:solidFill>
                  <a:schemeClr val="accent5"/>
                </a:solidFill>
              </a:defRPr>
            </a:lvl9pPr>
          </a:lstStyle>
          <a:p/>
        </p:txBody>
      </p:sp>
      <p:sp>
        <p:nvSpPr>
          <p:cNvPr id="29" name="Google Shape;29;p6"/>
          <p:cNvSpPr txBox="1"/>
          <p:nvPr>
            <p:ph idx="2" type="body"/>
          </p:nvPr>
        </p:nvSpPr>
        <p:spPr>
          <a:xfrm>
            <a:off x="5070824" y="2435475"/>
            <a:ext cx="3473100" cy="2336700"/>
          </a:xfrm>
          <a:prstGeom prst="rect">
            <a:avLst/>
          </a:prstGeom>
        </p:spPr>
        <p:txBody>
          <a:bodyPr anchorCtr="0" anchor="t" bIns="0" lIns="0" spcFirstLastPara="1" rIns="0" wrap="square" tIns="0">
            <a:noAutofit/>
          </a:bodyPr>
          <a:lstStyle>
            <a:lvl1pPr indent="-323850" lvl="0" marL="457200" rtl="0">
              <a:spcBef>
                <a:spcPts val="0"/>
              </a:spcBef>
              <a:spcAft>
                <a:spcPts val="0"/>
              </a:spcAft>
              <a:buClr>
                <a:schemeClr val="accent5"/>
              </a:buClr>
              <a:buSzPts val="1500"/>
              <a:buChar char="●"/>
              <a:defRPr sz="1500">
                <a:solidFill>
                  <a:schemeClr val="accent5"/>
                </a:solidFill>
              </a:defRPr>
            </a:lvl1pPr>
            <a:lvl2pPr indent="-323850" lvl="1" marL="914400" rtl="0">
              <a:spcBef>
                <a:spcPts val="800"/>
              </a:spcBef>
              <a:spcAft>
                <a:spcPts val="0"/>
              </a:spcAft>
              <a:buClr>
                <a:schemeClr val="accent5"/>
              </a:buClr>
              <a:buSzPts val="1500"/>
              <a:buChar char="○"/>
              <a:defRPr sz="1500">
                <a:solidFill>
                  <a:schemeClr val="accent5"/>
                </a:solidFill>
              </a:defRPr>
            </a:lvl2pPr>
            <a:lvl3pPr indent="-323850" lvl="2" marL="1371600" rtl="0">
              <a:spcBef>
                <a:spcPts val="800"/>
              </a:spcBef>
              <a:spcAft>
                <a:spcPts val="0"/>
              </a:spcAft>
              <a:buClr>
                <a:schemeClr val="accent5"/>
              </a:buClr>
              <a:buSzPts val="1500"/>
              <a:buChar char="■"/>
              <a:defRPr sz="1500">
                <a:solidFill>
                  <a:schemeClr val="accent5"/>
                </a:solidFill>
              </a:defRPr>
            </a:lvl3pPr>
            <a:lvl4pPr indent="-323850" lvl="3" marL="1828800" rtl="0">
              <a:spcBef>
                <a:spcPts val="800"/>
              </a:spcBef>
              <a:spcAft>
                <a:spcPts val="0"/>
              </a:spcAft>
              <a:buClr>
                <a:schemeClr val="accent5"/>
              </a:buClr>
              <a:buSzPts val="1500"/>
              <a:buChar char="●"/>
              <a:defRPr sz="1500">
                <a:solidFill>
                  <a:schemeClr val="accent5"/>
                </a:solidFill>
              </a:defRPr>
            </a:lvl4pPr>
            <a:lvl5pPr indent="-323850" lvl="4" marL="2286000" rtl="0">
              <a:spcBef>
                <a:spcPts val="800"/>
              </a:spcBef>
              <a:spcAft>
                <a:spcPts val="0"/>
              </a:spcAft>
              <a:buClr>
                <a:schemeClr val="accent5"/>
              </a:buClr>
              <a:buSzPts val="1500"/>
              <a:buChar char="○"/>
              <a:defRPr sz="1500">
                <a:solidFill>
                  <a:schemeClr val="accent5"/>
                </a:solidFill>
              </a:defRPr>
            </a:lvl5pPr>
            <a:lvl6pPr indent="-323850" lvl="5" marL="2743200" rtl="0">
              <a:spcBef>
                <a:spcPts val="800"/>
              </a:spcBef>
              <a:spcAft>
                <a:spcPts val="0"/>
              </a:spcAft>
              <a:buClr>
                <a:schemeClr val="accent5"/>
              </a:buClr>
              <a:buSzPts val="1500"/>
              <a:buChar char="■"/>
              <a:defRPr sz="1500">
                <a:solidFill>
                  <a:schemeClr val="accent5"/>
                </a:solidFill>
              </a:defRPr>
            </a:lvl6pPr>
            <a:lvl7pPr indent="-323850" lvl="6" marL="3200400" rtl="0">
              <a:spcBef>
                <a:spcPts val="800"/>
              </a:spcBef>
              <a:spcAft>
                <a:spcPts val="0"/>
              </a:spcAft>
              <a:buClr>
                <a:schemeClr val="accent5"/>
              </a:buClr>
              <a:buSzPts val="1500"/>
              <a:buChar char="●"/>
              <a:defRPr sz="1500">
                <a:solidFill>
                  <a:schemeClr val="accent5"/>
                </a:solidFill>
              </a:defRPr>
            </a:lvl7pPr>
            <a:lvl8pPr indent="-323850" lvl="7" marL="3657600" rtl="0">
              <a:spcBef>
                <a:spcPts val="800"/>
              </a:spcBef>
              <a:spcAft>
                <a:spcPts val="0"/>
              </a:spcAft>
              <a:buClr>
                <a:schemeClr val="accent5"/>
              </a:buClr>
              <a:buSzPts val="1500"/>
              <a:buChar char="○"/>
              <a:defRPr sz="1500">
                <a:solidFill>
                  <a:schemeClr val="accent5"/>
                </a:solidFill>
              </a:defRPr>
            </a:lvl8pPr>
            <a:lvl9pPr indent="-323850" lvl="8" marL="4114800" rtl="0">
              <a:spcBef>
                <a:spcPts val="800"/>
              </a:spcBef>
              <a:spcAft>
                <a:spcPts val="800"/>
              </a:spcAft>
              <a:buClr>
                <a:schemeClr val="accent5"/>
              </a:buClr>
              <a:buSzPts val="1500"/>
              <a:buChar char="■"/>
              <a:defRPr sz="1500">
                <a:solidFill>
                  <a:schemeClr val="accent5"/>
                </a:solidFill>
              </a:defRPr>
            </a:lvl9pPr>
          </a:lstStyle>
          <a:p/>
        </p:txBody>
      </p:sp>
      <p:sp>
        <p:nvSpPr>
          <p:cNvPr id="30" name="Google Shape;30;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1" name="Shape 31"/>
        <p:cNvGrpSpPr/>
        <p:nvPr/>
      </p:nvGrpSpPr>
      <p:grpSpPr>
        <a:xfrm>
          <a:off x="0" y="0"/>
          <a:ext cx="0" cy="0"/>
          <a:chOff x="0" y="0"/>
          <a:chExt cx="0" cy="0"/>
        </a:xfrm>
      </p:grpSpPr>
      <p:sp>
        <p:nvSpPr>
          <p:cNvPr id="32" name="Google Shape;32;p7"/>
          <p:cNvSpPr/>
          <p:nvPr/>
        </p:nvSpPr>
        <p:spPr>
          <a:xfrm>
            <a:off x="0" y="0"/>
            <a:ext cx="9144000" cy="13833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 name="Google Shape;33;p7"/>
          <p:cNvSpPr txBox="1"/>
          <p:nvPr>
            <p:ph type="title"/>
          </p:nvPr>
        </p:nvSpPr>
        <p:spPr>
          <a:xfrm>
            <a:off x="855300" y="529950"/>
            <a:ext cx="7433400" cy="396300"/>
          </a:xfrm>
          <a:prstGeom prst="rect">
            <a:avLst/>
          </a:prstGeom>
        </p:spPr>
        <p:txBody>
          <a:bodyPr anchorCtr="0" anchor="b" bIns="0" lIns="0" spcFirstLastPara="1" rIns="0" wrap="square" tIns="0">
            <a:noAutofit/>
          </a:bodyPr>
          <a:lstStyle>
            <a:lvl1pPr lvl="0" rtl="0" algn="ctr">
              <a:spcBef>
                <a:spcPts val="0"/>
              </a:spcBef>
              <a:spcAft>
                <a:spcPts val="0"/>
              </a:spcAft>
              <a:buClr>
                <a:schemeClr val="accent5"/>
              </a:buClr>
              <a:buSzPts val="3200"/>
              <a:buNone/>
              <a:defRPr>
                <a:solidFill>
                  <a:schemeClr val="accent5"/>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4" name="Google Shape;34;p7"/>
          <p:cNvSpPr txBox="1"/>
          <p:nvPr>
            <p:ph idx="1" type="body"/>
          </p:nvPr>
        </p:nvSpPr>
        <p:spPr>
          <a:xfrm>
            <a:off x="855300" y="1874000"/>
            <a:ext cx="2315700" cy="2792700"/>
          </a:xfrm>
          <a:prstGeom prst="rect">
            <a:avLst/>
          </a:prstGeom>
        </p:spPr>
        <p:txBody>
          <a:bodyPr anchorCtr="0" anchor="t" bIns="0" lIns="0" spcFirstLastPara="1" rIns="0" wrap="square" tIns="0">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5" name="Google Shape;35;p7"/>
          <p:cNvSpPr txBox="1"/>
          <p:nvPr>
            <p:ph idx="2" type="body"/>
          </p:nvPr>
        </p:nvSpPr>
        <p:spPr>
          <a:xfrm>
            <a:off x="3414200" y="1874000"/>
            <a:ext cx="2315700" cy="2792700"/>
          </a:xfrm>
          <a:prstGeom prst="rect">
            <a:avLst/>
          </a:prstGeom>
        </p:spPr>
        <p:txBody>
          <a:bodyPr anchorCtr="0" anchor="t" bIns="0" lIns="0" spcFirstLastPara="1" rIns="0" wrap="square" tIns="0">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6" name="Google Shape;36;p7"/>
          <p:cNvSpPr txBox="1"/>
          <p:nvPr>
            <p:ph idx="3" type="body"/>
          </p:nvPr>
        </p:nvSpPr>
        <p:spPr>
          <a:xfrm>
            <a:off x="5973099" y="1874000"/>
            <a:ext cx="2315700" cy="2792700"/>
          </a:xfrm>
          <a:prstGeom prst="rect">
            <a:avLst/>
          </a:prstGeom>
        </p:spPr>
        <p:txBody>
          <a:bodyPr anchorCtr="0" anchor="t" bIns="0" lIns="0" spcFirstLastPara="1" rIns="0" wrap="square" tIns="0">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7" name="Google Shape;37;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1278250" y="794800"/>
            <a:ext cx="5284500" cy="11886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4400"/>
              <a:buNone/>
              <a:defRPr sz="4400"/>
            </a:lvl1pPr>
            <a:lvl2pPr lvl="1" rtl="0">
              <a:lnSpc>
                <a:spcPct val="115000"/>
              </a:lnSpc>
              <a:spcBef>
                <a:spcPts val="0"/>
              </a:spcBef>
              <a:spcAft>
                <a:spcPts val="0"/>
              </a:spcAft>
              <a:buSzPts val="3200"/>
              <a:buNone/>
              <a:defRPr/>
            </a:lvl2pPr>
            <a:lvl3pPr lvl="2" rtl="0">
              <a:lnSpc>
                <a:spcPct val="115000"/>
              </a:lnSpc>
              <a:spcBef>
                <a:spcPts val="0"/>
              </a:spcBef>
              <a:spcAft>
                <a:spcPts val="0"/>
              </a:spcAft>
              <a:buSzPts val="3200"/>
              <a:buNone/>
              <a:defRPr/>
            </a:lvl3pPr>
            <a:lvl4pPr lvl="3" rtl="0">
              <a:lnSpc>
                <a:spcPct val="115000"/>
              </a:lnSpc>
              <a:spcBef>
                <a:spcPts val="0"/>
              </a:spcBef>
              <a:spcAft>
                <a:spcPts val="0"/>
              </a:spcAft>
              <a:buSzPts val="3200"/>
              <a:buNone/>
              <a:defRPr/>
            </a:lvl4pPr>
            <a:lvl5pPr lvl="4" rtl="0">
              <a:lnSpc>
                <a:spcPct val="115000"/>
              </a:lnSpc>
              <a:spcBef>
                <a:spcPts val="0"/>
              </a:spcBef>
              <a:spcAft>
                <a:spcPts val="0"/>
              </a:spcAft>
              <a:buSzPts val="3200"/>
              <a:buNone/>
              <a:defRPr/>
            </a:lvl5pPr>
            <a:lvl6pPr lvl="5" rtl="0">
              <a:lnSpc>
                <a:spcPct val="115000"/>
              </a:lnSpc>
              <a:spcBef>
                <a:spcPts val="0"/>
              </a:spcBef>
              <a:spcAft>
                <a:spcPts val="0"/>
              </a:spcAft>
              <a:buSzPts val="3200"/>
              <a:buNone/>
              <a:defRPr/>
            </a:lvl6pPr>
            <a:lvl7pPr lvl="6" rtl="0">
              <a:lnSpc>
                <a:spcPct val="115000"/>
              </a:lnSpc>
              <a:spcBef>
                <a:spcPts val="0"/>
              </a:spcBef>
              <a:spcAft>
                <a:spcPts val="0"/>
              </a:spcAft>
              <a:buSzPts val="3200"/>
              <a:buNone/>
              <a:defRPr/>
            </a:lvl7pPr>
            <a:lvl8pPr lvl="7" rtl="0">
              <a:lnSpc>
                <a:spcPct val="115000"/>
              </a:lnSpc>
              <a:spcBef>
                <a:spcPts val="0"/>
              </a:spcBef>
              <a:spcAft>
                <a:spcPts val="0"/>
              </a:spcAft>
              <a:buSzPts val="3200"/>
              <a:buNone/>
              <a:defRPr/>
            </a:lvl8pPr>
            <a:lvl9pPr lvl="8" rtl="0">
              <a:lnSpc>
                <a:spcPct val="115000"/>
              </a:lnSpc>
              <a:spcBef>
                <a:spcPts val="0"/>
              </a:spcBef>
              <a:spcAft>
                <a:spcPts val="0"/>
              </a:spcAft>
              <a:buSzPts val="3200"/>
              <a:buNone/>
              <a:defRPr/>
            </a:lvl9pPr>
          </a:lstStyle>
          <a:p/>
        </p:txBody>
      </p:sp>
      <p:sp>
        <p:nvSpPr>
          <p:cNvPr id="40" name="Google Shape;40;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p:nvPr/>
        </p:nvSpPr>
        <p:spPr>
          <a:xfrm>
            <a:off x="0" y="0"/>
            <a:ext cx="848400" cy="51435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42" name="Shape 42"/>
        <p:cNvGrpSpPr/>
        <p:nvPr/>
      </p:nvGrpSpPr>
      <p:grpSpPr>
        <a:xfrm>
          <a:off x="0" y="0"/>
          <a:ext cx="0" cy="0"/>
          <a:chOff x="0" y="0"/>
          <a:chExt cx="0" cy="0"/>
        </a:xfrm>
      </p:grpSpPr>
      <p:sp>
        <p:nvSpPr>
          <p:cNvPr id="43" name="Google Shape;43;p9"/>
          <p:cNvSpPr/>
          <p:nvPr>
            <p:ph idx="2" type="pic"/>
          </p:nvPr>
        </p:nvSpPr>
        <p:spPr>
          <a:xfrm>
            <a:off x="2782775" y="0"/>
            <a:ext cx="6361200" cy="5143500"/>
          </a:xfrm>
          <a:prstGeom prst="rect">
            <a:avLst/>
          </a:prstGeom>
          <a:noFill/>
          <a:ln>
            <a:noFill/>
          </a:ln>
        </p:spPr>
      </p:sp>
      <p:sp>
        <p:nvSpPr>
          <p:cNvPr id="44" name="Google Shape;44;p9"/>
          <p:cNvSpPr txBox="1"/>
          <p:nvPr>
            <p:ph idx="1" type="body"/>
          </p:nvPr>
        </p:nvSpPr>
        <p:spPr>
          <a:xfrm>
            <a:off x="366750" y="4081150"/>
            <a:ext cx="2090700" cy="668700"/>
          </a:xfrm>
          <a:prstGeom prst="rect">
            <a:avLst/>
          </a:prstGeom>
        </p:spPr>
        <p:txBody>
          <a:bodyPr anchorCtr="0" anchor="t" bIns="0" lIns="0" spcFirstLastPara="1" rIns="0" wrap="square" tIns="0">
            <a:noAutofit/>
          </a:bodyPr>
          <a:lstStyle>
            <a:lvl1pPr indent="-228600" lvl="0" marL="457200" rtl="0">
              <a:spcBef>
                <a:spcPts val="0"/>
              </a:spcBef>
              <a:spcAft>
                <a:spcPts val="800"/>
              </a:spcAft>
              <a:buClr>
                <a:schemeClr val="accent5"/>
              </a:buClr>
              <a:buSzPts val="2100"/>
              <a:buNone/>
              <a:defRPr sz="2100">
                <a:solidFill>
                  <a:schemeClr val="accent5"/>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200"/>
              <a:buFont typeface="Merriweather Sans"/>
              <a:buNone/>
              <a:defRPr b="1" sz="3200">
                <a:solidFill>
                  <a:schemeClr val="accent1"/>
                </a:solidFill>
                <a:latin typeface="Merriweather Sans"/>
                <a:ea typeface="Merriweather Sans"/>
                <a:cs typeface="Merriweather Sans"/>
                <a:sym typeface="Merriweather Sans"/>
              </a:defRPr>
            </a:lvl1pPr>
            <a:lvl2pPr lvl="1" rtl="0">
              <a:lnSpc>
                <a:spcPct val="90000"/>
              </a:lnSpc>
              <a:spcBef>
                <a:spcPts val="0"/>
              </a:spcBef>
              <a:spcAft>
                <a:spcPts val="0"/>
              </a:spcAft>
              <a:buClr>
                <a:schemeClr val="dk1"/>
              </a:buClr>
              <a:buSzPts val="3200"/>
              <a:buNone/>
              <a:defRPr b="1" sz="3200">
                <a:solidFill>
                  <a:schemeClr val="dk1"/>
                </a:solidFill>
              </a:defRPr>
            </a:lvl2pPr>
            <a:lvl3pPr lvl="2" rtl="0">
              <a:lnSpc>
                <a:spcPct val="90000"/>
              </a:lnSpc>
              <a:spcBef>
                <a:spcPts val="0"/>
              </a:spcBef>
              <a:spcAft>
                <a:spcPts val="0"/>
              </a:spcAft>
              <a:buClr>
                <a:schemeClr val="dk1"/>
              </a:buClr>
              <a:buSzPts val="3200"/>
              <a:buNone/>
              <a:defRPr b="1" sz="3200">
                <a:solidFill>
                  <a:schemeClr val="dk1"/>
                </a:solidFill>
              </a:defRPr>
            </a:lvl3pPr>
            <a:lvl4pPr lvl="3" rtl="0">
              <a:lnSpc>
                <a:spcPct val="90000"/>
              </a:lnSpc>
              <a:spcBef>
                <a:spcPts val="0"/>
              </a:spcBef>
              <a:spcAft>
                <a:spcPts val="0"/>
              </a:spcAft>
              <a:buClr>
                <a:schemeClr val="dk1"/>
              </a:buClr>
              <a:buSzPts val="3200"/>
              <a:buNone/>
              <a:defRPr b="1" sz="3200">
                <a:solidFill>
                  <a:schemeClr val="dk1"/>
                </a:solidFill>
              </a:defRPr>
            </a:lvl4pPr>
            <a:lvl5pPr lvl="4" rtl="0">
              <a:lnSpc>
                <a:spcPct val="90000"/>
              </a:lnSpc>
              <a:spcBef>
                <a:spcPts val="0"/>
              </a:spcBef>
              <a:spcAft>
                <a:spcPts val="0"/>
              </a:spcAft>
              <a:buClr>
                <a:schemeClr val="dk1"/>
              </a:buClr>
              <a:buSzPts val="3200"/>
              <a:buNone/>
              <a:defRPr b="1" sz="3200">
                <a:solidFill>
                  <a:schemeClr val="dk1"/>
                </a:solidFill>
              </a:defRPr>
            </a:lvl5pPr>
            <a:lvl6pPr lvl="5" rtl="0">
              <a:lnSpc>
                <a:spcPct val="90000"/>
              </a:lnSpc>
              <a:spcBef>
                <a:spcPts val="0"/>
              </a:spcBef>
              <a:spcAft>
                <a:spcPts val="0"/>
              </a:spcAft>
              <a:buClr>
                <a:schemeClr val="dk1"/>
              </a:buClr>
              <a:buSzPts val="3200"/>
              <a:buNone/>
              <a:defRPr b="1" sz="3200">
                <a:solidFill>
                  <a:schemeClr val="dk1"/>
                </a:solidFill>
              </a:defRPr>
            </a:lvl6pPr>
            <a:lvl7pPr lvl="6" rtl="0">
              <a:lnSpc>
                <a:spcPct val="90000"/>
              </a:lnSpc>
              <a:spcBef>
                <a:spcPts val="0"/>
              </a:spcBef>
              <a:spcAft>
                <a:spcPts val="0"/>
              </a:spcAft>
              <a:buClr>
                <a:schemeClr val="dk1"/>
              </a:buClr>
              <a:buSzPts val="3200"/>
              <a:buNone/>
              <a:defRPr b="1" sz="3200">
                <a:solidFill>
                  <a:schemeClr val="dk1"/>
                </a:solidFill>
              </a:defRPr>
            </a:lvl7pPr>
            <a:lvl8pPr lvl="7" rtl="0">
              <a:lnSpc>
                <a:spcPct val="90000"/>
              </a:lnSpc>
              <a:spcBef>
                <a:spcPts val="0"/>
              </a:spcBef>
              <a:spcAft>
                <a:spcPts val="0"/>
              </a:spcAft>
              <a:buClr>
                <a:schemeClr val="dk1"/>
              </a:buClr>
              <a:buSzPts val="3200"/>
              <a:buNone/>
              <a:defRPr b="1" sz="3200">
                <a:solidFill>
                  <a:schemeClr val="dk1"/>
                </a:solidFill>
              </a:defRPr>
            </a:lvl8pPr>
            <a:lvl9pPr lvl="8" rtl="0">
              <a:lnSpc>
                <a:spcPct val="90000"/>
              </a:lnSpc>
              <a:spcBef>
                <a:spcPts val="0"/>
              </a:spcBef>
              <a:spcAft>
                <a:spcPts val="0"/>
              </a:spcAft>
              <a:buClr>
                <a:schemeClr val="dk1"/>
              </a:buClr>
              <a:buSzPts val="3200"/>
              <a:buNone/>
              <a:defRPr b="1" sz="3200">
                <a:solidFill>
                  <a:schemeClr val="dk1"/>
                </a:solidFill>
              </a:defRPr>
            </a:lvl9pPr>
          </a:lstStyle>
          <a:p/>
        </p:txBody>
      </p:sp>
      <p:sp>
        <p:nvSpPr>
          <p:cNvPr id="7" name="Google Shape;7;p1"/>
          <p:cNvSpPr txBox="1"/>
          <p:nvPr>
            <p:ph idx="1" type="body"/>
          </p:nvPr>
        </p:nvSpPr>
        <p:spPr>
          <a:xfrm>
            <a:off x="855300" y="1353947"/>
            <a:ext cx="74334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1pPr>
            <a:lvl2pPr indent="-381000" lvl="1" marL="9144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2pPr>
            <a:lvl3pPr indent="-381000" lvl="2" marL="13716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3pPr>
            <a:lvl4pPr indent="-381000" lvl="3" marL="18288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4pPr>
            <a:lvl5pPr indent="-381000" lvl="4" marL="22860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5pPr>
            <a:lvl6pPr indent="-381000" lvl="5" marL="27432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6pPr>
            <a:lvl7pPr indent="-381000" lvl="6" marL="32004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7pPr>
            <a:lvl8pPr indent="-381000" lvl="7" marL="3657600" rtl="0">
              <a:lnSpc>
                <a:spcPct val="115000"/>
              </a:lnSpc>
              <a:spcBef>
                <a:spcPts val="800"/>
              </a:spcBef>
              <a:spcAft>
                <a:spcPts val="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8pPr>
            <a:lvl9pPr indent="-381000" lvl="8" marL="4114800" rtl="0">
              <a:lnSpc>
                <a:spcPct val="115000"/>
              </a:lnSpc>
              <a:spcBef>
                <a:spcPts val="800"/>
              </a:spcBef>
              <a:spcAft>
                <a:spcPts val="800"/>
              </a:spcAft>
              <a:buClr>
                <a:schemeClr val="accent1"/>
              </a:buClr>
              <a:buSzPts val="2400"/>
              <a:buFont typeface="Merriweather Sans"/>
              <a:buChar char="■"/>
              <a:defRPr sz="2400">
                <a:solidFill>
                  <a:schemeClr val="accent1"/>
                </a:solidFill>
                <a:latin typeface="Merriweather Sans"/>
                <a:ea typeface="Merriweather Sans"/>
                <a:cs typeface="Merriweather Sans"/>
                <a:sym typeface="Merriweather Sans"/>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dk1"/>
                </a:solidFill>
                <a:latin typeface="Merriweather Sans"/>
                <a:ea typeface="Merriweather Sans"/>
                <a:cs typeface="Merriweather Sans"/>
                <a:sym typeface="Merriweather Sans"/>
              </a:defRPr>
            </a:lvl1pPr>
            <a:lvl2pPr lvl="1" rtl="0" algn="r">
              <a:buNone/>
              <a:defRPr sz="1300">
                <a:solidFill>
                  <a:schemeClr val="dk1"/>
                </a:solidFill>
                <a:latin typeface="Merriweather Sans"/>
                <a:ea typeface="Merriweather Sans"/>
                <a:cs typeface="Merriweather Sans"/>
                <a:sym typeface="Merriweather Sans"/>
              </a:defRPr>
            </a:lvl2pPr>
            <a:lvl3pPr lvl="2" rtl="0" algn="r">
              <a:buNone/>
              <a:defRPr sz="1300">
                <a:solidFill>
                  <a:schemeClr val="dk1"/>
                </a:solidFill>
                <a:latin typeface="Merriweather Sans"/>
                <a:ea typeface="Merriweather Sans"/>
                <a:cs typeface="Merriweather Sans"/>
                <a:sym typeface="Merriweather Sans"/>
              </a:defRPr>
            </a:lvl3pPr>
            <a:lvl4pPr lvl="3" rtl="0" algn="r">
              <a:buNone/>
              <a:defRPr sz="1300">
                <a:solidFill>
                  <a:schemeClr val="dk1"/>
                </a:solidFill>
                <a:latin typeface="Merriweather Sans"/>
                <a:ea typeface="Merriweather Sans"/>
                <a:cs typeface="Merriweather Sans"/>
                <a:sym typeface="Merriweather Sans"/>
              </a:defRPr>
            </a:lvl4pPr>
            <a:lvl5pPr lvl="4" rtl="0" algn="r">
              <a:buNone/>
              <a:defRPr sz="1300">
                <a:solidFill>
                  <a:schemeClr val="dk1"/>
                </a:solidFill>
                <a:latin typeface="Merriweather Sans"/>
                <a:ea typeface="Merriweather Sans"/>
                <a:cs typeface="Merriweather Sans"/>
                <a:sym typeface="Merriweather Sans"/>
              </a:defRPr>
            </a:lvl5pPr>
            <a:lvl6pPr lvl="5" rtl="0" algn="r">
              <a:buNone/>
              <a:defRPr sz="1300">
                <a:solidFill>
                  <a:schemeClr val="dk1"/>
                </a:solidFill>
                <a:latin typeface="Merriweather Sans"/>
                <a:ea typeface="Merriweather Sans"/>
                <a:cs typeface="Merriweather Sans"/>
                <a:sym typeface="Merriweather Sans"/>
              </a:defRPr>
            </a:lvl6pPr>
            <a:lvl7pPr lvl="6" rtl="0" algn="r">
              <a:buNone/>
              <a:defRPr sz="1300">
                <a:solidFill>
                  <a:schemeClr val="dk1"/>
                </a:solidFill>
                <a:latin typeface="Merriweather Sans"/>
                <a:ea typeface="Merriweather Sans"/>
                <a:cs typeface="Merriweather Sans"/>
                <a:sym typeface="Merriweather Sans"/>
              </a:defRPr>
            </a:lvl7pPr>
            <a:lvl8pPr lvl="7" rtl="0" algn="r">
              <a:buNone/>
              <a:defRPr sz="1300">
                <a:solidFill>
                  <a:schemeClr val="dk1"/>
                </a:solidFill>
                <a:latin typeface="Merriweather Sans"/>
                <a:ea typeface="Merriweather Sans"/>
                <a:cs typeface="Merriweather Sans"/>
                <a:sym typeface="Merriweather Sans"/>
              </a:defRPr>
            </a:lvl8pPr>
            <a:lvl9pPr lvl="8" rtl="0" algn="r">
              <a:buNone/>
              <a:defRPr sz="1300">
                <a:solidFill>
                  <a:schemeClr val="dk1"/>
                </a:solidFill>
                <a:latin typeface="Merriweather Sans"/>
                <a:ea typeface="Merriweather Sans"/>
                <a:cs typeface="Merriweather Sans"/>
                <a:sym typeface="Merriweather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drive.google.com/file/d/1NAkq9FtsaUTzHcADDIR8lHPkrDfdY1dU/view" TargetMode="Externa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journals.plos.org/plosone/article?id=10.1371/journal.pone.0284418" TargetMode="External"/><Relationship Id="rId4" Type="http://schemas.openxmlformats.org/officeDocument/2006/relationships/hyperlink" Target="https://kitware.github.io/vtk-examples/site/Python/" TargetMode="External"/><Relationship Id="rId5" Type="http://schemas.openxmlformats.org/officeDocument/2006/relationships/hyperlink" Target="https://itk.org/Doxygen/html/group__Functions.html" TargetMode="External"/><Relationship Id="rId6" Type="http://schemas.openxmlformats.org/officeDocument/2006/relationships/hyperlink" Target="https://itk.org/Doxygen/html/classitk_1_1LabelShapeKeepNObjectsImageFilter.html" TargetMode="External"/><Relationship Id="rId7" Type="http://schemas.openxmlformats.org/officeDocument/2006/relationships/hyperlink" Target="https://www.w3schools.com/python/matplotlib_pie_charts.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1"/>
          <p:cNvSpPr/>
          <p:nvPr/>
        </p:nvSpPr>
        <p:spPr>
          <a:xfrm flipH="1" rot="10800000">
            <a:off x="1557849" y="2561293"/>
            <a:ext cx="4028700" cy="4935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2" name="Google Shape;52;p11"/>
          <p:cNvSpPr txBox="1"/>
          <p:nvPr/>
        </p:nvSpPr>
        <p:spPr>
          <a:xfrm>
            <a:off x="514350" y="514350"/>
            <a:ext cx="53634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b="1" sz="6000">
              <a:solidFill>
                <a:schemeClr val="accent5"/>
              </a:solidFill>
              <a:latin typeface="Merriweather Sans"/>
              <a:ea typeface="Merriweather Sans"/>
              <a:cs typeface="Merriweather Sans"/>
              <a:sym typeface="Merriweather Sans"/>
            </a:endParaRPr>
          </a:p>
        </p:txBody>
      </p:sp>
      <p:sp>
        <p:nvSpPr>
          <p:cNvPr id="53" name="Google Shape;53;p11"/>
          <p:cNvSpPr txBox="1"/>
          <p:nvPr/>
        </p:nvSpPr>
        <p:spPr>
          <a:xfrm>
            <a:off x="3394200" y="3434650"/>
            <a:ext cx="5552700" cy="92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 sz="6000" u="none" cap="none" strike="noStrike">
                <a:solidFill>
                  <a:schemeClr val="accent5"/>
                </a:solidFill>
                <a:latin typeface="Merriweather Sans"/>
                <a:ea typeface="Merriweather Sans"/>
                <a:cs typeface="Merriweather Sans"/>
                <a:sym typeface="Merriweather Sans"/>
              </a:rPr>
              <a:t>Presentation</a:t>
            </a:r>
            <a:endParaRPr b="1" sz="700">
              <a:solidFill>
                <a:schemeClr val="accent5"/>
              </a:solidFill>
              <a:latin typeface="Merriweather Sans"/>
              <a:ea typeface="Merriweather Sans"/>
              <a:cs typeface="Merriweather Sans"/>
              <a:sym typeface="Merriweather Sans"/>
            </a:endParaRPr>
          </a:p>
        </p:txBody>
      </p:sp>
      <p:pic>
        <p:nvPicPr>
          <p:cNvPr id="54" name="Google Shape;54;p11"/>
          <p:cNvPicPr preferRelativeResize="0"/>
          <p:nvPr/>
        </p:nvPicPr>
        <p:blipFill rotWithShape="1">
          <a:blip r:embed="rId3">
            <a:alphaModFix/>
          </a:blip>
          <a:srcRect b="0" l="3007" r="3016" t="0"/>
          <a:stretch/>
        </p:blipFill>
        <p:spPr>
          <a:xfrm>
            <a:off x="17525" y="-366272"/>
            <a:ext cx="9205500" cy="5509772"/>
          </a:xfrm>
          <a:prstGeom prst="rect">
            <a:avLst/>
          </a:prstGeom>
          <a:noFill/>
          <a:ln>
            <a:noFill/>
          </a:ln>
        </p:spPr>
      </p:pic>
      <p:sp>
        <p:nvSpPr>
          <p:cNvPr id="55" name="Google Shape;55;p11"/>
          <p:cNvSpPr txBox="1"/>
          <p:nvPr/>
        </p:nvSpPr>
        <p:spPr>
          <a:xfrm>
            <a:off x="1026950" y="1079175"/>
            <a:ext cx="53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Merriweather Sans"/>
              <a:ea typeface="Merriweather Sans"/>
              <a:cs typeface="Merriweather Sans"/>
              <a:sym typeface="Merriweather Sans"/>
            </a:endParaRPr>
          </a:p>
        </p:txBody>
      </p:sp>
      <p:sp>
        <p:nvSpPr>
          <p:cNvPr id="56" name="Google Shape;56;p11"/>
          <p:cNvSpPr txBox="1"/>
          <p:nvPr/>
        </p:nvSpPr>
        <p:spPr>
          <a:xfrm>
            <a:off x="526450" y="4624400"/>
            <a:ext cx="4160100" cy="6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150">
                <a:solidFill>
                  <a:srgbClr val="EFEFEF"/>
                </a:solidFill>
                <a:latin typeface="Merriweather Sans"/>
                <a:ea typeface="Merriweather Sans"/>
                <a:cs typeface="Merriweather Sans"/>
                <a:sym typeface="Merriweather Sans"/>
              </a:rPr>
              <a:t>CS661A: BIG DATA VISUAL ANALYTICS</a:t>
            </a:r>
            <a:endParaRPr i="1" sz="1150">
              <a:solidFill>
                <a:srgbClr val="EFEFEF"/>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57" name="Google Shape;57;p11"/>
          <p:cNvSpPr/>
          <p:nvPr/>
        </p:nvSpPr>
        <p:spPr>
          <a:xfrm>
            <a:off x="574400" y="923850"/>
            <a:ext cx="4856400" cy="513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74400" y="1575250"/>
            <a:ext cx="3533400" cy="53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nvSpPr>
        <p:spPr>
          <a:xfrm>
            <a:off x="542100" y="819150"/>
            <a:ext cx="5307900" cy="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3500">
                <a:solidFill>
                  <a:schemeClr val="dk1"/>
                </a:solidFill>
              </a:rPr>
              <a:t>Brain Tumor detection</a:t>
            </a:r>
            <a:endParaRPr>
              <a:latin typeface="Merriweather Sans"/>
              <a:ea typeface="Merriweather Sans"/>
              <a:cs typeface="Merriweather Sans"/>
              <a:sym typeface="Merriweather Sans"/>
            </a:endParaRPr>
          </a:p>
        </p:txBody>
      </p:sp>
      <p:sp>
        <p:nvSpPr>
          <p:cNvPr id="60" name="Google Shape;60;p11"/>
          <p:cNvSpPr txBox="1"/>
          <p:nvPr/>
        </p:nvSpPr>
        <p:spPr>
          <a:xfrm>
            <a:off x="498200" y="1458150"/>
            <a:ext cx="4516800" cy="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3500">
                <a:solidFill>
                  <a:schemeClr val="dk1"/>
                </a:solidFill>
              </a:rPr>
              <a:t>and Localization</a:t>
            </a:r>
            <a:endParaRPr>
              <a:latin typeface="Merriweather Sans"/>
              <a:ea typeface="Merriweather Sans"/>
              <a:cs typeface="Merriweather Sans"/>
              <a:sym typeface="Merriweather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3" name="Shape 213"/>
        <p:cNvGrpSpPr/>
        <p:nvPr/>
      </p:nvGrpSpPr>
      <p:grpSpPr>
        <a:xfrm>
          <a:off x="0" y="0"/>
          <a:ext cx="0" cy="0"/>
          <a:chOff x="0" y="0"/>
          <a:chExt cx="0" cy="0"/>
        </a:xfrm>
      </p:grpSpPr>
      <p:sp>
        <p:nvSpPr>
          <p:cNvPr id="214" name="Google Shape;214;p20"/>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5" name="Google Shape;215;p20"/>
          <p:cNvSpPr txBox="1"/>
          <p:nvPr/>
        </p:nvSpPr>
        <p:spPr>
          <a:xfrm>
            <a:off x="1284448" y="496950"/>
            <a:ext cx="65751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Connected component Filtering</a:t>
            </a:r>
            <a:endParaRPr b="1" sz="700">
              <a:solidFill>
                <a:schemeClr val="accent5"/>
              </a:solidFill>
              <a:latin typeface="Merriweather Sans"/>
              <a:ea typeface="Merriweather Sans"/>
              <a:cs typeface="Merriweather Sans"/>
              <a:sym typeface="Merriweather Sans"/>
            </a:endParaRPr>
          </a:p>
        </p:txBody>
      </p:sp>
      <p:sp>
        <p:nvSpPr>
          <p:cNvPr id="216" name="Google Shape;216;p20"/>
          <p:cNvSpPr txBox="1"/>
          <p:nvPr/>
        </p:nvSpPr>
        <p:spPr>
          <a:xfrm>
            <a:off x="313300" y="1740600"/>
            <a:ext cx="86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217" name="Google Shape;217;p20"/>
          <p:cNvSpPr txBox="1"/>
          <p:nvPr/>
        </p:nvSpPr>
        <p:spPr>
          <a:xfrm>
            <a:off x="522175" y="1740600"/>
            <a:ext cx="77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218" name="Google Shape;218;p20"/>
          <p:cNvSpPr txBox="1"/>
          <p:nvPr/>
        </p:nvSpPr>
        <p:spPr>
          <a:xfrm>
            <a:off x="278500" y="1740600"/>
            <a:ext cx="8659500" cy="2601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Merriweather Sans Light"/>
              <a:buChar char="●"/>
            </a:pPr>
            <a:r>
              <a:rPr lang="en" sz="1300">
                <a:latin typeface="Merriweather Sans Light"/>
                <a:ea typeface="Merriweather Sans Light"/>
                <a:cs typeface="Merriweather Sans Light"/>
                <a:sym typeface="Merriweather Sans Light"/>
              </a:rPr>
              <a:t>A function is  applied to each filter on the connected components of the input image using the ITK library's LabelShapeKeepNObjectsImageFilter class. The filtered image at each step is stored in a list.</a:t>
            </a:r>
            <a:endParaRPr sz="13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300">
              <a:latin typeface="Merriweather Sans Light"/>
              <a:ea typeface="Merriweather Sans Light"/>
              <a:cs typeface="Merriweather Sans Light"/>
              <a:sym typeface="Merriweather Sans Light"/>
            </a:endParaRPr>
          </a:p>
          <a:p>
            <a:pPr indent="-311150" lvl="0" marL="457200" rtl="0" algn="l">
              <a:spcBef>
                <a:spcPts val="0"/>
              </a:spcBef>
              <a:spcAft>
                <a:spcPts val="0"/>
              </a:spcAft>
              <a:buSzPts val="1300"/>
              <a:buFont typeface="Merriweather Sans Light"/>
              <a:buChar char="●"/>
            </a:pPr>
            <a:r>
              <a:rPr lang="en" sz="1300">
                <a:latin typeface="Merriweather Sans Light"/>
                <a:ea typeface="Merriweather Sans Light"/>
                <a:cs typeface="Merriweather Sans Light"/>
                <a:sym typeface="Merriweather Sans Light"/>
              </a:rPr>
              <a:t>The LabelShapeKeepNObjectsImageFilter class keeps the N largest or smallest connected components of an image, based on a specified attribute. The attr argument specifies the attribute to filter on, such as "NumberOfPixels" or "Flatness". The n argument specifies the number of objects to keep after the filter is applied.</a:t>
            </a:r>
            <a:endParaRPr sz="13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300">
              <a:latin typeface="Merriweather Sans Light"/>
              <a:ea typeface="Merriweather Sans Light"/>
              <a:cs typeface="Merriweather Sans Light"/>
              <a:sym typeface="Merriweather Sans Light"/>
            </a:endParaRPr>
          </a:p>
          <a:p>
            <a:pPr indent="-311150" lvl="0" marL="457200" rtl="0" algn="l">
              <a:spcBef>
                <a:spcPts val="0"/>
              </a:spcBef>
              <a:spcAft>
                <a:spcPts val="0"/>
              </a:spcAft>
              <a:buSzPts val="1300"/>
              <a:buFont typeface="Merriweather Sans Light"/>
              <a:buChar char="●"/>
            </a:pPr>
            <a:r>
              <a:rPr lang="en" sz="1300">
                <a:latin typeface="Merriweather Sans Light"/>
                <a:ea typeface="Merriweather Sans Light"/>
                <a:cs typeface="Merriweather Sans Light"/>
                <a:sym typeface="Merriweather Sans Light"/>
              </a:rPr>
              <a:t>The morpho_filters function returns a list of images, where each image is the result of applying a specific filter from the input filters list to the previous image in the list. The final image in the list is the result of applying all the filters to the original input image.</a:t>
            </a:r>
            <a:endParaRPr sz="13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a:latin typeface="Merriweather Sans Light"/>
              <a:ea typeface="Merriweather Sans Light"/>
              <a:cs typeface="Merriweather Sans Light"/>
              <a:sym typeface="Merriweather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2" name="Shape 222"/>
        <p:cNvGrpSpPr/>
        <p:nvPr/>
      </p:nvGrpSpPr>
      <p:grpSpPr>
        <a:xfrm>
          <a:off x="0" y="0"/>
          <a:ext cx="0" cy="0"/>
          <a:chOff x="0" y="0"/>
          <a:chExt cx="0" cy="0"/>
        </a:xfrm>
      </p:grpSpPr>
      <p:sp>
        <p:nvSpPr>
          <p:cNvPr id="223" name="Google Shape;223;p21"/>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4" name="Google Shape;224;p21"/>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Interactive UI</a:t>
            </a:r>
            <a:endParaRPr b="1" sz="700">
              <a:solidFill>
                <a:schemeClr val="accent5"/>
              </a:solidFill>
              <a:latin typeface="Merriweather Sans"/>
              <a:ea typeface="Merriweather Sans"/>
              <a:cs typeface="Merriweather Sans"/>
              <a:sym typeface="Merriweather Sans"/>
            </a:endParaRPr>
          </a:p>
        </p:txBody>
      </p:sp>
      <p:pic>
        <p:nvPicPr>
          <p:cNvPr id="225" name="Google Shape;225;p21" title="ezgif.com-gif-to-mp4.mp4">
            <a:hlinkClick r:id="rId3"/>
          </p:cNvPr>
          <p:cNvPicPr preferRelativeResize="0"/>
          <p:nvPr/>
        </p:nvPicPr>
        <p:blipFill>
          <a:blip r:embed="rId4">
            <a:alphaModFix/>
          </a:blip>
          <a:stretch>
            <a:fillRect/>
          </a:stretch>
        </p:blipFill>
        <p:spPr>
          <a:xfrm>
            <a:off x="1681213" y="1496600"/>
            <a:ext cx="5781585" cy="345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9" name="Shape 229"/>
        <p:cNvGrpSpPr/>
        <p:nvPr/>
      </p:nvGrpSpPr>
      <p:grpSpPr>
        <a:xfrm>
          <a:off x="0" y="0"/>
          <a:ext cx="0" cy="0"/>
          <a:chOff x="0" y="0"/>
          <a:chExt cx="0" cy="0"/>
        </a:xfrm>
      </p:grpSpPr>
      <p:sp>
        <p:nvSpPr>
          <p:cNvPr id="230" name="Google Shape;230;p22"/>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1" name="Google Shape;231;p22"/>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Some Insights</a:t>
            </a:r>
            <a:endParaRPr b="1" sz="700">
              <a:solidFill>
                <a:schemeClr val="accent5"/>
              </a:solidFill>
              <a:latin typeface="Merriweather Sans"/>
              <a:ea typeface="Merriweather Sans"/>
              <a:cs typeface="Merriweather Sans"/>
              <a:sym typeface="Merriweather Sans"/>
            </a:endParaRPr>
          </a:p>
        </p:txBody>
      </p:sp>
      <p:sp>
        <p:nvSpPr>
          <p:cNvPr id="232" name="Google Shape;232;p22"/>
          <p:cNvSpPr txBox="1"/>
          <p:nvPr/>
        </p:nvSpPr>
        <p:spPr>
          <a:xfrm>
            <a:off x="165350" y="1523025"/>
            <a:ext cx="87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Light"/>
              <a:ea typeface="Merriweather Sans Light"/>
              <a:cs typeface="Merriweather Sans Light"/>
              <a:sym typeface="Merriweather Sans Light"/>
            </a:endParaRPr>
          </a:p>
        </p:txBody>
      </p:sp>
      <p:sp>
        <p:nvSpPr>
          <p:cNvPr id="233" name="Google Shape;233;p22"/>
          <p:cNvSpPr txBox="1"/>
          <p:nvPr/>
        </p:nvSpPr>
        <p:spPr>
          <a:xfrm>
            <a:off x="243675" y="1601350"/>
            <a:ext cx="848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234" name="Google Shape;234;p22"/>
          <p:cNvSpPr txBox="1"/>
          <p:nvPr/>
        </p:nvSpPr>
        <p:spPr>
          <a:xfrm>
            <a:off x="356825" y="1688400"/>
            <a:ext cx="8259300" cy="25089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Given that we have binarized the data and classified into two categories- background as 0 (non-tumor) and foreground as 1 (tumor), there is a possibility to calculate the percentage and mass of the tumor</a:t>
            </a:r>
            <a:endParaRPr>
              <a:latin typeface="Merriweather Sans Light"/>
              <a:ea typeface="Merriweather Sans Light"/>
              <a:cs typeface="Merriweather Sans Light"/>
              <a:sym typeface="Merriweather Sans Light"/>
            </a:endParaRPr>
          </a:p>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Number</a:t>
            </a:r>
            <a:r>
              <a:rPr lang="en">
                <a:latin typeface="Merriweather Sans Light"/>
                <a:ea typeface="Merriweather Sans Light"/>
                <a:cs typeface="Merriweather Sans Light"/>
                <a:sym typeface="Merriweather Sans Light"/>
              </a:rPr>
              <a:t> of voxels in tumor-cell are compared to the number of voxels in non-tumor cells to get the percentage. Taking average mass of tumor to be 1500g, we can get the approximate mass of the tumor.</a:t>
            </a:r>
            <a:endParaRPr>
              <a:latin typeface="Merriweather Sans Light"/>
              <a:ea typeface="Merriweather Sans Light"/>
              <a:cs typeface="Merriweather Sans Light"/>
              <a:sym typeface="Merriweather Sans Light"/>
            </a:endParaRPr>
          </a:p>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Localization : </a:t>
            </a:r>
            <a:r>
              <a:rPr lang="en">
                <a:latin typeface="Merriweather Sans Light"/>
                <a:ea typeface="Merriweather Sans Light"/>
                <a:cs typeface="Merriweather Sans Light"/>
                <a:sym typeface="Merriweather Sans Light"/>
              </a:rPr>
              <a:t>from</a:t>
            </a:r>
            <a:r>
              <a:rPr lang="en">
                <a:latin typeface="Merriweather Sans Light"/>
                <a:ea typeface="Merriweather Sans Light"/>
                <a:cs typeface="Merriweather Sans Light"/>
                <a:sym typeface="Merriweather Sans Light"/>
              </a:rPr>
              <a:t>  the MRI scans we label the X and Y axis , detect the tumor based on intensity and then give the coordinate of tumor. </a:t>
            </a:r>
            <a:endParaRPr>
              <a:latin typeface="Merriweather Sans Light"/>
              <a:ea typeface="Merriweather Sans Light"/>
              <a:cs typeface="Merriweather Sans Light"/>
              <a:sym typeface="Merriweather Sans Light"/>
            </a:endParaRPr>
          </a:p>
          <a:p>
            <a:pPr indent="-317500" lvl="0" marL="457200" rtl="0" algn="l">
              <a:spcBef>
                <a:spcPts val="1000"/>
              </a:spcBef>
              <a:spcAft>
                <a:spcPts val="0"/>
              </a:spcAft>
              <a:buSzPts val="1400"/>
              <a:buFont typeface="Merriweather Sans Light"/>
              <a:buChar char="●"/>
            </a:pPr>
            <a:r>
              <a:rPr lang="en">
                <a:latin typeface="Merriweather Sans Light"/>
                <a:ea typeface="Merriweather Sans Light"/>
                <a:cs typeface="Merriweather Sans Light"/>
                <a:sym typeface="Merriweather Sans Light"/>
              </a:rPr>
              <a:t>Based on the location, we can predict what type of brain tumor it might be.</a:t>
            </a:r>
            <a:endParaRPr>
              <a:latin typeface="Merriweather Sans"/>
              <a:ea typeface="Merriweather Sans"/>
              <a:cs typeface="Merriweather Sans"/>
              <a:sym typeface="Merriweather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38" name="Shape 238"/>
        <p:cNvGrpSpPr/>
        <p:nvPr/>
      </p:nvGrpSpPr>
      <p:grpSpPr>
        <a:xfrm>
          <a:off x="0" y="0"/>
          <a:ext cx="0" cy="0"/>
          <a:chOff x="0" y="0"/>
          <a:chExt cx="0" cy="0"/>
        </a:xfrm>
      </p:grpSpPr>
      <p:sp>
        <p:nvSpPr>
          <p:cNvPr id="239" name="Google Shape;239;p23"/>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0" name="Google Shape;240;p23"/>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Tumor classification</a:t>
            </a:r>
            <a:endParaRPr b="1" sz="700">
              <a:solidFill>
                <a:schemeClr val="accent5"/>
              </a:solidFill>
              <a:latin typeface="Merriweather Sans"/>
              <a:ea typeface="Merriweather Sans"/>
              <a:cs typeface="Merriweather Sans"/>
              <a:sym typeface="Merriweather Sans"/>
            </a:endParaRPr>
          </a:p>
        </p:txBody>
      </p:sp>
      <p:sp>
        <p:nvSpPr>
          <p:cNvPr id="241" name="Google Shape;241;p23"/>
          <p:cNvSpPr txBox="1"/>
          <p:nvPr/>
        </p:nvSpPr>
        <p:spPr>
          <a:xfrm>
            <a:off x="165350" y="1523025"/>
            <a:ext cx="872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Light"/>
              <a:ea typeface="Merriweather Sans Light"/>
              <a:cs typeface="Merriweather Sans Light"/>
              <a:sym typeface="Merriweather Sans Light"/>
            </a:endParaRPr>
          </a:p>
        </p:txBody>
      </p:sp>
      <p:pic>
        <p:nvPicPr>
          <p:cNvPr id="242" name="Google Shape;242;p23"/>
          <p:cNvPicPr preferRelativeResize="0"/>
          <p:nvPr/>
        </p:nvPicPr>
        <p:blipFill>
          <a:blip r:embed="rId3">
            <a:alphaModFix/>
          </a:blip>
          <a:stretch>
            <a:fillRect/>
          </a:stretch>
        </p:blipFill>
        <p:spPr>
          <a:xfrm>
            <a:off x="152400" y="1620550"/>
            <a:ext cx="4012986" cy="2837150"/>
          </a:xfrm>
          <a:prstGeom prst="rect">
            <a:avLst/>
          </a:prstGeom>
          <a:noFill/>
          <a:ln>
            <a:noFill/>
          </a:ln>
        </p:spPr>
      </p:pic>
      <p:pic>
        <p:nvPicPr>
          <p:cNvPr id="243" name="Google Shape;243;p23"/>
          <p:cNvPicPr preferRelativeResize="0"/>
          <p:nvPr/>
        </p:nvPicPr>
        <p:blipFill>
          <a:blip r:embed="rId4">
            <a:alphaModFix/>
          </a:blip>
          <a:stretch>
            <a:fillRect/>
          </a:stretch>
        </p:blipFill>
        <p:spPr>
          <a:xfrm>
            <a:off x="4851186" y="1620550"/>
            <a:ext cx="4070365" cy="2837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47" name="Shape 247"/>
        <p:cNvGrpSpPr/>
        <p:nvPr/>
      </p:nvGrpSpPr>
      <p:grpSpPr>
        <a:xfrm>
          <a:off x="0" y="0"/>
          <a:ext cx="0" cy="0"/>
          <a:chOff x="0" y="0"/>
          <a:chExt cx="0" cy="0"/>
        </a:xfrm>
      </p:grpSpPr>
      <p:grpSp>
        <p:nvGrpSpPr>
          <p:cNvPr id="248" name="Google Shape;248;p24"/>
          <p:cNvGrpSpPr/>
          <p:nvPr/>
        </p:nvGrpSpPr>
        <p:grpSpPr>
          <a:xfrm>
            <a:off x="2149969" y="627356"/>
            <a:ext cx="4844025" cy="3731391"/>
            <a:chOff x="0" y="0"/>
            <a:chExt cx="12917400" cy="9950376"/>
          </a:xfrm>
        </p:grpSpPr>
        <p:sp>
          <p:nvSpPr>
            <p:cNvPr id="249" name="Google Shape;249;p24"/>
            <p:cNvSpPr txBox="1"/>
            <p:nvPr/>
          </p:nvSpPr>
          <p:spPr>
            <a:xfrm>
              <a:off x="0" y="3774516"/>
              <a:ext cx="12917400" cy="1313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2"/>
                  </a:solidFill>
                  <a:latin typeface="Merriweather Sans"/>
                  <a:ea typeface="Merriweather Sans"/>
                  <a:cs typeface="Merriweather Sans"/>
                  <a:sym typeface="Merriweather Sans"/>
                </a:rPr>
                <a:t>0.71g</a:t>
              </a:r>
              <a:endParaRPr b="1" sz="700">
                <a:solidFill>
                  <a:schemeClr val="accent2"/>
                </a:solidFill>
                <a:latin typeface="Merriweather Sans"/>
                <a:ea typeface="Merriweather Sans"/>
                <a:cs typeface="Merriweather Sans"/>
                <a:sym typeface="Merriweather Sans"/>
              </a:endParaRPr>
            </a:p>
          </p:txBody>
        </p:sp>
        <p:sp>
          <p:nvSpPr>
            <p:cNvPr id="250" name="Google Shape;250;p24"/>
            <p:cNvSpPr txBox="1"/>
            <p:nvPr/>
          </p:nvSpPr>
          <p:spPr>
            <a:xfrm>
              <a:off x="0" y="5437154"/>
              <a:ext cx="129174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500">
                  <a:solidFill>
                    <a:schemeClr val="accent1"/>
                  </a:solidFill>
                  <a:latin typeface="Merriweather Sans Light"/>
                  <a:ea typeface="Merriweather Sans Light"/>
                  <a:cs typeface="Merriweather Sans Light"/>
                  <a:sym typeface="Merriweather Sans Light"/>
                </a:rPr>
                <a:t>Approximate mass of tumor</a:t>
              </a:r>
              <a:endParaRPr sz="700">
                <a:solidFill>
                  <a:schemeClr val="accent1"/>
                </a:solidFill>
                <a:latin typeface="Merriweather Sans Light"/>
                <a:ea typeface="Merriweather Sans Light"/>
                <a:cs typeface="Merriweather Sans Light"/>
                <a:sym typeface="Merriweather Sans Light"/>
              </a:endParaRPr>
            </a:p>
          </p:txBody>
        </p:sp>
        <p:sp>
          <p:nvSpPr>
            <p:cNvPr id="251" name="Google Shape;251;p24"/>
            <p:cNvSpPr txBox="1"/>
            <p:nvPr/>
          </p:nvSpPr>
          <p:spPr>
            <a:xfrm>
              <a:off x="0" y="7672138"/>
              <a:ext cx="12917400" cy="1313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2"/>
                  </a:solidFill>
                  <a:latin typeface="Merriweather Sans"/>
                  <a:ea typeface="Merriweather Sans"/>
                  <a:cs typeface="Merriweather Sans"/>
                  <a:sym typeface="Merriweather Sans"/>
                </a:rPr>
                <a:t>Glioma</a:t>
              </a:r>
              <a:endParaRPr b="1" sz="700">
                <a:solidFill>
                  <a:schemeClr val="accent2"/>
                </a:solidFill>
                <a:latin typeface="Merriweather Sans"/>
                <a:ea typeface="Merriweather Sans"/>
                <a:cs typeface="Merriweather Sans"/>
                <a:sym typeface="Merriweather Sans"/>
              </a:endParaRPr>
            </a:p>
          </p:txBody>
        </p:sp>
        <p:sp>
          <p:nvSpPr>
            <p:cNvPr id="252" name="Google Shape;252;p24"/>
            <p:cNvSpPr txBox="1"/>
            <p:nvPr/>
          </p:nvSpPr>
          <p:spPr>
            <a:xfrm>
              <a:off x="0" y="9334776"/>
              <a:ext cx="129174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500">
                  <a:solidFill>
                    <a:schemeClr val="accent1"/>
                  </a:solidFill>
                  <a:latin typeface="Merriweather Sans Light"/>
                  <a:ea typeface="Merriweather Sans Light"/>
                  <a:cs typeface="Merriweather Sans Light"/>
                  <a:sym typeface="Merriweather Sans Light"/>
                </a:rPr>
                <a:t>Type of brain tumor</a:t>
              </a:r>
              <a:endParaRPr sz="700">
                <a:solidFill>
                  <a:schemeClr val="accent1"/>
                </a:solidFill>
                <a:latin typeface="Merriweather Sans Light"/>
                <a:ea typeface="Merriweather Sans Light"/>
                <a:cs typeface="Merriweather Sans Light"/>
                <a:sym typeface="Merriweather Sans Light"/>
              </a:endParaRPr>
            </a:p>
          </p:txBody>
        </p:sp>
        <p:cxnSp>
          <p:nvCxnSpPr>
            <p:cNvPr id="253" name="Google Shape;253;p24"/>
            <p:cNvCxnSpPr/>
            <p:nvPr/>
          </p:nvCxnSpPr>
          <p:spPr>
            <a:xfrm>
              <a:off x="14781" y="6578024"/>
              <a:ext cx="12888000" cy="0"/>
            </a:xfrm>
            <a:prstGeom prst="straightConnector1">
              <a:avLst/>
            </a:prstGeom>
            <a:noFill/>
            <a:ln cap="rnd" cmpd="sng" w="12700">
              <a:solidFill>
                <a:schemeClr val="accent1"/>
              </a:solidFill>
              <a:prstDash val="solid"/>
              <a:round/>
              <a:headEnd len="sm" w="sm" type="none"/>
              <a:tailEnd len="sm" w="sm" type="none"/>
            </a:ln>
          </p:spPr>
        </p:cxnSp>
        <p:sp>
          <p:nvSpPr>
            <p:cNvPr id="254" name="Google Shape;254;p24"/>
            <p:cNvSpPr txBox="1"/>
            <p:nvPr/>
          </p:nvSpPr>
          <p:spPr>
            <a:xfrm>
              <a:off x="0" y="0"/>
              <a:ext cx="12917400" cy="1313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2"/>
                  </a:solidFill>
                  <a:latin typeface="Merriweather Sans"/>
                  <a:ea typeface="Merriweather Sans"/>
                  <a:cs typeface="Merriweather Sans"/>
                  <a:sym typeface="Merriweather Sans"/>
                </a:rPr>
                <a:t>0.39%</a:t>
              </a:r>
              <a:endParaRPr b="1" sz="700">
                <a:solidFill>
                  <a:schemeClr val="accent2"/>
                </a:solidFill>
                <a:latin typeface="Merriweather Sans"/>
                <a:ea typeface="Merriweather Sans"/>
                <a:cs typeface="Merriweather Sans"/>
                <a:sym typeface="Merriweather Sans"/>
              </a:endParaRPr>
            </a:p>
          </p:txBody>
        </p:sp>
        <p:sp>
          <p:nvSpPr>
            <p:cNvPr id="255" name="Google Shape;255;p24"/>
            <p:cNvSpPr txBox="1"/>
            <p:nvPr/>
          </p:nvSpPr>
          <p:spPr>
            <a:xfrm>
              <a:off x="0" y="1662638"/>
              <a:ext cx="129174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 sz="1500">
                  <a:solidFill>
                    <a:schemeClr val="accent1"/>
                  </a:solidFill>
                  <a:latin typeface="Merriweather Sans Light"/>
                  <a:ea typeface="Merriweather Sans Light"/>
                  <a:cs typeface="Merriweather Sans Light"/>
                  <a:sym typeface="Merriweather Sans Light"/>
                </a:rPr>
                <a:t>Percentage of tumor cells in the brain.</a:t>
              </a:r>
              <a:endParaRPr sz="700">
                <a:solidFill>
                  <a:schemeClr val="accent1"/>
                </a:solidFill>
                <a:latin typeface="Merriweather Sans Light"/>
                <a:ea typeface="Merriweather Sans Light"/>
                <a:cs typeface="Merriweather Sans Light"/>
                <a:sym typeface="Merriweather Sans Light"/>
              </a:endParaRPr>
            </a:p>
          </p:txBody>
        </p:sp>
        <p:cxnSp>
          <p:nvCxnSpPr>
            <p:cNvPr id="256" name="Google Shape;256;p24"/>
            <p:cNvCxnSpPr/>
            <p:nvPr/>
          </p:nvCxnSpPr>
          <p:spPr>
            <a:xfrm>
              <a:off x="14781" y="2803508"/>
              <a:ext cx="12888000" cy="0"/>
            </a:xfrm>
            <a:prstGeom prst="straightConnector1">
              <a:avLst/>
            </a:prstGeom>
            <a:noFill/>
            <a:ln cap="rnd" cmpd="sng" w="12700">
              <a:solidFill>
                <a:schemeClr val="accent1"/>
              </a:solidFill>
              <a:prstDash val="solid"/>
              <a:round/>
              <a:headEnd len="sm" w="sm" type="none"/>
              <a:tailEnd len="sm" w="sm" type="none"/>
            </a:ln>
          </p:spPr>
        </p:cxn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60" name="Shape 260"/>
        <p:cNvGrpSpPr/>
        <p:nvPr/>
      </p:nvGrpSpPr>
      <p:grpSpPr>
        <a:xfrm>
          <a:off x="0" y="0"/>
          <a:ext cx="0" cy="0"/>
          <a:chOff x="0" y="0"/>
          <a:chExt cx="0" cy="0"/>
        </a:xfrm>
      </p:grpSpPr>
      <p:sp>
        <p:nvSpPr>
          <p:cNvPr id="261" name="Google Shape;261;p25"/>
          <p:cNvSpPr/>
          <p:nvPr/>
        </p:nvSpPr>
        <p:spPr>
          <a:xfrm>
            <a:off x="0" y="0"/>
            <a:ext cx="3803100" cy="51435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2" name="Google Shape;262;p25"/>
          <p:cNvSpPr/>
          <p:nvPr/>
        </p:nvSpPr>
        <p:spPr>
          <a:xfrm>
            <a:off x="4508075" y="450025"/>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63" name="Google Shape;263;p25"/>
          <p:cNvSpPr/>
          <p:nvPr/>
        </p:nvSpPr>
        <p:spPr>
          <a:xfrm>
            <a:off x="4572000" y="1635936"/>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64" name="Google Shape;264;p25"/>
          <p:cNvSpPr/>
          <p:nvPr/>
        </p:nvSpPr>
        <p:spPr>
          <a:xfrm>
            <a:off x="4572000" y="26420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65" name="Google Shape;265;p25"/>
          <p:cNvSpPr txBox="1"/>
          <p:nvPr/>
        </p:nvSpPr>
        <p:spPr>
          <a:xfrm>
            <a:off x="409050" y="1138100"/>
            <a:ext cx="3032400" cy="14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200">
                <a:solidFill>
                  <a:schemeClr val="accent2"/>
                </a:solidFill>
                <a:latin typeface="Merriweather Sans"/>
                <a:ea typeface="Merriweather Sans"/>
                <a:cs typeface="Merriweather Sans"/>
                <a:sym typeface="Merriweather Sans"/>
              </a:rPr>
              <a:t>Limitations and Scope of improvement.</a:t>
            </a:r>
            <a:endParaRPr b="1" sz="700">
              <a:solidFill>
                <a:schemeClr val="accent2"/>
              </a:solidFill>
              <a:latin typeface="Merriweather Sans"/>
              <a:ea typeface="Merriweather Sans"/>
              <a:cs typeface="Merriweather Sans"/>
              <a:sym typeface="Merriweather Sans"/>
            </a:endParaRPr>
          </a:p>
        </p:txBody>
      </p:sp>
      <p:grpSp>
        <p:nvGrpSpPr>
          <p:cNvPr id="266" name="Google Shape;266;p25"/>
          <p:cNvGrpSpPr/>
          <p:nvPr/>
        </p:nvGrpSpPr>
        <p:grpSpPr>
          <a:xfrm>
            <a:off x="4610550" y="450025"/>
            <a:ext cx="3595163" cy="1152750"/>
            <a:chOff x="-909568" y="-190893"/>
            <a:chExt cx="9587100" cy="3582194"/>
          </a:xfrm>
        </p:grpSpPr>
        <p:sp>
          <p:nvSpPr>
            <p:cNvPr id="267" name="Google Shape;267;p25"/>
            <p:cNvSpPr txBox="1"/>
            <p:nvPr/>
          </p:nvSpPr>
          <p:spPr>
            <a:xfrm>
              <a:off x="-909568" y="867101"/>
              <a:ext cx="9587100" cy="25242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100"/>
                </a:spcBef>
                <a:spcAft>
                  <a:spcPts val="0"/>
                </a:spcAft>
                <a:buNone/>
              </a:pPr>
              <a:r>
                <a:rPr lang="en" sz="950">
                  <a:solidFill>
                    <a:schemeClr val="dk1"/>
                  </a:solidFill>
                  <a:latin typeface="Merriweather Sans Light"/>
                  <a:ea typeface="Merriweather Sans Light"/>
                  <a:cs typeface="Merriweather Sans Light"/>
                  <a:sym typeface="Merriweather Sans Light"/>
                </a:rPr>
                <a:t>There still are some blood vessels connected to the tumors -&gt; they can probably be removed with a morphological opening.</a:t>
              </a:r>
              <a:endParaRPr sz="950">
                <a:solidFill>
                  <a:schemeClr val="dk1"/>
                </a:solidFill>
                <a:latin typeface="Merriweather Sans Light"/>
                <a:ea typeface="Merriweather Sans Light"/>
                <a:cs typeface="Merriweather Sans Light"/>
                <a:sym typeface="Merriweather Sans Light"/>
              </a:endParaRPr>
            </a:p>
            <a:p>
              <a:pPr indent="0" lvl="0" marL="457200" rtl="0" algn="just">
                <a:lnSpc>
                  <a:spcPct val="115000"/>
                </a:lnSpc>
                <a:spcBef>
                  <a:spcPts val="1200"/>
                </a:spcBef>
                <a:spcAft>
                  <a:spcPts val="2000"/>
                </a:spcAft>
                <a:buNone/>
              </a:pPr>
              <a:r>
                <a:t/>
              </a:r>
              <a:endParaRPr sz="1000">
                <a:solidFill>
                  <a:srgbClr val="474747"/>
                </a:solidFill>
              </a:endParaRPr>
            </a:p>
          </p:txBody>
        </p:sp>
        <p:sp>
          <p:nvSpPr>
            <p:cNvPr id="268" name="Google Shape;268;p25"/>
            <p:cNvSpPr txBox="1"/>
            <p:nvPr/>
          </p:nvSpPr>
          <p:spPr>
            <a:xfrm>
              <a:off x="-360701" y="-190893"/>
              <a:ext cx="8489400" cy="717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Blood vessels connected to tumor</a:t>
              </a:r>
              <a:endParaRPr b="1" sz="700">
                <a:solidFill>
                  <a:schemeClr val="accent1"/>
                </a:solidFill>
                <a:latin typeface="Merriweather Sans"/>
                <a:ea typeface="Merriweather Sans"/>
                <a:cs typeface="Merriweather Sans"/>
                <a:sym typeface="Merriweather Sans"/>
              </a:endParaRPr>
            </a:p>
          </p:txBody>
        </p:sp>
      </p:grpSp>
      <p:grpSp>
        <p:nvGrpSpPr>
          <p:cNvPr id="269" name="Google Shape;269;p25"/>
          <p:cNvGrpSpPr/>
          <p:nvPr/>
        </p:nvGrpSpPr>
        <p:grpSpPr>
          <a:xfrm>
            <a:off x="4867144" y="1635928"/>
            <a:ext cx="3387990" cy="1958265"/>
            <a:chOff x="-1330026" y="-904476"/>
            <a:chExt cx="9763660" cy="6697214"/>
          </a:xfrm>
        </p:grpSpPr>
        <p:sp>
          <p:nvSpPr>
            <p:cNvPr id="270" name="Google Shape;270;p25"/>
            <p:cNvSpPr txBox="1"/>
            <p:nvPr/>
          </p:nvSpPr>
          <p:spPr>
            <a:xfrm>
              <a:off x="-1012766" y="175838"/>
              <a:ext cx="9446400" cy="5616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None/>
              </a:pPr>
              <a:r>
                <a:rPr lang="en" sz="950">
                  <a:solidFill>
                    <a:schemeClr val="dk1"/>
                  </a:solidFill>
                  <a:latin typeface="Merriweather Sans Light"/>
                  <a:ea typeface="Merriweather Sans Light"/>
                  <a:cs typeface="Merriweather Sans Light"/>
                  <a:sym typeface="Merriweather Sans Light"/>
                </a:rPr>
                <a:t> This approach may not  work well for all brain tumors. As the project is not tested for a significant amount of data we can not say that it will work for all types of brain tumors.</a:t>
              </a:r>
              <a:endParaRPr sz="950">
                <a:solidFill>
                  <a:schemeClr val="dk1"/>
                </a:solidFill>
                <a:latin typeface="Merriweather Sans Light"/>
                <a:ea typeface="Merriweather Sans Light"/>
                <a:cs typeface="Merriweather Sans Light"/>
                <a:sym typeface="Merriweather Sans Light"/>
              </a:endParaRPr>
            </a:p>
            <a:p>
              <a:pPr indent="0" lvl="0" marL="457200" rtl="0" algn="just">
                <a:lnSpc>
                  <a:spcPct val="115000"/>
                </a:lnSpc>
                <a:spcBef>
                  <a:spcPts val="1200"/>
                </a:spcBef>
                <a:spcAft>
                  <a:spcPts val="0"/>
                </a:spcAft>
                <a:buNone/>
              </a:pPr>
              <a:r>
                <a:t/>
              </a:r>
              <a:endParaRPr sz="1000">
                <a:solidFill>
                  <a:srgbClr val="474747"/>
                </a:solidFill>
              </a:endParaRPr>
            </a:p>
            <a:p>
              <a:pPr indent="0" lvl="0" marL="457200" rtl="0" algn="just">
                <a:lnSpc>
                  <a:spcPct val="115000"/>
                </a:lnSpc>
                <a:spcBef>
                  <a:spcPts val="1200"/>
                </a:spcBef>
                <a:spcAft>
                  <a:spcPts val="0"/>
                </a:spcAft>
                <a:buNone/>
              </a:pPr>
              <a:r>
                <a:t/>
              </a:r>
              <a:endParaRPr sz="1000">
                <a:solidFill>
                  <a:srgbClr val="474747"/>
                </a:solidFill>
              </a:endParaRPr>
            </a:p>
            <a:p>
              <a:pPr indent="0" lvl="0" marL="457200" marR="0" rtl="0" algn="l">
                <a:lnSpc>
                  <a:spcPct val="115000"/>
                </a:lnSpc>
                <a:spcBef>
                  <a:spcPts val="1200"/>
                </a:spcBef>
                <a:spcAft>
                  <a:spcPts val="0"/>
                </a:spcAft>
                <a:buNone/>
              </a:pPr>
              <a:r>
                <a:t/>
              </a:r>
              <a:endParaRPr sz="1000">
                <a:solidFill>
                  <a:schemeClr val="accent1"/>
                </a:solidFill>
                <a:latin typeface="Merriweather Sans Light"/>
                <a:ea typeface="Merriweather Sans Light"/>
                <a:cs typeface="Merriweather Sans Light"/>
                <a:sym typeface="Merriweather Sans Light"/>
              </a:endParaRPr>
            </a:p>
          </p:txBody>
        </p:sp>
        <p:sp>
          <p:nvSpPr>
            <p:cNvPr id="271" name="Google Shape;271;p25"/>
            <p:cNvSpPr txBox="1"/>
            <p:nvPr/>
          </p:nvSpPr>
          <p:spPr>
            <a:xfrm>
              <a:off x="-1330026" y="-904476"/>
              <a:ext cx="9678600" cy="789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May not work for all types.</a:t>
              </a:r>
              <a:endParaRPr b="1" sz="700">
                <a:solidFill>
                  <a:schemeClr val="accent1"/>
                </a:solidFill>
                <a:latin typeface="Merriweather Sans"/>
                <a:ea typeface="Merriweather Sans"/>
                <a:cs typeface="Merriweather Sans"/>
                <a:sym typeface="Merriweather Sans"/>
              </a:endParaRPr>
            </a:p>
          </p:txBody>
        </p:sp>
      </p:grpSp>
      <p:grpSp>
        <p:nvGrpSpPr>
          <p:cNvPr id="272" name="Google Shape;272;p25"/>
          <p:cNvGrpSpPr/>
          <p:nvPr/>
        </p:nvGrpSpPr>
        <p:grpSpPr>
          <a:xfrm>
            <a:off x="4572000" y="2663172"/>
            <a:ext cx="3915605" cy="770473"/>
            <a:chOff x="-659108" y="-747306"/>
            <a:chExt cx="10004100" cy="1159826"/>
          </a:xfrm>
        </p:grpSpPr>
        <p:sp>
          <p:nvSpPr>
            <p:cNvPr id="273" name="Google Shape;273;p25"/>
            <p:cNvSpPr txBox="1"/>
            <p:nvPr/>
          </p:nvSpPr>
          <p:spPr>
            <a:xfrm>
              <a:off x="-659108" y="-329079"/>
              <a:ext cx="10004100" cy="7416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000">
                  <a:solidFill>
                    <a:srgbClr val="474747"/>
                  </a:solidFill>
                  <a:latin typeface="Merriweather Sans Light"/>
                  <a:ea typeface="Merriweather Sans Light"/>
                  <a:cs typeface="Merriweather Sans Light"/>
                  <a:sym typeface="Merriweather Sans Light"/>
                </a:rPr>
                <a:t>2D slice view can be shown at the other side of the window where user can click on it to get </a:t>
              </a:r>
              <a:r>
                <a:rPr lang="en" sz="900">
                  <a:solidFill>
                    <a:schemeClr val="dk1"/>
                  </a:solidFill>
                  <a:latin typeface="Merriweather Sans Light"/>
                  <a:ea typeface="Merriweather Sans Light"/>
                  <a:cs typeface="Merriweather Sans Light"/>
                  <a:sym typeface="Merriweather Sans Light"/>
                </a:rPr>
                <a:t>X, Z coordinates from the click and the Y coordinate from the current index of the slice.</a:t>
              </a:r>
              <a:endParaRPr sz="900">
                <a:solidFill>
                  <a:schemeClr val="accent1"/>
                </a:solidFill>
                <a:latin typeface="Merriweather Sans Light"/>
                <a:ea typeface="Merriweather Sans Light"/>
                <a:cs typeface="Merriweather Sans Light"/>
                <a:sym typeface="Merriweather Sans Light"/>
              </a:endParaRPr>
            </a:p>
          </p:txBody>
        </p:sp>
        <p:sp>
          <p:nvSpPr>
            <p:cNvPr id="274" name="Google Shape;274;p25"/>
            <p:cNvSpPr txBox="1"/>
            <p:nvPr/>
          </p:nvSpPr>
          <p:spPr>
            <a:xfrm>
              <a:off x="-371806" y="-747306"/>
              <a:ext cx="9716700" cy="34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       2D slice view can be added</a:t>
              </a:r>
              <a:endParaRPr b="1" sz="700">
                <a:solidFill>
                  <a:schemeClr val="accent1"/>
                </a:solidFill>
                <a:latin typeface="Merriweather Sans"/>
                <a:ea typeface="Merriweather Sans"/>
                <a:cs typeface="Merriweather Sans"/>
                <a:sym typeface="Merriweather Sans"/>
              </a:endParaRPr>
            </a:p>
          </p:txBody>
        </p:sp>
      </p:grpSp>
      <p:grpSp>
        <p:nvGrpSpPr>
          <p:cNvPr id="275" name="Google Shape;275;p25"/>
          <p:cNvGrpSpPr/>
          <p:nvPr/>
        </p:nvGrpSpPr>
        <p:grpSpPr>
          <a:xfrm>
            <a:off x="4732950" y="3533310"/>
            <a:ext cx="4072392" cy="623419"/>
            <a:chOff x="-974770" y="-858965"/>
            <a:chExt cx="10404680" cy="1129587"/>
          </a:xfrm>
        </p:grpSpPr>
        <p:sp>
          <p:nvSpPr>
            <p:cNvPr id="276" name="Google Shape;276;p25"/>
            <p:cNvSpPr txBox="1"/>
            <p:nvPr/>
          </p:nvSpPr>
          <p:spPr>
            <a:xfrm>
              <a:off x="-974770" y="-329078"/>
              <a:ext cx="9446400" cy="5997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000">
                  <a:solidFill>
                    <a:srgbClr val="474747"/>
                  </a:solidFill>
                </a:rPr>
                <a:t>M</a:t>
              </a:r>
              <a:r>
                <a:rPr lang="en" sz="1000">
                  <a:solidFill>
                    <a:srgbClr val="474747"/>
                  </a:solidFill>
                </a:rPr>
                <a:t>ore precise location of brain tumor can make it further easy for doctors to analyse it.</a:t>
              </a:r>
              <a:endParaRPr sz="1000">
                <a:solidFill>
                  <a:srgbClr val="474747"/>
                </a:solidFill>
              </a:endParaRPr>
            </a:p>
          </p:txBody>
        </p:sp>
        <p:sp>
          <p:nvSpPr>
            <p:cNvPr id="277" name="Google Shape;277;p25"/>
            <p:cNvSpPr txBox="1"/>
            <p:nvPr/>
          </p:nvSpPr>
          <p:spPr>
            <a:xfrm>
              <a:off x="-286790" y="-858965"/>
              <a:ext cx="9716700" cy="418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More details on the location of tumor</a:t>
              </a:r>
              <a:endParaRPr b="1" sz="700">
                <a:solidFill>
                  <a:schemeClr val="accent1"/>
                </a:solidFill>
                <a:latin typeface="Merriweather Sans"/>
                <a:ea typeface="Merriweather Sans"/>
                <a:cs typeface="Merriweather Sans"/>
                <a:sym typeface="Merriweather Sans"/>
              </a:endParaRPr>
            </a:p>
          </p:txBody>
        </p:sp>
      </p:grpSp>
      <p:sp>
        <p:nvSpPr>
          <p:cNvPr id="278" name="Google Shape;278;p25"/>
          <p:cNvSpPr/>
          <p:nvPr/>
        </p:nvSpPr>
        <p:spPr>
          <a:xfrm>
            <a:off x="4572000" y="35333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82" name="Shape 282"/>
        <p:cNvGrpSpPr/>
        <p:nvPr/>
      </p:nvGrpSpPr>
      <p:grpSpPr>
        <a:xfrm>
          <a:off x="0" y="0"/>
          <a:ext cx="0" cy="0"/>
          <a:chOff x="0" y="0"/>
          <a:chExt cx="0" cy="0"/>
        </a:xfrm>
      </p:grpSpPr>
      <p:sp>
        <p:nvSpPr>
          <p:cNvPr id="283" name="Google Shape;283;p26"/>
          <p:cNvSpPr/>
          <p:nvPr/>
        </p:nvSpPr>
        <p:spPr>
          <a:xfrm>
            <a:off x="0" y="0"/>
            <a:ext cx="9144000" cy="13833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4" name="Google Shape;284;p26"/>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Timeline Page</a:t>
            </a:r>
            <a:endParaRPr b="1" sz="700">
              <a:solidFill>
                <a:schemeClr val="accent5"/>
              </a:solidFill>
              <a:latin typeface="Merriweather Sans"/>
              <a:ea typeface="Merriweather Sans"/>
              <a:cs typeface="Merriweather Sans"/>
              <a:sym typeface="Merriweather Sans"/>
            </a:endParaRPr>
          </a:p>
        </p:txBody>
      </p:sp>
      <p:grpSp>
        <p:nvGrpSpPr>
          <p:cNvPr id="285" name="Google Shape;285;p26"/>
          <p:cNvGrpSpPr/>
          <p:nvPr/>
        </p:nvGrpSpPr>
        <p:grpSpPr>
          <a:xfrm>
            <a:off x="1274463" y="2571750"/>
            <a:ext cx="6595163" cy="233222"/>
            <a:chOff x="0" y="0"/>
            <a:chExt cx="17587100" cy="621925"/>
          </a:xfrm>
        </p:grpSpPr>
        <p:cxnSp>
          <p:nvCxnSpPr>
            <p:cNvPr id="286" name="Google Shape;286;p26"/>
            <p:cNvCxnSpPr/>
            <p:nvPr/>
          </p:nvCxnSpPr>
          <p:spPr>
            <a:xfrm>
              <a:off x="301318" y="282268"/>
              <a:ext cx="16984200" cy="0"/>
            </a:xfrm>
            <a:prstGeom prst="straightConnector1">
              <a:avLst/>
            </a:prstGeom>
            <a:noFill/>
            <a:ln cap="rnd" cmpd="sng" w="38100">
              <a:solidFill>
                <a:schemeClr val="accent1"/>
              </a:solidFill>
              <a:prstDash val="solid"/>
              <a:round/>
              <a:headEnd len="sm" w="sm" type="none"/>
              <a:tailEnd len="sm" w="sm" type="none"/>
            </a:ln>
          </p:spPr>
        </p:cxnSp>
        <p:sp>
          <p:nvSpPr>
            <p:cNvPr id="287" name="Google Shape;287;p26"/>
            <p:cNvSpPr/>
            <p:nvPr/>
          </p:nvSpPr>
          <p:spPr>
            <a:xfrm>
              <a:off x="0" y="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88" name="Google Shape;288;p26"/>
            <p:cNvSpPr/>
            <p:nvPr/>
          </p:nvSpPr>
          <p:spPr>
            <a:xfrm>
              <a:off x="11322817" y="1905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89" name="Google Shape;289;p26"/>
            <p:cNvSpPr/>
            <p:nvPr/>
          </p:nvSpPr>
          <p:spPr>
            <a:xfrm>
              <a:off x="5661408" y="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290" name="Google Shape;290;p26"/>
            <p:cNvSpPr/>
            <p:nvPr/>
          </p:nvSpPr>
          <p:spPr>
            <a:xfrm>
              <a:off x="16984225" y="0"/>
              <a:ext cx="602875" cy="602875"/>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grpSp>
      <p:grpSp>
        <p:nvGrpSpPr>
          <p:cNvPr id="291" name="Google Shape;291;p26"/>
          <p:cNvGrpSpPr/>
          <p:nvPr/>
        </p:nvGrpSpPr>
        <p:grpSpPr>
          <a:xfrm>
            <a:off x="514350" y="3202848"/>
            <a:ext cx="1746225" cy="556667"/>
            <a:chOff x="0" y="-28575"/>
            <a:chExt cx="4656600" cy="1484445"/>
          </a:xfrm>
        </p:grpSpPr>
        <p:sp>
          <p:nvSpPr>
            <p:cNvPr id="292" name="Google Shape;292;p26"/>
            <p:cNvSpPr txBox="1"/>
            <p:nvPr/>
          </p:nvSpPr>
          <p:spPr>
            <a:xfrm>
              <a:off x="0" y="-28575"/>
              <a:ext cx="46566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8th March, 23</a:t>
              </a:r>
              <a:endParaRPr b="1" sz="700">
                <a:solidFill>
                  <a:schemeClr val="accent1"/>
                </a:solidFill>
                <a:latin typeface="Merriweather Sans"/>
                <a:ea typeface="Merriweather Sans"/>
                <a:cs typeface="Merriweather Sans"/>
                <a:sym typeface="Merriweather Sans"/>
              </a:endParaRPr>
            </a:p>
          </p:txBody>
        </p:sp>
        <p:sp>
          <p:nvSpPr>
            <p:cNvPr id="293" name="Google Shape;293;p26"/>
            <p:cNvSpPr txBox="1"/>
            <p:nvPr/>
          </p:nvSpPr>
          <p:spPr>
            <a:xfrm>
              <a:off x="0" y="963270"/>
              <a:ext cx="4656600" cy="492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200">
                  <a:solidFill>
                    <a:schemeClr val="accent1"/>
                  </a:solidFill>
                  <a:latin typeface="Merriweather Sans Light"/>
                  <a:ea typeface="Merriweather Sans Light"/>
                  <a:cs typeface="Merriweather Sans Light"/>
                  <a:sym typeface="Merriweather Sans Light"/>
                </a:rPr>
                <a:t>Project proposal </a:t>
              </a:r>
              <a:endParaRPr sz="700">
                <a:solidFill>
                  <a:schemeClr val="accent1"/>
                </a:solidFill>
                <a:latin typeface="Merriweather Sans Light"/>
                <a:ea typeface="Merriweather Sans Light"/>
                <a:cs typeface="Merriweather Sans Light"/>
                <a:sym typeface="Merriweather Sans Light"/>
              </a:endParaRPr>
            </a:p>
          </p:txBody>
        </p:sp>
      </p:grpSp>
      <p:grpSp>
        <p:nvGrpSpPr>
          <p:cNvPr id="294" name="Google Shape;294;p26"/>
          <p:cNvGrpSpPr/>
          <p:nvPr/>
        </p:nvGrpSpPr>
        <p:grpSpPr>
          <a:xfrm>
            <a:off x="4760407" y="3202848"/>
            <a:ext cx="1746225" cy="556667"/>
            <a:chOff x="0" y="-28575"/>
            <a:chExt cx="4656600" cy="1484445"/>
          </a:xfrm>
        </p:grpSpPr>
        <p:sp>
          <p:nvSpPr>
            <p:cNvPr id="295" name="Google Shape;295;p26"/>
            <p:cNvSpPr txBox="1"/>
            <p:nvPr/>
          </p:nvSpPr>
          <p:spPr>
            <a:xfrm>
              <a:off x="0" y="-28575"/>
              <a:ext cx="46566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20 April,23</a:t>
              </a:r>
              <a:endParaRPr b="1" sz="700">
                <a:solidFill>
                  <a:schemeClr val="accent1"/>
                </a:solidFill>
                <a:latin typeface="Merriweather Sans"/>
                <a:ea typeface="Merriweather Sans"/>
                <a:cs typeface="Merriweather Sans"/>
                <a:sym typeface="Merriweather Sans"/>
              </a:endParaRPr>
            </a:p>
          </p:txBody>
        </p:sp>
        <p:sp>
          <p:nvSpPr>
            <p:cNvPr id="296" name="Google Shape;296;p26"/>
            <p:cNvSpPr txBox="1"/>
            <p:nvPr/>
          </p:nvSpPr>
          <p:spPr>
            <a:xfrm>
              <a:off x="0" y="963270"/>
              <a:ext cx="4656600" cy="492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200">
                  <a:solidFill>
                    <a:schemeClr val="accent1"/>
                  </a:solidFill>
                  <a:latin typeface="Merriweather Sans Light"/>
                  <a:ea typeface="Merriweather Sans Light"/>
                  <a:cs typeface="Merriweather Sans Light"/>
                  <a:sym typeface="Merriweather Sans Light"/>
                </a:rPr>
                <a:t>Completion of project</a:t>
              </a:r>
              <a:endParaRPr sz="700">
                <a:solidFill>
                  <a:schemeClr val="accent1"/>
                </a:solidFill>
                <a:latin typeface="Merriweather Sans Light"/>
                <a:ea typeface="Merriweather Sans Light"/>
                <a:cs typeface="Merriweather Sans Light"/>
                <a:sym typeface="Merriweather Sans Light"/>
              </a:endParaRPr>
            </a:p>
          </p:txBody>
        </p:sp>
      </p:grpSp>
      <p:grpSp>
        <p:nvGrpSpPr>
          <p:cNvPr id="297" name="Google Shape;297;p26"/>
          <p:cNvGrpSpPr/>
          <p:nvPr/>
        </p:nvGrpSpPr>
        <p:grpSpPr>
          <a:xfrm>
            <a:off x="2637378" y="3202848"/>
            <a:ext cx="1746225" cy="769067"/>
            <a:chOff x="0" y="-28575"/>
            <a:chExt cx="4656600" cy="2050845"/>
          </a:xfrm>
        </p:grpSpPr>
        <p:sp>
          <p:nvSpPr>
            <p:cNvPr id="298" name="Google Shape;298;p26"/>
            <p:cNvSpPr txBox="1"/>
            <p:nvPr/>
          </p:nvSpPr>
          <p:spPr>
            <a:xfrm>
              <a:off x="0" y="-28575"/>
              <a:ext cx="4656600" cy="615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11th April, 23</a:t>
              </a:r>
              <a:endParaRPr b="1" sz="700">
                <a:solidFill>
                  <a:schemeClr val="accent1"/>
                </a:solidFill>
                <a:latin typeface="Merriweather Sans"/>
                <a:ea typeface="Merriweather Sans"/>
                <a:cs typeface="Merriweather Sans"/>
                <a:sym typeface="Merriweather Sans"/>
              </a:endParaRPr>
            </a:p>
          </p:txBody>
        </p:sp>
        <p:sp>
          <p:nvSpPr>
            <p:cNvPr id="299" name="Google Shape;299;p26"/>
            <p:cNvSpPr txBox="1"/>
            <p:nvPr/>
          </p:nvSpPr>
          <p:spPr>
            <a:xfrm>
              <a:off x="0" y="963270"/>
              <a:ext cx="4656600" cy="10590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 sz="1200">
                  <a:solidFill>
                    <a:schemeClr val="accent1"/>
                  </a:solidFill>
                  <a:latin typeface="Merriweather Sans Light"/>
                  <a:ea typeface="Merriweather Sans Light"/>
                  <a:cs typeface="Merriweather Sans Light"/>
                  <a:sym typeface="Merriweather Sans Light"/>
                </a:rPr>
                <a:t>Project discussion with mentor.</a:t>
              </a:r>
              <a:endParaRPr sz="700">
                <a:solidFill>
                  <a:schemeClr val="accent1"/>
                </a:solidFill>
                <a:latin typeface="Merriweather Sans Light"/>
                <a:ea typeface="Merriweather Sans Light"/>
                <a:cs typeface="Merriweather Sans Light"/>
                <a:sym typeface="Merriweather Sans Light"/>
              </a:endParaRPr>
            </a:p>
          </p:txBody>
        </p:sp>
      </p:grpSp>
      <p:grpSp>
        <p:nvGrpSpPr>
          <p:cNvPr id="300" name="Google Shape;300;p26"/>
          <p:cNvGrpSpPr/>
          <p:nvPr/>
        </p:nvGrpSpPr>
        <p:grpSpPr>
          <a:xfrm>
            <a:off x="6883425" y="3202852"/>
            <a:ext cx="1746225" cy="937560"/>
            <a:chOff x="0" y="-28575"/>
            <a:chExt cx="4656600" cy="1120545"/>
          </a:xfrm>
        </p:grpSpPr>
        <p:sp>
          <p:nvSpPr>
            <p:cNvPr id="301" name="Google Shape;301;p26"/>
            <p:cNvSpPr txBox="1"/>
            <p:nvPr/>
          </p:nvSpPr>
          <p:spPr>
            <a:xfrm>
              <a:off x="0" y="-28575"/>
              <a:ext cx="4656600" cy="2760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21st April,23</a:t>
              </a:r>
              <a:endParaRPr b="1" sz="700">
                <a:solidFill>
                  <a:schemeClr val="accent1"/>
                </a:solidFill>
                <a:latin typeface="Merriweather Sans"/>
                <a:ea typeface="Merriweather Sans"/>
                <a:cs typeface="Merriweather Sans"/>
                <a:sym typeface="Merriweather Sans"/>
              </a:endParaRPr>
            </a:p>
          </p:txBody>
        </p:sp>
        <p:sp>
          <p:nvSpPr>
            <p:cNvPr id="302" name="Google Shape;302;p26"/>
            <p:cNvSpPr txBox="1"/>
            <p:nvPr/>
          </p:nvSpPr>
          <p:spPr>
            <a:xfrm>
              <a:off x="0" y="963270"/>
              <a:ext cx="4656600" cy="1287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t/>
              </a:r>
              <a:endParaRPr sz="700">
                <a:solidFill>
                  <a:schemeClr val="accent1"/>
                </a:solidFill>
                <a:latin typeface="Merriweather Sans Light"/>
                <a:ea typeface="Merriweather Sans Light"/>
                <a:cs typeface="Merriweather Sans Light"/>
                <a:sym typeface="Merriweather Sans Light"/>
              </a:endParaRPr>
            </a:p>
          </p:txBody>
        </p:sp>
      </p:grpSp>
      <p:sp>
        <p:nvSpPr>
          <p:cNvPr id="303" name="Google Shape;303;p26"/>
          <p:cNvSpPr txBox="1"/>
          <p:nvPr/>
        </p:nvSpPr>
        <p:spPr>
          <a:xfrm>
            <a:off x="7058175" y="3533450"/>
            <a:ext cx="188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Sans Light"/>
                <a:ea typeface="Merriweather Sans Light"/>
                <a:cs typeface="Merriweather Sans Light"/>
                <a:sym typeface="Merriweather Sans Light"/>
              </a:rPr>
              <a:t>Presentation and submission</a:t>
            </a:r>
            <a:endParaRPr sz="1200">
              <a:latin typeface="Merriweather Sans Light"/>
              <a:ea typeface="Merriweather Sans Light"/>
              <a:cs typeface="Merriweather Sans Light"/>
              <a:sym typeface="Merriweather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07" name="Shape 307"/>
        <p:cNvGrpSpPr/>
        <p:nvPr/>
      </p:nvGrpSpPr>
      <p:grpSpPr>
        <a:xfrm>
          <a:off x="0" y="0"/>
          <a:ext cx="0" cy="0"/>
          <a:chOff x="0" y="0"/>
          <a:chExt cx="0" cy="0"/>
        </a:xfrm>
      </p:grpSpPr>
      <p:sp>
        <p:nvSpPr>
          <p:cNvPr id="308" name="Google Shape;308;p27"/>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9" name="Google Shape;309;p27"/>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References</a:t>
            </a:r>
            <a:endParaRPr b="1" sz="700">
              <a:solidFill>
                <a:schemeClr val="accent5"/>
              </a:solidFill>
              <a:latin typeface="Merriweather Sans"/>
              <a:ea typeface="Merriweather Sans"/>
              <a:cs typeface="Merriweather Sans"/>
              <a:sym typeface="Merriweather Sans"/>
            </a:endParaRPr>
          </a:p>
        </p:txBody>
      </p:sp>
      <p:sp>
        <p:nvSpPr>
          <p:cNvPr id="310" name="Google Shape;310;p27"/>
          <p:cNvSpPr txBox="1"/>
          <p:nvPr/>
        </p:nvSpPr>
        <p:spPr>
          <a:xfrm>
            <a:off x="583100" y="1792825"/>
            <a:ext cx="7980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Tumor segmentation:</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2"/>
                </a:solidFill>
                <a:hlinkClick r:id="rId3">
                  <a:extLst>
                    <a:ext uri="{A12FA001-AC4F-418D-AE19-62706E023703}">
                      <ahyp:hlinkClr val="tx"/>
                    </a:ext>
                  </a:extLst>
                </a:hlinkClick>
              </a:rPr>
              <a:t>https://journals.plos.org/plosone/article?id=10.1371/journal.pone.0284418</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VTK Python Examples:</a:t>
            </a:r>
            <a:endParaRPr/>
          </a:p>
          <a:p>
            <a:pPr indent="0" lvl="0" marL="0" rtl="0" algn="l">
              <a:spcBef>
                <a:spcPts val="0"/>
              </a:spcBef>
              <a:spcAft>
                <a:spcPts val="0"/>
              </a:spcAft>
              <a:buNone/>
            </a:pPr>
            <a:r>
              <a:rPr lang="en" u="sng">
                <a:solidFill>
                  <a:schemeClr val="hlink"/>
                </a:solidFill>
                <a:hlinkClick r:id="rId4"/>
              </a:rPr>
              <a:t>https://kitware.github.io/vtk-examples/site/Python/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ITK functions :</a:t>
            </a:r>
            <a:endParaRPr/>
          </a:p>
          <a:p>
            <a:pPr indent="0" lvl="0" marL="0" rtl="0" algn="l">
              <a:spcBef>
                <a:spcPts val="0"/>
              </a:spcBef>
              <a:spcAft>
                <a:spcPts val="0"/>
              </a:spcAft>
              <a:buNone/>
            </a:pPr>
            <a:r>
              <a:rPr lang="en"/>
              <a:t> </a:t>
            </a:r>
            <a:r>
              <a:rPr lang="en" u="sng">
                <a:solidFill>
                  <a:schemeClr val="hlink"/>
                </a:solidFill>
                <a:hlinkClick r:id="rId5"/>
              </a:rPr>
              <a:t>https://itk.org/Doxygen/html/group__Functions.html</a:t>
            </a:r>
            <a:endParaRPr/>
          </a:p>
          <a:p>
            <a:pPr indent="0" lvl="0" marL="0" rtl="0" algn="l">
              <a:spcBef>
                <a:spcPts val="0"/>
              </a:spcBef>
              <a:spcAft>
                <a:spcPts val="0"/>
              </a:spcAft>
              <a:buNone/>
            </a:pPr>
            <a:r>
              <a:rPr lang="en" u="sng">
                <a:solidFill>
                  <a:schemeClr val="hlink"/>
                </a:solidFill>
                <a:hlinkClick r:id="rId6"/>
              </a:rPr>
              <a:t>https://itk.org/Doxygen/html/classitk_1_1LabelShapeKeepNObjectsImageFilter.html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Matplotlib:</a:t>
            </a:r>
            <a:endParaRPr/>
          </a:p>
          <a:p>
            <a:pPr indent="0" lvl="0" marL="0" rtl="0" algn="l">
              <a:spcBef>
                <a:spcPts val="0"/>
              </a:spcBef>
              <a:spcAft>
                <a:spcPts val="0"/>
              </a:spcAft>
              <a:buNone/>
            </a:pPr>
            <a:r>
              <a:rPr lang="en" u="sng">
                <a:solidFill>
                  <a:schemeClr val="hlink"/>
                </a:solidFill>
                <a:hlinkClick r:id="rId7"/>
              </a:rPr>
              <a:t>https://www.w3schools.com/python/matplotlib_pie_charts.asp</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4" name="Shape 314"/>
        <p:cNvGrpSpPr/>
        <p:nvPr/>
      </p:nvGrpSpPr>
      <p:grpSpPr>
        <a:xfrm>
          <a:off x="0" y="0"/>
          <a:ext cx="0" cy="0"/>
          <a:chOff x="0" y="0"/>
          <a:chExt cx="0" cy="0"/>
        </a:xfrm>
      </p:grpSpPr>
      <p:grpSp>
        <p:nvGrpSpPr>
          <p:cNvPr id="315" name="Google Shape;315;p28"/>
          <p:cNvGrpSpPr/>
          <p:nvPr/>
        </p:nvGrpSpPr>
        <p:grpSpPr>
          <a:xfrm>
            <a:off x="1725375" y="1218426"/>
            <a:ext cx="5693288" cy="2412113"/>
            <a:chOff x="26" y="-785573"/>
            <a:chExt cx="15182100" cy="6432300"/>
          </a:xfrm>
        </p:grpSpPr>
        <p:sp>
          <p:nvSpPr>
            <p:cNvPr id="316" name="Google Shape;316;p28"/>
            <p:cNvSpPr/>
            <p:nvPr/>
          </p:nvSpPr>
          <p:spPr>
            <a:xfrm>
              <a:off x="26" y="-785573"/>
              <a:ext cx="15182100" cy="64323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7" name="Google Shape;317;p28"/>
            <p:cNvSpPr txBox="1"/>
            <p:nvPr/>
          </p:nvSpPr>
          <p:spPr>
            <a:xfrm>
              <a:off x="1132276" y="-20910"/>
              <a:ext cx="12917400" cy="18060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lang="en" sz="4400">
                  <a:solidFill>
                    <a:schemeClr val="accent5"/>
                  </a:solidFill>
                  <a:latin typeface="Merriweather Sans"/>
                  <a:ea typeface="Merriweather Sans"/>
                  <a:cs typeface="Merriweather Sans"/>
                  <a:sym typeface="Merriweather Sans"/>
                </a:rPr>
                <a:t>Credits</a:t>
              </a:r>
              <a:endParaRPr b="1" sz="700">
                <a:solidFill>
                  <a:schemeClr val="accent5"/>
                </a:solidFill>
                <a:latin typeface="Merriweather Sans"/>
                <a:ea typeface="Merriweather Sans"/>
                <a:cs typeface="Merriweather Sans"/>
                <a:sym typeface="Merriweather Sans"/>
              </a:endParaRPr>
            </a:p>
          </p:txBody>
        </p:sp>
        <p:sp>
          <p:nvSpPr>
            <p:cNvPr id="318" name="Google Shape;318;p28"/>
            <p:cNvSpPr txBox="1"/>
            <p:nvPr/>
          </p:nvSpPr>
          <p:spPr>
            <a:xfrm>
              <a:off x="1132376" y="2060830"/>
              <a:ext cx="12917400" cy="3217500"/>
            </a:xfrm>
            <a:prstGeom prst="rect">
              <a:avLst/>
            </a:prstGeom>
            <a:noFill/>
            <a:ln>
              <a:noFill/>
            </a:ln>
          </p:spPr>
          <p:txBody>
            <a:bodyPr anchorCtr="0" anchor="t" bIns="0" lIns="0" spcFirstLastPara="1" rIns="0" wrap="square" tIns="0">
              <a:spAutoFit/>
            </a:bodyPr>
            <a:lstStyle/>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Abhishek Kumar Pathak(22111002)</a:t>
              </a:r>
              <a:endParaRPr i="1" sz="1600">
                <a:solidFill>
                  <a:schemeClr val="accent5"/>
                </a:solidFill>
                <a:latin typeface="Merriweather Sans"/>
                <a:ea typeface="Merriweather Sans"/>
                <a:cs typeface="Merriweather Sans"/>
                <a:sym typeface="Merriweather Sans"/>
              </a:endParaRPr>
            </a:p>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Sonam(22111057)</a:t>
              </a:r>
              <a:endParaRPr i="1" sz="1600">
                <a:solidFill>
                  <a:schemeClr val="accent5"/>
                </a:solidFill>
                <a:latin typeface="Merriweather Sans"/>
                <a:ea typeface="Merriweather Sans"/>
                <a:cs typeface="Merriweather Sans"/>
                <a:sym typeface="Merriweather Sans"/>
              </a:endParaRPr>
            </a:p>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Taneya Soni(22111062)</a:t>
              </a:r>
              <a:endParaRPr i="1" sz="1600">
                <a:solidFill>
                  <a:schemeClr val="accent5"/>
                </a:solidFill>
                <a:latin typeface="Merriweather Sans"/>
                <a:ea typeface="Merriweather Sans"/>
                <a:cs typeface="Merriweather Sans"/>
                <a:sym typeface="Merriweather Sans"/>
              </a:endParaRPr>
            </a:p>
            <a:p>
              <a:pPr indent="0" lvl="0" marL="0" marR="0" rtl="0" algn="ctr">
                <a:lnSpc>
                  <a:spcPct val="129971"/>
                </a:lnSpc>
                <a:spcBef>
                  <a:spcPts val="0"/>
                </a:spcBef>
                <a:spcAft>
                  <a:spcPts val="0"/>
                </a:spcAft>
                <a:buNone/>
              </a:pPr>
              <a:r>
                <a:rPr i="1" lang="en" sz="1600">
                  <a:solidFill>
                    <a:schemeClr val="accent5"/>
                  </a:solidFill>
                  <a:latin typeface="Merriweather Sans"/>
                  <a:ea typeface="Merriweather Sans"/>
                  <a:cs typeface="Merriweather Sans"/>
                  <a:sym typeface="Merriweather Sans"/>
                </a:rPr>
                <a:t>Yash Uttamchandani (22111070)</a:t>
              </a:r>
              <a:endParaRPr i="1" sz="1600">
                <a:solidFill>
                  <a:schemeClr val="accent5"/>
                </a:solidFill>
                <a:latin typeface="Merriweather Sans"/>
                <a:ea typeface="Merriweather Sans"/>
                <a:cs typeface="Merriweather Sans"/>
                <a:sym typeface="Merriweather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4" name="Shape 64"/>
        <p:cNvGrpSpPr/>
        <p:nvPr/>
      </p:nvGrpSpPr>
      <p:grpSpPr>
        <a:xfrm>
          <a:off x="0" y="0"/>
          <a:ext cx="0" cy="0"/>
          <a:chOff x="0" y="0"/>
          <a:chExt cx="0" cy="0"/>
        </a:xfrm>
      </p:grpSpPr>
      <p:sp>
        <p:nvSpPr>
          <p:cNvPr id="65" name="Google Shape;65;p12"/>
          <p:cNvSpPr txBox="1"/>
          <p:nvPr/>
        </p:nvSpPr>
        <p:spPr>
          <a:xfrm>
            <a:off x="514350" y="514350"/>
            <a:ext cx="4000200" cy="67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400">
                <a:solidFill>
                  <a:schemeClr val="accent5"/>
                </a:solidFill>
                <a:latin typeface="Merriweather Sans"/>
                <a:ea typeface="Merriweather Sans"/>
                <a:cs typeface="Merriweather Sans"/>
                <a:sym typeface="Merriweather Sans"/>
              </a:rPr>
              <a:t>Abstract</a:t>
            </a:r>
            <a:endParaRPr b="1" sz="700">
              <a:solidFill>
                <a:schemeClr val="accent5"/>
              </a:solidFill>
              <a:latin typeface="Merriweather Sans"/>
              <a:ea typeface="Merriweather Sans"/>
              <a:cs typeface="Merriweather Sans"/>
              <a:sym typeface="Merriweather Sans"/>
            </a:endParaRPr>
          </a:p>
        </p:txBody>
      </p:sp>
      <p:grpSp>
        <p:nvGrpSpPr>
          <p:cNvPr id="66" name="Google Shape;66;p12"/>
          <p:cNvGrpSpPr/>
          <p:nvPr/>
        </p:nvGrpSpPr>
        <p:grpSpPr>
          <a:xfrm>
            <a:off x="799925" y="1583972"/>
            <a:ext cx="6893479" cy="2669827"/>
            <a:chOff x="0" y="-19050"/>
            <a:chExt cx="9524011" cy="5930314"/>
          </a:xfrm>
        </p:grpSpPr>
        <p:sp>
          <p:nvSpPr>
            <p:cNvPr id="67" name="Google Shape;67;p12"/>
            <p:cNvSpPr txBox="1"/>
            <p:nvPr/>
          </p:nvSpPr>
          <p:spPr>
            <a:xfrm>
              <a:off x="3" y="-19050"/>
              <a:ext cx="9334200" cy="21522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0"/>
                </a:spcAft>
                <a:buNone/>
              </a:pPr>
              <a:r>
                <a:rPr lang="en" sz="1100">
                  <a:solidFill>
                    <a:schemeClr val="lt1"/>
                  </a:solidFill>
                  <a:latin typeface="Merriweather Sans"/>
                  <a:ea typeface="Merriweather Sans"/>
                  <a:cs typeface="Merriweather Sans"/>
                  <a:sym typeface="Merriweather Sans"/>
                </a:rPr>
                <a:t>Brain tumor at an early stage is very important and  also difficult  task to identify. Brain tumor extraction,  its analysis and </a:t>
              </a:r>
              <a:r>
                <a:rPr lang="en" sz="1100">
                  <a:solidFill>
                    <a:schemeClr val="lt1"/>
                  </a:solidFill>
                  <a:latin typeface="Merriweather Sans"/>
                  <a:ea typeface="Merriweather Sans"/>
                  <a:cs typeface="Merriweather Sans"/>
                  <a:sym typeface="Merriweather Sans"/>
                </a:rPr>
                <a:t>Medical image processing </a:t>
              </a:r>
              <a:r>
                <a:rPr lang="en" sz="1100">
                  <a:solidFill>
                    <a:schemeClr val="lt1"/>
                  </a:solidFill>
                  <a:latin typeface="Merriweather Sans"/>
                  <a:ea typeface="Merriweather Sans"/>
                  <a:cs typeface="Merriweather Sans"/>
                  <a:sym typeface="Merriweather Sans"/>
                </a:rPr>
                <a:t>are challenging tasks because brain image is complicated. </a:t>
              </a:r>
              <a:endParaRPr sz="1100">
                <a:solidFill>
                  <a:schemeClr val="lt1"/>
                </a:solidFill>
                <a:latin typeface="Merriweather Sans"/>
                <a:ea typeface="Merriweather Sans"/>
                <a:cs typeface="Merriweather Sans"/>
                <a:sym typeface="Merriweather Sans"/>
              </a:endParaRPr>
            </a:p>
            <a:p>
              <a:pPr indent="0" lvl="0" marL="0" marR="0" rtl="0" algn="l">
                <a:lnSpc>
                  <a:spcPct val="130009"/>
                </a:lnSpc>
                <a:spcBef>
                  <a:spcPts val="1200"/>
                </a:spcBef>
                <a:spcAft>
                  <a:spcPts val="0"/>
                </a:spcAft>
                <a:buNone/>
              </a:pPr>
              <a:r>
                <a:t/>
              </a:r>
              <a:endParaRPr sz="1500">
                <a:solidFill>
                  <a:schemeClr val="accent5"/>
                </a:solidFill>
                <a:latin typeface="Merriweather Sans Light"/>
                <a:ea typeface="Merriweather Sans Light"/>
                <a:cs typeface="Merriweather Sans Light"/>
                <a:sym typeface="Merriweather Sans Light"/>
              </a:endParaRPr>
            </a:p>
          </p:txBody>
        </p:sp>
        <p:sp>
          <p:nvSpPr>
            <p:cNvPr id="68" name="Google Shape;68;p12"/>
            <p:cNvSpPr txBox="1"/>
            <p:nvPr/>
          </p:nvSpPr>
          <p:spPr>
            <a:xfrm>
              <a:off x="25111" y="1972069"/>
              <a:ext cx="9186600" cy="12411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100">
                  <a:solidFill>
                    <a:schemeClr val="lt1"/>
                  </a:solidFill>
                  <a:latin typeface="Merriweather Sans"/>
                  <a:ea typeface="Merriweather Sans"/>
                  <a:cs typeface="Merriweather Sans"/>
                  <a:sym typeface="Merriweather Sans"/>
                </a:rPr>
                <a:t>Segmentation plays a very important role in the medical image. In that way MRI (magnetic resonance imaging) has become a useful medical diagnostic tool for the diagnosis of brain &amp; other medical images.</a:t>
              </a:r>
              <a:endParaRPr sz="1100">
                <a:solidFill>
                  <a:schemeClr val="dk1"/>
                </a:solidFill>
              </a:endParaRPr>
            </a:p>
          </p:txBody>
        </p:sp>
        <p:sp>
          <p:nvSpPr>
            <p:cNvPr id="69" name="Google Shape;69;p12"/>
            <p:cNvSpPr txBox="1"/>
            <p:nvPr/>
          </p:nvSpPr>
          <p:spPr>
            <a:xfrm>
              <a:off x="170" y="4191364"/>
              <a:ext cx="9487500" cy="17199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0"/>
                </a:spcAft>
                <a:buNone/>
              </a:pPr>
              <a:r>
                <a:rPr lang="en" sz="1100">
                  <a:solidFill>
                    <a:schemeClr val="lt1"/>
                  </a:solidFill>
                  <a:latin typeface="Merriweather Sans"/>
                  <a:ea typeface="Merriweather Sans"/>
                  <a:cs typeface="Merriweather Sans"/>
                  <a:sym typeface="Merriweather Sans"/>
                </a:rPr>
                <a:t>In this project, we are trying to visualize the tumor in a three dimensional way inside the brain from the MRI scans, give the approximate weight of tumor and classify them to their type. </a:t>
              </a:r>
              <a:endParaRPr sz="1100">
                <a:solidFill>
                  <a:schemeClr val="lt1"/>
                </a:solidFill>
                <a:latin typeface="Merriweather Sans"/>
                <a:ea typeface="Merriweather Sans"/>
                <a:cs typeface="Merriweather Sans"/>
                <a:sym typeface="Merriweather Sans"/>
              </a:endParaRPr>
            </a:p>
            <a:p>
              <a:pPr indent="0" lvl="0" marL="0" marR="0" rtl="0" algn="l">
                <a:lnSpc>
                  <a:spcPct val="130009"/>
                </a:lnSpc>
                <a:spcBef>
                  <a:spcPts val="1200"/>
                </a:spcBef>
                <a:spcAft>
                  <a:spcPts val="0"/>
                </a:spcAft>
                <a:buNone/>
              </a:pPr>
              <a:r>
                <a:t/>
              </a:r>
              <a:endParaRPr sz="1500">
                <a:solidFill>
                  <a:schemeClr val="accent5"/>
                </a:solidFill>
                <a:latin typeface="Merriweather Sans Light"/>
                <a:ea typeface="Merriweather Sans Light"/>
                <a:cs typeface="Merriweather Sans Light"/>
                <a:sym typeface="Merriweather Sans Light"/>
              </a:endParaRPr>
            </a:p>
          </p:txBody>
        </p:sp>
        <p:cxnSp>
          <p:nvCxnSpPr>
            <p:cNvPr id="70" name="Google Shape;70;p12"/>
            <p:cNvCxnSpPr/>
            <p:nvPr/>
          </p:nvCxnSpPr>
          <p:spPr>
            <a:xfrm flipH="1" rot="10800000">
              <a:off x="25111" y="1546942"/>
              <a:ext cx="9498900" cy="19200"/>
            </a:xfrm>
            <a:prstGeom prst="straightConnector1">
              <a:avLst/>
            </a:prstGeom>
            <a:noFill/>
            <a:ln cap="rnd" cmpd="sng" w="12700">
              <a:solidFill>
                <a:schemeClr val="accent5"/>
              </a:solidFill>
              <a:prstDash val="solid"/>
              <a:round/>
              <a:headEnd len="sm" w="sm" type="none"/>
              <a:tailEnd len="sm" w="sm" type="none"/>
            </a:ln>
          </p:spPr>
        </p:cxnSp>
        <p:cxnSp>
          <p:nvCxnSpPr>
            <p:cNvPr id="71" name="Google Shape;71;p12"/>
            <p:cNvCxnSpPr/>
            <p:nvPr/>
          </p:nvCxnSpPr>
          <p:spPr>
            <a:xfrm>
              <a:off x="0" y="3494097"/>
              <a:ext cx="9487500" cy="0"/>
            </a:xfrm>
            <a:prstGeom prst="straightConnector1">
              <a:avLst/>
            </a:prstGeom>
            <a:noFill/>
            <a:ln cap="rnd" cmpd="sng" w="12700">
              <a:solidFill>
                <a:schemeClr val="accent5"/>
              </a:solidFill>
              <a:prstDash val="solid"/>
              <a:round/>
              <a:headEnd len="sm" w="sm" type="none"/>
              <a:tailEnd len="sm" w="sm" type="none"/>
            </a:ln>
          </p:spPr>
        </p:cxnSp>
      </p:grpSp>
      <p:sp>
        <p:nvSpPr>
          <p:cNvPr id="72" name="Google Shape;72;p12"/>
          <p:cNvSpPr txBox="1"/>
          <p:nvPr/>
        </p:nvSpPr>
        <p:spPr>
          <a:xfrm>
            <a:off x="875775" y="1583975"/>
            <a:ext cx="318300" cy="231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i="0" lang="en" sz="1500" u="none" cap="none" strike="noStrike">
                <a:solidFill>
                  <a:schemeClr val="accent5"/>
                </a:solidFill>
                <a:latin typeface="Merriweather Sans"/>
                <a:ea typeface="Merriweather Sans"/>
                <a:cs typeface="Merriweather Sans"/>
                <a:sym typeface="Merriweather Sans"/>
              </a:rPr>
              <a:t>1</a:t>
            </a:r>
            <a:endParaRPr sz="700">
              <a:solidFill>
                <a:schemeClr val="accent5"/>
              </a:solidFill>
              <a:latin typeface="Merriweather Sans"/>
              <a:ea typeface="Merriweather Sans"/>
              <a:cs typeface="Merriweather Sans"/>
              <a:sym typeface="Merriweather Sans"/>
            </a:endParaRPr>
          </a:p>
        </p:txBody>
      </p:sp>
      <p:sp>
        <p:nvSpPr>
          <p:cNvPr id="73" name="Google Shape;73;p12"/>
          <p:cNvSpPr txBox="1"/>
          <p:nvPr/>
        </p:nvSpPr>
        <p:spPr>
          <a:xfrm>
            <a:off x="988297" y="2456247"/>
            <a:ext cx="318300" cy="231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i="0" lang="en" sz="1500" u="none" cap="none" strike="noStrike">
                <a:solidFill>
                  <a:schemeClr val="accent5"/>
                </a:solidFill>
                <a:latin typeface="Merriweather Sans"/>
                <a:ea typeface="Merriweather Sans"/>
                <a:cs typeface="Merriweather Sans"/>
                <a:sym typeface="Merriweather Sans"/>
              </a:rPr>
              <a:t>2</a:t>
            </a:r>
            <a:endParaRPr sz="700">
              <a:solidFill>
                <a:schemeClr val="accent5"/>
              </a:solidFill>
              <a:latin typeface="Merriweather Sans"/>
              <a:ea typeface="Merriweather Sans"/>
              <a:cs typeface="Merriweather Sans"/>
              <a:sym typeface="Merriweather Sans"/>
            </a:endParaRPr>
          </a:p>
        </p:txBody>
      </p:sp>
      <p:sp>
        <p:nvSpPr>
          <p:cNvPr id="74" name="Google Shape;74;p12"/>
          <p:cNvSpPr txBox="1"/>
          <p:nvPr/>
        </p:nvSpPr>
        <p:spPr>
          <a:xfrm>
            <a:off x="936097" y="3493887"/>
            <a:ext cx="318300" cy="231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i="0" lang="en" sz="1500" u="none" cap="none" strike="noStrike">
                <a:solidFill>
                  <a:schemeClr val="accent5"/>
                </a:solidFill>
                <a:latin typeface="Merriweather Sans"/>
                <a:ea typeface="Merriweather Sans"/>
                <a:cs typeface="Merriweather Sans"/>
                <a:sym typeface="Merriweather Sans"/>
              </a:rPr>
              <a:t>3</a:t>
            </a:r>
            <a:endParaRPr sz="700">
              <a:solidFill>
                <a:schemeClr val="accent5"/>
              </a:solidFill>
              <a:latin typeface="Merriweather Sans"/>
              <a:ea typeface="Merriweather Sans"/>
              <a:cs typeface="Merriweather Sans"/>
              <a:sym typeface="Merriweather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8" name="Shape 78"/>
        <p:cNvGrpSpPr/>
        <p:nvPr/>
      </p:nvGrpSpPr>
      <p:grpSpPr>
        <a:xfrm>
          <a:off x="0" y="0"/>
          <a:ext cx="0" cy="0"/>
          <a:chOff x="0" y="0"/>
          <a:chExt cx="0" cy="0"/>
        </a:xfrm>
      </p:grpSpPr>
      <p:sp>
        <p:nvSpPr>
          <p:cNvPr id="79" name="Google Shape;79;p13"/>
          <p:cNvSpPr/>
          <p:nvPr/>
        </p:nvSpPr>
        <p:spPr>
          <a:xfrm>
            <a:off x="-52225" y="0"/>
            <a:ext cx="3907800" cy="51435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Clr>
                <a:schemeClr val="dk1"/>
              </a:buClr>
              <a:buSzPts val="1100"/>
              <a:buFont typeface="Arial"/>
              <a:buNone/>
            </a:pPr>
            <a:r>
              <a:t/>
            </a:r>
            <a:endParaRPr b="1" sz="2500">
              <a:solidFill>
                <a:schemeClr val="lt1"/>
              </a:solidFill>
              <a:latin typeface="Merriweather Sans"/>
              <a:ea typeface="Merriweather Sans"/>
              <a:cs typeface="Merriweather Sans"/>
              <a:sym typeface="Merriweather Sans"/>
            </a:endParaRPr>
          </a:p>
        </p:txBody>
      </p:sp>
      <p:sp>
        <p:nvSpPr>
          <p:cNvPr id="80" name="Google Shape;80;p13"/>
          <p:cNvSpPr txBox="1"/>
          <p:nvPr/>
        </p:nvSpPr>
        <p:spPr>
          <a:xfrm>
            <a:off x="4264500" y="261100"/>
            <a:ext cx="4351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500">
              <a:latin typeface="Merriweather Sans"/>
              <a:ea typeface="Merriweather Sans"/>
              <a:cs typeface="Merriweather Sans"/>
              <a:sym typeface="Merriweather Sans"/>
            </a:endParaRPr>
          </a:p>
        </p:txBody>
      </p:sp>
      <p:cxnSp>
        <p:nvCxnSpPr>
          <p:cNvPr id="81" name="Google Shape;81;p13"/>
          <p:cNvCxnSpPr>
            <a:endCxn id="82" idx="2"/>
          </p:cNvCxnSpPr>
          <p:nvPr/>
        </p:nvCxnSpPr>
        <p:spPr>
          <a:xfrm flipH="1" rot="10800000">
            <a:off x="1919150" y="1461350"/>
            <a:ext cx="13500" cy="386400"/>
          </a:xfrm>
          <a:prstGeom prst="straightConnector1">
            <a:avLst/>
          </a:prstGeom>
          <a:noFill/>
          <a:ln cap="rnd" cmpd="sng" w="19050">
            <a:solidFill>
              <a:schemeClr val="lt1"/>
            </a:solidFill>
            <a:prstDash val="solid"/>
            <a:round/>
            <a:headEnd len="sm" w="sm" type="none"/>
            <a:tailEnd len="sm" w="sm" type="none"/>
          </a:ln>
        </p:spPr>
      </p:cxnSp>
      <p:cxnSp>
        <p:nvCxnSpPr>
          <p:cNvPr id="83" name="Google Shape;83;p13"/>
          <p:cNvCxnSpPr/>
          <p:nvPr/>
        </p:nvCxnSpPr>
        <p:spPr>
          <a:xfrm flipH="1" rot="10800000">
            <a:off x="1014000" y="1878325"/>
            <a:ext cx="2700" cy="1596900"/>
          </a:xfrm>
          <a:prstGeom prst="straightConnector1">
            <a:avLst/>
          </a:prstGeom>
          <a:noFill/>
          <a:ln cap="rnd" cmpd="sng" w="19050">
            <a:solidFill>
              <a:schemeClr val="lt1"/>
            </a:solidFill>
            <a:prstDash val="solid"/>
            <a:round/>
            <a:headEnd len="sm" w="sm" type="none"/>
            <a:tailEnd len="sm" w="sm" type="none"/>
          </a:ln>
        </p:spPr>
      </p:cxnSp>
      <p:cxnSp>
        <p:nvCxnSpPr>
          <p:cNvPr id="84" name="Google Shape;84;p13"/>
          <p:cNvCxnSpPr/>
          <p:nvPr/>
        </p:nvCxnSpPr>
        <p:spPr>
          <a:xfrm rot="10800000">
            <a:off x="430900" y="3501275"/>
            <a:ext cx="0" cy="722400"/>
          </a:xfrm>
          <a:prstGeom prst="straightConnector1">
            <a:avLst/>
          </a:prstGeom>
          <a:noFill/>
          <a:ln cap="rnd" cmpd="sng" w="19050">
            <a:solidFill>
              <a:schemeClr val="lt1"/>
            </a:solidFill>
            <a:prstDash val="solid"/>
            <a:round/>
            <a:headEnd len="sm" w="sm" type="none"/>
            <a:tailEnd len="sm" w="sm" type="none"/>
          </a:ln>
        </p:spPr>
      </p:cxnSp>
      <p:cxnSp>
        <p:nvCxnSpPr>
          <p:cNvPr id="85" name="Google Shape;85;p13"/>
          <p:cNvCxnSpPr>
            <a:stCxn id="86" idx="0"/>
          </p:cNvCxnSpPr>
          <p:nvPr/>
        </p:nvCxnSpPr>
        <p:spPr>
          <a:xfrm rot="10800000">
            <a:off x="1936592" y="3492750"/>
            <a:ext cx="2700" cy="723300"/>
          </a:xfrm>
          <a:prstGeom prst="straightConnector1">
            <a:avLst/>
          </a:prstGeom>
          <a:noFill/>
          <a:ln cap="rnd" cmpd="sng" w="19050">
            <a:solidFill>
              <a:schemeClr val="lt1"/>
            </a:solidFill>
            <a:prstDash val="solid"/>
            <a:round/>
            <a:headEnd len="sm" w="sm" type="none"/>
            <a:tailEnd len="sm" w="sm" type="none"/>
          </a:ln>
        </p:spPr>
      </p:cxnSp>
      <p:cxnSp>
        <p:nvCxnSpPr>
          <p:cNvPr id="87" name="Google Shape;87;p13"/>
          <p:cNvCxnSpPr/>
          <p:nvPr/>
        </p:nvCxnSpPr>
        <p:spPr>
          <a:xfrm>
            <a:off x="1016583" y="1867116"/>
            <a:ext cx="1818600" cy="0"/>
          </a:xfrm>
          <a:prstGeom prst="straightConnector1">
            <a:avLst/>
          </a:prstGeom>
          <a:noFill/>
          <a:ln cap="rnd" cmpd="sng" w="19050">
            <a:solidFill>
              <a:schemeClr val="lt1"/>
            </a:solidFill>
            <a:prstDash val="solid"/>
            <a:round/>
            <a:headEnd len="sm" w="sm" type="none"/>
            <a:tailEnd len="sm" w="sm" type="none"/>
          </a:ln>
        </p:spPr>
      </p:cxnSp>
      <p:cxnSp>
        <p:nvCxnSpPr>
          <p:cNvPr id="88" name="Google Shape;88;p13"/>
          <p:cNvCxnSpPr/>
          <p:nvPr/>
        </p:nvCxnSpPr>
        <p:spPr>
          <a:xfrm flipH="1" rot="10800000">
            <a:off x="2824948" y="1878163"/>
            <a:ext cx="17100" cy="1589700"/>
          </a:xfrm>
          <a:prstGeom prst="straightConnector1">
            <a:avLst/>
          </a:prstGeom>
          <a:noFill/>
          <a:ln cap="rnd" cmpd="sng" w="19050">
            <a:solidFill>
              <a:schemeClr val="lt1"/>
            </a:solidFill>
            <a:prstDash val="solid"/>
            <a:round/>
            <a:headEnd len="sm" w="sm" type="none"/>
            <a:tailEnd len="sm" w="sm" type="none"/>
          </a:ln>
        </p:spPr>
      </p:cxnSp>
      <p:cxnSp>
        <p:nvCxnSpPr>
          <p:cNvPr id="89" name="Google Shape;89;p13"/>
          <p:cNvCxnSpPr>
            <a:stCxn id="90" idx="0"/>
          </p:cNvCxnSpPr>
          <p:nvPr/>
        </p:nvCxnSpPr>
        <p:spPr>
          <a:xfrm flipH="1" rot="10800000">
            <a:off x="3366500" y="3492575"/>
            <a:ext cx="23400" cy="678600"/>
          </a:xfrm>
          <a:prstGeom prst="straightConnector1">
            <a:avLst/>
          </a:prstGeom>
          <a:noFill/>
          <a:ln cap="rnd" cmpd="sng" w="19050">
            <a:solidFill>
              <a:schemeClr val="lt1"/>
            </a:solidFill>
            <a:prstDash val="solid"/>
            <a:round/>
            <a:headEnd len="sm" w="sm" type="none"/>
            <a:tailEnd len="sm" w="sm" type="none"/>
          </a:ln>
        </p:spPr>
      </p:cxnSp>
      <p:sp>
        <p:nvSpPr>
          <p:cNvPr id="82" name="Google Shape;82;p13"/>
          <p:cNvSpPr/>
          <p:nvPr/>
        </p:nvSpPr>
        <p:spPr>
          <a:xfrm>
            <a:off x="1179350" y="977450"/>
            <a:ext cx="1506600" cy="4839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1" name="Google Shape;91;p13"/>
          <p:cNvSpPr/>
          <p:nvPr/>
        </p:nvSpPr>
        <p:spPr>
          <a:xfrm>
            <a:off x="422200" y="2548575"/>
            <a:ext cx="1029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2" name="Google Shape;92;p13"/>
          <p:cNvSpPr txBox="1"/>
          <p:nvPr/>
        </p:nvSpPr>
        <p:spPr>
          <a:xfrm>
            <a:off x="1451497" y="1140675"/>
            <a:ext cx="998700" cy="153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1000">
                <a:solidFill>
                  <a:srgbClr val="FFFFFF"/>
                </a:solidFill>
                <a:latin typeface="Merriweather Sans"/>
                <a:ea typeface="Merriweather Sans"/>
                <a:cs typeface="Merriweather Sans"/>
                <a:sym typeface="Merriweather Sans"/>
              </a:rPr>
              <a:t>Brain tumor</a:t>
            </a:r>
            <a:endParaRPr b="1" sz="700">
              <a:solidFill>
                <a:srgbClr val="FFFFFF"/>
              </a:solidFill>
              <a:latin typeface="Merriweather Sans"/>
              <a:ea typeface="Merriweather Sans"/>
              <a:cs typeface="Merriweather Sans"/>
              <a:sym typeface="Merriweather Sans"/>
            </a:endParaRPr>
          </a:p>
        </p:txBody>
      </p:sp>
      <p:sp>
        <p:nvSpPr>
          <p:cNvPr id="93" name="Google Shape;93;p13"/>
          <p:cNvSpPr txBox="1"/>
          <p:nvPr/>
        </p:nvSpPr>
        <p:spPr>
          <a:xfrm>
            <a:off x="2773460" y="2715083"/>
            <a:ext cx="4122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sz="700">
              <a:solidFill>
                <a:srgbClr val="FFFFFF"/>
              </a:solidFill>
              <a:latin typeface="Merriweather Sans Light"/>
              <a:ea typeface="Merriweather Sans Light"/>
              <a:cs typeface="Merriweather Sans Light"/>
              <a:sym typeface="Merriweather Sans Light"/>
            </a:endParaRPr>
          </a:p>
        </p:txBody>
      </p:sp>
      <p:sp>
        <p:nvSpPr>
          <p:cNvPr id="94" name="Google Shape;94;p13"/>
          <p:cNvSpPr/>
          <p:nvPr/>
        </p:nvSpPr>
        <p:spPr>
          <a:xfrm>
            <a:off x="2318850" y="2553563"/>
            <a:ext cx="1029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cxnSp>
        <p:nvCxnSpPr>
          <p:cNvPr id="95" name="Google Shape;95;p13"/>
          <p:cNvCxnSpPr/>
          <p:nvPr/>
        </p:nvCxnSpPr>
        <p:spPr>
          <a:xfrm>
            <a:off x="439600" y="3483925"/>
            <a:ext cx="2950200" cy="17400"/>
          </a:xfrm>
          <a:prstGeom prst="straightConnector1">
            <a:avLst/>
          </a:prstGeom>
          <a:noFill/>
          <a:ln cap="rnd" cmpd="sng" w="19050">
            <a:solidFill>
              <a:schemeClr val="lt1"/>
            </a:solidFill>
            <a:prstDash val="solid"/>
            <a:round/>
            <a:headEnd len="sm" w="sm" type="none"/>
            <a:tailEnd len="sm" w="sm" type="none"/>
          </a:ln>
        </p:spPr>
      </p:cxnSp>
      <p:sp>
        <p:nvSpPr>
          <p:cNvPr id="96" name="Google Shape;96;p13"/>
          <p:cNvSpPr/>
          <p:nvPr/>
        </p:nvSpPr>
        <p:spPr>
          <a:xfrm>
            <a:off x="195925" y="4216050"/>
            <a:ext cx="945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 name="Google Shape;97;p13"/>
          <p:cNvSpPr/>
          <p:nvPr/>
        </p:nvSpPr>
        <p:spPr>
          <a:xfrm>
            <a:off x="1285513" y="4191600"/>
            <a:ext cx="12585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 name="Google Shape;98;p13"/>
          <p:cNvSpPr/>
          <p:nvPr/>
        </p:nvSpPr>
        <p:spPr>
          <a:xfrm>
            <a:off x="2737250" y="4171175"/>
            <a:ext cx="1029300" cy="449100"/>
          </a:xfrm>
          <a:prstGeom prst="rect">
            <a:avLst/>
          </a:prstGeom>
          <a:solidFill>
            <a:srgbClr val="488ED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 name="Google Shape;99;p13"/>
          <p:cNvSpPr txBox="1"/>
          <p:nvPr/>
        </p:nvSpPr>
        <p:spPr>
          <a:xfrm>
            <a:off x="408100" y="2588225"/>
            <a:ext cx="11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malignant</a:t>
            </a:r>
            <a:endParaRPr>
              <a:solidFill>
                <a:schemeClr val="lt1"/>
              </a:solidFill>
              <a:latin typeface="Merriweather Sans"/>
              <a:ea typeface="Merriweather Sans"/>
              <a:cs typeface="Merriweather Sans"/>
              <a:sym typeface="Merriweather Sans"/>
            </a:endParaRPr>
          </a:p>
        </p:txBody>
      </p:sp>
      <p:sp>
        <p:nvSpPr>
          <p:cNvPr id="100" name="Google Shape;100;p13"/>
          <p:cNvSpPr txBox="1"/>
          <p:nvPr/>
        </p:nvSpPr>
        <p:spPr>
          <a:xfrm>
            <a:off x="2415150" y="2578025"/>
            <a:ext cx="99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benign</a:t>
            </a:r>
            <a:endParaRPr>
              <a:solidFill>
                <a:schemeClr val="lt1"/>
              </a:solidFill>
              <a:latin typeface="Merriweather Sans"/>
              <a:ea typeface="Merriweather Sans"/>
              <a:cs typeface="Merriweather Sans"/>
              <a:sym typeface="Merriweather Sans"/>
            </a:endParaRPr>
          </a:p>
        </p:txBody>
      </p:sp>
      <p:sp>
        <p:nvSpPr>
          <p:cNvPr id="101" name="Google Shape;101;p13"/>
          <p:cNvSpPr txBox="1"/>
          <p:nvPr/>
        </p:nvSpPr>
        <p:spPr>
          <a:xfrm>
            <a:off x="274250" y="4216050"/>
            <a:ext cx="89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Glioma</a:t>
            </a:r>
            <a:endParaRPr>
              <a:solidFill>
                <a:schemeClr val="lt1"/>
              </a:solidFill>
              <a:latin typeface="Merriweather Sans"/>
              <a:ea typeface="Merriweather Sans"/>
              <a:cs typeface="Merriweather Sans"/>
              <a:sym typeface="Merriweather Sans"/>
            </a:endParaRPr>
          </a:p>
        </p:txBody>
      </p:sp>
      <p:sp>
        <p:nvSpPr>
          <p:cNvPr id="86" name="Google Shape;86;p13"/>
          <p:cNvSpPr txBox="1"/>
          <p:nvPr/>
        </p:nvSpPr>
        <p:spPr>
          <a:xfrm>
            <a:off x="1251542" y="4216050"/>
            <a:ext cx="13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Meningioma</a:t>
            </a:r>
            <a:endParaRPr>
              <a:solidFill>
                <a:schemeClr val="lt1"/>
              </a:solidFill>
              <a:latin typeface="Merriweather Sans"/>
              <a:ea typeface="Merriweather Sans"/>
              <a:cs typeface="Merriweather Sans"/>
              <a:sym typeface="Merriweather Sans"/>
            </a:endParaRPr>
          </a:p>
        </p:txBody>
      </p:sp>
      <p:sp>
        <p:nvSpPr>
          <p:cNvPr id="90" name="Google Shape;90;p13"/>
          <p:cNvSpPr txBox="1"/>
          <p:nvPr/>
        </p:nvSpPr>
        <p:spPr>
          <a:xfrm>
            <a:off x="2737250" y="4171175"/>
            <a:ext cx="12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Sans"/>
                <a:ea typeface="Merriweather Sans"/>
                <a:cs typeface="Merriweather Sans"/>
                <a:sym typeface="Merriweather Sans"/>
              </a:rPr>
              <a:t>Metastasis</a:t>
            </a:r>
            <a:endParaRPr>
              <a:solidFill>
                <a:schemeClr val="lt1"/>
              </a:solidFill>
              <a:latin typeface="Merriweather Sans"/>
              <a:ea typeface="Merriweather Sans"/>
              <a:cs typeface="Merriweather Sans"/>
              <a:sym typeface="Merriweather Sans"/>
            </a:endParaRPr>
          </a:p>
        </p:txBody>
      </p:sp>
      <p:sp>
        <p:nvSpPr>
          <p:cNvPr id="102" name="Google Shape;102;p13"/>
          <p:cNvSpPr txBox="1"/>
          <p:nvPr/>
        </p:nvSpPr>
        <p:spPr>
          <a:xfrm>
            <a:off x="188250" y="618975"/>
            <a:ext cx="382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103" name="Google Shape;103;p13"/>
          <p:cNvSpPr txBox="1"/>
          <p:nvPr/>
        </p:nvSpPr>
        <p:spPr>
          <a:xfrm>
            <a:off x="4125250" y="708375"/>
            <a:ext cx="4752000" cy="3909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Malignant brain tumors, also known as brain cancer, are tumors that grow and spread rapidly, invading nearby tissues and potentially spreading to other parts of the body.</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Benign brain tumors, on the other hand, are non-cancerous growths that typically grow slowly and do not spread to other parts of the body.</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Glioma is a type of brain tumor that arises from the supportive cells (glial cells) of the brain.</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Meningiomas are tumors that develop in the meninges, which are the protective membranes that surround the brain and spinal cord.</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Meningiomas are usually slow-growing and are often benign, although they can occasionally be malignant.</a:t>
            </a:r>
            <a:endParaRPr sz="1100">
              <a:latin typeface="Merriweather Sans Light"/>
              <a:ea typeface="Merriweather Sans Light"/>
              <a:cs typeface="Merriweather Sans Light"/>
              <a:sym typeface="Merriweather Sans Light"/>
            </a:endParaRPr>
          </a:p>
          <a:p>
            <a:pPr indent="0" lvl="0" marL="457200" rtl="0" algn="l">
              <a:spcBef>
                <a:spcPts val="0"/>
              </a:spcBef>
              <a:spcAft>
                <a:spcPts val="0"/>
              </a:spcAft>
              <a:buNone/>
            </a:pPr>
            <a:r>
              <a:t/>
            </a:r>
            <a:endParaRPr sz="1100">
              <a:latin typeface="Merriweather Sans Light"/>
              <a:ea typeface="Merriweather Sans Light"/>
              <a:cs typeface="Merriweather Sans Light"/>
              <a:sym typeface="Merriweather Sans Light"/>
            </a:endParaRPr>
          </a:p>
          <a:p>
            <a:pPr indent="-298450" lvl="0" marL="457200" rtl="0" algn="l">
              <a:spcBef>
                <a:spcPts val="0"/>
              </a:spcBef>
              <a:spcAft>
                <a:spcPts val="0"/>
              </a:spcAft>
              <a:buSzPts val="1100"/>
              <a:buFont typeface="Merriweather Sans Light"/>
              <a:buChar char="●"/>
            </a:pPr>
            <a:r>
              <a:rPr lang="en" sz="1100">
                <a:latin typeface="Merriweather Sans Light"/>
                <a:ea typeface="Merriweather Sans Light"/>
                <a:cs typeface="Merriweather Sans Light"/>
                <a:sym typeface="Merriweather Sans Light"/>
              </a:rPr>
              <a:t>Metastasis refers to the spread of cancer cells from one part of the body to another. Brain metastases are tumors that have originated in another part of the body and have spread to the brain</a:t>
            </a:r>
            <a:endParaRPr sz="1100">
              <a:latin typeface="Merriweather Sans Light"/>
              <a:ea typeface="Merriweather Sans Light"/>
              <a:cs typeface="Merriweather Sans Light"/>
              <a:sym typeface="Merriweather Sans Light"/>
            </a:endParaRPr>
          </a:p>
        </p:txBody>
      </p:sp>
      <p:sp>
        <p:nvSpPr>
          <p:cNvPr id="104" name="Google Shape;104;p13"/>
          <p:cNvSpPr txBox="1"/>
          <p:nvPr/>
        </p:nvSpPr>
        <p:spPr>
          <a:xfrm>
            <a:off x="0" y="231375"/>
            <a:ext cx="4681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900">
                <a:solidFill>
                  <a:schemeClr val="accent2"/>
                </a:solidFill>
                <a:latin typeface="Merriweather Sans"/>
                <a:ea typeface="Merriweather Sans"/>
                <a:cs typeface="Merriweather Sans"/>
                <a:sym typeface="Merriweather Sans"/>
              </a:rPr>
              <a:t>Brain tumor classification</a:t>
            </a:r>
            <a:endParaRPr b="1" sz="1900">
              <a:solidFill>
                <a:schemeClr val="accent2"/>
              </a:solidFill>
              <a:latin typeface="Merriweather Sans"/>
              <a:ea typeface="Merriweather Sans"/>
              <a:cs typeface="Merriweather Sans"/>
              <a:sym typeface="Merriweather Sans"/>
            </a:endParaRPr>
          </a:p>
        </p:txBody>
      </p:sp>
      <p:sp>
        <p:nvSpPr>
          <p:cNvPr id="105" name="Google Shape;105;p13"/>
          <p:cNvSpPr txBox="1"/>
          <p:nvPr/>
        </p:nvSpPr>
        <p:spPr>
          <a:xfrm>
            <a:off x="4255800" y="304600"/>
            <a:ext cx="32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Sans"/>
                <a:ea typeface="Merriweather Sans"/>
                <a:cs typeface="Merriweather Sans"/>
                <a:sym typeface="Merriweather Sans"/>
              </a:rPr>
              <a:t>Brief about types</a:t>
            </a:r>
            <a:endParaRPr>
              <a:latin typeface="Merriweather Sans"/>
              <a:ea typeface="Merriweather Sans"/>
              <a:cs typeface="Merriweather Sans"/>
              <a:sym typeface="Merriweathe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9" name="Shape 109"/>
        <p:cNvGrpSpPr/>
        <p:nvPr/>
      </p:nvGrpSpPr>
      <p:grpSpPr>
        <a:xfrm>
          <a:off x="0" y="0"/>
          <a:ext cx="0" cy="0"/>
          <a:chOff x="0" y="0"/>
          <a:chExt cx="0" cy="0"/>
        </a:xfrm>
      </p:grpSpPr>
      <p:sp>
        <p:nvSpPr>
          <p:cNvPr id="110" name="Google Shape;110;p14"/>
          <p:cNvSpPr/>
          <p:nvPr/>
        </p:nvSpPr>
        <p:spPr>
          <a:xfrm>
            <a:off x="0" y="0"/>
            <a:ext cx="3803100" cy="51435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 name="Google Shape;111;p14"/>
          <p:cNvSpPr/>
          <p:nvPr/>
        </p:nvSpPr>
        <p:spPr>
          <a:xfrm>
            <a:off x="4508075" y="450025"/>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112" name="Google Shape;112;p14"/>
          <p:cNvSpPr/>
          <p:nvPr/>
        </p:nvSpPr>
        <p:spPr>
          <a:xfrm>
            <a:off x="4572000" y="1635936"/>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113" name="Google Shape;113;p14"/>
          <p:cNvSpPr/>
          <p:nvPr/>
        </p:nvSpPr>
        <p:spPr>
          <a:xfrm>
            <a:off x="4572000" y="26420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
        <p:nvSpPr>
          <p:cNvPr id="114" name="Google Shape;114;p14"/>
          <p:cNvSpPr txBox="1"/>
          <p:nvPr/>
        </p:nvSpPr>
        <p:spPr>
          <a:xfrm>
            <a:off x="578719" y="1138100"/>
            <a:ext cx="2862600" cy="985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3200">
                <a:solidFill>
                  <a:schemeClr val="accent2"/>
                </a:solidFill>
                <a:latin typeface="Merriweather Sans"/>
                <a:ea typeface="Merriweather Sans"/>
                <a:cs typeface="Merriweather Sans"/>
                <a:sym typeface="Merriweather Sans"/>
              </a:rPr>
              <a:t>Some Applications</a:t>
            </a:r>
            <a:endParaRPr b="1" sz="700">
              <a:solidFill>
                <a:schemeClr val="accent2"/>
              </a:solidFill>
              <a:latin typeface="Merriweather Sans"/>
              <a:ea typeface="Merriweather Sans"/>
              <a:cs typeface="Merriweather Sans"/>
              <a:sym typeface="Merriweather Sans"/>
            </a:endParaRPr>
          </a:p>
        </p:txBody>
      </p:sp>
      <p:grpSp>
        <p:nvGrpSpPr>
          <p:cNvPr id="115" name="Google Shape;115;p14"/>
          <p:cNvGrpSpPr/>
          <p:nvPr/>
        </p:nvGrpSpPr>
        <p:grpSpPr>
          <a:xfrm>
            <a:off x="4610550" y="450025"/>
            <a:ext cx="3595163" cy="1025414"/>
            <a:chOff x="-909568" y="-190893"/>
            <a:chExt cx="9587100" cy="3186494"/>
          </a:xfrm>
        </p:grpSpPr>
        <p:sp>
          <p:nvSpPr>
            <p:cNvPr id="116" name="Google Shape;116;p14"/>
            <p:cNvSpPr txBox="1"/>
            <p:nvPr/>
          </p:nvSpPr>
          <p:spPr>
            <a:xfrm>
              <a:off x="-909568" y="867101"/>
              <a:ext cx="9587100" cy="2128500"/>
            </a:xfrm>
            <a:prstGeom prst="rect">
              <a:avLst/>
            </a:prstGeom>
            <a:noFill/>
            <a:ln>
              <a:noFill/>
            </a:ln>
          </p:spPr>
          <p:txBody>
            <a:bodyPr anchorCtr="0" anchor="t" bIns="0" lIns="0" spcFirstLastPara="1" rIns="0" wrap="square" tIns="0">
              <a:spAutoFit/>
            </a:bodyPr>
            <a:lstStyle/>
            <a:p>
              <a:pPr indent="0" lvl="0" marL="457200" rtl="0" algn="just">
                <a:lnSpc>
                  <a:spcPct val="115000"/>
                </a:lnSpc>
                <a:spcBef>
                  <a:spcPts val="1200"/>
                </a:spcBef>
                <a:spcAft>
                  <a:spcPts val="2000"/>
                </a:spcAft>
                <a:buNone/>
              </a:pPr>
              <a:r>
                <a:rPr lang="en" sz="1000">
                  <a:solidFill>
                    <a:srgbClr val="474747"/>
                  </a:solidFill>
                </a:rPr>
                <a:t>Automatic brain tumor segmentation is one such task which will assist and help improving doctors and radiologists accuracy in detecting and delineating the tumor sub-type.</a:t>
              </a:r>
              <a:endParaRPr sz="1000">
                <a:solidFill>
                  <a:schemeClr val="accent1"/>
                </a:solidFill>
                <a:latin typeface="Merriweather Sans Light"/>
                <a:ea typeface="Merriweather Sans Light"/>
                <a:cs typeface="Merriweather Sans Light"/>
                <a:sym typeface="Merriweather Sans Light"/>
              </a:endParaRPr>
            </a:p>
          </p:txBody>
        </p:sp>
        <p:sp>
          <p:nvSpPr>
            <p:cNvPr id="117" name="Google Shape;117;p14"/>
            <p:cNvSpPr txBox="1"/>
            <p:nvPr/>
          </p:nvSpPr>
          <p:spPr>
            <a:xfrm>
              <a:off x="-360701" y="-190893"/>
              <a:ext cx="8489400" cy="717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   Assistance to doctors</a:t>
              </a:r>
              <a:endParaRPr b="1" sz="700">
                <a:solidFill>
                  <a:schemeClr val="accent1"/>
                </a:solidFill>
                <a:latin typeface="Merriweather Sans"/>
                <a:ea typeface="Merriweather Sans"/>
                <a:cs typeface="Merriweather Sans"/>
                <a:sym typeface="Merriweather Sans"/>
              </a:endParaRPr>
            </a:p>
          </p:txBody>
        </p:sp>
      </p:grpSp>
      <p:grpSp>
        <p:nvGrpSpPr>
          <p:cNvPr id="118" name="Google Shape;118;p14"/>
          <p:cNvGrpSpPr/>
          <p:nvPr/>
        </p:nvGrpSpPr>
        <p:grpSpPr>
          <a:xfrm>
            <a:off x="4684450" y="1635937"/>
            <a:ext cx="3922246" cy="1485718"/>
            <a:chOff x="-1012766" y="-904476"/>
            <a:chExt cx="10459323" cy="5081114"/>
          </a:xfrm>
        </p:grpSpPr>
        <p:sp>
          <p:nvSpPr>
            <p:cNvPr id="119" name="Google Shape;119;p14"/>
            <p:cNvSpPr txBox="1"/>
            <p:nvPr/>
          </p:nvSpPr>
          <p:spPr>
            <a:xfrm>
              <a:off x="-1012766" y="175838"/>
              <a:ext cx="9446400" cy="4000800"/>
            </a:xfrm>
            <a:prstGeom prst="rect">
              <a:avLst/>
            </a:prstGeom>
            <a:noFill/>
            <a:ln>
              <a:noFill/>
            </a:ln>
          </p:spPr>
          <p:txBody>
            <a:bodyPr anchorCtr="0" anchor="t" bIns="0" lIns="0" spcFirstLastPara="1" rIns="0" wrap="square" tIns="0">
              <a:spAutoFit/>
            </a:bodyPr>
            <a:lstStyle/>
            <a:p>
              <a:pPr indent="0" lvl="0" marL="457200" rtl="0" algn="just">
                <a:lnSpc>
                  <a:spcPct val="115000"/>
                </a:lnSpc>
                <a:spcBef>
                  <a:spcPts val="1200"/>
                </a:spcBef>
                <a:spcAft>
                  <a:spcPts val="0"/>
                </a:spcAft>
                <a:buNone/>
              </a:pPr>
              <a:r>
                <a:rPr lang="en" sz="1000">
                  <a:solidFill>
                    <a:srgbClr val="474747"/>
                  </a:solidFill>
                </a:rPr>
                <a:t>It is highly desirable as it will help doctors learn about the prognostic factors and monitor the progression of the tumor and plan for treatment.</a:t>
              </a:r>
              <a:endParaRPr sz="1000">
                <a:solidFill>
                  <a:srgbClr val="474747"/>
                </a:solidFill>
              </a:endParaRPr>
            </a:p>
            <a:p>
              <a:pPr indent="0" lvl="0" marL="457200" rtl="0" algn="just">
                <a:lnSpc>
                  <a:spcPct val="115000"/>
                </a:lnSpc>
                <a:spcBef>
                  <a:spcPts val="1200"/>
                </a:spcBef>
                <a:spcAft>
                  <a:spcPts val="0"/>
                </a:spcAft>
                <a:buNone/>
              </a:pPr>
              <a:r>
                <a:t/>
              </a:r>
              <a:endParaRPr sz="1000">
                <a:solidFill>
                  <a:srgbClr val="474747"/>
                </a:solidFill>
              </a:endParaRPr>
            </a:p>
            <a:p>
              <a:pPr indent="0" lvl="0" marL="457200" marR="0" rtl="0" algn="l">
                <a:lnSpc>
                  <a:spcPct val="115000"/>
                </a:lnSpc>
                <a:spcBef>
                  <a:spcPts val="1200"/>
                </a:spcBef>
                <a:spcAft>
                  <a:spcPts val="0"/>
                </a:spcAft>
                <a:buNone/>
              </a:pPr>
              <a:r>
                <a:t/>
              </a:r>
              <a:endParaRPr sz="1000">
                <a:solidFill>
                  <a:schemeClr val="accent1"/>
                </a:solidFill>
                <a:latin typeface="Merriweather Sans Light"/>
                <a:ea typeface="Merriweather Sans Light"/>
                <a:cs typeface="Merriweather Sans Light"/>
                <a:sym typeface="Merriweather Sans Light"/>
              </a:endParaRPr>
            </a:p>
          </p:txBody>
        </p:sp>
        <p:sp>
          <p:nvSpPr>
            <p:cNvPr id="120" name="Google Shape;120;p14"/>
            <p:cNvSpPr txBox="1"/>
            <p:nvPr/>
          </p:nvSpPr>
          <p:spPr>
            <a:xfrm>
              <a:off x="-232043" y="-904476"/>
              <a:ext cx="9678600" cy="7896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Progression of tumor</a:t>
              </a:r>
              <a:endParaRPr b="1" sz="700">
                <a:solidFill>
                  <a:schemeClr val="accent1"/>
                </a:solidFill>
                <a:latin typeface="Merriweather Sans"/>
                <a:ea typeface="Merriweather Sans"/>
                <a:cs typeface="Merriweather Sans"/>
                <a:sym typeface="Merriweather Sans"/>
              </a:endParaRPr>
            </a:p>
          </p:txBody>
        </p:sp>
      </p:grpSp>
      <p:grpSp>
        <p:nvGrpSpPr>
          <p:cNvPr id="121" name="Google Shape;121;p14"/>
          <p:cNvGrpSpPr/>
          <p:nvPr/>
        </p:nvGrpSpPr>
        <p:grpSpPr>
          <a:xfrm>
            <a:off x="4684450" y="2663172"/>
            <a:ext cx="3803116" cy="608844"/>
            <a:chOff x="-371806" y="-747306"/>
            <a:chExt cx="9716700" cy="916519"/>
          </a:xfrm>
        </p:grpSpPr>
        <p:sp>
          <p:nvSpPr>
            <p:cNvPr id="122" name="Google Shape;122;p14"/>
            <p:cNvSpPr txBox="1"/>
            <p:nvPr/>
          </p:nvSpPr>
          <p:spPr>
            <a:xfrm>
              <a:off x="-371806" y="-329086"/>
              <a:ext cx="9716700" cy="4983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2000"/>
                </a:spcAft>
                <a:buNone/>
              </a:pPr>
              <a:r>
                <a:rPr lang="en" sz="1000">
                  <a:solidFill>
                    <a:srgbClr val="474747"/>
                  </a:solidFill>
                </a:rPr>
                <a:t>Also task of manual segmentation is rigor</a:t>
              </a:r>
              <a:r>
                <a:rPr lang="en" sz="1000">
                  <a:solidFill>
                    <a:srgbClr val="474747"/>
                  </a:solidFill>
                </a:rPr>
                <a:t>ous, </a:t>
              </a:r>
              <a:r>
                <a:rPr lang="en" sz="1000">
                  <a:solidFill>
                    <a:srgbClr val="474747"/>
                  </a:solidFill>
                </a:rPr>
                <a:t>time-consuming for doctors.</a:t>
              </a:r>
              <a:endParaRPr sz="1000">
                <a:solidFill>
                  <a:schemeClr val="accent1"/>
                </a:solidFill>
                <a:latin typeface="Merriweather Sans Light"/>
                <a:ea typeface="Merriweather Sans Light"/>
                <a:cs typeface="Merriweather Sans Light"/>
                <a:sym typeface="Merriweather Sans Light"/>
              </a:endParaRPr>
            </a:p>
          </p:txBody>
        </p:sp>
        <p:sp>
          <p:nvSpPr>
            <p:cNvPr id="123" name="Google Shape;123;p14"/>
            <p:cNvSpPr txBox="1"/>
            <p:nvPr/>
          </p:nvSpPr>
          <p:spPr>
            <a:xfrm>
              <a:off x="-371806" y="-747306"/>
              <a:ext cx="9716700" cy="34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         Time saving</a:t>
              </a:r>
              <a:endParaRPr b="1" sz="700">
                <a:solidFill>
                  <a:schemeClr val="accent1"/>
                </a:solidFill>
                <a:latin typeface="Merriweather Sans"/>
                <a:ea typeface="Merriweather Sans"/>
                <a:cs typeface="Merriweather Sans"/>
                <a:sym typeface="Merriweather Sans"/>
              </a:endParaRPr>
            </a:p>
          </p:txBody>
        </p:sp>
      </p:grpSp>
      <p:grpSp>
        <p:nvGrpSpPr>
          <p:cNvPr id="124" name="Google Shape;124;p14"/>
          <p:cNvGrpSpPr/>
          <p:nvPr/>
        </p:nvGrpSpPr>
        <p:grpSpPr>
          <a:xfrm>
            <a:off x="4732950" y="3533310"/>
            <a:ext cx="4072392" cy="1131388"/>
            <a:chOff x="-974770" y="-858965"/>
            <a:chExt cx="10404680" cy="2049987"/>
          </a:xfrm>
        </p:grpSpPr>
        <p:sp>
          <p:nvSpPr>
            <p:cNvPr id="125" name="Google Shape;125;p14"/>
            <p:cNvSpPr txBox="1"/>
            <p:nvPr/>
          </p:nvSpPr>
          <p:spPr>
            <a:xfrm>
              <a:off x="-974770" y="-329078"/>
              <a:ext cx="9446400" cy="15201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1200"/>
                </a:spcBef>
                <a:spcAft>
                  <a:spcPts val="0"/>
                </a:spcAft>
                <a:buNone/>
              </a:pPr>
              <a:r>
                <a:rPr lang="en" sz="1000">
                  <a:solidFill>
                    <a:srgbClr val="474747"/>
                  </a:solidFill>
                </a:rPr>
                <a:t>Three dimensional visualization becomes easy to understand not only for doctors but for common people also.</a:t>
              </a:r>
              <a:endParaRPr sz="1000">
                <a:solidFill>
                  <a:srgbClr val="474747"/>
                </a:solidFill>
              </a:endParaRPr>
            </a:p>
            <a:p>
              <a:pPr indent="0" lvl="0" marL="457200" rtl="0" algn="l">
                <a:lnSpc>
                  <a:spcPct val="115000"/>
                </a:lnSpc>
                <a:spcBef>
                  <a:spcPts val="1200"/>
                </a:spcBef>
                <a:spcAft>
                  <a:spcPts val="2000"/>
                </a:spcAft>
                <a:buNone/>
              </a:pPr>
              <a:r>
                <a:t/>
              </a:r>
              <a:endParaRPr sz="1000">
                <a:solidFill>
                  <a:srgbClr val="474747"/>
                </a:solidFill>
              </a:endParaRPr>
            </a:p>
          </p:txBody>
        </p:sp>
        <p:sp>
          <p:nvSpPr>
            <p:cNvPr id="126" name="Google Shape;126;p14"/>
            <p:cNvSpPr txBox="1"/>
            <p:nvPr/>
          </p:nvSpPr>
          <p:spPr>
            <a:xfrm>
              <a:off x="-286790" y="-858965"/>
              <a:ext cx="9716700" cy="418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Easy to understand</a:t>
              </a:r>
              <a:endParaRPr b="1" sz="700">
                <a:solidFill>
                  <a:schemeClr val="accent1"/>
                </a:solidFill>
                <a:latin typeface="Merriweather Sans"/>
                <a:ea typeface="Merriweather Sans"/>
                <a:cs typeface="Merriweather Sans"/>
                <a:sym typeface="Merriweather Sans"/>
              </a:endParaRPr>
            </a:p>
          </p:txBody>
        </p:sp>
      </p:grpSp>
      <p:sp>
        <p:nvSpPr>
          <p:cNvPr id="127" name="Google Shape;127;p14"/>
          <p:cNvSpPr/>
          <p:nvPr/>
        </p:nvSpPr>
        <p:spPr>
          <a:xfrm>
            <a:off x="4572000" y="3533300"/>
            <a:ext cx="224882" cy="224882"/>
          </a:xfrm>
          <a:custGeom>
            <a:rect b="b" l="l" r="r" t="t"/>
            <a:pathLst>
              <a:path extrusionOk="0" h="1913890" w="1913890">
                <a:moveTo>
                  <a:pt x="0" y="0"/>
                </a:moveTo>
                <a:lnTo>
                  <a:pt x="1913890" y="0"/>
                </a:lnTo>
                <a:lnTo>
                  <a:pt x="1913890" y="1913890"/>
                </a:lnTo>
                <a:lnTo>
                  <a:pt x="0" y="1913890"/>
                </a:lnTo>
                <a:close/>
              </a:path>
            </a:pathLst>
          </a:custGeom>
          <a:solidFill>
            <a:schemeClr val="accent2"/>
          </a:solid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31" name="Shape 131"/>
        <p:cNvGrpSpPr/>
        <p:nvPr/>
      </p:nvGrpSpPr>
      <p:grpSpPr>
        <a:xfrm>
          <a:off x="0" y="0"/>
          <a:ext cx="0" cy="0"/>
          <a:chOff x="0" y="0"/>
          <a:chExt cx="0" cy="0"/>
        </a:xfrm>
      </p:grpSpPr>
      <p:grpSp>
        <p:nvGrpSpPr>
          <p:cNvPr id="132" name="Google Shape;132;p15"/>
          <p:cNvGrpSpPr/>
          <p:nvPr/>
        </p:nvGrpSpPr>
        <p:grpSpPr>
          <a:xfrm>
            <a:off x="5699213" y="469965"/>
            <a:ext cx="3021231" cy="1043327"/>
            <a:chOff x="-95722" y="-167037"/>
            <a:chExt cx="6644449" cy="1812591"/>
          </a:xfrm>
        </p:grpSpPr>
        <p:sp>
          <p:nvSpPr>
            <p:cNvPr id="133" name="Google Shape;133;p15"/>
            <p:cNvSpPr txBox="1"/>
            <p:nvPr/>
          </p:nvSpPr>
          <p:spPr>
            <a:xfrm>
              <a:off x="-95722" y="-167037"/>
              <a:ext cx="5701200" cy="401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Visualization toolkit</a:t>
              </a:r>
              <a:endParaRPr b="1" sz="700">
                <a:solidFill>
                  <a:schemeClr val="accent1"/>
                </a:solidFill>
                <a:latin typeface="Merriweather Sans"/>
                <a:ea typeface="Merriweather Sans"/>
                <a:cs typeface="Merriweather Sans"/>
                <a:sym typeface="Merriweather Sans"/>
              </a:endParaRPr>
            </a:p>
          </p:txBody>
        </p:sp>
        <p:sp>
          <p:nvSpPr>
            <p:cNvPr id="134" name="Google Shape;134;p15"/>
            <p:cNvSpPr txBox="1"/>
            <p:nvPr/>
          </p:nvSpPr>
          <p:spPr>
            <a:xfrm>
              <a:off x="27" y="241554"/>
              <a:ext cx="6548700" cy="14040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 sz="1050">
                  <a:solidFill>
                    <a:schemeClr val="dk2"/>
                  </a:solidFill>
                  <a:latin typeface="Merriweather Sans Light"/>
                  <a:ea typeface="Merriweather Sans Light"/>
                  <a:cs typeface="Merriweather Sans Light"/>
                  <a:sym typeface="Merriweather Sans Light"/>
                </a:rPr>
                <a:t>VTK is open source software for manipulating and displaying scientific data.It comes with tools for 3D rendering, a suite of widgets for 3D interaction, and extensive 2D plotting capability.</a:t>
              </a:r>
              <a:endParaRPr/>
            </a:p>
          </p:txBody>
        </p:sp>
      </p:grpSp>
      <p:grpSp>
        <p:nvGrpSpPr>
          <p:cNvPr id="135" name="Google Shape;135;p15"/>
          <p:cNvGrpSpPr/>
          <p:nvPr/>
        </p:nvGrpSpPr>
        <p:grpSpPr>
          <a:xfrm>
            <a:off x="5638275" y="2031687"/>
            <a:ext cx="3256200" cy="1250443"/>
            <a:chOff x="-278576" y="-503986"/>
            <a:chExt cx="8683200" cy="417608"/>
          </a:xfrm>
        </p:grpSpPr>
        <p:sp>
          <p:nvSpPr>
            <p:cNvPr id="136" name="Google Shape;136;p15"/>
            <p:cNvSpPr txBox="1"/>
            <p:nvPr/>
          </p:nvSpPr>
          <p:spPr>
            <a:xfrm>
              <a:off x="-278576" y="-503986"/>
              <a:ext cx="8683200" cy="17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dk1"/>
                  </a:solidFill>
                  <a:latin typeface="Merriweather Sans"/>
                  <a:ea typeface="Merriweather Sans"/>
                  <a:cs typeface="Merriweather Sans"/>
                  <a:sym typeface="Merriweather Sans"/>
                </a:rPr>
                <a:t>Insight Segmentation and Registration Toolkit</a:t>
              </a:r>
              <a:endParaRPr b="1" sz="700">
                <a:solidFill>
                  <a:schemeClr val="dk1"/>
                </a:solidFill>
                <a:latin typeface="Merriweather Sans"/>
                <a:ea typeface="Merriweather Sans"/>
                <a:cs typeface="Merriweather Sans"/>
                <a:sym typeface="Merriweather Sans"/>
              </a:endParaRPr>
            </a:p>
          </p:txBody>
        </p:sp>
        <p:sp>
          <p:nvSpPr>
            <p:cNvPr id="137" name="Google Shape;137;p15"/>
            <p:cNvSpPr txBox="1"/>
            <p:nvPr/>
          </p:nvSpPr>
          <p:spPr>
            <a:xfrm>
              <a:off x="24" y="-326679"/>
              <a:ext cx="8404500" cy="2403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None/>
              </a:pPr>
              <a:r>
                <a:rPr lang="en" sz="1050">
                  <a:solidFill>
                    <a:schemeClr val="dk2"/>
                  </a:solidFill>
                  <a:latin typeface="Merriweather Sans Light"/>
                  <a:ea typeface="Merriweather Sans Light"/>
                  <a:cs typeface="Merriweather Sans Light"/>
                  <a:sym typeface="Merriweather Sans Light"/>
                </a:rPr>
                <a:t>ITK provides with an extensive suite of software tools for image analysis.  ITK used for segmentation, and registration of scientific images in two, three, or more dimensions.</a:t>
              </a:r>
              <a:endParaRPr sz="700">
                <a:solidFill>
                  <a:schemeClr val="accent1"/>
                </a:solidFill>
                <a:latin typeface="Merriweather Sans Light"/>
                <a:ea typeface="Merriweather Sans Light"/>
                <a:cs typeface="Merriweather Sans Light"/>
                <a:sym typeface="Merriweather Sans Light"/>
              </a:endParaRPr>
            </a:p>
          </p:txBody>
        </p:sp>
      </p:grpSp>
      <p:grpSp>
        <p:nvGrpSpPr>
          <p:cNvPr id="138" name="Google Shape;138;p15"/>
          <p:cNvGrpSpPr/>
          <p:nvPr/>
        </p:nvGrpSpPr>
        <p:grpSpPr>
          <a:xfrm>
            <a:off x="5742725" y="3698800"/>
            <a:ext cx="3212626" cy="1259636"/>
            <a:chOff x="0" y="220530"/>
            <a:chExt cx="5701200" cy="3004140"/>
          </a:xfrm>
        </p:grpSpPr>
        <p:sp>
          <p:nvSpPr>
            <p:cNvPr id="139" name="Google Shape;139;p15"/>
            <p:cNvSpPr txBox="1"/>
            <p:nvPr/>
          </p:nvSpPr>
          <p:spPr>
            <a:xfrm>
              <a:off x="0" y="220530"/>
              <a:ext cx="5701200" cy="5505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 sz="1500">
                  <a:solidFill>
                    <a:schemeClr val="accent1"/>
                  </a:solidFill>
                  <a:latin typeface="Merriweather Sans"/>
                  <a:ea typeface="Merriweather Sans"/>
                  <a:cs typeface="Merriweather Sans"/>
                  <a:sym typeface="Merriweather Sans"/>
                </a:rPr>
                <a:t>matplotlib</a:t>
              </a:r>
              <a:endParaRPr b="1" sz="700">
                <a:solidFill>
                  <a:schemeClr val="accent1"/>
                </a:solidFill>
                <a:latin typeface="Merriweather Sans"/>
                <a:ea typeface="Merriweather Sans"/>
                <a:cs typeface="Merriweather Sans"/>
                <a:sym typeface="Merriweather Sans"/>
              </a:endParaRPr>
            </a:p>
          </p:txBody>
        </p:sp>
        <p:sp>
          <p:nvSpPr>
            <p:cNvPr id="140" name="Google Shape;140;p15"/>
            <p:cNvSpPr txBox="1"/>
            <p:nvPr/>
          </p:nvSpPr>
          <p:spPr>
            <a:xfrm>
              <a:off x="0" y="963270"/>
              <a:ext cx="5701200" cy="2261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100"/>
                </a:spcBef>
                <a:spcAft>
                  <a:spcPts val="0"/>
                </a:spcAft>
                <a:buClr>
                  <a:schemeClr val="dk1"/>
                </a:buClr>
                <a:buSzPts val="1100"/>
                <a:buFont typeface="Arial"/>
                <a:buNone/>
              </a:pPr>
              <a:r>
                <a:rPr lang="en" sz="1100">
                  <a:solidFill>
                    <a:srgbClr val="464646"/>
                  </a:solidFill>
                  <a:latin typeface="Merriweather Sans Light"/>
                  <a:ea typeface="Merriweather Sans Light"/>
                  <a:cs typeface="Merriweather Sans Light"/>
                  <a:sym typeface="Merriweather Sans Light"/>
                </a:rPr>
                <a:t>Matplotlib is a comprehensive library for creating static, animated, and interactive visualizations in Python. In this project matplotlib was used for pie chart</a:t>
              </a:r>
              <a:endParaRPr sz="1100">
                <a:solidFill>
                  <a:srgbClr val="464646"/>
                </a:solidFill>
                <a:latin typeface="Merriweather Sans Light"/>
                <a:ea typeface="Merriweather Sans Light"/>
                <a:cs typeface="Merriweather Sans Light"/>
                <a:sym typeface="Merriweather Sans 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grpSp>
      <p:pic>
        <p:nvPicPr>
          <p:cNvPr id="141" name="Google Shape;141;p15"/>
          <p:cNvPicPr preferRelativeResize="0"/>
          <p:nvPr/>
        </p:nvPicPr>
        <p:blipFill rotWithShape="1">
          <a:blip r:embed="rId3">
            <a:alphaModFix/>
          </a:blip>
          <a:srcRect b="0" l="3419" r="3419" t="0"/>
          <a:stretch/>
        </p:blipFill>
        <p:spPr>
          <a:xfrm>
            <a:off x="4110331" y="514350"/>
            <a:ext cx="1401480" cy="1128309"/>
          </a:xfrm>
          <a:prstGeom prst="rect">
            <a:avLst/>
          </a:prstGeom>
          <a:noFill/>
          <a:ln>
            <a:noFill/>
          </a:ln>
        </p:spPr>
      </p:pic>
      <p:pic>
        <p:nvPicPr>
          <p:cNvPr id="142" name="Google Shape;142;p15"/>
          <p:cNvPicPr preferRelativeResize="0"/>
          <p:nvPr/>
        </p:nvPicPr>
        <p:blipFill rotWithShape="1">
          <a:blip r:embed="rId4">
            <a:alphaModFix/>
          </a:blip>
          <a:srcRect b="0" l="2749" r="2749" t="0"/>
          <a:stretch/>
        </p:blipFill>
        <p:spPr>
          <a:xfrm>
            <a:off x="4110331" y="2031686"/>
            <a:ext cx="1401480" cy="1112250"/>
          </a:xfrm>
          <a:prstGeom prst="rect">
            <a:avLst/>
          </a:prstGeom>
          <a:noFill/>
          <a:ln>
            <a:noFill/>
          </a:ln>
        </p:spPr>
      </p:pic>
      <p:pic>
        <p:nvPicPr>
          <p:cNvPr id="143" name="Google Shape;143;p15"/>
          <p:cNvPicPr preferRelativeResize="0"/>
          <p:nvPr/>
        </p:nvPicPr>
        <p:blipFill rotWithShape="1">
          <a:blip r:embed="rId5">
            <a:alphaModFix/>
          </a:blip>
          <a:srcRect b="0" l="2435" r="2435" t="0"/>
          <a:stretch/>
        </p:blipFill>
        <p:spPr>
          <a:xfrm>
            <a:off x="4110331" y="3524213"/>
            <a:ext cx="1401480" cy="1104936"/>
          </a:xfrm>
          <a:prstGeom prst="rect">
            <a:avLst/>
          </a:prstGeom>
          <a:noFill/>
          <a:ln>
            <a:noFill/>
          </a:ln>
        </p:spPr>
      </p:pic>
      <p:sp>
        <p:nvSpPr>
          <p:cNvPr id="144" name="Google Shape;144;p15"/>
          <p:cNvSpPr/>
          <p:nvPr/>
        </p:nvSpPr>
        <p:spPr>
          <a:xfrm>
            <a:off x="0" y="0"/>
            <a:ext cx="36639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accent1"/>
              </a:highlight>
            </a:endParaRPr>
          </a:p>
        </p:txBody>
      </p:sp>
      <p:sp>
        <p:nvSpPr>
          <p:cNvPr id="145" name="Google Shape;145;p15"/>
          <p:cNvSpPr txBox="1"/>
          <p:nvPr/>
        </p:nvSpPr>
        <p:spPr>
          <a:xfrm>
            <a:off x="0" y="1532750"/>
            <a:ext cx="3663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 sz="3200">
                <a:solidFill>
                  <a:schemeClr val="accent2"/>
                </a:solidFill>
                <a:highlight>
                  <a:schemeClr val="accent1"/>
                </a:highlight>
                <a:latin typeface="Merriweather Sans"/>
                <a:ea typeface="Merriweather Sans"/>
                <a:cs typeface="Merriweather Sans"/>
                <a:sym typeface="Merriweather Sans"/>
              </a:rPr>
              <a:t> Libraries used </a:t>
            </a:r>
            <a:endParaRPr b="1" sz="700">
              <a:solidFill>
                <a:schemeClr val="accent2"/>
              </a:solidFill>
              <a:highlight>
                <a:schemeClr val="accent1"/>
              </a:highlight>
              <a:latin typeface="Merriweather Sans"/>
              <a:ea typeface="Merriweather Sans"/>
              <a:cs typeface="Merriweather Sans"/>
              <a:sym typeface="Merriweather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49" name="Shape 149"/>
        <p:cNvGrpSpPr/>
        <p:nvPr/>
      </p:nvGrpSpPr>
      <p:grpSpPr>
        <a:xfrm>
          <a:off x="0" y="0"/>
          <a:ext cx="0" cy="0"/>
          <a:chOff x="0" y="0"/>
          <a:chExt cx="0" cy="0"/>
        </a:xfrm>
      </p:grpSpPr>
      <p:sp>
        <p:nvSpPr>
          <p:cNvPr id="150" name="Google Shape;150;p16"/>
          <p:cNvSpPr/>
          <p:nvPr/>
        </p:nvSpPr>
        <p:spPr>
          <a:xfrm>
            <a:off x="0" y="2841358"/>
            <a:ext cx="9144000" cy="23244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51" name="Google Shape;151;p16"/>
          <p:cNvPicPr preferRelativeResize="0"/>
          <p:nvPr/>
        </p:nvPicPr>
        <p:blipFill rotWithShape="1">
          <a:blip r:embed="rId3">
            <a:alphaModFix/>
          </a:blip>
          <a:srcRect b="8353" l="0" r="0" t="8361"/>
          <a:stretch/>
        </p:blipFill>
        <p:spPr>
          <a:xfrm>
            <a:off x="590306" y="1770675"/>
            <a:ext cx="1789332" cy="2011763"/>
          </a:xfrm>
          <a:prstGeom prst="rect">
            <a:avLst/>
          </a:prstGeom>
          <a:noFill/>
          <a:ln>
            <a:noFill/>
          </a:ln>
        </p:spPr>
      </p:pic>
      <p:pic>
        <p:nvPicPr>
          <p:cNvPr id="152" name="Google Shape;152;p16"/>
          <p:cNvPicPr preferRelativeResize="0"/>
          <p:nvPr/>
        </p:nvPicPr>
        <p:blipFill rotWithShape="1">
          <a:blip r:embed="rId4">
            <a:alphaModFix/>
          </a:blip>
          <a:srcRect b="8353" l="0" r="0" t="8361"/>
          <a:stretch/>
        </p:blipFill>
        <p:spPr>
          <a:xfrm>
            <a:off x="2648326" y="1770675"/>
            <a:ext cx="1789331" cy="2011762"/>
          </a:xfrm>
          <a:prstGeom prst="rect">
            <a:avLst/>
          </a:prstGeom>
          <a:noFill/>
          <a:ln>
            <a:noFill/>
          </a:ln>
        </p:spPr>
      </p:pic>
      <p:pic>
        <p:nvPicPr>
          <p:cNvPr id="153" name="Google Shape;153;p16"/>
          <p:cNvPicPr preferRelativeResize="0"/>
          <p:nvPr/>
        </p:nvPicPr>
        <p:blipFill rotWithShape="1">
          <a:blip r:embed="rId5">
            <a:alphaModFix/>
          </a:blip>
          <a:srcRect b="8353" l="0" r="0" t="8361"/>
          <a:stretch/>
        </p:blipFill>
        <p:spPr>
          <a:xfrm>
            <a:off x="4680095" y="1770675"/>
            <a:ext cx="1789331" cy="2011762"/>
          </a:xfrm>
          <a:prstGeom prst="rect">
            <a:avLst/>
          </a:prstGeom>
          <a:noFill/>
          <a:ln>
            <a:noFill/>
          </a:ln>
        </p:spPr>
      </p:pic>
      <p:pic>
        <p:nvPicPr>
          <p:cNvPr id="154" name="Google Shape;154;p16"/>
          <p:cNvPicPr preferRelativeResize="0"/>
          <p:nvPr/>
        </p:nvPicPr>
        <p:blipFill rotWithShape="1">
          <a:blip r:embed="rId6">
            <a:alphaModFix/>
          </a:blip>
          <a:srcRect b="8353" l="0" r="0" t="8361"/>
          <a:stretch/>
        </p:blipFill>
        <p:spPr>
          <a:xfrm>
            <a:off x="6764364" y="1770675"/>
            <a:ext cx="1789332" cy="2011761"/>
          </a:xfrm>
          <a:prstGeom prst="rect">
            <a:avLst/>
          </a:prstGeom>
          <a:noFill/>
          <a:ln>
            <a:noFill/>
          </a:ln>
        </p:spPr>
      </p:pic>
      <p:grpSp>
        <p:nvGrpSpPr>
          <p:cNvPr id="155" name="Google Shape;155;p16"/>
          <p:cNvGrpSpPr/>
          <p:nvPr/>
        </p:nvGrpSpPr>
        <p:grpSpPr>
          <a:xfrm>
            <a:off x="879000" y="113145"/>
            <a:ext cx="7580363" cy="1473043"/>
            <a:chOff x="-474234" y="0"/>
            <a:chExt cx="20214300" cy="2865285"/>
          </a:xfrm>
        </p:grpSpPr>
        <p:sp>
          <p:nvSpPr>
            <p:cNvPr id="156" name="Google Shape;156;p16"/>
            <p:cNvSpPr txBox="1"/>
            <p:nvPr/>
          </p:nvSpPr>
          <p:spPr>
            <a:xfrm>
              <a:off x="0" y="0"/>
              <a:ext cx="18747600" cy="9582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1"/>
                  </a:solidFill>
                  <a:latin typeface="Merriweather Sans"/>
                  <a:ea typeface="Merriweather Sans"/>
                  <a:cs typeface="Merriweather Sans"/>
                  <a:sym typeface="Merriweather Sans"/>
                </a:rPr>
                <a:t>Analysis of Dataset</a:t>
              </a:r>
              <a:endParaRPr b="1" sz="700">
                <a:solidFill>
                  <a:schemeClr val="accent1"/>
                </a:solidFill>
                <a:latin typeface="Merriweather Sans"/>
                <a:ea typeface="Merriweather Sans"/>
                <a:cs typeface="Merriweather Sans"/>
                <a:sym typeface="Merriweather Sans"/>
              </a:endParaRPr>
            </a:p>
          </p:txBody>
        </p:sp>
        <p:sp>
          <p:nvSpPr>
            <p:cNvPr id="157" name="Google Shape;157;p16"/>
            <p:cNvSpPr txBox="1"/>
            <p:nvPr/>
          </p:nvSpPr>
          <p:spPr>
            <a:xfrm>
              <a:off x="-474234" y="958185"/>
              <a:ext cx="20214300" cy="19071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lang="en" sz="1300">
                  <a:solidFill>
                    <a:schemeClr val="accent1"/>
                  </a:solidFill>
                  <a:latin typeface="Merriweather Sans Light"/>
                  <a:ea typeface="Merriweather Sans Light"/>
                  <a:cs typeface="Merriweather Sans Light"/>
                  <a:sym typeface="Merriweather Sans Light"/>
                </a:rPr>
                <a:t>The dataset that we are using is BRATS_HG0015_T1C.mha. The BRATS (Multimodal Brain Tumor Segmentation Challenge) dataset is a publicly available dataset of brain MRI scans that is used for research purposes. It contains MRI scans of affected brain. Following are some of the pictures we</a:t>
              </a:r>
              <a:r>
                <a:rPr lang="en" sz="1300">
                  <a:solidFill>
                    <a:schemeClr val="accent1"/>
                  </a:solidFill>
                  <a:latin typeface="Merriweather Sans Light"/>
                  <a:ea typeface="Merriweather Sans Light"/>
                  <a:cs typeface="Merriweather Sans Light"/>
                  <a:sym typeface="Merriweather Sans Light"/>
                </a:rPr>
                <a:t> </a:t>
              </a:r>
              <a:r>
                <a:rPr lang="en" sz="1300">
                  <a:solidFill>
                    <a:schemeClr val="accent1"/>
                  </a:solidFill>
                  <a:latin typeface="Merriweather Sans Light"/>
                  <a:ea typeface="Merriweather Sans Light"/>
                  <a:cs typeface="Merriweather Sans Light"/>
                  <a:sym typeface="Merriweather Sans Light"/>
                </a:rPr>
                <a:t>obtained from the dataset.  </a:t>
              </a:r>
              <a:endParaRPr sz="1300">
                <a:solidFill>
                  <a:schemeClr val="accent1"/>
                </a:solidFill>
                <a:latin typeface="Merriweather Sans Light"/>
                <a:ea typeface="Merriweather Sans Light"/>
                <a:cs typeface="Merriweather Sans Light"/>
                <a:sym typeface="Merriweather Sans Light"/>
              </a:endParaRPr>
            </a:p>
          </p:txBody>
        </p:sp>
      </p:grpSp>
      <p:grpSp>
        <p:nvGrpSpPr>
          <p:cNvPr id="158" name="Google Shape;158;p16"/>
          <p:cNvGrpSpPr/>
          <p:nvPr/>
        </p:nvGrpSpPr>
        <p:grpSpPr>
          <a:xfrm>
            <a:off x="748130" y="3893320"/>
            <a:ext cx="1473638" cy="403977"/>
            <a:chOff x="0" y="-28575"/>
            <a:chExt cx="3929700" cy="1077272"/>
          </a:xfrm>
        </p:grpSpPr>
        <p:sp>
          <p:nvSpPr>
            <p:cNvPr id="159" name="Google Shape;159;p16"/>
            <p:cNvSpPr txBox="1"/>
            <p:nvPr/>
          </p:nvSpPr>
          <p:spPr>
            <a:xfrm>
              <a:off x="0" y="-28575"/>
              <a:ext cx="3929700" cy="65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600">
                <a:solidFill>
                  <a:schemeClr val="accent5"/>
                </a:solidFill>
                <a:latin typeface="Merriweather Sans"/>
                <a:ea typeface="Merriweather Sans"/>
                <a:cs typeface="Merriweather Sans"/>
                <a:sym typeface="Merriweather Sans"/>
              </a:endParaRPr>
            </a:p>
          </p:txBody>
        </p:sp>
        <p:sp>
          <p:nvSpPr>
            <p:cNvPr id="160" name="Google Shape;160;p16"/>
            <p:cNvSpPr txBox="1"/>
            <p:nvPr/>
          </p:nvSpPr>
          <p:spPr>
            <a:xfrm>
              <a:off x="0" y="761297"/>
              <a:ext cx="3929700" cy="287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grpSp>
        <p:nvGrpSpPr>
          <p:cNvPr id="161" name="Google Shape;161;p16"/>
          <p:cNvGrpSpPr/>
          <p:nvPr/>
        </p:nvGrpSpPr>
        <p:grpSpPr>
          <a:xfrm>
            <a:off x="4837919" y="3893320"/>
            <a:ext cx="1473638" cy="403977"/>
            <a:chOff x="0" y="-28575"/>
            <a:chExt cx="3929700" cy="1077272"/>
          </a:xfrm>
        </p:grpSpPr>
        <p:sp>
          <p:nvSpPr>
            <p:cNvPr id="162" name="Google Shape;162;p16"/>
            <p:cNvSpPr txBox="1"/>
            <p:nvPr/>
          </p:nvSpPr>
          <p:spPr>
            <a:xfrm>
              <a:off x="0" y="-28575"/>
              <a:ext cx="3929700" cy="65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600">
                <a:solidFill>
                  <a:schemeClr val="accent5"/>
                </a:solidFill>
                <a:latin typeface="Merriweather Sans"/>
                <a:ea typeface="Merriweather Sans"/>
                <a:cs typeface="Merriweather Sans"/>
                <a:sym typeface="Merriweather Sans"/>
              </a:endParaRPr>
            </a:p>
          </p:txBody>
        </p:sp>
        <p:sp>
          <p:nvSpPr>
            <p:cNvPr id="163" name="Google Shape;163;p16"/>
            <p:cNvSpPr txBox="1"/>
            <p:nvPr/>
          </p:nvSpPr>
          <p:spPr>
            <a:xfrm>
              <a:off x="0" y="761297"/>
              <a:ext cx="3929700" cy="287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sp>
        <p:nvSpPr>
          <p:cNvPr id="164" name="Google Shape;164;p16"/>
          <p:cNvSpPr txBox="1"/>
          <p:nvPr/>
        </p:nvSpPr>
        <p:spPr>
          <a:xfrm>
            <a:off x="2806149" y="4189522"/>
            <a:ext cx="1473600" cy="107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nvGrpSpPr>
          <p:cNvPr id="165" name="Google Shape;165;p16"/>
          <p:cNvGrpSpPr/>
          <p:nvPr/>
        </p:nvGrpSpPr>
        <p:grpSpPr>
          <a:xfrm>
            <a:off x="6922188" y="3893320"/>
            <a:ext cx="1473638" cy="403977"/>
            <a:chOff x="0" y="-28575"/>
            <a:chExt cx="3929700" cy="1077272"/>
          </a:xfrm>
        </p:grpSpPr>
        <p:sp>
          <p:nvSpPr>
            <p:cNvPr id="166" name="Google Shape;166;p16"/>
            <p:cNvSpPr txBox="1"/>
            <p:nvPr/>
          </p:nvSpPr>
          <p:spPr>
            <a:xfrm>
              <a:off x="0" y="-28575"/>
              <a:ext cx="3929700" cy="65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1600">
                <a:solidFill>
                  <a:schemeClr val="accent5"/>
                </a:solidFill>
                <a:latin typeface="Merriweather Sans"/>
                <a:ea typeface="Merriweather Sans"/>
                <a:cs typeface="Merriweather Sans"/>
                <a:sym typeface="Merriweather Sans"/>
              </a:endParaRPr>
            </a:p>
          </p:txBody>
        </p:sp>
        <p:sp>
          <p:nvSpPr>
            <p:cNvPr id="167" name="Google Shape;167;p16"/>
            <p:cNvSpPr txBox="1"/>
            <p:nvPr/>
          </p:nvSpPr>
          <p:spPr>
            <a:xfrm>
              <a:off x="0" y="761297"/>
              <a:ext cx="3929700" cy="287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t/>
              </a:r>
              <a:endParaRPr sz="700">
                <a:solidFill>
                  <a:schemeClr val="accent5"/>
                </a:solidFill>
                <a:latin typeface="Merriweather Sans Light"/>
                <a:ea typeface="Merriweather Sans Light"/>
                <a:cs typeface="Merriweather Sans Light"/>
                <a:sym typeface="Merriweather Sans Light"/>
              </a:endParaRPr>
            </a:p>
          </p:txBody>
        </p:sp>
      </p:grpSp>
      <p:sp>
        <p:nvSpPr>
          <p:cNvPr id="168" name="Google Shape;168;p16"/>
          <p:cNvSpPr txBox="1"/>
          <p:nvPr/>
        </p:nvSpPr>
        <p:spPr>
          <a:xfrm>
            <a:off x="879000" y="3893325"/>
            <a:ext cx="7893600" cy="118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1"/>
                </a:solidFill>
                <a:latin typeface="Merriweather Sans Light"/>
                <a:ea typeface="Merriweather Sans Light"/>
                <a:cs typeface="Merriweather Sans Light"/>
                <a:sym typeface="Merriweather Sans Light"/>
              </a:rPr>
              <a:t>Dataset contains 176 such images.The BRATS_HG0015_T1C dataset specifically refers to the T1-contrast enhanced image for the patient HG0015 in the BRATS dataset. This image is a 3D volume consisting of 240 axial slices, each with a resolution of 240x240 pixels. The T1-contrast enhanced modality is useful for identifying enhancing regions of the tumor, which can help with tumor grading and treatment planning.</a:t>
            </a:r>
            <a:endParaRPr sz="1300">
              <a:solidFill>
                <a:schemeClr val="lt1"/>
              </a:solidFill>
              <a:latin typeface="Merriweather Sans Light"/>
              <a:ea typeface="Merriweather Sans Light"/>
              <a:cs typeface="Merriweather Sans Light"/>
              <a:sym typeface="Merriweather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2" name="Shape 172"/>
        <p:cNvGrpSpPr/>
        <p:nvPr/>
      </p:nvGrpSpPr>
      <p:grpSpPr>
        <a:xfrm>
          <a:off x="0" y="0"/>
          <a:ext cx="0" cy="0"/>
          <a:chOff x="0" y="0"/>
          <a:chExt cx="0" cy="0"/>
        </a:xfrm>
      </p:grpSpPr>
      <p:grpSp>
        <p:nvGrpSpPr>
          <p:cNvPr id="173" name="Google Shape;173;p17"/>
          <p:cNvGrpSpPr/>
          <p:nvPr/>
        </p:nvGrpSpPr>
        <p:grpSpPr>
          <a:xfrm>
            <a:off x="2822385" y="1000764"/>
            <a:ext cx="1749600" cy="1572300"/>
            <a:chOff x="0" y="0"/>
            <a:chExt cx="4665600" cy="4192800"/>
          </a:xfrm>
        </p:grpSpPr>
        <p:sp>
          <p:nvSpPr>
            <p:cNvPr id="174" name="Google Shape;174;p17"/>
            <p:cNvSpPr/>
            <p:nvPr/>
          </p:nvSpPr>
          <p:spPr>
            <a:xfrm>
              <a:off x="0" y="0"/>
              <a:ext cx="4665600" cy="41928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5" name="Google Shape;175;p17"/>
            <p:cNvSpPr txBox="1"/>
            <p:nvPr/>
          </p:nvSpPr>
          <p:spPr>
            <a:xfrm>
              <a:off x="931317" y="430380"/>
              <a:ext cx="2802900" cy="287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1" sz="700">
                <a:solidFill>
                  <a:schemeClr val="accent5"/>
                </a:solidFill>
                <a:latin typeface="Merriweather Sans"/>
                <a:ea typeface="Merriweather Sans"/>
                <a:cs typeface="Merriweather Sans"/>
                <a:sym typeface="Merriweather Sans"/>
              </a:endParaRPr>
            </a:p>
          </p:txBody>
        </p:sp>
      </p:grpSp>
      <p:sp>
        <p:nvSpPr>
          <p:cNvPr id="176" name="Google Shape;176;p17"/>
          <p:cNvSpPr/>
          <p:nvPr/>
        </p:nvSpPr>
        <p:spPr>
          <a:xfrm>
            <a:off x="4572000" y="1000764"/>
            <a:ext cx="1746788" cy="15696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7" name="Google Shape;177;p17"/>
          <p:cNvSpPr/>
          <p:nvPr/>
        </p:nvSpPr>
        <p:spPr>
          <a:xfrm>
            <a:off x="2822385" y="2570469"/>
            <a:ext cx="1749600" cy="1572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8" name="Google Shape;178;p17"/>
          <p:cNvSpPr/>
          <p:nvPr/>
        </p:nvSpPr>
        <p:spPr>
          <a:xfrm>
            <a:off x="4572000" y="2570469"/>
            <a:ext cx="1749600" cy="1572300"/>
          </a:xfrm>
          <a:prstGeom prst="rect">
            <a:avLst/>
          </a:prstGeom>
          <a:solidFill>
            <a:schemeClr val="accen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9" name="Google Shape;179;p17"/>
          <p:cNvSpPr txBox="1"/>
          <p:nvPr/>
        </p:nvSpPr>
        <p:spPr>
          <a:xfrm>
            <a:off x="6436050" y="1057300"/>
            <a:ext cx="1911600" cy="1143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The connected components in the binary mask, which represent separate tumor regions, are labeled to assign a unique label to each connected component.</a:t>
            </a:r>
            <a:endParaRPr sz="1100">
              <a:solidFill>
                <a:schemeClr val="dk1"/>
              </a:solidFill>
              <a:latin typeface="Merriweather Sans Light"/>
              <a:ea typeface="Merriweather Sans Light"/>
              <a:cs typeface="Merriweather Sans Light"/>
              <a:sym typeface="Merriweather Sans Light"/>
            </a:endParaRPr>
          </a:p>
        </p:txBody>
      </p:sp>
      <p:sp>
        <p:nvSpPr>
          <p:cNvPr id="180" name="Google Shape;180;p17"/>
          <p:cNvSpPr txBox="1"/>
          <p:nvPr/>
        </p:nvSpPr>
        <p:spPr>
          <a:xfrm>
            <a:off x="6436046" y="2873958"/>
            <a:ext cx="1963800" cy="753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The labeled connected components are filtered based on their size, roundness, and size again</a:t>
            </a:r>
            <a:endParaRPr sz="1100">
              <a:solidFill>
                <a:schemeClr val="dk1"/>
              </a:solidFill>
              <a:latin typeface="Merriweather Sans Light"/>
              <a:ea typeface="Merriweather Sans Light"/>
              <a:cs typeface="Merriweather Sans Light"/>
              <a:sym typeface="Merriweather Sans Light"/>
            </a:endParaRPr>
          </a:p>
        </p:txBody>
      </p:sp>
      <p:sp>
        <p:nvSpPr>
          <p:cNvPr id="181" name="Google Shape;181;p17"/>
          <p:cNvSpPr txBox="1"/>
          <p:nvPr/>
        </p:nvSpPr>
        <p:spPr>
          <a:xfrm>
            <a:off x="232300" y="1116725"/>
            <a:ext cx="2414700" cy="11430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The image is thresholded using intensity thresholding, where the tumors have high intensity values,  tumor pixels are marked as foreground (1) and non-tumor pixels as background (0)</a:t>
            </a:r>
            <a:endParaRPr sz="1100">
              <a:solidFill>
                <a:schemeClr val="dk1"/>
              </a:solidFill>
              <a:latin typeface="Merriweather Sans Light"/>
              <a:ea typeface="Merriweather Sans Light"/>
              <a:cs typeface="Merriweather Sans Light"/>
              <a:sym typeface="Merriweather Sans Light"/>
            </a:endParaRPr>
          </a:p>
        </p:txBody>
      </p:sp>
      <p:grpSp>
        <p:nvGrpSpPr>
          <p:cNvPr id="182" name="Google Shape;182;p17"/>
          <p:cNvGrpSpPr/>
          <p:nvPr/>
        </p:nvGrpSpPr>
        <p:grpSpPr>
          <a:xfrm>
            <a:off x="683124" y="2773141"/>
            <a:ext cx="1963913" cy="1337634"/>
            <a:chOff x="0" y="-28575"/>
            <a:chExt cx="5237103" cy="3567025"/>
          </a:xfrm>
        </p:grpSpPr>
        <p:sp>
          <p:nvSpPr>
            <p:cNvPr id="183" name="Google Shape;183;p17"/>
            <p:cNvSpPr txBox="1"/>
            <p:nvPr/>
          </p:nvSpPr>
          <p:spPr>
            <a:xfrm>
              <a:off x="0" y="-28575"/>
              <a:ext cx="5237100" cy="287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b="1" sz="700">
                <a:solidFill>
                  <a:schemeClr val="accent1"/>
                </a:solidFill>
                <a:latin typeface="Merriweather Sans"/>
                <a:ea typeface="Merriweather Sans"/>
                <a:cs typeface="Merriweather Sans"/>
                <a:sym typeface="Merriweather Sans"/>
              </a:endParaRPr>
            </a:p>
          </p:txBody>
        </p:sp>
        <p:sp>
          <p:nvSpPr>
            <p:cNvPr id="184" name="Google Shape;184;p17"/>
            <p:cNvSpPr txBox="1"/>
            <p:nvPr/>
          </p:nvSpPr>
          <p:spPr>
            <a:xfrm>
              <a:off x="3" y="-28550"/>
              <a:ext cx="5237100" cy="3567000"/>
            </a:xfrm>
            <a:prstGeom prst="rect">
              <a:avLst/>
            </a:prstGeom>
            <a:noFill/>
            <a:ln>
              <a:noFill/>
            </a:ln>
          </p:spPr>
          <p:txBody>
            <a:bodyPr anchorCtr="0" anchor="t" bIns="0" lIns="0" spcFirstLastPara="1" rIns="0" wrap="square" tIns="0">
              <a:spAutoFit/>
            </a:bodyPr>
            <a:lstStyle/>
            <a:p>
              <a:pPr indent="0" lvl="0" marL="0" marR="0" rtl="0" algn="r">
                <a:lnSpc>
                  <a:spcPct val="115000"/>
                </a:lnSpc>
                <a:spcBef>
                  <a:spcPts val="0"/>
                </a:spcBef>
                <a:spcAft>
                  <a:spcPts val="0"/>
                </a:spcAft>
                <a:buNone/>
              </a:pPr>
              <a:r>
                <a:rPr lang="en" sz="1100">
                  <a:solidFill>
                    <a:schemeClr val="dk1"/>
                  </a:solidFill>
                  <a:latin typeface="Merriweather Sans Light"/>
                  <a:ea typeface="Merriweather Sans Light"/>
                  <a:cs typeface="Merriweather Sans Light"/>
                  <a:sym typeface="Merriweather Sans Light"/>
                </a:rPr>
                <a:t> Sliders that allow the user to update various parameters, such as brain  opacity, tumor mask color intensity, and parameters related to the connected components filters.</a:t>
              </a:r>
              <a:endParaRPr sz="1100">
                <a:solidFill>
                  <a:schemeClr val="dk1"/>
                </a:solidFill>
                <a:latin typeface="Merriweather Sans Light"/>
                <a:ea typeface="Merriweather Sans Light"/>
                <a:cs typeface="Merriweather Sans Light"/>
                <a:sym typeface="Merriweather Sans Light"/>
              </a:endParaRPr>
            </a:p>
          </p:txBody>
        </p:sp>
      </p:grpSp>
      <p:sp>
        <p:nvSpPr>
          <p:cNvPr id="185" name="Google Shape;185;p17"/>
          <p:cNvSpPr txBox="1"/>
          <p:nvPr/>
        </p:nvSpPr>
        <p:spPr>
          <a:xfrm>
            <a:off x="330725" y="226275"/>
            <a:ext cx="4542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solidFill>
                  <a:schemeClr val="lt1"/>
                </a:solidFill>
                <a:highlight>
                  <a:schemeClr val="accent1"/>
                </a:highlight>
                <a:latin typeface="Merriweather Sans"/>
                <a:ea typeface="Merriweather Sans"/>
                <a:cs typeface="Merriweather Sans"/>
                <a:sym typeface="Merriweather Sans"/>
              </a:rPr>
              <a:t>Modules</a:t>
            </a:r>
            <a:endParaRPr sz="3400">
              <a:solidFill>
                <a:schemeClr val="lt1"/>
              </a:solidFill>
              <a:highlight>
                <a:schemeClr val="accent1"/>
              </a:highlight>
              <a:latin typeface="Merriweather Sans"/>
              <a:ea typeface="Merriweather Sans"/>
              <a:cs typeface="Merriweather Sans"/>
              <a:sym typeface="Merriweather Sans"/>
            </a:endParaRPr>
          </a:p>
        </p:txBody>
      </p:sp>
      <p:sp>
        <p:nvSpPr>
          <p:cNvPr id="186" name="Google Shape;186;p17"/>
          <p:cNvSpPr txBox="1"/>
          <p:nvPr/>
        </p:nvSpPr>
        <p:spPr>
          <a:xfrm>
            <a:off x="2863925" y="1660125"/>
            <a:ext cx="15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Binarization</a:t>
            </a:r>
            <a:endParaRPr b="1" sz="1800">
              <a:solidFill>
                <a:schemeClr val="lt1"/>
              </a:solidFill>
              <a:latin typeface="Merriweather Sans"/>
              <a:ea typeface="Merriweather Sans"/>
              <a:cs typeface="Merriweather Sans"/>
              <a:sym typeface="Merriweather Sans"/>
            </a:endParaRPr>
          </a:p>
        </p:txBody>
      </p:sp>
      <p:sp>
        <p:nvSpPr>
          <p:cNvPr id="187" name="Google Shape;187;p17"/>
          <p:cNvSpPr txBox="1"/>
          <p:nvPr/>
        </p:nvSpPr>
        <p:spPr>
          <a:xfrm>
            <a:off x="4673525" y="1521525"/>
            <a:ext cx="138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Component Labeling</a:t>
            </a:r>
            <a:endParaRPr b="1" sz="1800">
              <a:solidFill>
                <a:schemeClr val="lt1"/>
              </a:solidFill>
              <a:latin typeface="Merriweather Sans"/>
              <a:ea typeface="Merriweather Sans"/>
              <a:cs typeface="Merriweather Sans"/>
              <a:sym typeface="Merriweather Sans"/>
            </a:endParaRPr>
          </a:p>
        </p:txBody>
      </p:sp>
      <p:sp>
        <p:nvSpPr>
          <p:cNvPr id="188" name="Google Shape;188;p17"/>
          <p:cNvSpPr txBox="1"/>
          <p:nvPr/>
        </p:nvSpPr>
        <p:spPr>
          <a:xfrm>
            <a:off x="4603950" y="3072175"/>
            <a:ext cx="159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Component Filtering</a:t>
            </a:r>
            <a:endParaRPr b="1" sz="1800">
              <a:solidFill>
                <a:schemeClr val="lt1"/>
              </a:solidFill>
              <a:latin typeface="Merriweather Sans"/>
              <a:ea typeface="Merriweather Sans"/>
              <a:cs typeface="Merriweather Sans"/>
              <a:sym typeface="Merriweather Sans"/>
            </a:endParaRPr>
          </a:p>
        </p:txBody>
      </p:sp>
      <p:sp>
        <p:nvSpPr>
          <p:cNvPr id="189" name="Google Shape;189;p17"/>
          <p:cNvSpPr txBox="1"/>
          <p:nvPr/>
        </p:nvSpPr>
        <p:spPr>
          <a:xfrm>
            <a:off x="2950325" y="3072175"/>
            <a:ext cx="1592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Interactive User Interface</a:t>
            </a:r>
            <a:endParaRPr b="1" sz="1800">
              <a:solidFill>
                <a:schemeClr val="lt1"/>
              </a:solidFill>
              <a:latin typeface="Merriweather Sans"/>
              <a:ea typeface="Merriweather Sans"/>
              <a:cs typeface="Merriweather Sans"/>
              <a:sym typeface="Merriweather Sans"/>
            </a:endParaRPr>
          </a:p>
        </p:txBody>
      </p:sp>
      <p:sp>
        <p:nvSpPr>
          <p:cNvPr id="190" name="Google Shape;190;p17"/>
          <p:cNvSpPr txBox="1"/>
          <p:nvPr/>
        </p:nvSpPr>
        <p:spPr>
          <a:xfrm>
            <a:off x="2863913" y="1066350"/>
            <a:ext cx="43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 1.</a:t>
            </a:r>
            <a:endParaRPr b="1" sz="1800">
              <a:solidFill>
                <a:schemeClr val="lt1"/>
              </a:solidFill>
              <a:latin typeface="Merriweather Sans"/>
              <a:ea typeface="Merriweather Sans"/>
              <a:cs typeface="Merriweather Sans"/>
              <a:sym typeface="Merriweather Sans"/>
            </a:endParaRPr>
          </a:p>
        </p:txBody>
      </p:sp>
      <p:sp>
        <p:nvSpPr>
          <p:cNvPr id="191" name="Google Shape;191;p17"/>
          <p:cNvSpPr txBox="1"/>
          <p:nvPr/>
        </p:nvSpPr>
        <p:spPr>
          <a:xfrm>
            <a:off x="5152200" y="1270650"/>
            <a:ext cx="4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Merriweather Sans"/>
              <a:ea typeface="Merriweather Sans"/>
              <a:cs typeface="Merriweather Sans"/>
              <a:sym typeface="Merriweather Sans"/>
            </a:endParaRPr>
          </a:p>
        </p:txBody>
      </p:sp>
      <p:sp>
        <p:nvSpPr>
          <p:cNvPr id="192" name="Google Shape;192;p17"/>
          <p:cNvSpPr txBox="1"/>
          <p:nvPr/>
        </p:nvSpPr>
        <p:spPr>
          <a:xfrm>
            <a:off x="4645638" y="820050"/>
            <a:ext cx="432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erriweather Sans"/>
                <a:ea typeface="Merriweather Sans"/>
                <a:cs typeface="Merriweather Sans"/>
                <a:sym typeface="Merriweather Sans"/>
              </a:rPr>
              <a:t> 2.</a:t>
            </a:r>
            <a:endParaRPr b="1" sz="1800">
              <a:solidFill>
                <a:schemeClr val="lt1"/>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193" name="Google Shape;193;p17"/>
          <p:cNvSpPr txBox="1"/>
          <p:nvPr/>
        </p:nvSpPr>
        <p:spPr>
          <a:xfrm>
            <a:off x="2863925" y="2639575"/>
            <a:ext cx="58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Merriweather Sans"/>
                <a:ea typeface="Merriweather Sans"/>
                <a:cs typeface="Merriweather Sans"/>
                <a:sym typeface="Merriweather Sans"/>
              </a:rPr>
              <a:t>4.</a:t>
            </a:r>
            <a:endParaRPr b="1" sz="1800">
              <a:solidFill>
                <a:schemeClr val="lt1"/>
              </a:solidFill>
              <a:latin typeface="Merriweather Sans"/>
              <a:ea typeface="Merriweather Sans"/>
              <a:cs typeface="Merriweather Sans"/>
              <a:sym typeface="Merriweather Sans"/>
            </a:endParaRPr>
          </a:p>
        </p:txBody>
      </p:sp>
      <p:sp>
        <p:nvSpPr>
          <p:cNvPr id="194" name="Google Shape;194;p17"/>
          <p:cNvSpPr txBox="1"/>
          <p:nvPr/>
        </p:nvSpPr>
        <p:spPr>
          <a:xfrm>
            <a:off x="4645638" y="2636875"/>
            <a:ext cx="54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lt1"/>
                </a:solidFill>
                <a:latin typeface="Merriweather Sans"/>
                <a:ea typeface="Merriweather Sans"/>
                <a:cs typeface="Merriweather Sans"/>
                <a:sym typeface="Merriweather Sans"/>
              </a:rPr>
              <a:t> 3.</a:t>
            </a:r>
            <a:endParaRPr b="1" sz="1800">
              <a:solidFill>
                <a:schemeClr val="lt1"/>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b="1" sz="1800">
              <a:solidFill>
                <a:schemeClr val="lt1"/>
              </a:solidFill>
              <a:latin typeface="Merriweather Sans"/>
              <a:ea typeface="Merriweather Sans"/>
              <a:cs typeface="Merriweather Sans"/>
              <a:sym typeface="Merriweather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8" name="Shape 198"/>
        <p:cNvGrpSpPr/>
        <p:nvPr/>
      </p:nvGrpSpPr>
      <p:grpSpPr>
        <a:xfrm>
          <a:off x="0" y="0"/>
          <a:ext cx="0" cy="0"/>
          <a:chOff x="0" y="0"/>
          <a:chExt cx="0" cy="0"/>
        </a:xfrm>
      </p:grpSpPr>
      <p:sp>
        <p:nvSpPr>
          <p:cNvPr id="199" name="Google Shape;199;p18"/>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0" name="Google Shape;200;p18"/>
          <p:cNvSpPr txBox="1"/>
          <p:nvPr/>
        </p:nvSpPr>
        <p:spPr>
          <a:xfrm>
            <a:off x="1788661" y="514350"/>
            <a:ext cx="55668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Binarize the image</a:t>
            </a:r>
            <a:endParaRPr b="1" sz="700">
              <a:solidFill>
                <a:schemeClr val="accent5"/>
              </a:solidFill>
              <a:latin typeface="Merriweather Sans"/>
              <a:ea typeface="Merriweather Sans"/>
              <a:cs typeface="Merriweather Sans"/>
              <a:sym typeface="Merriweather Sans"/>
            </a:endParaRPr>
          </a:p>
        </p:txBody>
      </p:sp>
      <p:sp>
        <p:nvSpPr>
          <p:cNvPr id="201" name="Google Shape;201;p18"/>
          <p:cNvSpPr txBox="1"/>
          <p:nvPr/>
        </p:nvSpPr>
        <p:spPr>
          <a:xfrm>
            <a:off x="487375" y="1705800"/>
            <a:ext cx="81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Sans"/>
              <a:ea typeface="Merriweather Sans"/>
              <a:cs typeface="Merriweather Sans"/>
              <a:sym typeface="Merriweather Sans"/>
            </a:endParaRPr>
          </a:p>
        </p:txBody>
      </p:sp>
      <p:sp>
        <p:nvSpPr>
          <p:cNvPr id="202" name="Google Shape;202;p18"/>
          <p:cNvSpPr txBox="1"/>
          <p:nvPr/>
        </p:nvSpPr>
        <p:spPr>
          <a:xfrm>
            <a:off x="435150" y="1636175"/>
            <a:ext cx="8450700" cy="2639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The "base_image" is rescaled using the "itk.RescaleIntensityImageFilter" class, which maps the intensity values of the input image to a new intensity range. The "Input" parameter is set to "base_image", and the "OutputMinimum" and "OutputMaximum" parameters are set to 0 and 255, respectively.</a:t>
            </a:r>
            <a:endParaRPr>
              <a:solidFill>
                <a:schemeClr val="dk1"/>
              </a:solidFill>
              <a:latin typeface="Merriweather Sans Light"/>
              <a:ea typeface="Merriweather Sans Light"/>
              <a:cs typeface="Merriweather Sans Light"/>
              <a:sym typeface="Merriweather Sans Light"/>
            </a:endParaRPr>
          </a:p>
          <a:p>
            <a:pPr indent="-317500" lvl="0" marL="457200" rtl="0" algn="l">
              <a:lnSpc>
                <a:spcPct val="115000"/>
              </a:lnSpc>
              <a:spcBef>
                <a:spcPts val="10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A binary image is generated from the rescaled image using the "itk.ThresholdImageFilter" class. The "Input" parameter is set to the rescaled image, and the "Lower" parameter is set to 102, indicating that all pixels with intensity values lower than 102 will be set to 0, and pixels with intensity values equal to or greater than 102 will be set to 1.</a:t>
            </a:r>
            <a:endParaRPr>
              <a:solidFill>
                <a:schemeClr val="dk1"/>
              </a:solidFill>
              <a:latin typeface="Merriweather Sans Light"/>
              <a:ea typeface="Merriweather Sans Light"/>
              <a:cs typeface="Merriweather Sans Light"/>
              <a:sym typeface="Merriweather Sans Light"/>
            </a:endParaRPr>
          </a:p>
          <a:p>
            <a:pPr indent="0" lvl="0" marL="457200" rtl="0" algn="l">
              <a:lnSpc>
                <a:spcPct val="115000"/>
              </a:lnSpc>
              <a:spcBef>
                <a:spcPts val="1000"/>
              </a:spcBef>
              <a:spcAft>
                <a:spcPts val="1000"/>
              </a:spcAft>
              <a:buNone/>
            </a:pPr>
            <a:r>
              <a:t/>
            </a:r>
            <a:endParaRPr>
              <a:solidFill>
                <a:schemeClr val="dk1"/>
              </a:solidFill>
              <a:latin typeface="Merriweather Sans Light"/>
              <a:ea typeface="Merriweather Sans Light"/>
              <a:cs typeface="Merriweather Sans Light"/>
              <a:sym typeface="Merriweather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06" name="Shape 206"/>
        <p:cNvGrpSpPr/>
        <p:nvPr/>
      </p:nvGrpSpPr>
      <p:grpSpPr>
        <a:xfrm>
          <a:off x="0" y="0"/>
          <a:ext cx="0" cy="0"/>
          <a:chOff x="0" y="0"/>
          <a:chExt cx="0" cy="0"/>
        </a:xfrm>
      </p:grpSpPr>
      <p:sp>
        <p:nvSpPr>
          <p:cNvPr id="207" name="Google Shape;207;p19"/>
          <p:cNvSpPr/>
          <p:nvPr/>
        </p:nvSpPr>
        <p:spPr>
          <a:xfrm>
            <a:off x="0" y="0"/>
            <a:ext cx="9144000" cy="13833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8" name="Google Shape;208;p19"/>
          <p:cNvSpPr txBox="1"/>
          <p:nvPr/>
        </p:nvSpPr>
        <p:spPr>
          <a:xfrm>
            <a:off x="1140100" y="514350"/>
            <a:ext cx="7223700" cy="492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 sz="3200">
                <a:solidFill>
                  <a:schemeClr val="accent5"/>
                </a:solidFill>
                <a:latin typeface="Merriweather Sans"/>
                <a:ea typeface="Merriweather Sans"/>
                <a:cs typeface="Merriweather Sans"/>
                <a:sym typeface="Merriweather Sans"/>
              </a:rPr>
              <a:t>Connected component Labeling</a:t>
            </a:r>
            <a:endParaRPr b="1" sz="700">
              <a:solidFill>
                <a:schemeClr val="accent5"/>
              </a:solidFill>
              <a:latin typeface="Merriweather Sans"/>
              <a:ea typeface="Merriweather Sans"/>
              <a:cs typeface="Merriweather Sans"/>
              <a:sym typeface="Merriweather Sans"/>
            </a:endParaRPr>
          </a:p>
        </p:txBody>
      </p:sp>
      <p:sp>
        <p:nvSpPr>
          <p:cNvPr id="209" name="Google Shape;209;p19"/>
          <p:cNvSpPr txBox="1"/>
          <p:nvPr/>
        </p:nvSpPr>
        <p:spPr>
          <a:xfrm>
            <a:off x="687550" y="1775425"/>
            <a:ext cx="8215800" cy="2648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5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Connected component analysis is performed on the binary image using the "itk.ConnectedComponentImageFilter" class. The "Input" parameter is set to the binary image. This filter identifies connected regions of non-zero pixels in the binary image and assigns a unique label to each connected component.</a:t>
            </a:r>
            <a:endParaRPr>
              <a:solidFill>
                <a:schemeClr val="dk1"/>
              </a:solidFill>
              <a:latin typeface="Merriweather Sans Light"/>
              <a:ea typeface="Merriweather Sans Light"/>
              <a:cs typeface="Merriweather Sans Light"/>
              <a:sym typeface="Merriweather Sans Light"/>
            </a:endParaRPr>
          </a:p>
          <a:p>
            <a:pPr indent="-317500" lvl="0" marL="457200" rtl="0" algn="l">
              <a:lnSpc>
                <a:spcPct val="115000"/>
              </a:lnSpc>
              <a:spcBef>
                <a:spcPts val="1500"/>
              </a:spcBef>
              <a:spcAft>
                <a:spcPts val="0"/>
              </a:spcAft>
              <a:buClr>
                <a:schemeClr val="dk1"/>
              </a:buClr>
              <a:buSzPts val="1400"/>
              <a:buFont typeface="Merriweather Sans Light"/>
              <a:buChar char="●"/>
            </a:pPr>
            <a:r>
              <a:rPr lang="en">
                <a:solidFill>
                  <a:schemeClr val="dk1"/>
                </a:solidFill>
                <a:latin typeface="Merriweather Sans Light"/>
                <a:ea typeface="Merriweather Sans Light"/>
                <a:cs typeface="Merriweather Sans Light"/>
                <a:sym typeface="Merriweather Sans Light"/>
              </a:rPr>
              <a:t>The output of these steps is stored in the a  variable, which presumably contains the connected components of the binary image after thresholding.</a:t>
            </a:r>
            <a:endParaRPr>
              <a:solidFill>
                <a:schemeClr val="dk1"/>
              </a:solidFill>
              <a:latin typeface="Merriweather Sans Light"/>
              <a:ea typeface="Merriweather Sans Light"/>
              <a:cs typeface="Merriweather Sans Light"/>
              <a:sym typeface="Merriweather Sans Light"/>
            </a:endParaRPr>
          </a:p>
          <a:p>
            <a:pPr indent="0" lvl="0" marL="457200" rtl="0" algn="l">
              <a:lnSpc>
                <a:spcPct val="115000"/>
              </a:lnSpc>
              <a:spcBef>
                <a:spcPts val="1500"/>
              </a:spcBef>
              <a:spcAft>
                <a:spcPts val="0"/>
              </a:spcAft>
              <a:buNone/>
            </a:pPr>
            <a:r>
              <a:t/>
            </a:r>
            <a:endParaRPr>
              <a:solidFill>
                <a:schemeClr val="dk1"/>
              </a:solidFill>
              <a:latin typeface="Merriweather Sans Light"/>
              <a:ea typeface="Merriweather Sans Light"/>
              <a:cs typeface="Merriweather Sans Light"/>
              <a:sym typeface="Merriweather Sans Light"/>
            </a:endParaRPr>
          </a:p>
          <a:p>
            <a:pPr indent="0" lvl="0" marL="0" rtl="0" algn="l">
              <a:spcBef>
                <a:spcPts val="1000"/>
              </a:spcBef>
              <a:spcAft>
                <a:spcPts val="1000"/>
              </a:spcAft>
              <a:buNone/>
            </a:pPr>
            <a:r>
              <a:t/>
            </a:r>
            <a:endParaRPr>
              <a:solidFill>
                <a:schemeClr val="dk1"/>
              </a:solidFill>
              <a:latin typeface="Merriweather Sans Light"/>
              <a:ea typeface="Merriweather Sans Light"/>
              <a:cs typeface="Merriweather Sans Light"/>
              <a:sym typeface="Merriweather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nd Grey Simple and Basic 30th Birthday Creative Presentation">
  <a:themeElements>
    <a:clrScheme name="Custom 347">
      <a:dk1>
        <a:srgbClr val="000000"/>
      </a:dk1>
      <a:lt1>
        <a:srgbClr val="FFFFFF"/>
      </a:lt1>
      <a:dk2>
        <a:srgbClr val="666666"/>
      </a:dk2>
      <a:lt2>
        <a:srgbClr val="CCCCCC"/>
      </a:lt2>
      <a:accent1>
        <a:srgbClr val="1E2F49"/>
      </a:accent1>
      <a:accent2>
        <a:srgbClr val="488EDF"/>
      </a:accent2>
      <a:accent3>
        <a:srgbClr val="77838D"/>
      </a:accent3>
      <a:accent4>
        <a:srgbClr val="EDECED"/>
      </a:accent4>
      <a:accent5>
        <a:srgbClr val="FFFFFF"/>
      </a:accent5>
      <a:accent6>
        <a:srgbClr val="315EA2"/>
      </a:accent6>
      <a:hlink>
        <a:srgbClr val="488ED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