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0988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129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691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440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47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45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59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94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768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140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89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ABAEB-22E2-46A4-91E5-15BB3F00F64E}" type="datetimeFigureOut">
              <a:rPr lang="fi-FI" smtClean="0"/>
              <a:t>15.10.2017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AA70-01D7-4935-AFE3-90EE7095E7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498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ademy.com/learn/learn-javascript" TargetMode="External"/><Relationship Id="rId3" Type="http://schemas.openxmlformats.org/officeDocument/2006/relationships/hyperlink" Target="https://www.w3schools.com/html/" TargetMode="External"/><Relationship Id="rId7" Type="http://schemas.openxmlformats.org/officeDocument/2006/relationships/hyperlink" Target="https://www.codecademy.com/learn/web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cademy.com/learn/learn-html-css" TargetMode="External"/><Relationship Id="rId5" Type="http://schemas.openxmlformats.org/officeDocument/2006/relationships/hyperlink" Target="https://www.w3schools.com/js/default.asp" TargetMode="External"/><Relationship Id="rId4" Type="http://schemas.openxmlformats.org/officeDocument/2006/relationships/hyperlink" Target="https://www.w3schools.com/css/default.asp" TargetMode="External"/><Relationship Id="rId9" Type="http://schemas.openxmlformats.org/officeDocument/2006/relationships/hyperlink" Target="http://www.googl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standardattribute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Web-sovellukset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HTML, CSS, JavaScript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240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JS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JavaScript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77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JavaScript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Mahdollistaa dynaamisen toiminnallisuuden lisäämisen </a:t>
            </a:r>
            <a:r>
              <a:rPr lang="fi-FI" dirty="0" smtClean="0"/>
              <a:t>Web-sivuille</a:t>
            </a:r>
          </a:p>
          <a:p>
            <a:r>
              <a:rPr lang="fi-FI" dirty="0" smtClean="0"/>
              <a:t>Tarvitsee isäntäympäristön, jossa koodia suoritetaan</a:t>
            </a:r>
          </a:p>
          <a:p>
            <a:pPr lvl="1"/>
            <a:r>
              <a:rPr lang="fi-FI" dirty="0" smtClean="0"/>
              <a:t>Web-selain + DOM</a:t>
            </a:r>
          </a:p>
          <a:p>
            <a:pPr lvl="1"/>
            <a:r>
              <a:rPr lang="fi-FI" dirty="0" smtClean="0"/>
              <a:t>Node.js</a:t>
            </a:r>
          </a:p>
          <a:p>
            <a:r>
              <a:rPr lang="fi-FI" dirty="0" smtClean="0"/>
              <a:t>Dynaamisesti tyypitetty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225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Tietotyypit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Boolean</a:t>
            </a:r>
            <a:endParaRPr lang="fi-FI" dirty="0" smtClean="0"/>
          </a:p>
          <a:p>
            <a:r>
              <a:rPr lang="fi-FI" dirty="0" err="1" smtClean="0"/>
              <a:t>Undefined</a:t>
            </a:r>
            <a:endParaRPr lang="fi-FI" dirty="0" smtClean="0"/>
          </a:p>
          <a:p>
            <a:r>
              <a:rPr lang="fi-FI" dirty="0" err="1" smtClean="0"/>
              <a:t>Null</a:t>
            </a:r>
            <a:endParaRPr lang="fi-FI" dirty="0" smtClean="0"/>
          </a:p>
          <a:p>
            <a:r>
              <a:rPr lang="fi-FI" dirty="0" err="1" smtClean="0"/>
              <a:t>Number</a:t>
            </a:r>
            <a:endParaRPr lang="fi-FI" dirty="0" smtClean="0"/>
          </a:p>
          <a:p>
            <a:r>
              <a:rPr lang="fi-FI" dirty="0" err="1" smtClean="0"/>
              <a:t>String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27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{}, [], ()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900"/>
          </a:xfrm>
        </p:spPr>
        <p:txBody>
          <a:bodyPr>
            <a:normAutofit/>
          </a:bodyPr>
          <a:lstStyle/>
          <a:p>
            <a:r>
              <a:rPr lang="fi-FI" dirty="0" smtClean="0"/>
              <a:t>Object</a:t>
            </a:r>
          </a:p>
          <a:p>
            <a:pPr lvl="1"/>
            <a:r>
              <a:rPr lang="fi-FI" dirty="0" smtClean="0"/>
              <a:t>Avain-arvo (</a:t>
            </a:r>
            <a:r>
              <a:rPr lang="fi-FI" dirty="0" err="1" smtClean="0"/>
              <a:t>key-value</a:t>
            </a:r>
            <a:r>
              <a:rPr lang="fi-FI" dirty="0" smtClean="0"/>
              <a:t>) pareja, joissa avain on merkkijono ja arvo mitä tahansa</a:t>
            </a:r>
          </a:p>
          <a:p>
            <a:r>
              <a:rPr lang="fi-FI" dirty="0" err="1" smtClean="0"/>
              <a:t>Array</a:t>
            </a:r>
            <a:endParaRPr lang="fi-FI" dirty="0" smtClean="0"/>
          </a:p>
          <a:p>
            <a:pPr lvl="1"/>
            <a:r>
              <a:rPr lang="fi-FI" dirty="0" smtClean="0"/>
              <a:t>Indeksoitavia säilöjä</a:t>
            </a:r>
          </a:p>
          <a:p>
            <a:r>
              <a:rPr lang="fi-FI" dirty="0" err="1" smtClean="0"/>
              <a:t>Function</a:t>
            </a:r>
            <a:endParaRPr lang="fi-FI" dirty="0" smtClean="0"/>
          </a:p>
          <a:p>
            <a:pPr lvl="1"/>
            <a:r>
              <a:rPr lang="fi-FI" dirty="0" smtClean="0"/>
              <a:t>Funktiot ovat ”ensimmäisen luokan kansalaisia”. Funktioita voi näin ollen mm.</a:t>
            </a:r>
          </a:p>
          <a:p>
            <a:pPr lvl="2"/>
            <a:r>
              <a:rPr lang="fi-FI" dirty="0" smtClean="0"/>
              <a:t>Sijoittaa muuttujiin</a:t>
            </a:r>
          </a:p>
          <a:p>
            <a:pPr lvl="2"/>
            <a:r>
              <a:rPr lang="fi-FI" dirty="0" smtClean="0"/>
              <a:t>Välittää parametreina</a:t>
            </a:r>
          </a:p>
          <a:p>
            <a:pPr lvl="2"/>
            <a:r>
              <a:rPr lang="fi-FI" dirty="0" smtClean="0"/>
              <a:t>Luoda nimettöminä</a:t>
            </a:r>
          </a:p>
          <a:p>
            <a:pPr lvl="2"/>
            <a:r>
              <a:rPr lang="fi-FI" dirty="0" smtClean="0"/>
              <a:t>Luoda toistensa sisällä</a:t>
            </a:r>
          </a:p>
          <a:p>
            <a:pPr lvl="2"/>
            <a:r>
              <a:rPr lang="fi-FI" dirty="0" smtClean="0"/>
              <a:t>Käyttää olioiden luomiseen</a:t>
            </a:r>
          </a:p>
        </p:txBody>
      </p:sp>
    </p:spTree>
    <p:extLst>
      <p:ext uri="{BB962C8B-B14F-4D97-AF65-F5344CB8AC3E}">
        <p14:creationId xmlns:p14="http://schemas.microsoft.com/office/powerpoint/2010/main" val="1042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Links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5029200"/>
          </a:xfrm>
        </p:spPr>
        <p:txBody>
          <a:bodyPr>
            <a:normAutofit/>
          </a:bodyPr>
          <a:lstStyle/>
          <a:p>
            <a:r>
              <a:rPr lang="fi-FI" u="sng" dirty="0">
                <a:hlinkClick r:id="rId2"/>
              </a:rPr>
              <a:t>https://</a:t>
            </a:r>
            <a:r>
              <a:rPr lang="fi-FI" u="sng" dirty="0" smtClean="0">
                <a:hlinkClick r:id="rId2"/>
              </a:rPr>
              <a:t>developer.mozilla.org/en-US/docs/Learn/Getting_started_with_the_web/HTML_basics</a:t>
            </a:r>
            <a:endParaRPr lang="fi-FI" dirty="0" smtClean="0">
              <a:hlinkClick r:id="rId3"/>
            </a:endParaRPr>
          </a:p>
          <a:p>
            <a:r>
              <a:rPr lang="fi-FI" dirty="0" smtClean="0">
                <a:hlinkClick r:id="rId3"/>
              </a:rPr>
              <a:t>https</a:t>
            </a:r>
            <a:r>
              <a:rPr lang="fi-FI" dirty="0">
                <a:hlinkClick r:id="rId3"/>
              </a:rPr>
              <a:t>://www.w3schools.com/html</a:t>
            </a:r>
            <a:r>
              <a:rPr lang="fi-FI" dirty="0" smtClean="0">
                <a:hlinkClick r:id="rId3"/>
              </a:rPr>
              <a:t>/</a:t>
            </a:r>
            <a:endParaRPr lang="fi-FI" dirty="0" smtClean="0"/>
          </a:p>
          <a:p>
            <a:r>
              <a:rPr lang="fi-FI" dirty="0">
                <a:hlinkClick r:id="rId4"/>
              </a:rPr>
              <a:t>https://</a:t>
            </a:r>
            <a:r>
              <a:rPr lang="fi-FI" dirty="0" smtClean="0">
                <a:hlinkClick r:id="rId4"/>
              </a:rPr>
              <a:t>www.w3schools.com/css/default.asp</a:t>
            </a:r>
            <a:endParaRPr lang="fi-FI" dirty="0" smtClean="0"/>
          </a:p>
          <a:p>
            <a:r>
              <a:rPr lang="fi-FI" dirty="0">
                <a:hlinkClick r:id="rId5"/>
              </a:rPr>
              <a:t>https://</a:t>
            </a:r>
            <a:r>
              <a:rPr lang="fi-FI" dirty="0" smtClean="0">
                <a:hlinkClick r:id="rId5"/>
              </a:rPr>
              <a:t>www.w3schools.com/js/default.asp</a:t>
            </a:r>
            <a:endParaRPr lang="fi-FI" dirty="0" smtClean="0"/>
          </a:p>
          <a:p>
            <a:endParaRPr lang="fi-FI" dirty="0"/>
          </a:p>
          <a:p>
            <a:r>
              <a:rPr lang="fi-FI" u="sng" dirty="0">
                <a:hlinkClick r:id="rId6"/>
              </a:rPr>
              <a:t>https://www.codecademy.com/learn/learn-html-css</a:t>
            </a:r>
            <a:endParaRPr lang="fi-FI" dirty="0"/>
          </a:p>
          <a:p>
            <a:r>
              <a:rPr lang="fi-FI" u="sng" dirty="0">
                <a:hlinkClick r:id="rId7"/>
              </a:rPr>
              <a:t>https://www.codecademy.com/learn/web</a:t>
            </a:r>
            <a:endParaRPr lang="fi-FI" dirty="0"/>
          </a:p>
          <a:p>
            <a:r>
              <a:rPr lang="fi-FI" u="sng" dirty="0">
                <a:hlinkClick r:id="rId8"/>
              </a:rPr>
              <a:t>https://</a:t>
            </a:r>
            <a:r>
              <a:rPr lang="fi-FI" u="sng" dirty="0" smtClean="0">
                <a:hlinkClick r:id="rId8"/>
              </a:rPr>
              <a:t>www.codecademy.com/learn/learn-javascript</a:t>
            </a:r>
            <a:endParaRPr lang="fi-FI" u="sng" dirty="0" smtClean="0"/>
          </a:p>
          <a:p>
            <a:r>
              <a:rPr lang="fi-FI" dirty="0" smtClean="0">
                <a:hlinkClick r:id="rId9"/>
              </a:rPr>
              <a:t>www.google.com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</a:t>
            </a:r>
            <a:endParaRPr lang="fi-FI" u="sng" dirty="0"/>
          </a:p>
        </p:txBody>
      </p:sp>
    </p:spTree>
    <p:extLst>
      <p:ext uri="{BB962C8B-B14F-4D97-AF65-F5344CB8AC3E}">
        <p14:creationId xmlns:p14="http://schemas.microsoft.com/office/powerpoint/2010/main" val="31720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Kapselointi</a:t>
            </a:r>
            <a:endParaRPr lang="fi-FI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JavaScript koodiakin voi kapseloida ja jakaa </a:t>
            </a:r>
            <a:r>
              <a:rPr lang="fi-FI" dirty="0" smtClean="0"/>
              <a:t>osiin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6293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Namespace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”</a:t>
            </a:r>
            <a:r>
              <a:rPr lang="fi-FI" dirty="0" err="1" smtClean="0"/>
              <a:t>namespace</a:t>
            </a:r>
            <a:r>
              <a:rPr lang="fi-FI" dirty="0" smtClean="0"/>
              <a:t>” == JavaScript </a:t>
            </a:r>
            <a:r>
              <a:rPr lang="fi-FI" dirty="0" err="1" smtClean="0"/>
              <a:t>object</a:t>
            </a:r>
            <a:endParaRPr lang="fi-FI" dirty="0" smtClean="0"/>
          </a:p>
          <a:p>
            <a:r>
              <a:rPr lang="fi-FI" dirty="0" smtClean="0"/>
              <a:t>Kapseloi omaan ohjelmaan liittyvät asiat yhden </a:t>
            </a:r>
            <a:r>
              <a:rPr lang="fi-FI" dirty="0" err="1" smtClean="0"/>
              <a:t>objectin</a:t>
            </a:r>
            <a:r>
              <a:rPr lang="fi-FI" dirty="0" smtClean="0"/>
              <a:t> sisään</a:t>
            </a:r>
          </a:p>
          <a:p>
            <a:pPr lvl="1"/>
            <a:r>
              <a:rPr lang="fi-FI" dirty="0" smtClean="0"/>
              <a:t>Jos näin ei tehdä, muuttujat ja funktiot ovat  globaaleja </a:t>
            </a:r>
          </a:p>
          <a:p>
            <a:pPr marL="457200" lvl="1" indent="0">
              <a:buNone/>
            </a:pPr>
            <a:r>
              <a:rPr lang="fi-FI" dirty="0" smtClean="0">
                <a:sym typeface="Wingdings" panose="05000000000000000000" pitchFamily="2" charset="2"/>
              </a:rPr>
              <a:t> Ei kiva juttu. Miksi?</a:t>
            </a:r>
          </a:p>
        </p:txBody>
      </p:sp>
    </p:spTree>
    <p:extLst>
      <p:ext uri="{BB962C8B-B14F-4D97-AF65-F5344CB8AC3E}">
        <p14:creationId xmlns:p14="http://schemas.microsoft.com/office/powerpoint/2010/main" val="370782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Closures</a:t>
            </a:r>
            <a:r>
              <a:rPr lang="fi-FI" dirty="0" smtClean="0"/>
              <a:t> (sulkeumat)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Mahdollistaa funktioiden ”privaatit” muuttujat</a:t>
            </a:r>
          </a:p>
          <a:p>
            <a:r>
              <a:rPr lang="fi-FI" dirty="0" err="1" smtClean="0"/>
              <a:t>Self-invoking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endParaRPr lang="fi-FI" dirty="0" smtClean="0"/>
          </a:p>
          <a:p>
            <a:r>
              <a:rPr lang="fi-FI" dirty="0" smtClean="0"/>
              <a:t>Objectien luonti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9093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HTML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Hypertext</a:t>
            </a:r>
            <a:r>
              <a:rPr lang="fi-FI" dirty="0"/>
              <a:t> </a:t>
            </a:r>
            <a:r>
              <a:rPr lang="fi-FI" dirty="0" err="1"/>
              <a:t>Markup</a:t>
            </a:r>
            <a:r>
              <a:rPr lang="fi-FI" dirty="0"/>
              <a:t> </a:t>
            </a:r>
            <a:r>
              <a:rPr lang="fi-FI" dirty="0" smtClean="0"/>
              <a:t>Language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170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Kuvaa </a:t>
            </a:r>
            <a:r>
              <a:rPr lang="fi-FI" dirty="0" smtClean="0"/>
              <a:t>sivujen </a:t>
            </a:r>
            <a:r>
              <a:rPr lang="fi-FI" dirty="0"/>
              <a:t>sisällön ja </a:t>
            </a:r>
            <a:r>
              <a:rPr lang="fi-FI" dirty="0" smtClean="0"/>
              <a:t>rakenteen käyttäen kuvauskieltä</a:t>
            </a:r>
            <a:endParaRPr lang="fi-FI" dirty="0"/>
          </a:p>
          <a:p>
            <a:r>
              <a:rPr lang="fi-FI" dirty="0"/>
              <a:t>Kertoo selaimelle, kuinka sivu näytetään</a:t>
            </a:r>
          </a:p>
          <a:p>
            <a:r>
              <a:rPr lang="fi-FI" dirty="0" smtClean="0"/>
              <a:t>Rakentuu sisäkkäisistä ja perättäisistä </a:t>
            </a:r>
            <a:r>
              <a:rPr lang="fi-FI" dirty="0"/>
              <a:t>elementeistä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26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</a:t>
            </a:r>
            <a:r>
              <a:rPr lang="fi-FI" dirty="0" err="1" smtClean="0"/>
              <a:t>Element</a:t>
            </a:r>
            <a:endParaRPr lang="fi-FI" dirty="0"/>
          </a:p>
        </p:txBody>
      </p:sp>
      <p:pic>
        <p:nvPicPr>
          <p:cNvPr id="1026" name="Picture 2" descr="https://lh4.googleusercontent.com/-KC2UAwERwqkv5dLnlB_3qgWGSGB7cnOXMTfBeJh6jGshnj1hVCLuXbaGz0jhxrbWB9BnnOt45Y1weHOMX0Si5Awh75FKSEYp6kU6GEdNwJ9pKIpse20ET2vandxHOlcPOiojtH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7264" cy="294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57837" y="1690688"/>
            <a:ext cx="5672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err="1" smtClean="0"/>
              <a:t>Tag</a:t>
            </a:r>
            <a:r>
              <a:rPr lang="fi-FI" sz="2800" dirty="0" smtClean="0"/>
              <a:t> == elementin tunniste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Aloitustunniste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Vinoviivalla merkitty lopetustunniste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 smtClean="0"/>
              <a:t>Sisältö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800" dirty="0"/>
              <a:t>Selaimet eivät näytä tunnisteita sellaisinaan vaan käsittelevät niitä teknisinä ohjeina</a:t>
            </a:r>
            <a:endParaRPr lang="fi-FI" sz="4000" dirty="0"/>
          </a:p>
        </p:txBody>
      </p:sp>
    </p:spTree>
    <p:extLst>
      <p:ext uri="{BB962C8B-B14F-4D97-AF65-F5344CB8AC3E}">
        <p14:creationId xmlns:p14="http://schemas.microsoft.com/office/powerpoint/2010/main" val="768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</a:t>
            </a:r>
            <a:r>
              <a:rPr lang="fi-FI" dirty="0" err="1" smtClean="0"/>
              <a:t>Element</a:t>
            </a:r>
            <a:r>
              <a:rPr lang="fi-FI" dirty="0" smtClean="0"/>
              <a:t> </a:t>
            </a:r>
            <a:r>
              <a:rPr lang="fi-FI" dirty="0" err="1" smtClean="0"/>
              <a:t>Attributes</a:t>
            </a:r>
            <a:endParaRPr lang="fi-FI" dirty="0"/>
          </a:p>
        </p:txBody>
      </p:sp>
      <p:pic>
        <p:nvPicPr>
          <p:cNvPr id="2050" name="Picture 2" descr="https://lh3.googleusercontent.com/nXpGkgNJkQqyqFbg3Rl49mG9i_rlsIcKzcljMsigllc0ESloYViewBW0DdPZO9k7Yrqtsaw7R13gmaHOI-IbUdj72z9f5KEJlVrnXWcdiBmlgryEW9FnW4WGxJVXeDHF77jbKLH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3303"/>
            <a:ext cx="5691188" cy="63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1" y="3317966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/>
              <a:t>Aloitustunnisteeseen </a:t>
            </a:r>
            <a:r>
              <a:rPr lang="fi-FI" sz="2800" dirty="0" smtClean="0"/>
              <a:t>voidaan lisätä </a:t>
            </a:r>
            <a:r>
              <a:rPr lang="fi-FI" sz="2800" dirty="0"/>
              <a:t>attribuutteja, jotka määrittävät elementin </a:t>
            </a:r>
            <a:r>
              <a:rPr lang="fi-FI" sz="2800" dirty="0" smtClean="0"/>
              <a:t>ominaisuuksia</a:t>
            </a:r>
            <a:endParaRPr lang="fi-FI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smtClean="0">
                <a:hlinkClick r:id="rId3"/>
              </a:rPr>
              <a:t>https://www.w3schools.com/tags/ref_standardattributes.asp</a:t>
            </a:r>
            <a:endParaRPr lang="fi-FI" sz="2800" dirty="0" smtClean="0"/>
          </a:p>
          <a:p>
            <a:endParaRPr lang="fi-FI" sz="2800" dirty="0" smtClean="0"/>
          </a:p>
        </p:txBody>
      </p:sp>
    </p:spTree>
    <p:extLst>
      <p:ext uri="{BB962C8B-B14F-4D97-AF65-F5344CB8AC3E}">
        <p14:creationId xmlns:p14="http://schemas.microsoft.com/office/powerpoint/2010/main" val="8434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</a:t>
            </a:r>
            <a:r>
              <a:rPr lang="fi-FI" dirty="0" err="1" smtClean="0"/>
              <a:t>Document</a:t>
            </a:r>
            <a:endParaRPr lang="fi-FI" dirty="0"/>
          </a:p>
        </p:txBody>
      </p:sp>
      <p:pic>
        <p:nvPicPr>
          <p:cNvPr id="1026" name="Picture 2" descr="https://lh3.googleusercontent.com/4RdzLRmsHmombHfPtwUN4kRr1mMOZhClsSXWsCfCZe1ORLhe4d-32mP4fAk4rzpq2jdJxj2i72octcU5rdl3IBHW8YjWT4qxAAF7NwaAoWZheFE9yUZEQgBMYY_tGsP2whUuYC2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1792828"/>
            <a:ext cx="5565711" cy="376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7914" y="1690688"/>
            <a:ext cx="585787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i-FI" sz="2200" dirty="0"/>
              <a:t>&lt;!DOCTYPE </a:t>
            </a:r>
            <a:r>
              <a:rPr lang="fi-FI" sz="2200" dirty="0" smtClean="0"/>
              <a:t>html&gt;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Kertoo </a:t>
            </a:r>
            <a:r>
              <a:rPr lang="fi-FI" sz="2200" dirty="0"/>
              <a:t>selaimelle, että sivu on </a:t>
            </a:r>
            <a:r>
              <a:rPr lang="fi-FI" sz="2200" dirty="0" smtClean="0"/>
              <a:t>HTML:ää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err="1" smtClean="0"/>
              <a:t>Huom</a:t>
            </a:r>
            <a:r>
              <a:rPr lang="fi-FI" sz="2200" dirty="0"/>
              <a:t>! Ei ole HTML </a:t>
            </a:r>
            <a:r>
              <a:rPr lang="fi-FI" sz="2200" dirty="0" err="1"/>
              <a:t>tagi</a:t>
            </a:r>
            <a:endParaRPr lang="fi-FI" sz="2200" dirty="0"/>
          </a:p>
          <a:p>
            <a:pPr fontAlgn="base"/>
            <a:r>
              <a:rPr lang="fi-FI" sz="2200" dirty="0"/>
              <a:t>&lt;html&gt;&lt;/html</a:t>
            </a:r>
            <a:r>
              <a:rPr lang="fi-FI" sz="2200" dirty="0" smtClean="0"/>
              <a:t>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&lt;</a:t>
            </a:r>
            <a:r>
              <a:rPr lang="fi-FI" sz="2200" dirty="0"/>
              <a:t>html&gt; </a:t>
            </a:r>
            <a:r>
              <a:rPr lang="fi-FI" sz="2200" dirty="0" smtClean="0"/>
              <a:t>elementti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Elementin </a:t>
            </a:r>
            <a:r>
              <a:rPr lang="fi-FI" sz="2200" dirty="0" err="1"/>
              <a:t>contenttina</a:t>
            </a:r>
            <a:r>
              <a:rPr lang="fi-FI" sz="2200" dirty="0"/>
              <a:t> koko sivun </a:t>
            </a:r>
            <a:r>
              <a:rPr lang="fi-FI" sz="2200" dirty="0" smtClean="0"/>
              <a:t>sisältö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“</a:t>
            </a:r>
            <a:r>
              <a:rPr lang="fi-FI" sz="2200" dirty="0" err="1" smtClean="0"/>
              <a:t>Root</a:t>
            </a:r>
            <a:r>
              <a:rPr lang="fi-FI" sz="2200" dirty="0" smtClean="0"/>
              <a:t> </a:t>
            </a:r>
            <a:r>
              <a:rPr lang="fi-FI" sz="2200" dirty="0" err="1"/>
              <a:t>element</a:t>
            </a:r>
            <a:r>
              <a:rPr lang="fi-FI" sz="2200" dirty="0" smtClean="0"/>
              <a:t>”</a:t>
            </a:r>
          </a:p>
          <a:p>
            <a:pPr fontAlgn="base"/>
            <a:r>
              <a:rPr lang="fi-FI" sz="2200" dirty="0" smtClean="0"/>
              <a:t>&lt;</a:t>
            </a:r>
            <a:r>
              <a:rPr lang="fi-FI" sz="2200" dirty="0" err="1"/>
              <a:t>head</a:t>
            </a:r>
            <a:r>
              <a:rPr lang="fi-FI" sz="2200" dirty="0"/>
              <a:t>&gt;&lt;/</a:t>
            </a:r>
            <a:r>
              <a:rPr lang="fi-FI" sz="2200" dirty="0" err="1" smtClean="0"/>
              <a:t>head</a:t>
            </a:r>
            <a:r>
              <a:rPr lang="fi-FI" sz="2200" dirty="0" smtClean="0"/>
              <a:t>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Otsaketiedot</a:t>
            </a:r>
            <a:endParaRPr lang="fi-FI" sz="22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err="1" smtClean="0"/>
              <a:t>Title</a:t>
            </a:r>
            <a:r>
              <a:rPr lang="fi-FI" sz="2200" dirty="0"/>
              <a:t>, </a:t>
            </a:r>
            <a:r>
              <a:rPr lang="fi-FI" sz="2200" dirty="0" err="1"/>
              <a:t>meta</a:t>
            </a:r>
            <a:r>
              <a:rPr lang="fi-FI" sz="2200" dirty="0"/>
              <a:t>, </a:t>
            </a:r>
            <a:r>
              <a:rPr lang="fi-FI" sz="2200" dirty="0" err="1"/>
              <a:t>style</a:t>
            </a:r>
            <a:r>
              <a:rPr lang="fi-FI" sz="2200" dirty="0"/>
              <a:t>, </a:t>
            </a:r>
            <a:r>
              <a:rPr lang="fi-FI" sz="2200" dirty="0" err="1"/>
              <a:t>link</a:t>
            </a:r>
            <a:r>
              <a:rPr lang="fi-FI" sz="2200" dirty="0"/>
              <a:t>, </a:t>
            </a:r>
            <a:r>
              <a:rPr lang="fi-FI" sz="2200" dirty="0" err="1" smtClean="0"/>
              <a:t>script</a:t>
            </a:r>
            <a:endParaRPr lang="fi-FI" sz="2200" dirty="0"/>
          </a:p>
          <a:p>
            <a:pPr fontAlgn="base"/>
            <a:r>
              <a:rPr lang="fi-FI" sz="2200" dirty="0" smtClean="0"/>
              <a:t>&lt;</a:t>
            </a:r>
            <a:r>
              <a:rPr lang="fi-FI" sz="2200" dirty="0" err="1" smtClean="0"/>
              <a:t>body</a:t>
            </a:r>
            <a:r>
              <a:rPr lang="fi-FI" sz="2200" dirty="0"/>
              <a:t>&gt;&lt;/</a:t>
            </a:r>
            <a:r>
              <a:rPr lang="fi-FI" sz="2200" dirty="0" err="1" smtClean="0"/>
              <a:t>body</a:t>
            </a:r>
            <a:r>
              <a:rPr lang="fi-FI" sz="2200" dirty="0" smtClean="0"/>
              <a:t>&gt;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i-FI" sz="2200" dirty="0" smtClean="0"/>
              <a:t>Kaikki </a:t>
            </a:r>
            <a:r>
              <a:rPr lang="fi-FI" sz="2200" dirty="0"/>
              <a:t>sivun sisältö </a:t>
            </a:r>
            <a:r>
              <a:rPr lang="fi-FI" sz="2200" dirty="0" err="1"/>
              <a:t>body-tagien</a:t>
            </a:r>
            <a:r>
              <a:rPr lang="fi-FI" sz="2200" dirty="0"/>
              <a:t> väliin</a:t>
            </a:r>
          </a:p>
          <a:p>
            <a:endParaRPr lang="fi-FI" sz="2200" dirty="0"/>
          </a:p>
        </p:txBody>
      </p:sp>
    </p:spTree>
    <p:extLst>
      <p:ext uri="{BB962C8B-B14F-4D97-AF65-F5344CB8AC3E}">
        <p14:creationId xmlns:p14="http://schemas.microsoft.com/office/powerpoint/2010/main" val="18809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HTML DOM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Document</a:t>
            </a:r>
            <a:r>
              <a:rPr lang="fi-FI" dirty="0"/>
              <a:t> Object </a:t>
            </a:r>
            <a:r>
              <a:rPr lang="fi-FI" dirty="0" err="1" smtClean="0"/>
              <a:t>Model</a:t>
            </a:r>
            <a:endParaRPr lang="fi-FI" dirty="0" smtClean="0"/>
          </a:p>
          <a:p>
            <a:r>
              <a:rPr lang="fi-FI" dirty="0" smtClean="0"/>
              <a:t>HTML </a:t>
            </a:r>
            <a:r>
              <a:rPr lang="fi-FI" dirty="0" err="1" smtClean="0"/>
              <a:t>elements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 </a:t>
            </a:r>
            <a:r>
              <a:rPr lang="fi-FI" dirty="0" err="1" smtClean="0">
                <a:sym typeface="Wingdings" panose="05000000000000000000" pitchFamily="2" charset="2"/>
              </a:rPr>
              <a:t>objects</a:t>
            </a:r>
            <a:endParaRPr lang="fi-FI" dirty="0" smtClean="0"/>
          </a:p>
          <a:p>
            <a:r>
              <a:rPr lang="fi-FI" dirty="0" smtClean="0"/>
              <a:t>Selain luo </a:t>
            </a:r>
            <a:r>
              <a:rPr lang="fi-FI" dirty="0" err="1" smtClean="0"/>
              <a:t>DOM:n</a:t>
            </a:r>
            <a:r>
              <a:rPr lang="fi-FI" dirty="0" smtClean="0"/>
              <a:t> sivun latautuessa</a:t>
            </a:r>
          </a:p>
          <a:p>
            <a:r>
              <a:rPr lang="fi-FI" dirty="0" smtClean="0"/>
              <a:t>Ohjelmointirajapinta HTML:lle</a:t>
            </a:r>
          </a:p>
          <a:p>
            <a:r>
              <a:rPr lang="fi-FI" dirty="0" smtClean="0"/>
              <a:t>”DOM-puu” koostuu solmuista (</a:t>
            </a:r>
            <a:r>
              <a:rPr lang="fi-FI" dirty="0" err="1" smtClean="0"/>
              <a:t>nodes</a:t>
            </a:r>
            <a:r>
              <a:rPr lang="fi-FI" dirty="0" smtClean="0"/>
              <a:t>)</a:t>
            </a:r>
          </a:p>
          <a:p>
            <a:endParaRPr lang="fi-FI" dirty="0" smtClean="0"/>
          </a:p>
          <a:p>
            <a:pPr marL="0" indent="0">
              <a:buNone/>
            </a:pPr>
            <a:r>
              <a:rPr lang="fi-FI" b="1" dirty="0" smtClean="0"/>
              <a:t>”</a:t>
            </a:r>
            <a:r>
              <a:rPr lang="en-US" b="1" dirty="0" smtClean="0"/>
              <a:t>The </a:t>
            </a:r>
            <a:r>
              <a:rPr lang="en-US" b="1" dirty="0"/>
              <a:t>HTML DOM is a standard for how to get, change, add, or delete HTML elements</a:t>
            </a:r>
            <a:r>
              <a:rPr lang="fi-FI" b="1" dirty="0" smtClean="0"/>
              <a:t>”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0306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CSS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Cascading</a:t>
            </a:r>
            <a:r>
              <a:rPr lang="fi-FI" dirty="0"/>
              <a:t> </a:t>
            </a:r>
            <a:r>
              <a:rPr lang="fi-FI" dirty="0" err="1"/>
              <a:t>Stylesheets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7758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CSS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i-FI" dirty="0"/>
              <a:t>Käytetään </a:t>
            </a:r>
            <a:r>
              <a:rPr lang="fi-FI" dirty="0" smtClean="0"/>
              <a:t>HTML:n </a:t>
            </a:r>
            <a:r>
              <a:rPr lang="fi-FI" dirty="0" err="1" smtClean="0"/>
              <a:t>tyylittämiseen</a:t>
            </a:r>
            <a:endParaRPr lang="fi-FI" dirty="0"/>
          </a:p>
          <a:p>
            <a:pPr fontAlgn="base"/>
            <a:r>
              <a:rPr lang="fi-FI" dirty="0"/>
              <a:t>Kertoo selaimelle, miltä elementit näyttävät</a:t>
            </a:r>
          </a:p>
          <a:p>
            <a:pPr fontAlgn="base"/>
            <a:r>
              <a:rPr lang="fi-FI" dirty="0" err="1"/>
              <a:t>Internal</a:t>
            </a:r>
            <a:r>
              <a:rPr lang="fi-FI" dirty="0"/>
              <a:t> </a:t>
            </a:r>
            <a:r>
              <a:rPr lang="fi-FI" dirty="0" err="1"/>
              <a:t>stylesheet</a:t>
            </a:r>
            <a:r>
              <a:rPr lang="fi-FI" dirty="0"/>
              <a:t> vs. external </a:t>
            </a:r>
            <a:r>
              <a:rPr lang="fi-FI" dirty="0" smtClean="0"/>
              <a:t>stylesheet vs. </a:t>
            </a:r>
            <a:r>
              <a:rPr lang="fi-FI" smtClean="0"/>
              <a:t>Inline styles</a:t>
            </a:r>
            <a:endParaRPr lang="fi-FI" dirty="0"/>
          </a:p>
          <a:p>
            <a:pPr fontAlgn="base"/>
            <a:r>
              <a:rPr lang="fi-FI" dirty="0" err="1"/>
              <a:t>Selectors</a:t>
            </a:r>
            <a:endParaRPr lang="fi-FI" dirty="0"/>
          </a:p>
          <a:p>
            <a:pPr lvl="1" fontAlgn="base"/>
            <a:r>
              <a:rPr lang="fi-FI" sz="2800" dirty="0" err="1"/>
              <a:t>Type</a:t>
            </a:r>
            <a:r>
              <a:rPr lang="fi-FI" sz="2800" dirty="0"/>
              <a:t> </a:t>
            </a:r>
            <a:r>
              <a:rPr lang="fi-FI" sz="2800" dirty="0" err="1"/>
              <a:t>Selectors</a:t>
            </a:r>
            <a:r>
              <a:rPr lang="fi-FI" sz="2800" dirty="0"/>
              <a:t> (== </a:t>
            </a:r>
            <a:r>
              <a:rPr lang="fi-FI" sz="2800" dirty="0" err="1"/>
              <a:t>element</a:t>
            </a:r>
            <a:r>
              <a:rPr lang="fi-FI" sz="2800" dirty="0"/>
              <a:t> </a:t>
            </a:r>
            <a:r>
              <a:rPr lang="fi-FI" sz="2800" dirty="0" err="1"/>
              <a:t>selectors</a:t>
            </a:r>
            <a:r>
              <a:rPr lang="fi-FI" sz="2800" dirty="0"/>
              <a:t>)</a:t>
            </a:r>
          </a:p>
          <a:p>
            <a:pPr lvl="1" fontAlgn="base"/>
            <a:r>
              <a:rPr lang="fi-FI" sz="2800" dirty="0"/>
              <a:t>Class </a:t>
            </a:r>
            <a:r>
              <a:rPr lang="fi-FI" sz="2800" dirty="0" err="1"/>
              <a:t>Selectors</a:t>
            </a:r>
            <a:r>
              <a:rPr lang="fi-FI" sz="2800" dirty="0"/>
              <a:t> (.</a:t>
            </a:r>
            <a:r>
              <a:rPr lang="fi-FI" sz="2800" dirty="0" err="1"/>
              <a:t>class</a:t>
            </a:r>
            <a:r>
              <a:rPr lang="fi-FI" sz="2800" dirty="0"/>
              <a:t>)</a:t>
            </a:r>
          </a:p>
          <a:p>
            <a:pPr lvl="1" fontAlgn="base"/>
            <a:r>
              <a:rPr lang="fi-FI" sz="2800" dirty="0"/>
              <a:t>ID </a:t>
            </a:r>
            <a:r>
              <a:rPr lang="fi-FI" sz="2800" dirty="0" err="1"/>
              <a:t>Selectors</a:t>
            </a:r>
            <a:r>
              <a:rPr lang="fi-FI" sz="2800" dirty="0"/>
              <a:t> (#)</a:t>
            </a:r>
          </a:p>
          <a:p>
            <a:pPr lvl="1" fontAlgn="base"/>
            <a:r>
              <a:rPr lang="fi-FI" sz="2800" dirty="0"/>
              <a:t>Universal </a:t>
            </a:r>
            <a:r>
              <a:rPr lang="fi-FI" sz="2800" dirty="0" err="1"/>
              <a:t>Selector</a:t>
            </a:r>
            <a:r>
              <a:rPr lang="fi-FI" sz="2800" dirty="0"/>
              <a:t> (*)</a:t>
            </a:r>
          </a:p>
          <a:p>
            <a:pPr fontAlgn="base"/>
            <a:r>
              <a:rPr lang="fi-FI" dirty="0" err="1"/>
              <a:t>Selector</a:t>
            </a:r>
            <a:r>
              <a:rPr lang="fi-FI" dirty="0"/>
              <a:t> + </a:t>
            </a:r>
            <a:r>
              <a:rPr lang="fi-FI" dirty="0" err="1"/>
              <a:t>Pseudo-classes</a:t>
            </a:r>
            <a:r>
              <a:rPr lang="fi-FI" dirty="0"/>
              <a:t> (:)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0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369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Web-sovellukset</vt:lpstr>
      <vt:lpstr>HTML</vt:lpstr>
      <vt:lpstr>HTML</vt:lpstr>
      <vt:lpstr>HTML Element</vt:lpstr>
      <vt:lpstr>HTML Element Attributes</vt:lpstr>
      <vt:lpstr>HTML Document</vt:lpstr>
      <vt:lpstr>HTML DOM</vt:lpstr>
      <vt:lpstr>CSS</vt:lpstr>
      <vt:lpstr>CSS</vt:lpstr>
      <vt:lpstr>JS</vt:lpstr>
      <vt:lpstr>JavaScript</vt:lpstr>
      <vt:lpstr>Tietotyypit</vt:lpstr>
      <vt:lpstr>{}, [], ()</vt:lpstr>
      <vt:lpstr>Links</vt:lpstr>
      <vt:lpstr>Kapselointi</vt:lpstr>
      <vt:lpstr>Namespace</vt:lpstr>
      <vt:lpstr>Closures (sulkeumat)</vt:lpstr>
    </vt:vector>
  </TitlesOfParts>
  <Company>Saimaan 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Websovellukset</dc:title>
  <dc:creator>ekoodi</dc:creator>
  <cp:lastModifiedBy>Sami Anttonen</cp:lastModifiedBy>
  <cp:revision>30</cp:revision>
  <dcterms:created xsi:type="dcterms:W3CDTF">2017-03-12T18:02:41Z</dcterms:created>
  <dcterms:modified xsi:type="dcterms:W3CDTF">2017-10-15T14:11:14Z</dcterms:modified>
</cp:coreProperties>
</file>