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83" r:id="rId5"/>
    <p:sldId id="284" r:id="rId6"/>
    <p:sldId id="300" r:id="rId7"/>
    <p:sldId id="301" r:id="rId8"/>
    <p:sldId id="302" r:id="rId9"/>
    <p:sldId id="295" r:id="rId10"/>
    <p:sldId id="299" r:id="rId11"/>
    <p:sldId id="287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E9"/>
    <a:srgbClr val="D2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52" autoAdjust="0"/>
  </p:normalViewPr>
  <p:slideViewPr>
    <p:cSldViewPr snapToGrid="0" snapToObjects="1">
      <p:cViewPr varScale="1">
        <p:scale>
          <a:sx n="65" d="100"/>
          <a:sy n="65" d="100"/>
        </p:scale>
        <p:origin x="2148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36A5-510A-D34C-8AA4-D02DB320EC97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DD7B-2ADF-BC4F-A7B4-124FA26A9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16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1728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59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25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28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67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20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46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99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9741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62526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02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25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2555" y="381565"/>
            <a:ext cx="8062976" cy="5547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82492" y="381566"/>
            <a:ext cx="260096" cy="5527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1680" y="5986032"/>
            <a:ext cx="7763866" cy="1491462"/>
          </a:xfrm>
        </p:spPr>
        <p:txBody>
          <a:bodyPr vert="horz" lIns="130046" tIns="65023" rIns="130046" bIns="65023" rtlCol="0" anchor="b" anchorCtr="0">
            <a:normAutofit/>
          </a:bodyPr>
          <a:lstStyle>
            <a:lvl1pPr algn="l" defTabSz="1300460" rtl="0" eaLnBrk="1" latinLnBrk="0" hangingPunct="1">
              <a:spcBef>
                <a:spcPct val="0"/>
              </a:spcBef>
              <a:buNone/>
              <a:defRPr sz="65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680" y="7477760"/>
            <a:ext cx="7763866" cy="884326"/>
          </a:xfrm>
        </p:spPr>
        <p:txBody>
          <a:bodyPr vert="horz" lIns="130046" tIns="65023" rIns="130046" bIns="65023" rtlCol="0">
            <a:normAutofit/>
          </a:bodyPr>
          <a:lstStyle>
            <a:lvl1pPr marL="0" indent="0" algn="l" defTabSz="130046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0053" y="555414"/>
            <a:ext cx="782889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31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2EE3E2-7307-8A45-A2D5-BB625E14BE05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7690" y="9040143"/>
            <a:ext cx="6736486" cy="519289"/>
          </a:xfrm>
        </p:spPr>
        <p:txBody>
          <a:bodyPr vert="horz" lIns="130046" tIns="65023" rIns="130046" bIns="65023" rtlCol="0" anchor="ctr"/>
          <a:lstStyle>
            <a:lvl1pPr marL="0" algn="l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2569" y="9040143"/>
            <a:ext cx="97536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81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3A15-6A45-AC48-9785-027DDD7D33B6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0581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0240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81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8571-9291-5642-B500-C32111F87994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0581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50240" y="3149599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50240" y="6008850"/>
            <a:ext cx="5071872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F342-BC88-D14E-8EA4-362AF0C72FBC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B780-CCC5-AE40-8806-496301C00FCD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415228"/>
            <a:ext cx="5071872" cy="1472603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696" y="1408854"/>
            <a:ext cx="5071872" cy="730391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26081"/>
            <a:ext cx="5071872" cy="5201921"/>
          </a:xfrm>
        </p:spPr>
        <p:txBody>
          <a:bodyPr>
            <a:normAutofit/>
          </a:bodyPr>
          <a:lstStyle>
            <a:lvl1pPr marL="0" indent="0">
              <a:spcBef>
                <a:spcPts val="853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DB8A-7C2A-3B42-8C3C-B76582E004FD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51020" y="381565"/>
            <a:ext cx="5852160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415228"/>
            <a:ext cx="5071872" cy="1472603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26081"/>
            <a:ext cx="5071872" cy="5201921"/>
          </a:xfrm>
        </p:spPr>
        <p:txBody>
          <a:bodyPr>
            <a:normAutofit/>
          </a:bodyPr>
          <a:lstStyle>
            <a:lvl1pPr marL="0" indent="0">
              <a:spcBef>
                <a:spcPts val="853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9497" y="8709709"/>
            <a:ext cx="2492587" cy="519289"/>
          </a:xfrm>
        </p:spPr>
        <p:txBody>
          <a:bodyPr/>
          <a:lstStyle>
            <a:lvl1pPr algn="l">
              <a:defRPr/>
            </a:lvl1pPr>
          </a:lstStyle>
          <a:p>
            <a:fld id="{B574D3C6-C6A2-9749-A023-C6C24A4ED74A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622" y="9040143"/>
            <a:ext cx="5495165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70145" y="1408854"/>
            <a:ext cx="5826150" cy="79812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63859" y="381565"/>
            <a:ext cx="2331672" cy="517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99" y="6068907"/>
            <a:ext cx="9211733" cy="806027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3821" y="381565"/>
            <a:ext cx="9753600" cy="517591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98" y="6884895"/>
            <a:ext cx="9209475" cy="18549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5007-3006-5A44-9B61-AE33F368DA16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0449" y="381565"/>
            <a:ext cx="1025082" cy="517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99" y="6068907"/>
            <a:ext cx="9211733" cy="806027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3821" y="381565"/>
            <a:ext cx="4276233" cy="517591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498" y="6884895"/>
            <a:ext cx="9209475" cy="18549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23CA-6173-F241-8E62-9526F3938338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768427" y="381566"/>
            <a:ext cx="6687272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68426" y="3032086"/>
            <a:ext cx="3277210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8178489" y="3032086"/>
            <a:ext cx="3277210" cy="252539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57217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32D9-3EE7-4B4F-8509-753EF05AC8D0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89573" y="381565"/>
            <a:ext cx="1021259" cy="80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28959" y="1472604"/>
            <a:ext cx="1880597" cy="724016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472604"/>
            <a:ext cx="8561493" cy="72672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9B18-7F33-E342-B987-90347A3CDF90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57217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217" y="9040143"/>
            <a:ext cx="2492587" cy="519289"/>
          </a:xfrm>
        </p:spPr>
        <p:txBody>
          <a:bodyPr/>
          <a:lstStyle/>
          <a:p>
            <a:fld id="{EBFDF4C8-5AD9-3F4D-95A0-66C57090C57A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2555" y="381565"/>
            <a:ext cx="8062976" cy="3641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1679" y="5933440"/>
            <a:ext cx="7762374" cy="1544320"/>
          </a:xfrm>
        </p:spPr>
        <p:txBody>
          <a:bodyPr>
            <a:normAutofit/>
          </a:bodyPr>
          <a:lstStyle>
            <a:lvl1pPr>
              <a:defRPr sz="65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682" y="7477759"/>
            <a:ext cx="7762372" cy="879737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0054" y="554618"/>
            <a:ext cx="7822005" cy="519289"/>
          </a:xfrm>
        </p:spPr>
        <p:txBody>
          <a:bodyPr/>
          <a:lstStyle>
            <a:lvl1pPr>
              <a:defRPr sz="3100" b="0" baseline="0">
                <a:solidFill>
                  <a:schemeClr val="bg1"/>
                </a:solidFill>
              </a:defRPr>
            </a:lvl1pPr>
          </a:lstStyle>
          <a:p>
            <a:fld id="{202ED10C-C0C9-BE47-951A-947A06F9F7AA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0805" y="9040143"/>
            <a:ext cx="6732959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5319" y="9040143"/>
            <a:ext cx="975360" cy="519289"/>
          </a:xfrm>
        </p:spPr>
        <p:txBody>
          <a:bodyPr vert="horz" lIns="130046" tIns="65023" rIns="130046" bIns="65023" rtlCol="0" anchor="ctr"/>
          <a:lstStyle>
            <a:lvl1pPr marL="0" algn="r" defTabSz="1300460" rtl="0" eaLnBrk="1" latinLnBrk="0" hangingPunct="1">
              <a:defRPr sz="16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51681" y="4092688"/>
            <a:ext cx="8031100" cy="182067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82492" y="381566"/>
            <a:ext cx="260096" cy="5527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3822" y="381565"/>
            <a:ext cx="2340864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203" y="1300480"/>
            <a:ext cx="9256358" cy="1625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203" y="3142828"/>
            <a:ext cx="9256358" cy="556993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7217" y="9040143"/>
            <a:ext cx="2492587" cy="519289"/>
          </a:xfrm>
        </p:spPr>
        <p:txBody>
          <a:bodyPr/>
          <a:lstStyle/>
          <a:p>
            <a:fld id="{42D3EC0C-D918-9045-A10B-CED43388E234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8202" y="9040143"/>
            <a:ext cx="7007078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743" y="513446"/>
            <a:ext cx="720364" cy="519289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3822" y="2811333"/>
            <a:ext cx="2340864" cy="657889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34955" y="381565"/>
            <a:ext cx="1563126" cy="9031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828" y="4876800"/>
            <a:ext cx="7063390" cy="1988969"/>
          </a:xfrm>
        </p:spPr>
        <p:txBody>
          <a:bodyPr anchor="b" anchorCtr="0"/>
          <a:lstStyle>
            <a:lvl1pPr algn="r">
              <a:defRPr sz="65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2828" y="6861389"/>
            <a:ext cx="7063390" cy="187847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1253" y="9040143"/>
            <a:ext cx="2307715" cy="519289"/>
          </a:xfrm>
        </p:spPr>
        <p:txBody>
          <a:bodyPr/>
          <a:lstStyle/>
          <a:p>
            <a:fld id="{2C52E5C1-D42E-B343-93D8-AF24B54923E2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622" y="9040143"/>
            <a:ext cx="7554258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3822" y="6789271"/>
            <a:ext cx="4226560" cy="2623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170" y="4876802"/>
            <a:ext cx="7063390" cy="1988969"/>
          </a:xfrm>
        </p:spPr>
        <p:txBody>
          <a:bodyPr anchor="b" anchorCtr="0"/>
          <a:lstStyle>
            <a:lvl1pPr algn="r">
              <a:defRPr sz="65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1170" y="6861389"/>
            <a:ext cx="7063390" cy="187847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2300">
                <a:solidFill>
                  <a:schemeClr val="tx2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9502" y="8682618"/>
            <a:ext cx="720364" cy="519289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3821" y="381565"/>
            <a:ext cx="4226560" cy="631274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0581" y="3149601"/>
            <a:ext cx="5071872" cy="556316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3BB-4F6F-E549-B757-8889ACDE7387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07878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921432"/>
            <a:ext cx="5071872" cy="909884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824941"/>
            <a:ext cx="5071872" cy="488782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6245" y="2921432"/>
            <a:ext cx="5071872" cy="909884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6245" y="3824941"/>
            <a:ext cx="5071872" cy="488782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E0BC-3D55-024A-9664-7523AE16F0EF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9573" y="381565"/>
            <a:ext cx="1021259" cy="2340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10512215" cy="1625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39" y="3149599"/>
            <a:ext cx="10518987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731F-B0B8-FE43-893A-9C5242FFFEF2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0239" y="6008850"/>
            <a:ext cx="10518987" cy="273100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  <a:prstGeom prst="rect">
            <a:avLst/>
          </a:prstGeom>
        </p:spPr>
        <p:txBody>
          <a:bodyPr vert="horz" lIns="130046" tIns="65023" rIns="130046" bIns="65023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9" y="3142828"/>
            <a:ext cx="9256358" cy="5569938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093" y="9040143"/>
            <a:ext cx="24925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D25DA2-4C40-C14D-A362-FCACFC4CB2A0}" type="datetime1">
              <a:rPr lang="fr-FR" smtClean="0"/>
              <a:pPr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622" y="9040143"/>
            <a:ext cx="8543431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2569" y="513446"/>
            <a:ext cx="720364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31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hdr="0" ftr="0" dt="0"/>
  <p:txStyles>
    <p:titleStyle>
      <a:lvl1pPr algn="l" defTabSz="1300460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spcBef>
          <a:spcPts val="2560"/>
        </a:spcBef>
        <a:buClr>
          <a:schemeClr val="accent1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spcBef>
          <a:spcPts val="853"/>
        </a:spcBef>
        <a:buClr>
          <a:schemeClr val="accent1"/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spcBef>
          <a:spcPts val="853"/>
        </a:spcBef>
        <a:buClr>
          <a:schemeClr val="accent1"/>
        </a:buClr>
        <a:buSzPct val="100000"/>
        <a:buFont typeface="Wingdings 2" pitchFamily="18" charset="2"/>
        <a:buChar char="¡"/>
        <a:defRPr sz="2600" kern="1200">
          <a:solidFill>
            <a:schemeClr val="tx2"/>
          </a:solidFill>
          <a:latin typeface="+mn-lt"/>
          <a:ea typeface="+mn-ea"/>
          <a:cs typeface="+mn-cs"/>
        </a:defRPr>
      </a:lvl5pPr>
      <a:lvl6pPr marL="1959720" indent="-325115" algn="l" defTabSz="130046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280320" indent="-325115" algn="l" defTabSz="130046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603178" indent="-325115" algn="l" defTabSz="130046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26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926034" indent="-325115" algn="l" defTabSz="130046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26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79231" y="5986032"/>
            <a:ext cx="11436315" cy="178072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 matérielles de double authentification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51680" y="7477759"/>
            <a:ext cx="7763866" cy="1703655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pPr algn="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Karim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Jebara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Naoual Mouzouri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Thomas Pélissier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2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/>
              <a:t>7</a:t>
            </a:r>
            <a:r>
              <a:rPr lang="fr-FR" dirty="0" smtClean="0"/>
              <a:t> – </a:t>
            </a:r>
            <a:r>
              <a:rPr lang="fr-FR" dirty="0"/>
              <a:t>Travail restant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6075314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Tester le verrouillage de session sur des systèmes comme Linux et iOS</a:t>
            </a:r>
            <a:r>
              <a:rPr lang="fr-FR" sz="3200" dirty="0" smtClean="0"/>
              <a:t>.</a:t>
            </a:r>
          </a:p>
          <a:p>
            <a:pPr marL="0" indent="0" algn="just">
              <a:buNone/>
            </a:pPr>
            <a:endParaRPr lang="fr-FR" sz="3200" dirty="0" smtClean="0"/>
          </a:p>
          <a:p>
            <a:pPr algn="just"/>
            <a:r>
              <a:rPr lang="fr-FR" sz="3200" dirty="0" smtClean="0"/>
              <a:t>Implémenter une solution de cryptage de données combinée à la </a:t>
            </a:r>
            <a:r>
              <a:rPr lang="fr-FR" sz="3200" dirty="0" err="1" smtClean="0"/>
              <a:t>YubiKey</a:t>
            </a:r>
            <a:r>
              <a:rPr lang="fr-FR" sz="3200" dirty="0" smtClean="0"/>
              <a:t>. =&gt; Apparemment impossible aujourd’hui via </a:t>
            </a:r>
            <a:r>
              <a:rPr lang="fr-FR" sz="3200" dirty="0" err="1" smtClean="0"/>
              <a:t>Veracrypt</a:t>
            </a:r>
            <a:r>
              <a:rPr lang="fr-FR" sz="3200" dirty="0" smtClean="0"/>
              <a:t>.</a:t>
            </a:r>
          </a:p>
          <a:p>
            <a:pPr marL="0" indent="0" algn="just">
              <a:buNone/>
            </a:pPr>
            <a:endParaRPr lang="fr-FR" sz="3200" dirty="0" smtClean="0"/>
          </a:p>
          <a:p>
            <a:pPr algn="just"/>
            <a:r>
              <a:rPr lang="fr-FR" sz="3200" dirty="0" smtClean="0"/>
              <a:t>Possible en revanche avec </a:t>
            </a:r>
            <a:r>
              <a:rPr lang="fr-FR" sz="3200" dirty="0" err="1" smtClean="0"/>
              <a:t>TrueCrypt</a:t>
            </a:r>
            <a:r>
              <a:rPr lang="fr-FR" sz="3200" dirty="0" smtClean="0"/>
              <a:t> </a:t>
            </a:r>
          </a:p>
          <a:p>
            <a:endParaRPr lang="fr-FR" sz="3200" dirty="0" smtClean="0"/>
          </a:p>
          <a:p>
            <a:pPr lvl="0">
              <a:buNone/>
            </a:pPr>
            <a:endParaRPr lang="fr-FR" sz="3200" dirty="0" smtClean="0"/>
          </a:p>
          <a:p>
            <a:pPr algn="just">
              <a:buNone/>
            </a:pPr>
            <a:endParaRPr lang="fr-FR" sz="3200" dirty="0" smtClean="0"/>
          </a:p>
          <a:p>
            <a:pPr algn="just">
              <a:buNone/>
            </a:pPr>
            <a:endParaRPr lang="fr-FR" sz="3200" dirty="0" smtClean="0"/>
          </a:p>
          <a:p>
            <a:pPr algn="just"/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/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50239" y="3142828"/>
            <a:ext cx="11812694" cy="6124740"/>
          </a:xfrm>
        </p:spPr>
        <p:txBody>
          <a:bodyPr>
            <a:normAutofit/>
          </a:bodyPr>
          <a:lstStyle/>
          <a:p>
            <a:pPr lvl="0" algn="just"/>
            <a:r>
              <a:rPr lang="fr-FR" sz="3200" dirty="0" smtClean="0"/>
              <a:t>Alternative très intéressante dans la sécurisation d’une authentification Windows et protection des données.</a:t>
            </a:r>
          </a:p>
          <a:p>
            <a:pPr lvl="0" algn="just"/>
            <a:r>
              <a:rPr lang="fr-FR" sz="3200" dirty="0" smtClean="0"/>
              <a:t>Un grand nombre d’utilisateurs/entreprises développent la </a:t>
            </a:r>
            <a:r>
              <a:rPr lang="fr-FR" sz="3200" dirty="0" err="1" smtClean="0"/>
              <a:t>Yubikey</a:t>
            </a:r>
            <a:r>
              <a:rPr lang="fr-FR" sz="3200" dirty="0" smtClean="0"/>
              <a:t>.</a:t>
            </a:r>
          </a:p>
          <a:p>
            <a:pPr lvl="0" algn="just"/>
            <a:r>
              <a:rPr lang="fr-FR" sz="3200" dirty="0" smtClean="0"/>
              <a:t>Changement d’habitude pour l’utilisateur.</a:t>
            </a:r>
          </a:p>
          <a:p>
            <a:pPr lvl="0" algn="just"/>
            <a:r>
              <a:rPr lang="fr-FR" sz="3200" dirty="0" smtClean="0"/>
              <a:t>Une évolution permanente.</a:t>
            </a:r>
          </a:p>
          <a:p>
            <a:pPr lvl="0" algn="just"/>
            <a:r>
              <a:rPr lang="fr-FR" sz="3200" dirty="0" smtClean="0"/>
              <a:t>Faille de sécurité importante.</a:t>
            </a:r>
          </a:p>
          <a:p>
            <a:pPr lvl="0"/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3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219935"/>
            <a:ext cx="9256358" cy="1625600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9" y="1941689"/>
            <a:ext cx="9256358" cy="6771077"/>
          </a:xfrm>
        </p:spPr>
        <p:txBody>
          <a:bodyPr>
            <a:normAutofit/>
          </a:bodyPr>
          <a:lstStyle/>
          <a:p>
            <a:r>
              <a:rPr lang="fr-FR" sz="3200" dirty="0"/>
              <a:t>1</a:t>
            </a:r>
            <a:r>
              <a:rPr lang="fr-FR" sz="3200" dirty="0" smtClean="0"/>
              <a:t>. Introduction</a:t>
            </a:r>
            <a:endParaRPr lang="fr-FR" sz="3200" dirty="0"/>
          </a:p>
          <a:p>
            <a:r>
              <a:rPr lang="fr-FR" sz="3200" dirty="0"/>
              <a:t>2. </a:t>
            </a:r>
            <a:r>
              <a:rPr lang="fr-FR" sz="3200" dirty="0" smtClean="0"/>
              <a:t>La sécurité informatique</a:t>
            </a:r>
            <a:endParaRPr lang="fr-FR" sz="3200" dirty="0"/>
          </a:p>
          <a:p>
            <a:r>
              <a:rPr lang="fr-FR" sz="3200" dirty="0"/>
              <a:t>3. </a:t>
            </a:r>
            <a:r>
              <a:rPr lang="fr-FR" sz="3200" dirty="0" smtClean="0"/>
              <a:t>FIDO (</a:t>
            </a:r>
            <a:r>
              <a:rPr lang="fr-FR" sz="3200" dirty="0" err="1" smtClean="0"/>
              <a:t>Fast</a:t>
            </a:r>
            <a:r>
              <a:rPr lang="fr-FR" sz="3200" dirty="0" smtClean="0"/>
              <a:t> ID Online)</a:t>
            </a:r>
          </a:p>
          <a:p>
            <a:r>
              <a:rPr lang="fr-FR" sz="3200" dirty="0" smtClean="0"/>
              <a:t>4. U2F (Universal 2</a:t>
            </a:r>
            <a:r>
              <a:rPr lang="fr-FR" sz="3200" baseline="30000" dirty="0" smtClean="0"/>
              <a:t>nd</a:t>
            </a:r>
            <a:r>
              <a:rPr lang="fr-FR" sz="3200" dirty="0" smtClean="0"/>
              <a:t> Factor)</a:t>
            </a:r>
          </a:p>
          <a:p>
            <a:r>
              <a:rPr lang="fr-FR" sz="3200" dirty="0" smtClean="0"/>
              <a:t>5. Bilan FIDO et U2F</a:t>
            </a:r>
          </a:p>
          <a:p>
            <a:r>
              <a:rPr lang="fr-FR" sz="3200" dirty="0"/>
              <a:t>6</a:t>
            </a:r>
            <a:r>
              <a:rPr lang="fr-FR" sz="3200" dirty="0" smtClean="0"/>
              <a:t>. Objectif du projet</a:t>
            </a:r>
          </a:p>
          <a:p>
            <a:r>
              <a:rPr lang="fr-FR" sz="3200" dirty="0"/>
              <a:t>7</a:t>
            </a:r>
            <a:r>
              <a:rPr lang="fr-FR" sz="3200" dirty="0" smtClean="0"/>
              <a:t>. Travail restant</a:t>
            </a:r>
          </a:p>
          <a:p>
            <a:r>
              <a:rPr lang="fr-FR" sz="3200" dirty="0" smtClean="0"/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 smtClean="0"/>
              <a:t>1 - Introduction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6075314"/>
          </a:xfrm>
        </p:spPr>
        <p:txBody>
          <a:bodyPr>
            <a:normAutofit/>
          </a:bodyPr>
          <a:lstStyle/>
          <a:p>
            <a:pPr algn="just"/>
            <a:r>
              <a:rPr lang="fr-FR" sz="3200" dirty="0"/>
              <a:t>La démocratisation de l’utilisation d’internet a conduit les entreprises à ouvrir leurs systèmes d’informations aussi bien que pour leurs clients, partenaires et fournisseurs. La question de la sécurité se pose alors pour les entreprises</a:t>
            </a:r>
            <a:r>
              <a:rPr lang="fr-FR" sz="3200" dirty="0" smtClean="0"/>
              <a:t>.</a:t>
            </a:r>
          </a:p>
          <a:p>
            <a:pPr marL="0" indent="0" algn="just">
              <a:buNone/>
            </a:pPr>
            <a:r>
              <a:rPr lang="fr-FR" sz="3200" dirty="0" smtClean="0"/>
              <a:t> </a:t>
            </a:r>
            <a:endParaRPr lang="fr-FR" sz="3200" dirty="0" smtClean="0"/>
          </a:p>
          <a:p>
            <a:pPr algn="just"/>
            <a:r>
              <a:rPr lang="fr-FR" sz="3200" dirty="0"/>
              <a:t>Il est absolument nécessaire pour ces dernières, de définir toutes leurs ressources sensibles afin de les protéger, et maîtriser le contrôle d’accès à ces informations. </a:t>
            </a:r>
            <a:endParaRPr lang="fr-FR" sz="32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 smtClean="0"/>
              <a:t>2 – La sécurité informatique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6030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smtClean="0"/>
              <a:t>La </a:t>
            </a:r>
            <a:r>
              <a:rPr lang="fr-FR" sz="3200" dirty="0"/>
              <a:t>sécurité informatique permet de répondre aux objectifs suivants : </a:t>
            </a:r>
          </a:p>
          <a:p>
            <a:pPr algn="just"/>
            <a:r>
              <a:rPr lang="fr-FR" sz="3200" dirty="0"/>
              <a:t>la disponibilité </a:t>
            </a:r>
            <a:endParaRPr lang="fr-FR" sz="3200" dirty="0" smtClean="0"/>
          </a:p>
          <a:p>
            <a:pPr algn="just"/>
            <a:r>
              <a:rPr lang="fr-FR" sz="3200" dirty="0" smtClean="0"/>
              <a:t>l’intégrité</a:t>
            </a:r>
          </a:p>
          <a:p>
            <a:pPr algn="just"/>
            <a:r>
              <a:rPr lang="fr-FR" sz="3200" dirty="0"/>
              <a:t>la confidentialité </a:t>
            </a:r>
            <a:endParaRPr lang="fr-FR" sz="3200" dirty="0" smtClean="0"/>
          </a:p>
          <a:p>
            <a:pPr algn="just"/>
            <a:r>
              <a:rPr lang="fr-FR" sz="3200" dirty="0"/>
              <a:t>la traçabilité </a:t>
            </a:r>
            <a:endParaRPr lang="fr-FR" sz="3200" dirty="0" smtClean="0"/>
          </a:p>
          <a:p>
            <a:pPr algn="just"/>
            <a:r>
              <a:rPr lang="fr-FR" sz="3200" dirty="0" smtClean="0"/>
              <a:t>l’authentification</a:t>
            </a:r>
          </a:p>
          <a:p>
            <a:pPr algn="just"/>
            <a:r>
              <a:rPr lang="fr-FR" sz="3200" dirty="0"/>
              <a:t>la non-répudiation 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 – </a:t>
            </a:r>
            <a:r>
              <a:rPr lang="fr-FR" dirty="0"/>
              <a:t>FIDO (</a:t>
            </a:r>
            <a:r>
              <a:rPr lang="fr-FR" dirty="0" err="1"/>
              <a:t>Fast</a:t>
            </a:r>
            <a:r>
              <a:rPr lang="fr-FR" dirty="0"/>
              <a:t> ID Online)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9" y="3718014"/>
            <a:ext cx="11903581" cy="5380283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FIDO est </a:t>
            </a:r>
            <a:r>
              <a:rPr lang="fr-FR" sz="3200" dirty="0"/>
              <a:t>un ensemble de spécifications de sécurité technologique agnostique pour l'authentification forte</a:t>
            </a:r>
            <a:r>
              <a:rPr lang="fr-FR" sz="3200" dirty="0" smtClean="0"/>
              <a:t>.</a:t>
            </a:r>
          </a:p>
          <a:p>
            <a:pPr algn="just"/>
            <a:r>
              <a:rPr lang="fr-FR" sz="3200" dirty="0" smtClean="0"/>
              <a:t> </a:t>
            </a:r>
            <a:r>
              <a:rPr lang="fr-FR" sz="3200" dirty="0"/>
              <a:t>FIDO est développé par FIDO Alliance, un organisme sans but lucratif formé en 2012</a:t>
            </a:r>
            <a:r>
              <a:rPr lang="fr-FR" sz="3200" dirty="0" smtClean="0"/>
              <a:t>.</a:t>
            </a:r>
          </a:p>
          <a:p>
            <a:pPr algn="just"/>
            <a:r>
              <a:rPr lang="fr-FR" sz="3200" dirty="0" smtClean="0"/>
              <a:t>La spécification FIDO admet l’authentification multifactorielle (AMF) et la cryptographie avec clé publique</a:t>
            </a:r>
          </a:p>
          <a:p>
            <a:pPr algn="just"/>
            <a:endParaRPr lang="fr-FR" sz="3200" dirty="0" smtClean="0"/>
          </a:p>
          <a:p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mage 6" descr="Afficher l'image d'origin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9" y="1763930"/>
            <a:ext cx="3516449" cy="1162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9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 smtClean="0"/>
              <a:t>4 – </a:t>
            </a:r>
            <a:r>
              <a:rPr lang="fr-FR" dirty="0"/>
              <a:t>U2F (Universal 2</a:t>
            </a:r>
            <a:r>
              <a:rPr lang="fr-FR" baseline="30000" dirty="0"/>
              <a:t>nd</a:t>
            </a:r>
            <a:r>
              <a:rPr lang="fr-FR" dirty="0"/>
              <a:t> Factor)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5380283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FR" sz="3200" b="1" dirty="0" smtClean="0"/>
          </a:p>
          <a:p>
            <a:pPr lvl="0">
              <a:buNone/>
            </a:pPr>
            <a:endParaRPr lang="fr-FR" sz="3200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59352" y="2926080"/>
            <a:ext cx="11903581" cy="6075314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325115" indent="-325115" algn="just" defTabSz="1300460" rtl="0">
              <a:spcBef>
                <a:spcPts val="256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fr-FR" sz="3200" kern="1200" dirty="0" smtClean="0">
                <a:solidFill>
                  <a:schemeClr val="tx2"/>
                </a:solidFill>
              </a:rPr>
              <a:t>U2F est un standard d’authentification ouvert qui permet aux internautes d’accéder en toute sécurité à un certain nombre de services en ligne, avec l’aide d’un appareil, instantanément et sans aucun pilote ou logiciel client nécessaires</a:t>
            </a:r>
          </a:p>
          <a:p>
            <a:pPr marL="325115" indent="-325115" algn="just" defTabSz="1300460" rtl="0">
              <a:spcBef>
                <a:spcPts val="256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fr-FR" sz="3200" kern="1200" dirty="0" smtClean="0">
                <a:solidFill>
                  <a:schemeClr val="tx2"/>
                </a:solidFill>
                <a:sym typeface="Helvetica Neue"/>
              </a:rPr>
              <a:t>Les spécifications techniques ont été lancées à la fin 2014, y compris le support natif dans les comptes Google et Chrome, et ont depuis donné lieu à un écosystème florissant de fournisseur de matériel, de logiciels et de services. </a:t>
            </a:r>
          </a:p>
          <a:p>
            <a:pPr marL="325115" indent="-325115" algn="just" defTabSz="1300460" rtl="0">
              <a:spcBef>
                <a:spcPts val="256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endParaRPr lang="fr-FR" sz="3200" kern="1200" dirty="0" smtClean="0">
              <a:solidFill>
                <a:schemeClr val="tx2"/>
              </a:solidFill>
              <a:sym typeface="Helvetica Neue"/>
            </a:endParaRPr>
          </a:p>
          <a:p>
            <a:pPr marL="325115" indent="-325115" algn="just" defTabSz="1300460" rtl="0">
              <a:spcBef>
                <a:spcPts val="256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endParaRPr lang="fr-FR" sz="3200" kern="1200" dirty="0" smtClean="0">
              <a:solidFill>
                <a:schemeClr val="tx2"/>
              </a:solidFill>
              <a:sym typeface="Helvetica Neue"/>
            </a:endParaRP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 smtClean="0"/>
              <a:t>4 – </a:t>
            </a:r>
            <a:r>
              <a:rPr lang="fr-FR" dirty="0"/>
              <a:t>U2F (Universal 2</a:t>
            </a:r>
            <a:r>
              <a:rPr lang="fr-FR" baseline="30000" dirty="0"/>
              <a:t>nd</a:t>
            </a:r>
            <a:r>
              <a:rPr lang="fr-FR" dirty="0"/>
              <a:t> Factor)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5380283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FR" sz="3200" b="1" dirty="0" smtClean="0"/>
          </a:p>
          <a:p>
            <a:pPr lvl="0">
              <a:buNone/>
            </a:pPr>
            <a:endParaRPr lang="fr-FR" sz="3200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59352" y="2150084"/>
            <a:ext cx="11903581" cy="753762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Avantages et apports: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Une sécurité renforcée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Facile à utiliser 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Données privées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Un choix multiple 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Interopérable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Rentable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Identité électronique </a:t>
            </a: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fr-FR" sz="3200" kern="1200" dirty="0" smtClean="0">
                <a:solidFill>
                  <a:schemeClr val="tx2"/>
                </a:solidFill>
              </a:rPr>
              <a:t>Récupération sécurisée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325115" marR="0" lvl="0" indent="-325115" algn="just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5115" marR="0" lvl="0" indent="-325115" algn="l" defTabSz="1300460" rtl="0" eaLnBrk="1" fontAlgn="auto" latinLnBrk="0" hangingPunct="1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7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 – </a:t>
            </a:r>
            <a:r>
              <a:rPr lang="fr-FR" dirty="0"/>
              <a:t>Bilan FIDO et U2F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830" y="3142827"/>
            <a:ext cx="12219990" cy="5380283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UAF</a:t>
            </a:r>
            <a:r>
              <a:rPr lang="fr-FR" sz="3200" dirty="0"/>
              <a:t> : FIDO est pris en charge par le protocole </a:t>
            </a:r>
            <a:r>
              <a:rPr lang="fr-FR" sz="3200" dirty="0" smtClean="0"/>
              <a:t>UAF : </a:t>
            </a:r>
            <a:r>
              <a:rPr lang="fr-FR" sz="3200" dirty="0"/>
              <a:t>Un utilisateur s’enregistre et s’authentifie sur le serveur d’une application en ligne en choisissant un dispositif d’authentification local, comme saisir un code </a:t>
            </a:r>
            <a:r>
              <a:rPr lang="fr-FR" sz="3200" dirty="0" smtClean="0"/>
              <a:t>PIN.</a:t>
            </a:r>
          </a:p>
          <a:p>
            <a:pPr algn="just"/>
            <a:endParaRPr lang="fr-FR" sz="3200" dirty="0" smtClean="0"/>
          </a:p>
          <a:p>
            <a:pPr algn="just"/>
            <a:r>
              <a:rPr lang="fr-FR" sz="3200" dirty="0" smtClean="0"/>
              <a:t>U2F : </a:t>
            </a:r>
            <a:r>
              <a:rPr lang="fr-FR" sz="3200" dirty="0"/>
              <a:t>un second facteur (le Near Field Communication (NFC) ou le jeton de sécurité) est ajouté en plus de l’identification réalisée avec les clés privées et publiques du système </a:t>
            </a:r>
            <a:r>
              <a:rPr lang="fr-FR" sz="3200" dirty="0" smtClean="0"/>
              <a:t>UAF.</a:t>
            </a:r>
            <a:endParaRPr lang="fr-FR" sz="3200" dirty="0"/>
          </a:p>
          <a:p>
            <a:pPr>
              <a:buNone/>
            </a:pPr>
            <a:endParaRPr lang="fr-FR" sz="3200" b="1" dirty="0" smtClean="0"/>
          </a:p>
          <a:p>
            <a:pPr lvl="0"/>
            <a:endParaRPr lang="fr-FR" sz="3200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39" y="1300480"/>
            <a:ext cx="9256358" cy="1625600"/>
          </a:xfrm>
        </p:spPr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 – </a:t>
            </a:r>
            <a:r>
              <a:rPr lang="fr-FR" dirty="0"/>
              <a:t>Objectif du projet</a:t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238" y="3142827"/>
            <a:ext cx="11903581" cy="6075314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 Etudier les solutions FIDO et U2F.</a:t>
            </a:r>
          </a:p>
          <a:p>
            <a:endParaRPr lang="fr-FR" sz="3200" dirty="0" smtClean="0"/>
          </a:p>
          <a:p>
            <a:pPr algn="just"/>
            <a:r>
              <a:rPr lang="fr-FR" sz="3200" dirty="0" smtClean="0"/>
              <a:t>Mettre en place une solution pour bloquer l’authentification à une session Windows en l’absence de la  </a:t>
            </a:r>
            <a:r>
              <a:rPr lang="fr-FR" sz="3200" dirty="0" err="1" smtClean="0"/>
              <a:t>YubiKey</a:t>
            </a:r>
            <a:r>
              <a:rPr lang="fr-FR" sz="3200" dirty="0" smtClean="0"/>
              <a:t>. </a:t>
            </a:r>
          </a:p>
          <a:p>
            <a:pPr algn="just">
              <a:buNone/>
            </a:pPr>
            <a:endParaRPr lang="fr-FR" sz="3200" dirty="0" smtClean="0"/>
          </a:p>
          <a:p>
            <a:pPr algn="just">
              <a:buNone/>
            </a:pPr>
            <a:endParaRPr lang="fr-FR" sz="3200" dirty="0" smtClean="0"/>
          </a:p>
          <a:p>
            <a:pPr algn="just"/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1695</TotalTime>
  <Words>424</Words>
  <Application>Microsoft Office PowerPoint</Application>
  <PresentationFormat>Personnalisé</PresentationFormat>
  <Paragraphs>78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Helvetica Light</vt:lpstr>
      <vt:lpstr>Helvetica Neue</vt:lpstr>
      <vt:lpstr>Wingdings 2</vt:lpstr>
      <vt:lpstr>Plaza</vt:lpstr>
      <vt:lpstr>Solution matérielles de double authentification</vt:lpstr>
      <vt:lpstr>Plan</vt:lpstr>
      <vt:lpstr>1 - Introduction </vt:lpstr>
      <vt:lpstr>2 – La sécurité informatique </vt:lpstr>
      <vt:lpstr>3 – FIDO (Fast ID Online)  </vt:lpstr>
      <vt:lpstr>4 – U2F (Universal 2nd Factor)  </vt:lpstr>
      <vt:lpstr>4 – U2F (Universal 2nd Factor)  </vt:lpstr>
      <vt:lpstr>5 – Bilan FIDO et U2F  </vt:lpstr>
      <vt:lpstr>6 – Objectif du projet  </vt:lpstr>
      <vt:lpstr>7 – Travail restant 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237</cp:revision>
  <dcterms:modified xsi:type="dcterms:W3CDTF">2016-02-28T23:54:14Z</dcterms:modified>
</cp:coreProperties>
</file>