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FFFFF"/>
    <a:srgbClr val="EC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Target</a:t>
            </a:r>
            <a:r>
              <a:rPr lang="en-US" baseline="0" dirty="0"/>
              <a:t> Value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Non-Bipolar</c:v>
                </c:pt>
                <c:pt idx="1">
                  <c:v>Bipolar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133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B-4D24-85A0-00EFEAD11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27"/>
        <c:axId val="1685924112"/>
        <c:axId val="1685926608"/>
      </c:barChart>
      <c:catAx>
        <c:axId val="168592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926608"/>
        <c:crosses val="autoZero"/>
        <c:auto val="1"/>
        <c:lblAlgn val="ctr"/>
        <c:lblOffset val="100"/>
        <c:noMultiLvlLbl val="0"/>
      </c:catAx>
      <c:valAx>
        <c:axId val="1685926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8592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A27909-E6DB-4C61-965D-D414D7E2BF2F}"/>
              </a:ext>
            </a:extLst>
          </p:cNvPr>
          <p:cNvCxnSpPr/>
          <p:nvPr userDrawn="1"/>
        </p:nvCxnSpPr>
        <p:spPr>
          <a:xfrm>
            <a:off x="824248" y="1352282"/>
            <a:ext cx="37348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Bipolar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With Voting Classifier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Voting Classifier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418180"/>
              </p:ext>
            </p:extLst>
          </p:nvPr>
        </p:nvGraphicFramePr>
        <p:xfrm>
          <a:off x="762430" y="1688710"/>
          <a:ext cx="4688114" cy="249016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10-Fold CV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One Leave out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06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C8F65A2-F513-4703-9022-8E19250E7762}"/>
              </a:ext>
            </a:extLst>
          </p:cNvPr>
          <p:cNvSpPr/>
          <p:nvPr/>
        </p:nvSpPr>
        <p:spPr>
          <a:xfrm>
            <a:off x="-1" y="4949183"/>
            <a:ext cx="4513943" cy="94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B6536-4BE1-4563-8C6E-771F28BA9A89}"/>
              </a:ext>
            </a:extLst>
          </p:cNvPr>
          <p:cNvSpPr txBox="1"/>
          <p:nvPr/>
        </p:nvSpPr>
        <p:spPr>
          <a:xfrm>
            <a:off x="142934" y="5039674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Metrics </a:t>
            </a:r>
            <a:r>
              <a:rPr lang="en-US" dirty="0" err="1">
                <a:latin typeface="Assistant "/>
              </a:rPr>
              <a:t>evaluasinya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menurun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menggunakan</a:t>
            </a:r>
            <a:r>
              <a:rPr lang="en-US" dirty="0">
                <a:latin typeface="Assistant "/>
              </a:rPr>
              <a:t> one leave out</a:t>
            </a:r>
            <a:endParaRPr lang="en-US" b="1" dirty="0">
              <a:latin typeface="Assistant 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AD2A44-3A03-4F7C-9CD5-108B18B9A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007272"/>
              </p:ext>
            </p:extLst>
          </p:nvPr>
        </p:nvGraphicFramePr>
        <p:xfrm>
          <a:off x="6879772" y="2933793"/>
          <a:ext cx="4688114" cy="153251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TRUE/Predict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Positive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negative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129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6879772" y="2405331"/>
            <a:ext cx="437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"/>
              </a:rPr>
              <a:t>Confusion Matrix </a:t>
            </a:r>
            <a:r>
              <a:rPr lang="en-US" dirty="0" err="1">
                <a:latin typeface="Assistant "/>
              </a:rPr>
              <a:t>dari</a:t>
            </a:r>
            <a:r>
              <a:rPr lang="en-US" dirty="0">
                <a:latin typeface="Assistant "/>
              </a:rPr>
              <a:t> One Leave Out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402941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244535" y="1815120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Gagal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Bipolar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2C0A04-1B92-4474-9C8B-ADB61CC9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4" y="2580112"/>
            <a:ext cx="4371007" cy="3319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6C39AD-37B4-4BCB-8CB0-F42B367F2E0F}"/>
              </a:ext>
            </a:extLst>
          </p:cNvPr>
          <p:cNvSpPr txBox="1"/>
          <p:nvPr/>
        </p:nvSpPr>
        <p:spPr>
          <a:xfrm>
            <a:off x="5071638" y="1814953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Gagal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Non-Bipolar</a:t>
            </a: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F074A1E5-6E55-4929-AC79-7466E5CB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38" y="2580112"/>
            <a:ext cx="4371007" cy="3319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27BF9A0-DE4C-42A2-8B19-F02D80B1CEDE}"/>
              </a:ext>
            </a:extLst>
          </p:cNvPr>
          <p:cNvSpPr/>
          <p:nvPr/>
        </p:nvSpPr>
        <p:spPr>
          <a:xfrm>
            <a:off x="9666514" y="2838666"/>
            <a:ext cx="2525486" cy="2357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0623E-E90E-475A-BA96-B86A40D7AD1A}"/>
              </a:ext>
            </a:extLst>
          </p:cNvPr>
          <p:cNvSpPr txBox="1"/>
          <p:nvPr/>
        </p:nvSpPr>
        <p:spPr>
          <a:xfrm>
            <a:off x="9695542" y="2938104"/>
            <a:ext cx="2525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ssistant "/>
              </a:rPr>
              <a:t>Terlihat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bahwa</a:t>
            </a:r>
            <a:r>
              <a:rPr lang="en-US" sz="1600" dirty="0">
                <a:latin typeface="Assistant "/>
              </a:rPr>
              <a:t> kata “Sad” </a:t>
            </a:r>
            <a:r>
              <a:rPr lang="en-US" sz="1600" dirty="0" err="1">
                <a:latin typeface="Assistant "/>
              </a:rPr>
              <a:t>merupakan</a:t>
            </a:r>
            <a:r>
              <a:rPr lang="en-US" sz="1600" dirty="0">
                <a:latin typeface="Assistant "/>
              </a:rPr>
              <a:t> kata yang </a:t>
            </a:r>
            <a:r>
              <a:rPr lang="en-US" sz="1600" dirty="0" err="1">
                <a:latin typeface="Assistant "/>
              </a:rPr>
              <a:t>umum</a:t>
            </a:r>
            <a:r>
              <a:rPr lang="en-US" sz="1600" dirty="0">
                <a:latin typeface="Assistant "/>
              </a:rPr>
              <a:t>, </a:t>
            </a:r>
            <a:r>
              <a:rPr lang="en-US" sz="1600" dirty="0" err="1">
                <a:latin typeface="Assistant "/>
              </a:rPr>
              <a:t>baik</a:t>
            </a:r>
            <a:r>
              <a:rPr lang="en-US" sz="1600" dirty="0">
                <a:latin typeface="Assistant "/>
              </a:rPr>
              <a:t> yang </a:t>
            </a:r>
            <a:r>
              <a:rPr lang="en-US" sz="1600" dirty="0" err="1">
                <a:latin typeface="Assistant "/>
              </a:rPr>
              <a:t>dirasakan</a:t>
            </a:r>
            <a:r>
              <a:rPr lang="en-US" sz="1600" dirty="0">
                <a:latin typeface="Assistant "/>
              </a:rPr>
              <a:t> oleh orang Bipolar dan Non-Bipolar. Hal </a:t>
            </a:r>
            <a:r>
              <a:rPr lang="en-US" sz="1600" dirty="0" err="1">
                <a:latin typeface="Assistant "/>
              </a:rPr>
              <a:t>ini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membuat</a:t>
            </a:r>
            <a:r>
              <a:rPr lang="en-US" sz="1600" dirty="0">
                <a:latin typeface="Assistant "/>
              </a:rPr>
              <a:t> model </a:t>
            </a:r>
            <a:r>
              <a:rPr lang="en-US" sz="1600" dirty="0" err="1">
                <a:latin typeface="Assistant "/>
              </a:rPr>
              <a:t>mungkin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susah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untuk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membedakannya</a:t>
            </a:r>
            <a:endParaRPr lang="en-US" sz="1600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94264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Prediksi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8C5C9-3A16-439E-9ED2-372D4C7A55E5}"/>
              </a:ext>
            </a:extLst>
          </p:cNvPr>
          <p:cNvSpPr txBox="1"/>
          <p:nvPr/>
        </p:nvSpPr>
        <p:spPr>
          <a:xfrm>
            <a:off x="244535" y="1815120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Berhasil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Bipolar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C0A04-1B92-4474-9C8B-ADB61CC9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8274" y="2580112"/>
            <a:ext cx="4371006" cy="3319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6C39AD-37B4-4BCB-8CB0-F42B367F2E0F}"/>
              </a:ext>
            </a:extLst>
          </p:cNvPr>
          <p:cNvSpPr txBox="1"/>
          <p:nvPr/>
        </p:nvSpPr>
        <p:spPr>
          <a:xfrm>
            <a:off x="5071638" y="1814953"/>
            <a:ext cx="43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ssistant "/>
              </a:rPr>
              <a:t>Gejala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dialami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ketika</a:t>
            </a:r>
            <a:r>
              <a:rPr lang="en-US" dirty="0">
                <a:latin typeface="Assistant "/>
              </a:rPr>
              <a:t> model </a:t>
            </a:r>
            <a:r>
              <a:rPr lang="en-US" b="1" dirty="0" err="1">
                <a:latin typeface="Assistant "/>
              </a:rPr>
              <a:t>Berhasil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Memprediksi</a:t>
            </a:r>
            <a:r>
              <a:rPr lang="en-US" b="1" dirty="0">
                <a:latin typeface="Assistant "/>
              </a:rPr>
              <a:t> Non-Bipolar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74A1E5-6E55-4929-AC79-7466E5CB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1638" y="2580112"/>
            <a:ext cx="4371006" cy="3319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27BF9A0-DE4C-42A2-8B19-F02D80B1CEDE}"/>
              </a:ext>
            </a:extLst>
          </p:cNvPr>
          <p:cNvSpPr/>
          <p:nvPr/>
        </p:nvSpPr>
        <p:spPr>
          <a:xfrm>
            <a:off x="9666514" y="2838666"/>
            <a:ext cx="2525486" cy="2110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C0623E-E90E-475A-BA96-B86A40D7AD1A}"/>
              </a:ext>
            </a:extLst>
          </p:cNvPr>
          <p:cNvSpPr txBox="1"/>
          <p:nvPr/>
        </p:nvSpPr>
        <p:spPr>
          <a:xfrm>
            <a:off x="9695542" y="2938104"/>
            <a:ext cx="2525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ssistant "/>
              </a:rPr>
              <a:t>Gejala</a:t>
            </a:r>
            <a:r>
              <a:rPr lang="en-US" sz="1600" dirty="0">
                <a:latin typeface="Assistant "/>
              </a:rPr>
              <a:t> pada Bipolar yang paling </a:t>
            </a:r>
            <a:r>
              <a:rPr lang="en-US" sz="1600" dirty="0" err="1">
                <a:latin typeface="Assistant "/>
              </a:rPr>
              <a:t>sering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adalah</a:t>
            </a:r>
            <a:r>
              <a:rPr lang="en-US" sz="1600" dirty="0">
                <a:latin typeface="Assistant "/>
              </a:rPr>
              <a:t> “Delusion”, “Depress”, dan “Suicide”. </a:t>
            </a:r>
            <a:r>
              <a:rPr lang="en-US" sz="1600" dirty="0" err="1">
                <a:latin typeface="Assistant "/>
              </a:rPr>
              <a:t>Sementara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itu</a:t>
            </a:r>
            <a:r>
              <a:rPr lang="en-US" sz="1600" dirty="0">
                <a:latin typeface="Assistant "/>
              </a:rPr>
              <a:t> </a:t>
            </a:r>
            <a:r>
              <a:rPr lang="en-US" sz="1600" dirty="0" err="1">
                <a:latin typeface="Assistant "/>
              </a:rPr>
              <a:t>untuk</a:t>
            </a:r>
            <a:r>
              <a:rPr lang="en-US" sz="1600" dirty="0">
                <a:latin typeface="Assistant "/>
              </a:rPr>
              <a:t> Non-Bipolar “Insomnia”, “Panic”, dan “Anxious”</a:t>
            </a:r>
            <a:endParaRPr lang="en-US" sz="1600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16833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3011081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C0320D-B84E-4C49-B8AE-3FFAFEF06BCA}"/>
              </a:ext>
            </a:extLst>
          </p:cNvPr>
          <p:cNvSpPr/>
          <p:nvPr/>
        </p:nvSpPr>
        <p:spPr>
          <a:xfrm>
            <a:off x="1019359" y="1669423"/>
            <a:ext cx="2212591" cy="3854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1ECDDE-6D32-40F6-A770-6D6A66E02623}"/>
              </a:ext>
            </a:extLst>
          </p:cNvPr>
          <p:cNvSpPr/>
          <p:nvPr/>
        </p:nvSpPr>
        <p:spPr>
          <a:xfrm>
            <a:off x="1224780" y="2360055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Random Forest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C73DF-8F66-4952-838D-7EA161AE6CA6}"/>
              </a:ext>
            </a:extLst>
          </p:cNvPr>
          <p:cNvSpPr/>
          <p:nvPr/>
        </p:nvSpPr>
        <p:spPr>
          <a:xfrm>
            <a:off x="1224779" y="2978240"/>
            <a:ext cx="1801753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Ada Boost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39BBA0-F131-4A10-A08D-F679CE9C98DD}"/>
              </a:ext>
            </a:extLst>
          </p:cNvPr>
          <p:cNvSpPr/>
          <p:nvPr/>
        </p:nvSpPr>
        <p:spPr>
          <a:xfrm>
            <a:off x="1224779" y="3596425"/>
            <a:ext cx="1801755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Gradient Boosting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E1022F-E228-4C34-9E06-329D21926FC9}"/>
              </a:ext>
            </a:extLst>
          </p:cNvPr>
          <p:cNvSpPr/>
          <p:nvPr/>
        </p:nvSpPr>
        <p:spPr>
          <a:xfrm>
            <a:off x="1224779" y="4214610"/>
            <a:ext cx="1801755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Extra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52BFA9-0A77-4610-ADA5-2145EF4A7F38}"/>
              </a:ext>
            </a:extLst>
          </p:cNvPr>
          <p:cNvSpPr/>
          <p:nvPr/>
        </p:nvSpPr>
        <p:spPr>
          <a:xfrm>
            <a:off x="1224778" y="4832795"/>
            <a:ext cx="1801755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SVM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BFD0E-0658-43BF-B988-0657CF54DEBA}"/>
              </a:ext>
            </a:extLst>
          </p:cNvPr>
          <p:cNvSpPr txBox="1"/>
          <p:nvPr/>
        </p:nvSpPr>
        <p:spPr>
          <a:xfrm>
            <a:off x="1357214" y="1830073"/>
            <a:ext cx="15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E0C44C-6CCB-41C0-B749-3854D312617E}"/>
              </a:ext>
            </a:extLst>
          </p:cNvPr>
          <p:cNvSpPr/>
          <p:nvPr/>
        </p:nvSpPr>
        <p:spPr>
          <a:xfrm>
            <a:off x="3721775" y="1669424"/>
            <a:ext cx="2212591" cy="2851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B735F1-9277-4B2F-B272-11349C46B6F8}"/>
              </a:ext>
            </a:extLst>
          </p:cNvPr>
          <p:cNvSpPr/>
          <p:nvPr/>
        </p:nvSpPr>
        <p:spPr>
          <a:xfrm>
            <a:off x="3927197" y="260535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Grid 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AE90F9-F5AD-451A-AE81-1B581C3DBC34}"/>
              </a:ext>
            </a:extLst>
          </p:cNvPr>
          <p:cNvSpPr/>
          <p:nvPr/>
        </p:nvSpPr>
        <p:spPr>
          <a:xfrm>
            <a:off x="3927196" y="3223534"/>
            <a:ext cx="1801753" cy="991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10 Folds  Stratified Cross Validation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0384F-F286-4D88-B47F-7EF3A5951850}"/>
              </a:ext>
            </a:extLst>
          </p:cNvPr>
          <p:cNvSpPr txBox="1"/>
          <p:nvPr/>
        </p:nvSpPr>
        <p:spPr>
          <a:xfrm>
            <a:off x="3927196" y="1797018"/>
            <a:ext cx="18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Hyperparameter Optimization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542FA6-CDC9-44B4-9B3D-2843EF767209}"/>
              </a:ext>
            </a:extLst>
          </p:cNvPr>
          <p:cNvSpPr/>
          <p:nvPr/>
        </p:nvSpPr>
        <p:spPr>
          <a:xfrm>
            <a:off x="6447798" y="1669424"/>
            <a:ext cx="2212591" cy="34048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4BB3BE-2D97-496B-971E-138857922842}"/>
              </a:ext>
            </a:extLst>
          </p:cNvPr>
          <p:cNvSpPr/>
          <p:nvPr/>
        </p:nvSpPr>
        <p:spPr>
          <a:xfrm>
            <a:off x="6653220" y="260535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BC1E1-2336-4AAB-B894-AA7FDB05F0D7}"/>
              </a:ext>
            </a:extLst>
          </p:cNvPr>
          <p:cNvSpPr txBox="1"/>
          <p:nvPr/>
        </p:nvSpPr>
        <p:spPr>
          <a:xfrm>
            <a:off x="6653219" y="1797018"/>
            <a:ext cx="18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Evaluation Metrics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948A07-8699-4D9D-B669-8C42D0448F96}"/>
              </a:ext>
            </a:extLst>
          </p:cNvPr>
          <p:cNvSpPr/>
          <p:nvPr/>
        </p:nvSpPr>
        <p:spPr>
          <a:xfrm>
            <a:off x="6653219" y="3153895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Recall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CA1D50-CB01-4453-BCEC-BD7F9BA09557}"/>
              </a:ext>
            </a:extLst>
          </p:cNvPr>
          <p:cNvSpPr/>
          <p:nvPr/>
        </p:nvSpPr>
        <p:spPr>
          <a:xfrm>
            <a:off x="6653219" y="370244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Precision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E4EA9-3F16-4081-BEB6-4C596FF21E9D}"/>
              </a:ext>
            </a:extLst>
          </p:cNvPr>
          <p:cNvSpPr/>
          <p:nvPr/>
        </p:nvSpPr>
        <p:spPr>
          <a:xfrm>
            <a:off x="6653219" y="4295106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F1-Score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317173-6358-4F2A-94FC-5F4D617E192F}"/>
              </a:ext>
            </a:extLst>
          </p:cNvPr>
          <p:cNvSpPr/>
          <p:nvPr/>
        </p:nvSpPr>
        <p:spPr>
          <a:xfrm>
            <a:off x="9150214" y="1669424"/>
            <a:ext cx="2212591" cy="34048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8C7E6D7-1CF2-42FF-8C74-9EB1C8A169C5}"/>
              </a:ext>
            </a:extLst>
          </p:cNvPr>
          <p:cNvSpPr/>
          <p:nvPr/>
        </p:nvSpPr>
        <p:spPr>
          <a:xfrm>
            <a:off x="9355636" y="260535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Accuracy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236DD-8AB6-4A52-8125-80AF75F66138}"/>
              </a:ext>
            </a:extLst>
          </p:cNvPr>
          <p:cNvSpPr txBox="1"/>
          <p:nvPr/>
        </p:nvSpPr>
        <p:spPr>
          <a:xfrm>
            <a:off x="9355635" y="1797018"/>
            <a:ext cx="18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Voting </a:t>
            </a:r>
          </a:p>
          <a:p>
            <a:pPr algn="ctr"/>
            <a:r>
              <a:rPr lang="en-US" dirty="0">
                <a:latin typeface="Assistant Medium" pitchFamily="2" charset="-79"/>
                <a:cs typeface="Assistant Medium" pitchFamily="2" charset="-79"/>
              </a:rPr>
              <a:t>Classifier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31F428E-AE31-4977-AAAC-8369EC335427}"/>
              </a:ext>
            </a:extLst>
          </p:cNvPr>
          <p:cNvSpPr/>
          <p:nvPr/>
        </p:nvSpPr>
        <p:spPr>
          <a:xfrm>
            <a:off x="9355635" y="3153895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Recall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55F550-6D84-48F6-BE19-2DA984358805}"/>
              </a:ext>
            </a:extLst>
          </p:cNvPr>
          <p:cNvSpPr/>
          <p:nvPr/>
        </p:nvSpPr>
        <p:spPr>
          <a:xfrm>
            <a:off x="9355635" y="3702440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Precision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B8E3D6-537A-47DF-A499-16EA1F83D786}"/>
              </a:ext>
            </a:extLst>
          </p:cNvPr>
          <p:cNvSpPr/>
          <p:nvPr/>
        </p:nvSpPr>
        <p:spPr>
          <a:xfrm>
            <a:off x="9355635" y="4295106"/>
            <a:ext cx="1801752" cy="450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rPr>
              <a:t>Best F1-Score</a:t>
            </a:r>
          </a:p>
        </p:txBody>
      </p:sp>
    </p:spTree>
    <p:extLst>
      <p:ext uri="{BB962C8B-B14F-4D97-AF65-F5344CB8AC3E}">
        <p14:creationId xmlns:p14="http://schemas.microsoft.com/office/powerpoint/2010/main" val="23841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3011081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6551AA3-2070-42D5-AE7F-A70D6BB24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664383"/>
              </p:ext>
            </p:extLst>
          </p:nvPr>
        </p:nvGraphicFramePr>
        <p:xfrm>
          <a:off x="836112" y="1508305"/>
          <a:ext cx="3242613" cy="327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5CF27D4-EB7E-4161-9131-D49E543C2A37}"/>
              </a:ext>
            </a:extLst>
          </p:cNvPr>
          <p:cNvSpPr txBox="1"/>
          <p:nvPr/>
        </p:nvSpPr>
        <p:spPr>
          <a:xfrm>
            <a:off x="5531051" y="1597712"/>
            <a:ext cx="493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ssistant "/>
              </a:rPr>
              <a:t>Terdapat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57 Kata/</a:t>
            </a:r>
            <a:r>
              <a:rPr lang="en-US" b="1" dirty="0" err="1">
                <a:latin typeface="Assistant "/>
              </a:rPr>
              <a:t>variabel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digunakan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dikodekan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menggunakan</a:t>
            </a:r>
            <a:r>
              <a:rPr lang="en-US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CountVectorizer</a:t>
            </a:r>
            <a:endParaRPr lang="en-US" b="1" dirty="0">
              <a:latin typeface="Assistant 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A771C4-CD2C-40C7-B8B9-44E839F38B95}"/>
              </a:ext>
            </a:extLst>
          </p:cNvPr>
          <p:cNvSpPr/>
          <p:nvPr/>
        </p:nvSpPr>
        <p:spPr>
          <a:xfrm>
            <a:off x="5157143" y="2526756"/>
            <a:ext cx="6291166" cy="30757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addict, alcohol, anger, anxious, appetite, balance, breathe, bulimia, communicate, concentrate, confuse, cry, delusion, depress, digestive, distrust, dizzy, drug, eat, echolalia, emotion, empty, excess, faint, fluctuation, forget, guilt, harm, hatred, headache, heartbeat, hopeless, impulsive, insomnia, lazy, libido, lonely, mood, nausea, numb, obsessive, overreact, panic, paranoia, respond, sad, scare, stress, suicide, sweat, tire, trauma, tremble, violence, weight, withdrawal, worry,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01B664-0AD4-4E22-B3B7-32F0FDA08E20}"/>
              </a:ext>
            </a:extLst>
          </p:cNvPr>
          <p:cNvSpPr/>
          <p:nvPr/>
        </p:nvSpPr>
        <p:spPr>
          <a:xfrm>
            <a:off x="0" y="4949183"/>
            <a:ext cx="3500152" cy="1099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63AD4-FECE-4780-BCB4-5779A39BAB40}"/>
              </a:ext>
            </a:extLst>
          </p:cNvPr>
          <p:cNvSpPr txBox="1"/>
          <p:nvPr/>
        </p:nvSpPr>
        <p:spPr>
          <a:xfrm>
            <a:off x="142935" y="5039674"/>
            <a:ext cx="350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Data Imbalanced </a:t>
            </a:r>
            <a:r>
              <a:rPr lang="en-US" dirty="0" err="1">
                <a:latin typeface="Assistant "/>
              </a:rPr>
              <a:t>sehingga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akan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menggunakan</a:t>
            </a:r>
            <a:r>
              <a:rPr lang="en-US" dirty="0">
                <a:latin typeface="Assistant "/>
              </a:rPr>
              <a:t> Stratified Cross Validation 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21331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Hyperparameter Space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A771C4-CD2C-40C7-B8B9-44E839F38B95}"/>
              </a:ext>
            </a:extLst>
          </p:cNvPr>
          <p:cNvSpPr/>
          <p:nvPr/>
        </p:nvSpPr>
        <p:spPr>
          <a:xfrm>
            <a:off x="762430" y="1742985"/>
            <a:ext cx="3301570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dan Extra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1055B-6443-487C-BE4C-BCF88A573C10}"/>
              </a:ext>
            </a:extLst>
          </p:cNvPr>
          <p:cNvSpPr/>
          <p:nvPr/>
        </p:nvSpPr>
        <p:spPr>
          <a:xfrm>
            <a:off x="751329" y="2433461"/>
            <a:ext cx="3878728" cy="14937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50, 100, …, 500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criterion 		: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gini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entropy,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None, 5, 10,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min_samples_split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2, 4, 6, 8,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min_samples_leaf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1, 3, 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89E52F-F5B6-425E-A45D-D5061EB8543E}"/>
              </a:ext>
            </a:extLst>
          </p:cNvPr>
          <p:cNvSpPr/>
          <p:nvPr/>
        </p:nvSpPr>
        <p:spPr>
          <a:xfrm>
            <a:off x="784634" y="4232302"/>
            <a:ext cx="1508624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 Boost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F99646-ABF1-4C6B-9E35-23343FE06893}"/>
              </a:ext>
            </a:extLst>
          </p:cNvPr>
          <p:cNvSpPr/>
          <p:nvPr/>
        </p:nvSpPr>
        <p:spPr>
          <a:xfrm>
            <a:off x="762430" y="4904900"/>
            <a:ext cx="4640729" cy="875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50, 100, …, 500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 0.0001, 0.0002, 0.0004, …, 0.48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E52C13-C6AF-438D-9A44-53B3C88FF07E}"/>
              </a:ext>
            </a:extLst>
          </p:cNvPr>
          <p:cNvSpPr/>
          <p:nvPr/>
        </p:nvSpPr>
        <p:spPr>
          <a:xfrm>
            <a:off x="5894938" y="3920326"/>
            <a:ext cx="2256540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Boosting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4CD152-5062-436A-9AD0-319F801F25BA}"/>
              </a:ext>
            </a:extLst>
          </p:cNvPr>
          <p:cNvSpPr/>
          <p:nvPr/>
        </p:nvSpPr>
        <p:spPr>
          <a:xfrm>
            <a:off x="5894938" y="4558690"/>
            <a:ext cx="5272960" cy="14734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100, 200, …, 500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 0.0001, 0.0002, 0.0004, …, 0.38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min_samples_split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2, 4, 6, 8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min_samples_leaf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: 1, 3, 5,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: 2, 3,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A6FF9F-F85F-4DB4-AD33-A570E2504795}"/>
              </a:ext>
            </a:extLst>
          </p:cNvPr>
          <p:cNvSpPr/>
          <p:nvPr/>
        </p:nvSpPr>
        <p:spPr>
          <a:xfrm>
            <a:off x="5894938" y="1562595"/>
            <a:ext cx="2755576" cy="47770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Vector Machine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3C2BCB-D590-44C8-A7BA-9C6B50DED1B8}"/>
              </a:ext>
            </a:extLst>
          </p:cNvPr>
          <p:cNvSpPr/>
          <p:nvPr/>
        </p:nvSpPr>
        <p:spPr>
          <a:xfrm>
            <a:off x="5882768" y="2195559"/>
            <a:ext cx="4537420" cy="14937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kernel 	: linear, poly,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rbf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sigmoid,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	: 0.001, 0.1001, 0.2001,…, 20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gamma 	: scale, auto,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degree 	: 3, 4, 5, 6</a:t>
            </a:r>
          </a:p>
        </p:txBody>
      </p:sp>
    </p:spTree>
    <p:extLst>
      <p:ext uri="{BB962C8B-B14F-4D97-AF65-F5344CB8AC3E}">
        <p14:creationId xmlns:p14="http://schemas.microsoft.com/office/powerpoint/2010/main" val="155691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81810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0.1401,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400}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0.336667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0.374286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0.807917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0.1401,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0.313333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0.360476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0.78875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0.3601,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6,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0.466667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0.378333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0.410476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recall </a:t>
            </a:r>
            <a:r>
              <a:rPr lang="en-US" b="1" dirty="0" err="1">
                <a:latin typeface="Assistant "/>
              </a:rPr>
              <a:t>terbaik</a:t>
            </a:r>
            <a:r>
              <a:rPr lang="en-US" dirty="0">
                <a:latin typeface="Assistant "/>
              </a:rPr>
              <a:t>. Karena </a:t>
            </a:r>
            <a:r>
              <a:rPr lang="en-US" dirty="0" err="1">
                <a:latin typeface="Assistant "/>
              </a:rPr>
              <a:t>terdapat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dua</a:t>
            </a:r>
            <a:r>
              <a:rPr lang="en-US" dirty="0">
                <a:latin typeface="Assistant "/>
              </a:rPr>
              <a:t> 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nilai</a:t>
            </a:r>
            <a:r>
              <a:rPr lang="en-US" dirty="0">
                <a:latin typeface="Assistant "/>
              </a:rPr>
              <a:t> recall </a:t>
            </a:r>
            <a:r>
              <a:rPr lang="en-US" dirty="0" err="1">
                <a:latin typeface="Assistant "/>
              </a:rPr>
              <a:t>terbaik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sama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maka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dipilih</a:t>
            </a:r>
            <a:r>
              <a:rPr lang="en-US" dirty="0">
                <a:latin typeface="Assistant "/>
              </a:rPr>
              <a:t> yang F1-Score </a:t>
            </a:r>
            <a:r>
              <a:rPr lang="en-US" dirty="0" err="1">
                <a:latin typeface="Assistant "/>
              </a:rPr>
              <a:t>lebih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tinggi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8558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521070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0.0201,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 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precision </a:t>
            </a:r>
            <a:r>
              <a:rPr lang="en-US" b="1" dirty="0" err="1">
                <a:latin typeface="Assistant "/>
              </a:rPr>
              <a:t>terbaik</a:t>
            </a:r>
            <a:r>
              <a:rPr lang="en-US" b="1" dirty="0">
                <a:latin typeface="Assistant 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20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821660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0.0801,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0.1601,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0.416667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0.466667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0.865417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0.0201,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2,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6,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': 500}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0.865417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F1-Score </a:t>
            </a:r>
            <a:r>
              <a:rPr lang="en-US" b="1" dirty="0" err="1">
                <a:latin typeface="Assistant "/>
              </a:rPr>
              <a:t>terbaik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24126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Hasil </a:t>
            </a:r>
            <a:r>
              <a:rPr lang="en-US" dirty="0" err="1"/>
              <a:t>Pemodelan</a:t>
            </a:r>
            <a:endParaRPr lang="en-US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56209"/>
              </p:ext>
            </p:extLst>
          </p:nvPr>
        </p:nvGraphicFramePr>
        <p:xfrm>
          <a:off x="762430" y="2468720"/>
          <a:ext cx="10428944" cy="354935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5718566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hyperparameter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GradientBoostingClassifier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6,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8,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4111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GradientBoostingClassifier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{'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0.040100000000000004,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max_depth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3,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min_samples_leaf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5,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min_samples_split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4, '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n_estimators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': 100}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762430" y="1616259"/>
            <a:ext cx="735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Model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akurasi</a:t>
            </a:r>
            <a:r>
              <a:rPr lang="en-US" b="1" dirty="0">
                <a:latin typeface="Assistant "/>
              </a:rPr>
              <a:t> </a:t>
            </a:r>
            <a:r>
              <a:rPr lang="en-US" b="1" dirty="0" err="1">
                <a:latin typeface="Assistant "/>
              </a:rPr>
              <a:t>terbaik</a:t>
            </a:r>
            <a:r>
              <a:rPr lang="en-US" b="1" dirty="0">
                <a:latin typeface="Assistant "/>
              </a:rPr>
              <a:t>. </a:t>
            </a:r>
            <a:r>
              <a:rPr lang="en-US" dirty="0" err="1">
                <a:latin typeface="Assistant "/>
              </a:rPr>
              <a:t>Semua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memiliki</a:t>
            </a:r>
            <a:r>
              <a:rPr lang="en-US" dirty="0">
                <a:latin typeface="Assistant "/>
              </a:rPr>
              <a:t>  </a:t>
            </a:r>
            <a:r>
              <a:rPr lang="en-US" dirty="0" err="1">
                <a:latin typeface="Assistant "/>
              </a:rPr>
              <a:t>evaluasi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matriks</a:t>
            </a:r>
            <a:r>
              <a:rPr lang="en-US" dirty="0">
                <a:latin typeface="Assistant "/>
              </a:rPr>
              <a:t> yang </a:t>
            </a:r>
            <a:r>
              <a:rPr lang="en-US" dirty="0" err="1">
                <a:latin typeface="Assistant "/>
              </a:rPr>
              <a:t>sama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sehingga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akan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dipilih</a:t>
            </a:r>
            <a:r>
              <a:rPr lang="en-US" dirty="0">
                <a:latin typeface="Assistant "/>
              </a:rPr>
              <a:t> yang mana </a:t>
            </a:r>
            <a:r>
              <a:rPr lang="en-US" dirty="0" err="1">
                <a:latin typeface="Assistant "/>
              </a:rPr>
              <a:t>saja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45930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B8-F63E-476C-A618-7E63EE5B8831}"/>
              </a:ext>
            </a:extLst>
          </p:cNvPr>
          <p:cNvSpPr txBox="1">
            <a:spLocks/>
          </p:cNvSpPr>
          <p:nvPr/>
        </p:nvSpPr>
        <p:spPr>
          <a:xfrm>
            <a:off x="762430" y="569939"/>
            <a:ext cx="6944656" cy="653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Voting Classifier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5E8A7B8-9D06-4422-A9BE-FA3B1531A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843769"/>
              </p:ext>
            </p:extLst>
          </p:nvPr>
        </p:nvGraphicFramePr>
        <p:xfrm>
          <a:off x="762430" y="1688710"/>
          <a:ext cx="7337401" cy="279525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162628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493316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32848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Model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Recall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Precision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F1-Score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latin typeface="Assistant "/>
                        </a:rPr>
                        <a:t>Accuracy</a:t>
                      </a:r>
                    </a:p>
                  </a:txBody>
                  <a:tcPr marL="151061" marR="151061" marT="151061" marB="151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0.336667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0.374286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0.807917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498896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F1-Score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 "/>
                        </a:rPr>
                        <a:t>0.871667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Best 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0.283333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0.363333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0.890833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30698"/>
                  </a:ext>
                </a:extLst>
              </a:tr>
              <a:tr h="420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Voting Classifier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0.43333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ssistant" pitchFamily="2" charset="-79"/>
                          <a:cs typeface="Assistant" pitchFamily="2" charset="-79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933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DEDBFF4-9BE4-442E-BCCC-95533D9F6404}"/>
              </a:ext>
            </a:extLst>
          </p:cNvPr>
          <p:cNvSpPr txBox="1"/>
          <p:nvPr/>
        </p:nvSpPr>
        <p:spPr>
          <a:xfrm>
            <a:off x="9050086" y="2624673"/>
            <a:ext cx="261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ssistant "/>
              </a:rPr>
              <a:t>Digunakan</a:t>
            </a:r>
            <a:r>
              <a:rPr lang="en-US" dirty="0">
                <a:latin typeface="Assistant "/>
              </a:rPr>
              <a:t> pada voting classifier </a:t>
            </a:r>
            <a:r>
              <a:rPr lang="en-US" dirty="0" err="1">
                <a:latin typeface="Assistant "/>
              </a:rPr>
              <a:t>dengan</a:t>
            </a:r>
            <a:r>
              <a:rPr lang="en-US" dirty="0">
                <a:latin typeface="Assistant "/>
              </a:rPr>
              <a:t> </a:t>
            </a:r>
            <a:r>
              <a:rPr lang="en-US" b="1" dirty="0">
                <a:latin typeface="Assistant "/>
              </a:rPr>
              <a:t>hard voting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839C6FD-960E-4C38-B772-A545307DDE34}"/>
              </a:ext>
            </a:extLst>
          </p:cNvPr>
          <p:cNvSpPr/>
          <p:nvPr/>
        </p:nvSpPr>
        <p:spPr>
          <a:xfrm>
            <a:off x="8099831" y="2471190"/>
            <a:ext cx="950255" cy="142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F65A2-F513-4703-9022-8E19250E7762}"/>
              </a:ext>
            </a:extLst>
          </p:cNvPr>
          <p:cNvSpPr/>
          <p:nvPr/>
        </p:nvSpPr>
        <p:spPr>
          <a:xfrm>
            <a:off x="-1" y="4949183"/>
            <a:ext cx="4513943" cy="1099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B6536-4BE1-4563-8C6E-771F28BA9A89}"/>
              </a:ext>
            </a:extLst>
          </p:cNvPr>
          <p:cNvSpPr txBox="1"/>
          <p:nvPr/>
        </p:nvSpPr>
        <p:spPr>
          <a:xfrm>
            <a:off x="142934" y="5039674"/>
            <a:ext cx="437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ssistant "/>
              </a:rPr>
              <a:t>Precision dan F1-Score naik, </a:t>
            </a:r>
            <a:r>
              <a:rPr lang="en-US" dirty="0" err="1">
                <a:latin typeface="Assistant "/>
              </a:rPr>
              <a:t>untuk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akurasi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berkurang</a:t>
            </a:r>
            <a:r>
              <a:rPr lang="en-US" dirty="0">
                <a:latin typeface="Assistant "/>
              </a:rPr>
              <a:t> </a:t>
            </a:r>
            <a:r>
              <a:rPr lang="en-US" dirty="0" err="1">
                <a:latin typeface="Assistant "/>
              </a:rPr>
              <a:t>sedikit</a:t>
            </a:r>
            <a:r>
              <a:rPr lang="en-US" dirty="0">
                <a:latin typeface="Assistant "/>
              </a:rPr>
              <a:t> dan </a:t>
            </a:r>
            <a:r>
              <a:rPr lang="en-US" dirty="0" err="1">
                <a:latin typeface="Assistant "/>
              </a:rPr>
              <a:t>nilai</a:t>
            </a:r>
            <a:r>
              <a:rPr lang="en-US" dirty="0">
                <a:latin typeface="Assistant "/>
              </a:rPr>
              <a:t> recall </a:t>
            </a:r>
            <a:r>
              <a:rPr lang="en-US" dirty="0" err="1">
                <a:latin typeface="Assistant "/>
              </a:rPr>
              <a:t>ternyata</a:t>
            </a:r>
            <a:r>
              <a:rPr lang="en-US" dirty="0">
                <a:latin typeface="Assistant "/>
              </a:rPr>
              <a:t> yang sangat </a:t>
            </a:r>
            <a:r>
              <a:rPr lang="en-US" dirty="0" err="1">
                <a:latin typeface="Assistant "/>
              </a:rPr>
              <a:t>menurun</a:t>
            </a:r>
            <a:endParaRPr lang="en-US" b="1" dirty="0">
              <a:latin typeface="Assistant "/>
            </a:endParaRPr>
          </a:p>
        </p:txBody>
      </p:sp>
    </p:spTree>
    <p:extLst>
      <p:ext uri="{BB962C8B-B14F-4D97-AF65-F5344CB8AC3E}">
        <p14:creationId xmlns:p14="http://schemas.microsoft.com/office/powerpoint/2010/main" val="18231316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{5D0A7B81-9A2A-4025-AED5-9AF33606A95B}tf22712842_win32</Template>
  <TotalTime>263</TotalTime>
  <Words>1126</Words>
  <Application>Microsoft Office PowerPoint</Application>
  <PresentationFormat>Widescreen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Assistant</vt:lpstr>
      <vt:lpstr>Assistant </vt:lpstr>
      <vt:lpstr>Assistant Medium</vt:lpstr>
      <vt:lpstr>Bookman Old Style</vt:lpstr>
      <vt:lpstr>Calibri</vt:lpstr>
      <vt:lpstr>Franklin Gothic Book</vt:lpstr>
      <vt:lpstr>1_RetrospectVTI</vt:lpstr>
      <vt:lpstr>Bipolar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Bipolar Prediction</dc:title>
  <dc:creator>Eko Putra Wahyuddin</dc:creator>
  <cp:lastModifiedBy>Eko Putra Wahyuddin</cp:lastModifiedBy>
  <cp:revision>2</cp:revision>
  <dcterms:created xsi:type="dcterms:W3CDTF">2022-04-13T04:35:38Z</dcterms:created>
  <dcterms:modified xsi:type="dcterms:W3CDTF">2022-04-13T08:58:58Z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