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29" r:id="rId8"/>
    <p:sldId id="330" r:id="rId9"/>
    <p:sldId id="305" r:id="rId10"/>
    <p:sldId id="306" r:id="rId11"/>
    <p:sldId id="327" r:id="rId12"/>
    <p:sldId id="307" r:id="rId13"/>
    <p:sldId id="308" r:id="rId14"/>
    <p:sldId id="309" r:id="rId15"/>
    <p:sldId id="310" r:id="rId16"/>
    <p:sldId id="311" r:id="rId17"/>
    <p:sldId id="314" r:id="rId18"/>
    <p:sldId id="315" r:id="rId19"/>
    <p:sldId id="317" r:id="rId20"/>
    <p:sldId id="318" r:id="rId21"/>
    <p:sldId id="319" r:id="rId22"/>
    <p:sldId id="321" r:id="rId23"/>
    <p:sldId id="322" r:id="rId24"/>
    <p:sldId id="323" r:id="rId25"/>
    <p:sldId id="324" r:id="rId26"/>
    <p:sldId id="313" r:id="rId27"/>
    <p:sldId id="325" r:id="rId28"/>
    <p:sldId id="312" r:id="rId29"/>
    <p:sldId id="326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FFFF"/>
    <a:srgbClr val="EC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Target</a:t>
            </a:r>
            <a:r>
              <a:rPr lang="en-US" baseline="0" dirty="0"/>
              <a:t> Value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Non-Bipolar</c:v>
                </c:pt>
                <c:pt idx="1">
                  <c:v>Bipolar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133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B-4D24-85A0-00EFEAD11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27"/>
        <c:axId val="1685924112"/>
        <c:axId val="1685926608"/>
      </c:barChart>
      <c:catAx>
        <c:axId val="16859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926608"/>
        <c:crosses val="autoZero"/>
        <c:auto val="1"/>
        <c:lblAlgn val="ctr"/>
        <c:lblOffset val="100"/>
        <c:noMultiLvlLbl val="0"/>
      </c:catAx>
      <c:valAx>
        <c:axId val="168592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592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A27909-E6DB-4C61-965D-D414D7E2BF2F}"/>
              </a:ext>
            </a:extLst>
          </p:cNvPr>
          <p:cNvCxnSpPr/>
          <p:nvPr userDrawn="1"/>
        </p:nvCxnSpPr>
        <p:spPr>
          <a:xfrm>
            <a:off x="824248" y="1352282"/>
            <a:ext cx="3734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Bipolar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With Voting Classifier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821660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0.0801,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0.1601,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0.416667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0.466667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0.865417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0.0201,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0.865417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F1-Score </a:t>
            </a:r>
            <a:r>
              <a:rPr lang="en-US" b="1" dirty="0" err="1">
                <a:latin typeface="Assistant "/>
              </a:rPr>
              <a:t>terbaik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24126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56209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akurasi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b="1" dirty="0">
                <a:latin typeface="Assistant "/>
              </a:rPr>
              <a:t>. </a:t>
            </a:r>
            <a:r>
              <a:rPr lang="en-US" dirty="0" err="1">
                <a:latin typeface="Assistant "/>
              </a:rPr>
              <a:t>Semua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memiliki</a:t>
            </a:r>
            <a:r>
              <a:rPr lang="en-US" dirty="0">
                <a:latin typeface="Assistant "/>
              </a:rPr>
              <a:t>  </a:t>
            </a:r>
            <a:r>
              <a:rPr lang="en-US" dirty="0" err="1">
                <a:latin typeface="Assistant "/>
              </a:rPr>
              <a:t>evaluasi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matriks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sama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sehingga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dipilih</a:t>
            </a:r>
            <a:r>
              <a:rPr lang="en-US" dirty="0">
                <a:latin typeface="Assistant "/>
              </a:rPr>
              <a:t> yang mana </a:t>
            </a:r>
            <a:r>
              <a:rPr lang="en-US" dirty="0" err="1">
                <a:latin typeface="Assistant "/>
              </a:rPr>
              <a:t>saja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45930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116071"/>
              </p:ext>
            </p:extLst>
          </p:nvPr>
        </p:nvGraphicFramePr>
        <p:xfrm>
          <a:off x="762430" y="1688710"/>
          <a:ext cx="7337401" cy="279525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0.336667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0.374286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0.807917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 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Voting 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933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9050086" y="2624673"/>
            <a:ext cx="261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ssistant "/>
              </a:rPr>
              <a:t>Digunakan</a:t>
            </a:r>
            <a:r>
              <a:rPr lang="en-US" dirty="0">
                <a:latin typeface="Assistant "/>
              </a:rPr>
              <a:t> pada voting classifier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hard voting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839C6FD-960E-4C38-B772-A545307DDE34}"/>
              </a:ext>
            </a:extLst>
          </p:cNvPr>
          <p:cNvSpPr/>
          <p:nvPr/>
        </p:nvSpPr>
        <p:spPr>
          <a:xfrm>
            <a:off x="8099831" y="2471190"/>
            <a:ext cx="950255" cy="142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-1" y="4949183"/>
            <a:ext cx="4513943" cy="1099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142934" y="5039674"/>
            <a:ext cx="437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Precision dan F1-Score naik, </a:t>
            </a:r>
            <a:r>
              <a:rPr lang="en-US" dirty="0" err="1">
                <a:latin typeface="Assistant "/>
              </a:rPr>
              <a:t>untuk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akurasi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berkurang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sedikit</a:t>
            </a:r>
            <a:r>
              <a:rPr lang="en-US" dirty="0">
                <a:latin typeface="Assistant "/>
              </a:rPr>
              <a:t> dan </a:t>
            </a:r>
            <a:r>
              <a:rPr lang="en-US" dirty="0" err="1">
                <a:latin typeface="Assistant "/>
              </a:rPr>
              <a:t>nilai</a:t>
            </a:r>
            <a:r>
              <a:rPr lang="en-US" dirty="0">
                <a:latin typeface="Assistant "/>
              </a:rPr>
              <a:t> recall </a:t>
            </a:r>
            <a:r>
              <a:rPr lang="en-US" dirty="0" err="1">
                <a:latin typeface="Assistant "/>
              </a:rPr>
              <a:t>ternyata</a:t>
            </a:r>
            <a:r>
              <a:rPr lang="en-US" dirty="0">
                <a:latin typeface="Assistant "/>
              </a:rPr>
              <a:t> yang sangat </a:t>
            </a:r>
            <a:r>
              <a:rPr lang="en-US" dirty="0" err="1">
                <a:latin typeface="Assistant "/>
              </a:rPr>
              <a:t>menurun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82313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418180"/>
              </p:ext>
            </p:extLst>
          </p:nvPr>
        </p:nvGraphicFramePr>
        <p:xfrm>
          <a:off x="762430" y="1688710"/>
          <a:ext cx="4688114" cy="249016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10-Fold CV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One Leave out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-1" y="4949183"/>
            <a:ext cx="4513943" cy="94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142934" y="5039674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Metrics </a:t>
            </a:r>
            <a:r>
              <a:rPr lang="en-US" dirty="0" err="1">
                <a:latin typeface="Assistant "/>
              </a:rPr>
              <a:t>evaluasinya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menurun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menggunakan</a:t>
            </a:r>
            <a:r>
              <a:rPr lang="en-US" dirty="0">
                <a:latin typeface="Assistant "/>
              </a:rPr>
              <a:t> one leave out</a:t>
            </a:r>
            <a:endParaRPr lang="en-US" b="1" dirty="0">
              <a:latin typeface="Assistant 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AD2A44-3A03-4F7C-9CD5-108B18B9A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007272"/>
              </p:ext>
            </p:extLst>
          </p:nvPr>
        </p:nvGraphicFramePr>
        <p:xfrm>
          <a:off x="6879772" y="2933793"/>
          <a:ext cx="4688114" cy="153251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TRUE/Predict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Positive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negative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6879772" y="2405331"/>
            <a:ext cx="437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"/>
              </a:rPr>
              <a:t>Confusion Matrix </a:t>
            </a:r>
            <a:r>
              <a:rPr lang="en-US" dirty="0" err="1">
                <a:latin typeface="Assistant "/>
              </a:rPr>
              <a:t>dari</a:t>
            </a:r>
            <a:r>
              <a:rPr lang="en-US" dirty="0">
                <a:latin typeface="Assistant "/>
              </a:rPr>
              <a:t> One Leave Out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402941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8384" y="1475234"/>
            <a:ext cx="3829340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Penambahan</a:t>
            </a:r>
            <a:r>
              <a:rPr lang="en-US" sz="4400" dirty="0">
                <a:solidFill>
                  <a:schemeClr val="tx1"/>
                </a:solidFill>
              </a:rPr>
              <a:t>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9611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 Space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A771C4-CD2C-40C7-B8B9-44E839F38B95}"/>
              </a:ext>
            </a:extLst>
          </p:cNvPr>
          <p:cNvSpPr/>
          <p:nvPr/>
        </p:nvSpPr>
        <p:spPr>
          <a:xfrm>
            <a:off x="4887542" y="2107584"/>
            <a:ext cx="2200284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1055B-6443-487C-BE4C-BCF88A573C10}"/>
              </a:ext>
            </a:extLst>
          </p:cNvPr>
          <p:cNvSpPr/>
          <p:nvPr/>
        </p:nvSpPr>
        <p:spPr>
          <a:xfrm>
            <a:off x="4048320" y="2810938"/>
            <a:ext cx="3878728" cy="14937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criterion 		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gini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entropy,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2, …, 10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2, …, 10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2, …,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60F2F-7A5F-469D-B64F-85895F9E3151}"/>
              </a:ext>
            </a:extLst>
          </p:cNvPr>
          <p:cNvSpPr txBox="1"/>
          <p:nvPr/>
        </p:nvSpPr>
        <p:spPr>
          <a:xfrm>
            <a:off x="4234758" y="4530291"/>
            <a:ext cx="33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Jumlah</a:t>
            </a:r>
            <a:r>
              <a:rPr lang="en-US" dirty="0">
                <a:latin typeface="Assistant "/>
              </a:rPr>
              <a:t> model yang </a:t>
            </a:r>
            <a:r>
              <a:rPr lang="en-US" dirty="0" err="1">
                <a:latin typeface="Assistant "/>
              </a:rPr>
              <a:t>dibuat</a:t>
            </a:r>
            <a:r>
              <a:rPr lang="en-US" dirty="0">
                <a:latin typeface="Assistant "/>
              </a:rPr>
              <a:t> </a:t>
            </a:r>
          </a:p>
          <a:p>
            <a:pPr algn="ctr"/>
            <a:r>
              <a:rPr lang="en-US" dirty="0">
                <a:latin typeface="Assistant "/>
              </a:rPr>
              <a:t> 2,000 model 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32690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294176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DecisionTreeClassifier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{'criterion': 'gini', 'max_depth': 3, 'min_samples_leaf': 5, 'min_samples_split': 2}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DecisionTreeClassifier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{'criterion':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gini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DecisionTreeClassifier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{'criterion': 'gini', 'max_depth': 3, 'min_samples_leaf': 5, 'min_samples_split': 4}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461716"/>
            <a:ext cx="1042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precision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b="1" dirty="0">
                <a:latin typeface="Assistant "/>
              </a:rPr>
              <a:t>. </a:t>
            </a:r>
            <a:r>
              <a:rPr lang="en-US" dirty="0">
                <a:latin typeface="Assistant "/>
              </a:rPr>
              <a:t>Model decision tree </a:t>
            </a:r>
            <a:r>
              <a:rPr lang="en-US" dirty="0" err="1">
                <a:latin typeface="Assistant "/>
              </a:rPr>
              <a:t>mengalahkan</a:t>
            </a:r>
            <a:r>
              <a:rPr lang="en-US" dirty="0">
                <a:latin typeface="Assistant "/>
              </a:rPr>
              <a:t> model </a:t>
            </a:r>
            <a:r>
              <a:rPr lang="en-US" dirty="0" err="1">
                <a:latin typeface="Assistant "/>
              </a:rPr>
              <a:t>GradientBoosting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jika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dilihat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dari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precisionnya</a:t>
            </a:r>
            <a:r>
              <a:rPr lang="en-US" dirty="0">
                <a:latin typeface="Assistant "/>
              </a:rPr>
              <a:t>. </a:t>
            </a:r>
            <a:r>
              <a:rPr lang="en-US" dirty="0" err="1">
                <a:latin typeface="Assistant "/>
              </a:rPr>
              <a:t>Tetapi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untuk</a:t>
            </a:r>
            <a:r>
              <a:rPr lang="en-US" dirty="0">
                <a:latin typeface="Assistant "/>
              </a:rPr>
              <a:t> recall, f1-score dan accuracy </a:t>
            </a:r>
            <a:r>
              <a:rPr lang="en-US" dirty="0" err="1">
                <a:latin typeface="Assistant "/>
              </a:rPr>
              <a:t>masih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sesuai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hasil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sebelumnya</a:t>
            </a:r>
            <a:r>
              <a:rPr lang="en-US" dirty="0">
                <a:latin typeface="Assistant "/>
              </a:rPr>
              <a:t> . </a:t>
            </a:r>
            <a:r>
              <a:rPr lang="en-US" dirty="0" err="1">
                <a:latin typeface="Assistant "/>
              </a:rPr>
              <a:t>Sehingga</a:t>
            </a:r>
            <a:r>
              <a:rPr lang="en-US" dirty="0">
                <a:latin typeface="Assistant "/>
              </a:rPr>
              <a:t> voting classifier </a:t>
            </a:r>
            <a:r>
              <a:rPr lang="en-US" dirty="0" err="1">
                <a:latin typeface="Assistant "/>
              </a:rPr>
              <a:t>untuk</a:t>
            </a:r>
            <a:r>
              <a:rPr lang="en-US" dirty="0">
                <a:latin typeface="Assistant "/>
              </a:rPr>
              <a:t> precision </a:t>
            </a:r>
            <a:r>
              <a:rPr lang="en-US" dirty="0" err="1">
                <a:latin typeface="Assistant "/>
              </a:rPr>
              <a:t>terbaik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diganti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Decision Tree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417798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462626"/>
              </p:ext>
            </p:extLst>
          </p:nvPr>
        </p:nvGraphicFramePr>
        <p:xfrm>
          <a:off x="762430" y="1819967"/>
          <a:ext cx="7337401" cy="329183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24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0.336667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0.374286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0.807917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 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8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8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  <a:tr h="428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Voting 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93305"/>
                  </a:ext>
                </a:extLst>
              </a:tr>
              <a:tr h="44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Voting Classifier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dengan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 Decision Tree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7568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9050086" y="2878001"/>
            <a:ext cx="261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ssistant "/>
              </a:rPr>
              <a:t>Digunakan</a:t>
            </a:r>
            <a:r>
              <a:rPr lang="en-US" dirty="0">
                <a:latin typeface="Assistant "/>
              </a:rPr>
              <a:t> pada voting classifier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hard voting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839C6FD-960E-4C38-B772-A545307DDE34}"/>
              </a:ext>
            </a:extLst>
          </p:cNvPr>
          <p:cNvSpPr/>
          <p:nvPr/>
        </p:nvSpPr>
        <p:spPr>
          <a:xfrm>
            <a:off x="8099831" y="2724518"/>
            <a:ext cx="950255" cy="142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8693239" y="4146919"/>
            <a:ext cx="3527790" cy="1867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8809149" y="4209148"/>
            <a:ext cx="3382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ssistant "/>
              </a:rPr>
              <a:t>Terlihat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bahwa</a:t>
            </a:r>
            <a:r>
              <a:rPr lang="en-US" sz="1600" dirty="0">
                <a:latin typeface="Assistant "/>
              </a:rPr>
              <a:t> voting classifier </a:t>
            </a:r>
            <a:r>
              <a:rPr lang="en-US" sz="1600" dirty="0" err="1">
                <a:latin typeface="Assistant "/>
              </a:rPr>
              <a:t>dengan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memasukkan</a:t>
            </a:r>
            <a:r>
              <a:rPr lang="en-US" sz="1600" dirty="0">
                <a:latin typeface="Assistant "/>
              </a:rPr>
              <a:t> decision tree recall dan F-1 </a:t>
            </a:r>
            <a:r>
              <a:rPr lang="en-US" sz="1600" dirty="0" err="1">
                <a:latin typeface="Assistant "/>
              </a:rPr>
              <a:t>scorenya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lebih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tinggi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dibandingkan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dengan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tanpa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memasukkan</a:t>
            </a:r>
            <a:r>
              <a:rPr lang="en-US" sz="1600" dirty="0">
                <a:latin typeface="Assistant "/>
              </a:rPr>
              <a:t> decision tree. </a:t>
            </a:r>
            <a:r>
              <a:rPr lang="en-US" sz="1600" dirty="0" err="1">
                <a:latin typeface="Assistant "/>
              </a:rPr>
              <a:t>Meskipun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terdapat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sedikit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penurunan</a:t>
            </a:r>
            <a:r>
              <a:rPr lang="en-US" sz="1600" dirty="0">
                <a:latin typeface="Assistant "/>
              </a:rPr>
              <a:t> pada accuracy</a:t>
            </a:r>
            <a:endParaRPr lang="en-US" sz="16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14584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460391"/>
              </p:ext>
            </p:extLst>
          </p:nvPr>
        </p:nvGraphicFramePr>
        <p:xfrm>
          <a:off x="276384" y="1495099"/>
          <a:ext cx="6214567" cy="303612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101173753"/>
                    </a:ext>
                  </a:extLst>
                </a:gridCol>
                <a:gridCol w="1326523">
                  <a:extLst>
                    <a:ext uri="{9D8B030D-6E8A-4147-A177-3AD203B41FA5}">
                      <a16:colId xmlns:a16="http://schemas.microsoft.com/office/drawing/2014/main" val="10201872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10-Fold CV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One Leave out 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613018">
                <a:tc vMerge="1">
                  <a:txBody>
                    <a:bodyPr/>
                    <a:lstStyle/>
                    <a:p>
                      <a:pPr algn="ctr"/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Tanpa</a:t>
                      </a:r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 Decision Tree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Dengan</a:t>
                      </a:r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 Decision Tree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Tanpa</a:t>
                      </a:r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 Decision Tree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Dengan</a:t>
                      </a:r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 Decision Tree</a:t>
                      </a:r>
                    </a:p>
                  </a:txBody>
                  <a:tcPr marL="151061" marR="151061" marT="151061" marB="1510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737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-1" y="4949183"/>
            <a:ext cx="4513943" cy="1114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142934" y="5039674"/>
            <a:ext cx="437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ssistant "/>
              </a:rPr>
              <a:t>Model voting classifier </a:t>
            </a:r>
            <a:r>
              <a:rPr lang="en-US" sz="1600" dirty="0" err="1">
                <a:latin typeface="Assistant "/>
              </a:rPr>
              <a:t>dengan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memasukkan</a:t>
            </a:r>
            <a:r>
              <a:rPr lang="en-US" sz="1600" dirty="0">
                <a:latin typeface="Assistant "/>
              </a:rPr>
              <a:t> Decision Tree </a:t>
            </a:r>
            <a:r>
              <a:rPr lang="en-US" sz="1600" dirty="0" err="1">
                <a:latin typeface="Assistant "/>
              </a:rPr>
              <a:t>terlihat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lebih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baik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terutama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ketika</a:t>
            </a:r>
            <a:r>
              <a:rPr lang="en-US" sz="1600" dirty="0">
                <a:latin typeface="Assistant "/>
              </a:rPr>
              <a:t> model di </a:t>
            </a:r>
            <a:r>
              <a:rPr lang="en-US" sz="1600" dirty="0" err="1">
                <a:latin typeface="Assistant "/>
              </a:rPr>
              <a:t>evaluasi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dengan</a:t>
            </a:r>
            <a:r>
              <a:rPr lang="en-US" sz="1600" dirty="0">
                <a:latin typeface="Assistant "/>
              </a:rPr>
              <a:t> One Leave Out</a:t>
            </a:r>
            <a:endParaRPr lang="en-US" sz="1600" b="1" dirty="0">
              <a:latin typeface="Assistant 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AD2A44-3A03-4F7C-9CD5-108B18B9A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497338"/>
              </p:ext>
            </p:extLst>
          </p:nvPr>
        </p:nvGraphicFramePr>
        <p:xfrm>
          <a:off x="7227502" y="1896486"/>
          <a:ext cx="4688114" cy="153251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TRUE/Predict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Positive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negative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7227502" y="1136204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"/>
              </a:rPr>
              <a:t>Confusion Matrix </a:t>
            </a:r>
            <a:r>
              <a:rPr lang="en-US" dirty="0" err="1">
                <a:latin typeface="Assistant "/>
              </a:rPr>
              <a:t>dari</a:t>
            </a:r>
            <a:r>
              <a:rPr lang="en-US" dirty="0">
                <a:latin typeface="Assistant "/>
              </a:rPr>
              <a:t> One Leave Out </a:t>
            </a:r>
            <a:r>
              <a:rPr lang="en-US" dirty="0" err="1">
                <a:latin typeface="Assistant "/>
              </a:rPr>
              <a:t>Tanpa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Memasukkan</a:t>
            </a:r>
            <a:r>
              <a:rPr lang="en-US" dirty="0">
                <a:latin typeface="Assistant "/>
              </a:rPr>
              <a:t> Decision Tree</a:t>
            </a:r>
            <a:endParaRPr lang="en-US" b="1" dirty="0">
              <a:latin typeface="Assistant 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744C716-BCAF-4E80-ACFE-380CD8E7B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893073"/>
              </p:ext>
            </p:extLst>
          </p:nvPr>
        </p:nvGraphicFramePr>
        <p:xfrm>
          <a:off x="7227502" y="4531227"/>
          <a:ext cx="4688114" cy="153251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TRUE/Predict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Positive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negative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587BD5-1623-4DE2-8343-ECC713086F45}"/>
              </a:ext>
            </a:extLst>
          </p:cNvPr>
          <p:cNvSpPr txBox="1"/>
          <p:nvPr/>
        </p:nvSpPr>
        <p:spPr>
          <a:xfrm>
            <a:off x="7227502" y="3770945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"/>
              </a:rPr>
              <a:t>Confusion Matrix </a:t>
            </a:r>
            <a:r>
              <a:rPr lang="en-US" dirty="0" err="1">
                <a:latin typeface="Assistant "/>
              </a:rPr>
              <a:t>dari</a:t>
            </a:r>
            <a:r>
              <a:rPr lang="en-US" dirty="0">
                <a:latin typeface="Assistant "/>
              </a:rPr>
              <a:t> One Leave Out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Memasukkan</a:t>
            </a:r>
            <a:r>
              <a:rPr lang="en-US" dirty="0">
                <a:latin typeface="Assistant "/>
              </a:rPr>
              <a:t> Decision Tree</a:t>
            </a:r>
            <a:endParaRPr lang="en-US" b="1" dirty="0">
              <a:latin typeface="Assistant 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770441-7D39-4438-8F29-4249DC2F8E56}"/>
              </a:ext>
            </a:extLst>
          </p:cNvPr>
          <p:cNvSpPr/>
          <p:nvPr/>
        </p:nvSpPr>
        <p:spPr>
          <a:xfrm>
            <a:off x="9571559" y="2469673"/>
            <a:ext cx="2047740" cy="540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9342E-A724-45B5-B424-95C73BD2DCD8}"/>
              </a:ext>
            </a:extLst>
          </p:cNvPr>
          <p:cNvSpPr/>
          <p:nvPr/>
        </p:nvSpPr>
        <p:spPr>
          <a:xfrm>
            <a:off x="9550769" y="5078311"/>
            <a:ext cx="2047740" cy="540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29" y="569939"/>
            <a:ext cx="8008083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Berhasil</a:t>
            </a:r>
            <a:r>
              <a:rPr lang="en-US" sz="3600" dirty="0"/>
              <a:t> </a:t>
            </a:r>
            <a:r>
              <a:rPr lang="en-US" sz="3600" dirty="0" err="1"/>
              <a:t>Memprediksi</a:t>
            </a:r>
            <a:r>
              <a:rPr lang="en-US" sz="3600" dirty="0"/>
              <a:t> Bipolar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E303A14-E59A-4C97-9CC5-076B7B3EE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356838"/>
              </p:ext>
            </p:extLst>
          </p:nvPr>
        </p:nvGraphicFramePr>
        <p:xfrm>
          <a:off x="6638517" y="1792967"/>
          <a:ext cx="4263990" cy="327206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depress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delusion, 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fluctuation, 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violence, weight, panic, ear, tire, obsessive, mood, drug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555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distrust, anger, anxious, cry, dizzy, faint, impulsive, nausea, guilt, headache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84696F-C410-4D7A-885C-897B458C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17" y="1867545"/>
            <a:ext cx="4722350" cy="3582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DA293-3349-4497-87D2-C27645712F0B}"/>
              </a:ext>
            </a:extLst>
          </p:cNvPr>
          <p:cNvSpPr txBox="1"/>
          <p:nvPr/>
        </p:nvSpPr>
        <p:spPr>
          <a:xfrm>
            <a:off x="6811275" y="5296565"/>
            <a:ext cx="42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7 orang</a:t>
            </a:r>
            <a:endParaRPr lang="en-US" sz="14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25726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C0320D-B84E-4C49-B8AE-3FFAFEF06BCA}"/>
              </a:ext>
            </a:extLst>
          </p:cNvPr>
          <p:cNvSpPr/>
          <p:nvPr/>
        </p:nvSpPr>
        <p:spPr>
          <a:xfrm>
            <a:off x="1019359" y="1669423"/>
            <a:ext cx="2212591" cy="3854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ECDDE-6D32-40F6-A770-6D6A66E02623}"/>
              </a:ext>
            </a:extLst>
          </p:cNvPr>
          <p:cNvSpPr/>
          <p:nvPr/>
        </p:nvSpPr>
        <p:spPr>
          <a:xfrm>
            <a:off x="1224780" y="236005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Random Forest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C73DF-8F66-4952-838D-7EA161AE6CA6}"/>
              </a:ext>
            </a:extLst>
          </p:cNvPr>
          <p:cNvSpPr/>
          <p:nvPr/>
        </p:nvSpPr>
        <p:spPr>
          <a:xfrm>
            <a:off x="1224779" y="2978240"/>
            <a:ext cx="1801753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Ada Boost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39BBA0-F131-4A10-A08D-F679CE9C98DD}"/>
              </a:ext>
            </a:extLst>
          </p:cNvPr>
          <p:cNvSpPr/>
          <p:nvPr/>
        </p:nvSpPr>
        <p:spPr>
          <a:xfrm>
            <a:off x="1224779" y="3596425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Gradient Boosting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E1022F-E228-4C34-9E06-329D21926FC9}"/>
              </a:ext>
            </a:extLst>
          </p:cNvPr>
          <p:cNvSpPr/>
          <p:nvPr/>
        </p:nvSpPr>
        <p:spPr>
          <a:xfrm>
            <a:off x="1224779" y="4214610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Extra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52BFA9-0A77-4610-ADA5-2145EF4A7F38}"/>
              </a:ext>
            </a:extLst>
          </p:cNvPr>
          <p:cNvSpPr/>
          <p:nvPr/>
        </p:nvSpPr>
        <p:spPr>
          <a:xfrm>
            <a:off x="1224778" y="4832795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BFD0E-0658-43BF-B988-0657CF54DEBA}"/>
              </a:ext>
            </a:extLst>
          </p:cNvPr>
          <p:cNvSpPr txBox="1"/>
          <p:nvPr/>
        </p:nvSpPr>
        <p:spPr>
          <a:xfrm>
            <a:off x="1357214" y="1830073"/>
            <a:ext cx="15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E0C44C-6CCB-41C0-B749-3854D312617E}"/>
              </a:ext>
            </a:extLst>
          </p:cNvPr>
          <p:cNvSpPr/>
          <p:nvPr/>
        </p:nvSpPr>
        <p:spPr>
          <a:xfrm>
            <a:off x="3721775" y="1669424"/>
            <a:ext cx="2212591" cy="2851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B735F1-9277-4B2F-B272-11349C46B6F8}"/>
              </a:ext>
            </a:extLst>
          </p:cNvPr>
          <p:cNvSpPr/>
          <p:nvPr/>
        </p:nvSpPr>
        <p:spPr>
          <a:xfrm>
            <a:off x="3927197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Grid 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AE90F9-F5AD-451A-AE81-1B581C3DBC34}"/>
              </a:ext>
            </a:extLst>
          </p:cNvPr>
          <p:cNvSpPr/>
          <p:nvPr/>
        </p:nvSpPr>
        <p:spPr>
          <a:xfrm>
            <a:off x="3927196" y="3223534"/>
            <a:ext cx="1801753" cy="991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10 Folds  Stratified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0384F-F286-4D88-B47F-7EF3A5951850}"/>
              </a:ext>
            </a:extLst>
          </p:cNvPr>
          <p:cNvSpPr txBox="1"/>
          <p:nvPr/>
        </p:nvSpPr>
        <p:spPr>
          <a:xfrm>
            <a:off x="3927196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Hyperparameter Optimization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542FA6-CDC9-44B4-9B3D-2843EF767209}"/>
              </a:ext>
            </a:extLst>
          </p:cNvPr>
          <p:cNvSpPr/>
          <p:nvPr/>
        </p:nvSpPr>
        <p:spPr>
          <a:xfrm>
            <a:off x="6447798" y="1669424"/>
            <a:ext cx="2212591" cy="3404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4BB3BE-2D97-496B-971E-138857922842}"/>
              </a:ext>
            </a:extLst>
          </p:cNvPr>
          <p:cNvSpPr/>
          <p:nvPr/>
        </p:nvSpPr>
        <p:spPr>
          <a:xfrm>
            <a:off x="6653220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BC1E1-2336-4AAB-B894-AA7FDB05F0D7}"/>
              </a:ext>
            </a:extLst>
          </p:cNvPr>
          <p:cNvSpPr txBox="1"/>
          <p:nvPr/>
        </p:nvSpPr>
        <p:spPr>
          <a:xfrm>
            <a:off x="6653219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Evaluation Metrics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948A07-8699-4D9D-B669-8C42D0448F96}"/>
              </a:ext>
            </a:extLst>
          </p:cNvPr>
          <p:cNvSpPr/>
          <p:nvPr/>
        </p:nvSpPr>
        <p:spPr>
          <a:xfrm>
            <a:off x="6653219" y="315389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Recall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CA1D50-CB01-4453-BCEC-BD7F9BA09557}"/>
              </a:ext>
            </a:extLst>
          </p:cNvPr>
          <p:cNvSpPr/>
          <p:nvPr/>
        </p:nvSpPr>
        <p:spPr>
          <a:xfrm>
            <a:off x="6653219" y="370244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Precision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E4EA9-3F16-4081-BEB6-4C596FF21E9D}"/>
              </a:ext>
            </a:extLst>
          </p:cNvPr>
          <p:cNvSpPr/>
          <p:nvPr/>
        </p:nvSpPr>
        <p:spPr>
          <a:xfrm>
            <a:off x="6653219" y="4295106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F1-Score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317173-6358-4F2A-94FC-5F4D617E192F}"/>
              </a:ext>
            </a:extLst>
          </p:cNvPr>
          <p:cNvSpPr/>
          <p:nvPr/>
        </p:nvSpPr>
        <p:spPr>
          <a:xfrm>
            <a:off x="9150214" y="1669424"/>
            <a:ext cx="2212591" cy="3404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8C7E6D7-1CF2-42FF-8C74-9EB1C8A169C5}"/>
              </a:ext>
            </a:extLst>
          </p:cNvPr>
          <p:cNvSpPr/>
          <p:nvPr/>
        </p:nvSpPr>
        <p:spPr>
          <a:xfrm>
            <a:off x="9355636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236DD-8AB6-4A52-8125-80AF75F66138}"/>
              </a:ext>
            </a:extLst>
          </p:cNvPr>
          <p:cNvSpPr txBox="1"/>
          <p:nvPr/>
        </p:nvSpPr>
        <p:spPr>
          <a:xfrm>
            <a:off x="9355635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Voting </a:t>
            </a:r>
          </a:p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Classifier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1F428E-AE31-4977-AAAC-8369EC335427}"/>
              </a:ext>
            </a:extLst>
          </p:cNvPr>
          <p:cNvSpPr/>
          <p:nvPr/>
        </p:nvSpPr>
        <p:spPr>
          <a:xfrm>
            <a:off x="9355635" y="315389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Recall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55F550-6D84-48F6-BE19-2DA984358805}"/>
              </a:ext>
            </a:extLst>
          </p:cNvPr>
          <p:cNvSpPr/>
          <p:nvPr/>
        </p:nvSpPr>
        <p:spPr>
          <a:xfrm>
            <a:off x="9355635" y="370244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Precision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B8E3D6-537A-47DF-A499-16EA1F83D786}"/>
              </a:ext>
            </a:extLst>
          </p:cNvPr>
          <p:cNvSpPr/>
          <p:nvPr/>
        </p:nvSpPr>
        <p:spPr>
          <a:xfrm>
            <a:off x="9355635" y="4295106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F1-Score</a:t>
            </a:r>
          </a:p>
        </p:txBody>
      </p:sp>
    </p:spTree>
    <p:extLst>
      <p:ext uri="{BB962C8B-B14F-4D97-AF65-F5344CB8AC3E}">
        <p14:creationId xmlns:p14="http://schemas.microsoft.com/office/powerpoint/2010/main" val="23841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29" y="569939"/>
            <a:ext cx="8008083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Berhasil</a:t>
            </a:r>
            <a:r>
              <a:rPr lang="en-US" sz="3600" dirty="0"/>
              <a:t> </a:t>
            </a:r>
            <a:r>
              <a:rPr lang="en-US" sz="3600" dirty="0" err="1"/>
              <a:t>Memprediksi</a:t>
            </a:r>
            <a:r>
              <a:rPr lang="en-US" sz="3600" dirty="0"/>
              <a:t> Non-Bipolar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E303A14-E59A-4C97-9CC5-076B7B3EE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26988"/>
              </p:ext>
            </p:extLst>
          </p:nvPr>
        </p:nvGraphicFramePr>
        <p:xfrm>
          <a:off x="6731925" y="1230838"/>
          <a:ext cx="4263990" cy="4268441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31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anxious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360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sad, panic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41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concentrate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anger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95858"/>
                  </a:ext>
                </a:extLst>
              </a:tr>
              <a:tr h="33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nausea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0262"/>
                  </a:ext>
                </a:extLst>
              </a:tr>
              <a:tr h="399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tire, breathe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09845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dizzy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418664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headache, appetite, 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39391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83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DA293-3349-4497-87D2-C27645712F0B}"/>
              </a:ext>
            </a:extLst>
          </p:cNvPr>
          <p:cNvSpPr txBox="1"/>
          <p:nvPr/>
        </p:nvSpPr>
        <p:spPr>
          <a:xfrm>
            <a:off x="6837032" y="5627162"/>
            <a:ext cx="42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129 orang. Masih </a:t>
            </a:r>
            <a:r>
              <a:rPr lang="en-US" sz="1400" dirty="0" err="1">
                <a:latin typeface="Assistant "/>
              </a:rPr>
              <a:t>ada</a:t>
            </a:r>
            <a:r>
              <a:rPr lang="en-US" sz="1400" dirty="0">
                <a:latin typeface="Assistant "/>
              </a:rPr>
              <a:t> 40 </a:t>
            </a:r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lainnya</a:t>
            </a:r>
            <a:endParaRPr lang="en-US" sz="1400" b="1" dirty="0">
              <a:latin typeface="Assistant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D6BF6-3697-4B9C-B49B-B039AE57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4" y="1792967"/>
            <a:ext cx="4735010" cy="35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29" y="569939"/>
            <a:ext cx="8008083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Gagal</a:t>
            </a:r>
            <a:r>
              <a:rPr lang="en-US" sz="3600" dirty="0"/>
              <a:t> </a:t>
            </a:r>
            <a:r>
              <a:rPr lang="en-US" sz="3600" dirty="0" err="1"/>
              <a:t>Memprediksi</a:t>
            </a:r>
            <a:r>
              <a:rPr lang="en-US" sz="3600" dirty="0"/>
              <a:t> Bipolar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E303A14-E59A-4C97-9CC5-076B7B3EE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570385"/>
              </p:ext>
            </p:extLst>
          </p:nvPr>
        </p:nvGraphicFramePr>
        <p:xfrm>
          <a:off x="6811274" y="1353003"/>
          <a:ext cx="4263990" cy="398003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anger, sad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mood, 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388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harm, panic, depress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811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withdrawal, hopeless, cry, anxious, impulsive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  <a:tr h="1007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guilt, worry, fluctuation, hatred, stress, tire, breathe, appetite, weight, eat, excess, scare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21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DA293-3349-4497-87D2-C27645712F0B}"/>
              </a:ext>
            </a:extLst>
          </p:cNvPr>
          <p:cNvSpPr txBox="1"/>
          <p:nvPr/>
        </p:nvSpPr>
        <p:spPr>
          <a:xfrm>
            <a:off x="6811274" y="5504997"/>
            <a:ext cx="42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16 orang</a:t>
            </a:r>
            <a:endParaRPr lang="en-US" sz="1400" b="1" dirty="0">
              <a:latin typeface="Assistant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4DBE3-3D77-43CE-BD2B-9BA311D8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4" y="1922279"/>
            <a:ext cx="4543142" cy="34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29" y="569939"/>
            <a:ext cx="8008083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Gagal</a:t>
            </a:r>
            <a:r>
              <a:rPr lang="en-US" sz="3600" dirty="0"/>
              <a:t> </a:t>
            </a:r>
            <a:r>
              <a:rPr lang="en-US" sz="3600" dirty="0" err="1"/>
              <a:t>Memprediksi</a:t>
            </a:r>
            <a:r>
              <a:rPr lang="en-US" sz="3600" dirty="0"/>
              <a:t> Non-Bipolar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E303A14-E59A-4C97-9CC5-076B7B3EE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676667"/>
              </p:ext>
            </p:extLst>
          </p:nvPr>
        </p:nvGraphicFramePr>
        <p:xfrm>
          <a:off x="6811274" y="1803764"/>
          <a:ext cx="4263990" cy="271850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707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harm, obsessive, suicide, cry, depress, mood, fluctuation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1122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libido, emotion, withdrawal, stress, insomnia, eat, guilt, impulsive, distrust, anger, violence, panic, numb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DA293-3349-4497-87D2-C27645712F0B}"/>
              </a:ext>
            </a:extLst>
          </p:cNvPr>
          <p:cNvSpPr txBox="1"/>
          <p:nvPr/>
        </p:nvSpPr>
        <p:spPr>
          <a:xfrm>
            <a:off x="6811273" y="4794762"/>
            <a:ext cx="42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4 orang</a:t>
            </a:r>
            <a:endParaRPr lang="en-US" sz="1400" b="1" dirty="0">
              <a:latin typeface="Assistant 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00EB0-07F2-4016-8E36-45062E9A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5" y="1922279"/>
            <a:ext cx="4700729" cy="35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49550" y="696573"/>
            <a:ext cx="10107339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Berhasil</a:t>
            </a:r>
            <a:r>
              <a:rPr lang="en-US" sz="3200" dirty="0"/>
              <a:t> </a:t>
            </a:r>
            <a:r>
              <a:rPr lang="en-US" sz="3200" dirty="0" err="1"/>
              <a:t>Memprediksi</a:t>
            </a:r>
            <a:r>
              <a:rPr lang="en-US" sz="3200" dirty="0"/>
              <a:t> Bipolar vs Non-Bipolar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1596817" y="1737847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6605921" y="1737846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06A2CF-C6B5-4397-B958-6B4BD567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50" y="2502839"/>
            <a:ext cx="4722350" cy="3582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BE980-457E-4053-B6E2-A85A8897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20" y="2506059"/>
            <a:ext cx="4735010" cy="35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1596817" y="1737847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6657436" y="1223494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A49BB6D-B62A-4049-B2C5-6C02FF600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47578"/>
              </p:ext>
            </p:extLst>
          </p:nvPr>
        </p:nvGraphicFramePr>
        <p:xfrm>
          <a:off x="1596817" y="2661480"/>
          <a:ext cx="4263990" cy="327206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depress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delusion, 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fluctuation, 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violence, weight, panic, ear, tire, obsessive, mood, drug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555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distrust, anger, anxious, cry, dizzy, faint, impulsive, nausea, guilt, headache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7D1C3C6-36E3-45DE-816A-F05D123DD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918097"/>
              </p:ext>
            </p:extLst>
          </p:nvPr>
        </p:nvGraphicFramePr>
        <p:xfrm>
          <a:off x="6764453" y="1972178"/>
          <a:ext cx="4263990" cy="421356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31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anxious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360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sad, panic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41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concentrate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anger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95858"/>
                  </a:ext>
                </a:extLst>
              </a:tr>
              <a:tr h="33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nausea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0262"/>
                  </a:ext>
                </a:extLst>
              </a:tr>
              <a:tr h="399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tire, breathe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09845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dizzy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418664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headache, appetite, 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39391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8371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06366A92-EE78-4B7B-81B4-53F2C735C6E6}"/>
              </a:ext>
            </a:extLst>
          </p:cNvPr>
          <p:cNvSpPr txBox="1">
            <a:spLocks/>
          </p:cNvSpPr>
          <p:nvPr/>
        </p:nvSpPr>
        <p:spPr>
          <a:xfrm>
            <a:off x="749550" y="696573"/>
            <a:ext cx="10107339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Berhasil</a:t>
            </a:r>
            <a:r>
              <a:rPr lang="en-US" sz="3200" dirty="0"/>
              <a:t> </a:t>
            </a:r>
            <a:r>
              <a:rPr lang="en-US" sz="3200" dirty="0" err="1"/>
              <a:t>Memprediksi</a:t>
            </a:r>
            <a:r>
              <a:rPr lang="en-US" sz="3200" dirty="0"/>
              <a:t> Bipolar vs Non-Bipolar</a:t>
            </a:r>
          </a:p>
        </p:txBody>
      </p:sp>
    </p:spTree>
    <p:extLst>
      <p:ext uri="{BB962C8B-B14F-4D97-AF65-F5344CB8AC3E}">
        <p14:creationId xmlns:p14="http://schemas.microsoft.com/office/powerpoint/2010/main" val="319150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1638925" y="1814953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6668618" y="1814953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171C1-1181-470D-B964-0125FF66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8" y="2580112"/>
            <a:ext cx="4543142" cy="3429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A7CBB-B293-4DEC-A128-473827BE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56" y="2503263"/>
            <a:ext cx="4700729" cy="35827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E0F4371-C544-405C-B1F4-FB0D5E8B13CB}"/>
              </a:ext>
            </a:extLst>
          </p:cNvPr>
          <p:cNvSpPr txBox="1">
            <a:spLocks/>
          </p:cNvSpPr>
          <p:nvPr/>
        </p:nvSpPr>
        <p:spPr>
          <a:xfrm>
            <a:off x="749550" y="696573"/>
            <a:ext cx="10107339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Gagal</a:t>
            </a:r>
            <a:r>
              <a:rPr lang="en-US" sz="3200" dirty="0"/>
              <a:t> </a:t>
            </a:r>
            <a:r>
              <a:rPr lang="en-US" sz="3200" dirty="0" err="1"/>
              <a:t>Memprediksi</a:t>
            </a:r>
            <a:r>
              <a:rPr lang="en-US" sz="3200" dirty="0"/>
              <a:t> Bipolar vs Non-Bipolar</a:t>
            </a:r>
          </a:p>
        </p:txBody>
      </p:sp>
    </p:spTree>
    <p:extLst>
      <p:ext uri="{BB962C8B-B14F-4D97-AF65-F5344CB8AC3E}">
        <p14:creationId xmlns:p14="http://schemas.microsoft.com/office/powerpoint/2010/main" val="15872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1523015" y="1428165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6668618" y="1814953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B04DBAD-2117-4D7E-BC65-B3664C4EF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65672"/>
              </p:ext>
            </p:extLst>
          </p:nvPr>
        </p:nvGraphicFramePr>
        <p:xfrm>
          <a:off x="1523015" y="2074496"/>
          <a:ext cx="4263990" cy="421356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31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anxious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360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sad, panic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41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concentrate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anger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95858"/>
                  </a:ext>
                </a:extLst>
              </a:tr>
              <a:tr h="33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nausea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0262"/>
                  </a:ext>
                </a:extLst>
              </a:tr>
              <a:tr h="399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tire, breathe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09845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dizzy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418664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headache, appetite, 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39391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837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CAA50E5-15FB-46ED-BA26-33BA96660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00330"/>
              </p:ext>
            </p:extLst>
          </p:nvPr>
        </p:nvGraphicFramePr>
        <p:xfrm>
          <a:off x="6775635" y="2822025"/>
          <a:ext cx="4263990" cy="271850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8290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8108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7035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707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harm, obsessive, suicide, cry, depress, mood, fluctuation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1122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libido, emotion, withdrawal, stress, insomnia, eat, guilt, impulsive, distrust, anger, violence, panic, numb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AD5ADAB-A533-435A-AA1B-A3F253CF2DFE}"/>
              </a:ext>
            </a:extLst>
          </p:cNvPr>
          <p:cNvSpPr txBox="1">
            <a:spLocks/>
          </p:cNvSpPr>
          <p:nvPr/>
        </p:nvSpPr>
        <p:spPr>
          <a:xfrm>
            <a:off x="749550" y="696573"/>
            <a:ext cx="10107339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Gagal</a:t>
            </a:r>
            <a:r>
              <a:rPr lang="en-US" sz="3200" dirty="0"/>
              <a:t> </a:t>
            </a:r>
            <a:r>
              <a:rPr lang="en-US" sz="3200" dirty="0" err="1"/>
              <a:t>Memprediksi</a:t>
            </a:r>
            <a:r>
              <a:rPr lang="en-US" sz="3200" dirty="0"/>
              <a:t> Bipolar vs Non-Bipolar</a:t>
            </a:r>
          </a:p>
        </p:txBody>
      </p:sp>
    </p:spTree>
    <p:extLst>
      <p:ext uri="{BB962C8B-B14F-4D97-AF65-F5344CB8AC3E}">
        <p14:creationId xmlns:p14="http://schemas.microsoft.com/office/powerpoint/2010/main" val="294116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110" y="1732812"/>
            <a:ext cx="3829340" cy="2901694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7325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6551AA3-2070-42D5-AE7F-A70D6BB24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664383"/>
              </p:ext>
            </p:extLst>
          </p:nvPr>
        </p:nvGraphicFramePr>
        <p:xfrm>
          <a:off x="836112" y="1508305"/>
          <a:ext cx="3242613" cy="3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5CF27D4-EB7E-4161-9131-D49E543C2A37}"/>
              </a:ext>
            </a:extLst>
          </p:cNvPr>
          <p:cNvSpPr txBox="1"/>
          <p:nvPr/>
        </p:nvSpPr>
        <p:spPr>
          <a:xfrm>
            <a:off x="5531051" y="1597712"/>
            <a:ext cx="493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ssistant "/>
              </a:rPr>
              <a:t>Terdapat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57 Kata/</a:t>
            </a:r>
            <a:r>
              <a:rPr lang="en-US" b="1" dirty="0" err="1">
                <a:latin typeface="Assistant "/>
              </a:rPr>
              <a:t>variabel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digunakan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dikodekan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menggunakan</a:t>
            </a:r>
            <a:r>
              <a:rPr lang="en-US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CountVectorizer</a:t>
            </a:r>
            <a:endParaRPr lang="en-US" b="1" dirty="0">
              <a:latin typeface="Assistant 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A771C4-CD2C-40C7-B8B9-44E839F38B95}"/>
              </a:ext>
            </a:extLst>
          </p:cNvPr>
          <p:cNvSpPr/>
          <p:nvPr/>
        </p:nvSpPr>
        <p:spPr>
          <a:xfrm>
            <a:off x="5157143" y="2526756"/>
            <a:ext cx="6291166" cy="30757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addict, alcohol, anger, anxious, appetite, balance, breathe, bulimia, communicate, concentrate, confuse, cry, delusion, depress, digestive, distrust, dizzy, drug, eat, echolalia, emotion, empty, excess, faint, fluctuation, forget, guilt, harm, hatred, headache, heartbeat, hopeless, impulsive, insomnia, lazy, libido, lonely, mood, nausea, numb, obsessive, overreact, panic, paranoia, respond, sad, scare, stress, suicide, sweat, tire, trauma, tremble, violence, weight, withdrawal, worry,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01B664-0AD4-4E22-B3B7-32F0FDA08E20}"/>
              </a:ext>
            </a:extLst>
          </p:cNvPr>
          <p:cNvSpPr/>
          <p:nvPr/>
        </p:nvSpPr>
        <p:spPr>
          <a:xfrm>
            <a:off x="-1" y="4949183"/>
            <a:ext cx="4435635" cy="11677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63AD4-FECE-4780-BCB4-5779A39BAB40}"/>
              </a:ext>
            </a:extLst>
          </p:cNvPr>
          <p:cNvSpPr txBox="1"/>
          <p:nvPr/>
        </p:nvSpPr>
        <p:spPr>
          <a:xfrm>
            <a:off x="142934" y="5001037"/>
            <a:ext cx="4435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ssistant "/>
              </a:rPr>
              <a:t>Data Imbalanced </a:t>
            </a:r>
            <a:r>
              <a:rPr lang="en-US" sz="1600" dirty="0" err="1">
                <a:latin typeface="Assistant "/>
              </a:rPr>
              <a:t>sehingga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akan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menggunakan</a:t>
            </a:r>
            <a:r>
              <a:rPr lang="en-US" sz="1600" dirty="0">
                <a:latin typeface="Assistant "/>
              </a:rPr>
              <a:t> Stratified Cross Validation </a:t>
            </a:r>
            <a:r>
              <a:rPr lang="en-US" sz="1600" dirty="0" err="1">
                <a:latin typeface="Assistant "/>
              </a:rPr>
              <a:t>dengan</a:t>
            </a:r>
            <a:r>
              <a:rPr lang="en-US" sz="1600" dirty="0">
                <a:latin typeface="Assistant "/>
              </a:rPr>
              <a:t> seed 27 </a:t>
            </a:r>
            <a:r>
              <a:rPr lang="en-US" sz="1600" dirty="0" err="1">
                <a:latin typeface="Assistant "/>
              </a:rPr>
              <a:t>sehingga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seluruh</a:t>
            </a:r>
            <a:r>
              <a:rPr lang="en-US" sz="1600" dirty="0">
                <a:latin typeface="Assistant "/>
              </a:rPr>
              <a:t> model </a:t>
            </a:r>
            <a:r>
              <a:rPr lang="en-US" sz="1600" dirty="0" err="1">
                <a:latin typeface="Assistant "/>
              </a:rPr>
              <a:t>akan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dievaluasi</a:t>
            </a:r>
            <a:r>
              <a:rPr lang="en-US" sz="1600" dirty="0">
                <a:latin typeface="Assistant "/>
              </a:rPr>
              <a:t> pada data yang </a:t>
            </a:r>
            <a:r>
              <a:rPr lang="en-US" sz="1600" dirty="0" err="1">
                <a:latin typeface="Assistant "/>
              </a:rPr>
              <a:t>sama</a:t>
            </a:r>
            <a:r>
              <a:rPr lang="en-US" sz="1600" dirty="0">
                <a:latin typeface="Assistant "/>
              </a:rPr>
              <a:t> </a:t>
            </a:r>
            <a:endParaRPr lang="en-US" sz="16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21331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D89A-312B-4C55-90DA-0C429D90F992}"/>
              </a:ext>
            </a:extLst>
          </p:cNvPr>
          <p:cNvSpPr txBox="1"/>
          <p:nvPr/>
        </p:nvSpPr>
        <p:spPr>
          <a:xfrm>
            <a:off x="900525" y="1662107"/>
            <a:ext cx="49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pada Bipolar</a:t>
            </a:r>
            <a:endParaRPr lang="en-US" b="1" dirty="0">
              <a:latin typeface="Assistant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C5173-7D50-4840-94B0-F44A47D9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8" y="2135200"/>
            <a:ext cx="4901523" cy="3686051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539B406-CAD3-46CA-A5CF-5DA273C53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596531"/>
              </p:ext>
            </p:extLst>
          </p:nvPr>
        </p:nvGraphicFramePr>
        <p:xfrm>
          <a:off x="6373841" y="569939"/>
          <a:ext cx="5120306" cy="4000717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42716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6931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65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depress, anger, insomnia, suicide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mood, sad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99727"/>
                  </a:ext>
                </a:extLst>
              </a:tr>
              <a:tr h="31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panic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22937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fluctuation, delusion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impulsive, anxious, cry, harm, tire, weight, 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violence, obsessive, guilt, drug, withdrawal, hopeless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555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distrust, dizzy, faint, heartbeat, excess, nausea, appetite, breathe, worry, stress, hatred, scare, headache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D3A595-E02C-4280-8261-A21E9A990C55}"/>
              </a:ext>
            </a:extLst>
          </p:cNvPr>
          <p:cNvSpPr txBox="1"/>
          <p:nvPr/>
        </p:nvSpPr>
        <p:spPr>
          <a:xfrm>
            <a:off x="6373841" y="4940365"/>
            <a:ext cx="5120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23 orang. </a:t>
            </a:r>
            <a:r>
              <a:rPr lang="en-US" sz="1400" b="1" dirty="0">
                <a:latin typeface="Assistant "/>
              </a:rPr>
              <a:t>Ada 36 </a:t>
            </a:r>
            <a:r>
              <a:rPr lang="en-US" sz="1400" b="1" dirty="0" err="1">
                <a:latin typeface="Assistant "/>
              </a:rPr>
              <a:t>gejala</a:t>
            </a:r>
            <a:r>
              <a:rPr lang="en-US" sz="1400" b="1" dirty="0">
                <a:latin typeface="Assistant "/>
              </a:rPr>
              <a:t> </a:t>
            </a:r>
            <a:r>
              <a:rPr lang="en-US" sz="1400" b="1" dirty="0" err="1">
                <a:latin typeface="Assistant "/>
              </a:rPr>
              <a:t>berbeda</a:t>
            </a:r>
            <a:r>
              <a:rPr lang="en-US" sz="1400" dirty="0">
                <a:latin typeface="Assistant "/>
              </a:rPr>
              <a:t>. Masih </a:t>
            </a:r>
            <a:r>
              <a:rPr lang="en-US" sz="1400" dirty="0" err="1">
                <a:latin typeface="Assistant "/>
              </a:rPr>
              <a:t>ada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b="1" dirty="0">
                <a:latin typeface="Assistant "/>
              </a:rPr>
              <a:t>20 </a:t>
            </a:r>
            <a:r>
              <a:rPr lang="en-US" sz="1400" b="1" dirty="0" err="1">
                <a:latin typeface="Assistant "/>
              </a:rPr>
              <a:t>gejala</a:t>
            </a:r>
            <a:r>
              <a:rPr lang="en-US" sz="1400" b="1" dirty="0">
                <a:latin typeface="Assistant "/>
              </a:rPr>
              <a:t> yang </a:t>
            </a:r>
            <a:r>
              <a:rPr lang="en-US" sz="1400" b="1" dirty="0" err="1">
                <a:latin typeface="Assistant "/>
              </a:rPr>
              <a:t>belum</a:t>
            </a:r>
            <a:r>
              <a:rPr lang="en-US" sz="1400" b="1" dirty="0">
                <a:latin typeface="Assistant "/>
              </a:rPr>
              <a:t> </a:t>
            </a:r>
            <a:r>
              <a:rPr lang="en-US" sz="1400" b="1" dirty="0" err="1">
                <a:latin typeface="Assistant "/>
              </a:rPr>
              <a:t>ada</a:t>
            </a:r>
            <a:r>
              <a:rPr lang="en-US" sz="1400" b="1" dirty="0">
                <a:latin typeface="Assistant "/>
              </a:rPr>
              <a:t> pada bipolar </a:t>
            </a:r>
            <a:r>
              <a:rPr lang="en-US" sz="1400" dirty="0">
                <a:latin typeface="Assistant "/>
              </a:rPr>
              <a:t>: addict, alcohol, balance, bulimia, communicate, concentrate, confuse, digestive, echolalia, empty, forget, lazy, libido, lonely, numb, overreact, paranoia, respond, sweat, trauma, tremble</a:t>
            </a:r>
            <a:endParaRPr lang="en-US" sz="14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30358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D89A-312B-4C55-90DA-0C429D90F992}"/>
              </a:ext>
            </a:extLst>
          </p:cNvPr>
          <p:cNvSpPr txBox="1"/>
          <p:nvPr/>
        </p:nvSpPr>
        <p:spPr>
          <a:xfrm>
            <a:off x="900525" y="1450606"/>
            <a:ext cx="49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pada Non-Bipolar</a:t>
            </a:r>
            <a:endParaRPr lang="en-US" b="1" dirty="0">
              <a:latin typeface="Assistant 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539B406-CAD3-46CA-A5CF-5DA273C53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45241"/>
              </p:ext>
            </p:extLst>
          </p:nvPr>
        </p:nvGraphicFramePr>
        <p:xfrm>
          <a:off x="6096000" y="569939"/>
          <a:ext cx="5559402" cy="538224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31074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248659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Gejala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insomnia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8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anxious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68496"/>
                  </a:ext>
                </a:extLst>
              </a:tr>
              <a:tr h="15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sad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40405"/>
                  </a:ext>
                </a:extLst>
              </a:tr>
              <a:tr h="221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panic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80845"/>
                  </a:ext>
                </a:extLst>
              </a:tr>
              <a:tr h="216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concentrate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02915"/>
                  </a:ext>
                </a:extLst>
              </a:tr>
              <a:tr h="21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anger, cry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43628"/>
                  </a:ext>
                </a:extLst>
              </a:tr>
              <a:tr h="133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emotion, nausea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57204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breathe, tire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93424"/>
                  </a:ext>
                </a:extLst>
              </a:tr>
              <a:tr h="196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dizzy, suicide, 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5104"/>
                  </a:ext>
                </a:extLst>
              </a:tr>
              <a:tr h="219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appetite, headache, mood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35169"/>
                  </a:ext>
                </a:extLst>
              </a:tr>
              <a:tr h="214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obsessive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41726"/>
                  </a:ext>
                </a:extLst>
              </a:tr>
              <a:tr h="195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guilt, worry, sweat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25381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heartbeat, withdrawal, forget, excess, lonely, harm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33396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violence, fluctuation, stress, depress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9972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distrust, tremble, alcohol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22937"/>
                  </a:ext>
                </a:extLst>
              </a:tr>
              <a:tr h="145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empty, weight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29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numb, lazy, hopeless, confuse, delusion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1024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balance, digestive, libido, faint, communicate, impulsive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626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overreact, echolalia, addict, hatred, drug, trauma, respond, paranoia, bulimia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9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D3A595-E02C-4280-8261-A21E9A990C55}"/>
              </a:ext>
            </a:extLst>
          </p:cNvPr>
          <p:cNvSpPr txBox="1"/>
          <p:nvPr/>
        </p:nvSpPr>
        <p:spPr>
          <a:xfrm>
            <a:off x="900525" y="5690574"/>
            <a:ext cx="512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ssistant "/>
              </a:rPr>
              <a:t>Gejala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dari</a:t>
            </a:r>
            <a:r>
              <a:rPr lang="en-US" sz="1400" dirty="0">
                <a:latin typeface="Assistant "/>
              </a:rPr>
              <a:t> 133 orang. </a:t>
            </a:r>
            <a:r>
              <a:rPr lang="en-US" sz="1400" dirty="0" err="1">
                <a:latin typeface="Assistant "/>
              </a:rPr>
              <a:t>Hanya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ada</a:t>
            </a:r>
            <a:r>
              <a:rPr lang="en-US" sz="1400" dirty="0">
                <a:latin typeface="Assistant "/>
              </a:rPr>
              <a:t> </a:t>
            </a:r>
            <a:r>
              <a:rPr lang="en-US" sz="1400" b="1" dirty="0">
                <a:latin typeface="Assistant "/>
              </a:rPr>
              <a:t>1 </a:t>
            </a:r>
            <a:r>
              <a:rPr lang="en-US" sz="1400" b="1" dirty="0" err="1">
                <a:latin typeface="Assistant "/>
              </a:rPr>
              <a:t>gejala</a:t>
            </a:r>
            <a:r>
              <a:rPr lang="en-US" sz="1400" b="1" dirty="0">
                <a:latin typeface="Assistant "/>
              </a:rPr>
              <a:t> </a:t>
            </a:r>
            <a:r>
              <a:rPr lang="en-US" sz="1400" dirty="0">
                <a:latin typeface="Assistant "/>
              </a:rPr>
              <a:t>yang </a:t>
            </a:r>
            <a:r>
              <a:rPr lang="en-US" sz="1400" dirty="0" err="1">
                <a:latin typeface="Assistant "/>
              </a:rPr>
              <a:t>ada</a:t>
            </a:r>
            <a:r>
              <a:rPr lang="en-US" sz="1400" dirty="0">
                <a:latin typeface="Assistant "/>
              </a:rPr>
              <a:t> pada Bipolar </a:t>
            </a:r>
            <a:r>
              <a:rPr lang="en-US" sz="1400" dirty="0" err="1">
                <a:latin typeface="Assistant "/>
              </a:rPr>
              <a:t>tetapi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tidak</a:t>
            </a:r>
            <a:r>
              <a:rPr lang="en-US" sz="1400" dirty="0">
                <a:latin typeface="Assistant "/>
              </a:rPr>
              <a:t> </a:t>
            </a:r>
            <a:r>
              <a:rPr lang="en-US" sz="1400" dirty="0" err="1">
                <a:latin typeface="Assistant "/>
              </a:rPr>
              <a:t>ada</a:t>
            </a:r>
            <a:r>
              <a:rPr lang="en-US" sz="1400" dirty="0">
                <a:latin typeface="Assistant "/>
              </a:rPr>
              <a:t> pada Non-Bipolar </a:t>
            </a:r>
            <a:r>
              <a:rPr lang="en-US" sz="1400" dirty="0" err="1">
                <a:latin typeface="Assistant "/>
              </a:rPr>
              <a:t>yaitu</a:t>
            </a:r>
            <a:r>
              <a:rPr lang="en-US" sz="1400" dirty="0">
                <a:latin typeface="Assistant "/>
              </a:rPr>
              <a:t> </a:t>
            </a:r>
            <a:r>
              <a:rPr lang="en-US" sz="1400" b="1" dirty="0">
                <a:latin typeface="Assistant "/>
              </a:rPr>
              <a:t>Scare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8684C-54C4-4CEF-B6F2-03BB4BB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79" y="1819938"/>
            <a:ext cx="4880402" cy="36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 Space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A771C4-CD2C-40C7-B8B9-44E839F38B95}"/>
              </a:ext>
            </a:extLst>
          </p:cNvPr>
          <p:cNvSpPr/>
          <p:nvPr/>
        </p:nvSpPr>
        <p:spPr>
          <a:xfrm>
            <a:off x="762430" y="1742985"/>
            <a:ext cx="3301570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dan Extra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1055B-6443-487C-BE4C-BCF88A573C10}"/>
              </a:ext>
            </a:extLst>
          </p:cNvPr>
          <p:cNvSpPr/>
          <p:nvPr/>
        </p:nvSpPr>
        <p:spPr>
          <a:xfrm>
            <a:off x="751329" y="2433461"/>
            <a:ext cx="3878728" cy="14937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50, 100, …, 500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criterion 		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gini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entropy,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None, 5, 10,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2, 4, 6, 8,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3,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89E52F-F5B6-425E-A45D-D5061EB8543E}"/>
              </a:ext>
            </a:extLst>
          </p:cNvPr>
          <p:cNvSpPr/>
          <p:nvPr/>
        </p:nvSpPr>
        <p:spPr>
          <a:xfrm>
            <a:off x="784634" y="4232302"/>
            <a:ext cx="1508624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 Boost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F99646-ABF1-4C6B-9E35-23343FE06893}"/>
              </a:ext>
            </a:extLst>
          </p:cNvPr>
          <p:cNvSpPr/>
          <p:nvPr/>
        </p:nvSpPr>
        <p:spPr>
          <a:xfrm>
            <a:off x="762430" y="4904900"/>
            <a:ext cx="4640729" cy="875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50, 100, …, 500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 0.0001, 0.0002, 0.0004, …, 0.48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E52C13-C6AF-438D-9A44-53B3C88FF07E}"/>
              </a:ext>
            </a:extLst>
          </p:cNvPr>
          <p:cNvSpPr/>
          <p:nvPr/>
        </p:nvSpPr>
        <p:spPr>
          <a:xfrm>
            <a:off x="5894938" y="3920326"/>
            <a:ext cx="2256540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Boosting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4CD152-5062-436A-9AD0-319F801F25BA}"/>
              </a:ext>
            </a:extLst>
          </p:cNvPr>
          <p:cNvSpPr/>
          <p:nvPr/>
        </p:nvSpPr>
        <p:spPr>
          <a:xfrm>
            <a:off x="5894938" y="4558690"/>
            <a:ext cx="5272960" cy="14734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100, 200, …, 500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 0.0001, 0.0002, 0.0004, …, 0.38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2, 4, 6, 8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3, 5,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: 2, 3,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A6FF9F-F85F-4DB4-AD33-A570E2504795}"/>
              </a:ext>
            </a:extLst>
          </p:cNvPr>
          <p:cNvSpPr/>
          <p:nvPr/>
        </p:nvSpPr>
        <p:spPr>
          <a:xfrm>
            <a:off x="5894938" y="1562595"/>
            <a:ext cx="2755576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3C2BCB-D590-44C8-A7BA-9C6B50DED1B8}"/>
              </a:ext>
            </a:extLst>
          </p:cNvPr>
          <p:cNvSpPr/>
          <p:nvPr/>
        </p:nvSpPr>
        <p:spPr>
          <a:xfrm>
            <a:off x="5882768" y="2195559"/>
            <a:ext cx="4537420" cy="14937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kernel 	: linear, poly,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rbf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sigmoid,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	: 0.001, 0.1001, 0.2001,…, 20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gamma 	: scale, auto,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 	: 3, 4, 5, 6</a:t>
            </a:r>
          </a:p>
        </p:txBody>
      </p:sp>
    </p:spTree>
    <p:extLst>
      <p:ext uri="{BB962C8B-B14F-4D97-AF65-F5344CB8AC3E}">
        <p14:creationId xmlns:p14="http://schemas.microsoft.com/office/powerpoint/2010/main" val="155691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314379"/>
              </p:ext>
            </p:extLst>
          </p:nvPr>
        </p:nvGraphicFramePr>
        <p:xfrm>
          <a:off x="4112857" y="2223810"/>
          <a:ext cx="3369768" cy="372098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1452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255241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</a:tblGrid>
              <a:tr h="58339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latin typeface="Assistant "/>
                        </a:rPr>
                        <a:t>Jumlah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  <a:latin typeface="Assistant 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502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720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7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Ada Boost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539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 Boosting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3,600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539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Extra Tree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720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9512"/>
                  </a:ext>
                </a:extLst>
              </a:tr>
              <a:tr h="539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SVM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6,400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696782"/>
                  </a:ext>
                </a:extLst>
              </a:tr>
              <a:tr h="539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11,665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9406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4132198" y="1629138"/>
            <a:ext cx="33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Jumlah</a:t>
            </a:r>
            <a:r>
              <a:rPr lang="en-US" dirty="0">
                <a:latin typeface="Assistant "/>
              </a:rPr>
              <a:t> model yang </a:t>
            </a:r>
            <a:r>
              <a:rPr lang="en-US" dirty="0" err="1">
                <a:latin typeface="Assistant "/>
              </a:rPr>
              <a:t>dibuat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8558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/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0.1401,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400}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0.336667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0.374286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0.807917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0.1401,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0.313333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0.360476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0.78875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0.3601,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0.466667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0.378333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0.410476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recall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dirty="0">
                <a:latin typeface="Assistant "/>
              </a:rPr>
              <a:t>. Karena </a:t>
            </a:r>
            <a:r>
              <a:rPr lang="en-US" dirty="0" err="1">
                <a:latin typeface="Assistant "/>
              </a:rPr>
              <a:t>terdapat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dua</a:t>
            </a:r>
            <a:r>
              <a:rPr lang="en-US" dirty="0">
                <a:latin typeface="Assistant "/>
              </a:rPr>
              <a:t> 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nilai</a:t>
            </a:r>
            <a:r>
              <a:rPr lang="en-US" dirty="0">
                <a:latin typeface="Assistant "/>
              </a:rPr>
              <a:t> recall </a:t>
            </a:r>
            <a:r>
              <a:rPr lang="en-US" dirty="0" err="1">
                <a:latin typeface="Assistant "/>
              </a:rPr>
              <a:t>terbaik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sama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maka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dipilih</a:t>
            </a:r>
            <a:r>
              <a:rPr lang="en-US" dirty="0">
                <a:latin typeface="Assistant "/>
              </a:rPr>
              <a:t> yang F1-Score </a:t>
            </a:r>
            <a:r>
              <a:rPr lang="en-US" dirty="0" err="1">
                <a:latin typeface="Assistant "/>
              </a:rPr>
              <a:t>lebih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tinggi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35506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521070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0.0201,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precision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b="1" dirty="0">
                <a:latin typeface="Assistant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2022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{5D0A7B81-9A2A-4025-AED5-9AF33606A95B}tf22712842_win32</Template>
  <TotalTime>726</TotalTime>
  <Words>2193</Words>
  <Application>Microsoft Office PowerPoint</Application>
  <PresentationFormat>Widescreen</PresentationFormat>
  <Paragraphs>560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Assistant</vt:lpstr>
      <vt:lpstr>Assistant </vt:lpstr>
      <vt:lpstr>Assistant Medium</vt:lpstr>
      <vt:lpstr>Bookman Old Style</vt:lpstr>
      <vt:lpstr>Calibri</vt:lpstr>
      <vt:lpstr>Franklin Gothic Book</vt:lpstr>
      <vt:lpstr>1_RetrospectVTI</vt:lpstr>
      <vt:lpstr>Bipolar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Penambahan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Prediction</dc:title>
  <dc:creator>Eko Putra Wahyuddin</dc:creator>
  <cp:lastModifiedBy>Eko Putra Wahyuddin</cp:lastModifiedBy>
  <cp:revision>5</cp:revision>
  <dcterms:created xsi:type="dcterms:W3CDTF">2022-04-13T04:35:38Z</dcterms:created>
  <dcterms:modified xsi:type="dcterms:W3CDTF">2022-04-22T22:38:10Z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