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hape 95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8" name="surfsaralogo-smal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39897" y="9178925"/>
            <a:ext cx="1295401" cy="495300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" name="Shape 68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hape 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900"/>
            </a:lvl1pPr>
          </a:lstStyle>
          <a:p>
            <a:pPr/>
            <a:r>
              <a:t>Workshop in a compute cloud: not that obvious</a:t>
            </a:r>
          </a:p>
        </p:txBody>
      </p:sp>
      <p:sp>
        <p:nvSpPr>
          <p:cNvPr id="121" name="Shape 121"/>
          <p:cNvSpPr/>
          <p:nvPr>
            <p:ph type="subTitle" sz="quarter" idx="1"/>
          </p:nvPr>
        </p:nvSpPr>
        <p:spPr>
          <a:xfrm>
            <a:off x="1181100" y="62484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Markus van Dijk</a:t>
            </a:r>
          </a:p>
          <a:p>
            <a:pPr/>
            <a:r>
              <a:t>SURFsara HPC Cloud advisor</a:t>
            </a:r>
          </a:p>
        </p:txBody>
      </p:sp>
      <p:sp>
        <p:nvSpPr>
          <p:cNvPr id="122" name="Shape 122"/>
          <p:cNvSpPr/>
          <p:nvPr/>
        </p:nvSpPr>
        <p:spPr>
          <a:xfrm>
            <a:off x="2822320" y="9232900"/>
            <a:ext cx="736015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ELIXIR EXCELERATE workshop May 2016, CSC, Espoo, Finland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perspective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much can you trust the cloud provider to deliver the resources? What is your plan B?</a:t>
            </a:r>
          </a:p>
          <a:p>
            <a:pPr/>
            <a:r>
              <a:t>Do you have the skills to handle </a:t>
            </a:r>
            <a:r>
              <a:rPr i="1"/>
              <a:t>many</a:t>
            </a:r>
            <a:r>
              <a:t> VMs?</a:t>
            </a:r>
          </a:p>
          <a:p>
            <a:pPr/>
            <a:r>
              <a:t>Wouldn’t you like the provider to handle VM startups and logins?</a:t>
            </a:r>
          </a:p>
          <a:p>
            <a:pPr/>
            <a:r>
              <a:t>Think about “high-availability” v.s. “prepare to fail”.</a:t>
            </a:r>
          </a:p>
          <a:p>
            <a:pPr/>
            <a:r>
              <a:t>What problem does Docker solve?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Cloud provider perspective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Capacity planning.</a:t>
            </a:r>
          </a:p>
          <a:p>
            <a:pPr/>
            <a:r>
              <a:t>Integration with Docker machine.</a:t>
            </a:r>
          </a:p>
          <a:p>
            <a:pPr/>
            <a:r>
              <a:t>Unpredictable usage by researchers → lock resources well in advance.</a:t>
            </a:r>
          </a:p>
          <a:p>
            <a:pPr/>
            <a:r>
              <a:t>SLA, Availability.</a:t>
            </a:r>
          </a:p>
          <a:p>
            <a:pPr/>
            <a:r>
              <a:t>High impact on current cloud, researchers suffer.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to the rescue?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numCol="2" spcCol="554990"/>
          <a:lstStyle/>
          <a:p>
            <a:pPr marL="0" indent="0" algn="ctr" defTabSz="449833">
              <a:spcBef>
                <a:spcPts val="0"/>
              </a:spcBef>
              <a:buSzTx/>
              <a:buNone/>
              <a:defRPr b="1" sz="2464">
                <a:latin typeface="Helvetica"/>
                <a:ea typeface="Helvetica"/>
                <a:cs typeface="Helvetica"/>
                <a:sym typeface="Helvetica"/>
              </a:defRPr>
            </a:pPr>
            <a:r>
              <a:t>Virtual Machine</a:t>
            </a:r>
          </a:p>
          <a:p>
            <a:pPr lvl="1" marL="684529" indent="-342264" defTabSz="449833">
              <a:spcBef>
                <a:spcPts val="3200"/>
              </a:spcBef>
              <a:defRPr sz="2772"/>
            </a:pPr>
            <a:r>
              <a:t>“safe” environment</a:t>
            </a:r>
          </a:p>
          <a:p>
            <a:pPr lvl="1" marL="684529" indent="-342264" defTabSz="449833">
              <a:spcBef>
                <a:spcPts val="3200"/>
              </a:spcBef>
              <a:defRPr sz="2772"/>
            </a:pPr>
            <a:r>
              <a:t>full blown boot</a:t>
            </a:r>
          </a:p>
          <a:p>
            <a:pPr lvl="1" marL="684529" indent="-342264" defTabSz="449833">
              <a:spcBef>
                <a:spcPts val="3200"/>
              </a:spcBef>
              <a:defRPr sz="2772"/>
            </a:pPr>
            <a:r>
              <a:t>“normal” OS</a:t>
            </a:r>
          </a:p>
          <a:p>
            <a:pPr lvl="1" marL="684529" indent="-342264" defTabSz="449833">
              <a:spcBef>
                <a:spcPts val="3200"/>
              </a:spcBef>
              <a:defRPr sz="2772"/>
            </a:pPr>
            <a:r>
              <a:t>multi-user</a:t>
            </a:r>
          </a:p>
          <a:p>
            <a:pPr lvl="1" marL="684529" indent="-342264" defTabSz="449833">
              <a:spcBef>
                <a:spcPts val="3200"/>
              </a:spcBef>
              <a:defRPr sz="2772"/>
            </a:pPr>
            <a:r>
              <a:t>hard to test locally</a:t>
            </a:r>
          </a:p>
          <a:p>
            <a:pPr lvl="1" marL="684529" indent="-342264" defTabSz="449833">
              <a:spcBef>
                <a:spcPts val="3200"/>
              </a:spcBef>
              <a:defRPr sz="2772"/>
            </a:pPr>
            <a:r>
              <a:t>full install and maint.</a:t>
            </a:r>
          </a:p>
          <a:p>
            <a:pPr lvl="1" marL="684529" indent="-342264" defTabSz="449833">
              <a:spcBef>
                <a:spcPts val="3200"/>
              </a:spcBef>
              <a:defRPr sz="2772"/>
            </a:pPr>
            <a:r>
              <a:t>familiar technology</a:t>
            </a:r>
          </a:p>
          <a:p>
            <a:pPr marL="0" indent="0" algn="ctr" defTabSz="449833">
              <a:spcBef>
                <a:spcPts val="0"/>
              </a:spcBef>
              <a:buSzTx/>
              <a:buNone/>
              <a:defRPr b="1" sz="2464">
                <a:latin typeface="Helvetica"/>
                <a:ea typeface="Helvetica"/>
                <a:cs typeface="Helvetica"/>
                <a:sym typeface="Helvetica"/>
              </a:defRPr>
            </a:pPr>
            <a:r>
              <a:t>Docker container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not (yet) safe enough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fast start/stop, small footprint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single process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multiple containers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environment different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reproducible build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new (better!)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VM meets Docker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VMs to host Docker containers.</a:t>
            </a:r>
          </a:p>
          <a:p>
            <a:pPr/>
            <a:r>
              <a:t>Login and IP/port access management remains.</a:t>
            </a:r>
          </a:p>
          <a:p>
            <a:pPr/>
            <a:r>
              <a:t>Embrace Docker philosophy: prepare to fail.</a:t>
            </a:r>
          </a:p>
          <a:p>
            <a:pPr/>
            <a:r>
              <a:t>Need remains for simple supporting tools.</a:t>
            </a:r>
          </a:p>
          <a:p>
            <a:pPr/>
            <a:r>
              <a:t>VM and container technology will develop towards each other.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at SURFsara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3400"/>
              </a:spcBef>
              <a:defRPr sz="2916"/>
            </a:pPr>
            <a:r>
              <a:t>SURFsara wants a separate cloud for non-research activities.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Resource planing.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Docker containers with predictable environment.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Managing end-users:</a:t>
            </a:r>
          </a:p>
          <a:p>
            <a:pPr lvl="1" marL="720090" indent="-360045" defTabSz="473201">
              <a:spcBef>
                <a:spcPts val="0"/>
              </a:spcBef>
              <a:defRPr sz="2916"/>
            </a:pPr>
            <a:r>
              <a:t>Acceptance of terms of use.</a:t>
            </a:r>
          </a:p>
          <a:p>
            <a:pPr lvl="1" marL="720090" indent="-360045" defTabSz="473201">
              <a:spcBef>
                <a:spcPts val="0"/>
              </a:spcBef>
              <a:defRPr sz="2916"/>
            </a:pPr>
            <a:r>
              <a:t>Login names, passwords, public keys.</a:t>
            </a:r>
          </a:p>
          <a:p>
            <a:pPr lvl="1" marL="720090" indent="-360045" defTabSz="473201">
              <a:spcBef>
                <a:spcPts val="0"/>
              </a:spcBef>
              <a:defRPr sz="2916"/>
            </a:pPr>
            <a:r>
              <a:t>IP address/port for end-user access.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WaaS: Workshop as a Service?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Dynamic scaling?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timeles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3800" y="2616200"/>
            <a:ext cx="8077200" cy="5969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Thanks, any questions?</a:t>
            </a:r>
          </a:p>
        </p:txBody>
      </p:sp>
      <p:sp>
        <p:nvSpPr>
          <p:cNvPr id="166" name="Shape 166"/>
          <p:cNvSpPr/>
          <p:nvPr/>
        </p:nvSpPr>
        <p:spPr>
          <a:xfrm>
            <a:off x="2822320" y="9232900"/>
            <a:ext cx="736015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ELIXIR EXCELERATE workshop May 2016, CSC, Espoo, Finland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SURFsara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xfrm>
            <a:off x="952500" y="26162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SARA was founded in 1971 by the two universities and the mathematical institute in Amsterdam for their computational needs.</a:t>
            </a:r>
          </a:p>
          <a:p>
            <a:pPr marL="0" indent="0">
              <a:buSzTx/>
              <a:buNone/>
            </a:pPr>
            <a:r>
              <a:t>Today, SURFsara is the “Dutch national high-performance computing and e-Science support center” and hosts the national supercomputer.</a:t>
            </a:r>
          </a:p>
          <a:p>
            <a:pPr marL="0" indent="0">
              <a:buSzTx/>
              <a:buNone/>
            </a:pPr>
            <a:r>
              <a:t>Academic research in the Netherlands can apply for free access to the resources.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Systems at SURFsara</a:t>
            </a:r>
          </a:p>
        </p:txBody>
      </p:sp>
      <p:graphicFrame>
        <p:nvGraphicFramePr>
          <p:cNvPr id="128" name="Table 128"/>
          <p:cNvGraphicFramePr/>
          <p:nvPr/>
        </p:nvGraphicFramePr>
        <p:xfrm>
          <a:off x="1432737" y="2467678"/>
          <a:ext cx="10514227" cy="523113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068623"/>
                <a:gridCol w="1081326"/>
                <a:gridCol w="1175354"/>
                <a:gridCol w="987297"/>
                <a:gridCol w="1527960"/>
                <a:gridCol w="1034311"/>
                <a:gridCol w="2264449"/>
              </a:tblGrid>
              <a:tr h="718185">
                <a:tc>
                  <a:txBody>
                    <a:bodyPr/>
                    <a:lstStyle/>
                    <a:p>
                      <a:pPr algn="r" defTabSz="457200">
                        <a:defRPr sz="20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ym typeface="Helvetica"/>
                        </a:rPr>
                        <a:t>Cores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ym typeface="Helvetica"/>
                        </a:rPr>
                        <a:t>total RAM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ym typeface="Helvetica"/>
                        </a:rPr>
                        <a:t>RAM/core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ym typeface="Helvetica"/>
                        </a:rPr>
                        <a:t>storage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ym typeface="Helvetica"/>
                        </a:rPr>
                        <a:t>GPUs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20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413385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ym typeface="Helvetica"/>
                        </a:rPr>
                        <a:t>Cartesius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40960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117 TB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 GB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7700 TB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1559 TFlops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10844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ym typeface="Helvetica"/>
                        </a:rPr>
                        <a:t>Lisa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8960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 TB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 GB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158 TFlops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10844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ym typeface="Helvetica"/>
                        </a:rPr>
                        <a:t>Grid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15000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***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 GB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26000 TB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2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10844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ym typeface="Helvetica"/>
                        </a:rPr>
                        <a:t>Hadoop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1576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 TB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 GB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2300 TB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2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10844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ym typeface="Helvetica"/>
                        </a:rPr>
                        <a:t>HPC Cloud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1920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 TB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 GB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900 TB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2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10844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ym typeface="Helvetica"/>
                        </a:rPr>
                        <a:t>Visualization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2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10844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ym typeface="Helvetica"/>
                        </a:rPr>
                        <a:t>Archive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25000 TB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tape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1020445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ym typeface="Helvetica"/>
                        </a:rPr>
                        <a:t>SURFdrive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178 TB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max 100GB/user
“dropbox” for  academic use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29" name="dilbert-accuratenumber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4300" y="7276257"/>
            <a:ext cx="5156200" cy="1600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SURFsara HPC Cloud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Created for High Performance Computing:</a:t>
            </a:r>
          </a:p>
          <a:p>
            <a:pPr lvl="1">
              <a:spcBef>
                <a:spcPts val="0"/>
              </a:spcBef>
            </a:pPr>
            <a:r>
              <a:t>Fast private network between VMs (MPI).</a:t>
            </a:r>
          </a:p>
          <a:p>
            <a:pPr lvl="1">
              <a:spcBef>
                <a:spcPts val="0"/>
              </a:spcBef>
            </a:pPr>
            <a:r>
              <a:t>Large, fast disk storage (900TB Ceph).</a:t>
            </a:r>
          </a:p>
          <a:p>
            <a:pPr lvl="1">
              <a:spcBef>
                <a:spcPts val="0"/>
              </a:spcBef>
            </a:pPr>
            <a:r>
              <a:t>No overcommit, wait if full.</a:t>
            </a:r>
          </a:p>
          <a:p>
            <a:pPr marL="0" indent="0">
              <a:buSzTx/>
              <a:buNone/>
            </a:pPr>
            <a:r>
              <a:t>Stability and MTBF less important:</a:t>
            </a:r>
          </a:p>
          <a:p>
            <a:pPr lvl="1">
              <a:spcBef>
                <a:spcPts val="0"/>
              </a:spcBef>
            </a:pPr>
            <a:r>
              <a:t>No compute redundancy.</a:t>
            </a:r>
          </a:p>
          <a:p>
            <a:pPr lvl="1">
              <a:spcBef>
                <a:spcPts val="0"/>
              </a:spcBef>
            </a:pPr>
            <a:r>
              <a:t>No backups, but redundant storage.</a:t>
            </a:r>
          </a:p>
          <a:p>
            <a:pPr marL="0" indent="0">
              <a:buSzTx/>
              <a:buNone/>
            </a:pPr>
            <a:r>
              <a:t>No SLA :-(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Demand for workshops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We had a growing demand for workshop support.</a:t>
            </a:r>
          </a:p>
          <a:p>
            <a:pPr/>
            <a:r>
              <a:t>By SURFsara: hands-on introduction to HPC Cloud as part of university curriculum.</a:t>
            </a:r>
          </a:p>
          <a:p>
            <a:pPr/>
            <a:r>
              <a:t>By institutes: as hands-on tooling training as part of their courses.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420"/>
            </a:pPr>
            <a:r>
              <a:t>During 2015, 300 students from VU and AMC used 100.000 CoreHours during hands-on classes in bioinformatics and genomics.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Visualization classes using Jupyter Notebooks in the cloud and Pandas, NetworkX, Folium (geological viz.).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Hadoop training with Jupyter Notebooks in the Cloud using Spark to connect to SURFsara’s Hadoop cluster. 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Hackathons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Organization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14095">
              <a:spcBef>
                <a:spcPts val="3600"/>
              </a:spcBef>
              <a:buSzTx/>
              <a:buNone/>
              <a:defRPr sz="3168"/>
            </a:pPr>
            <a:r>
              <a:t>The course organizer:</a:t>
            </a:r>
          </a:p>
          <a:p>
            <a:pPr lvl="1" marL="782319" indent="-391159" defTabSz="514095">
              <a:spcBef>
                <a:spcPts val="3600"/>
              </a:spcBef>
              <a:defRPr sz="3168"/>
            </a:pPr>
            <a:r>
              <a:t>plans and requests resources,</a:t>
            </a:r>
          </a:p>
          <a:p>
            <a:pPr lvl="1" marL="782319" indent="-391159" defTabSz="514095">
              <a:spcBef>
                <a:spcPts val="3600"/>
              </a:spcBef>
              <a:defRPr sz="3168"/>
            </a:pPr>
            <a:r>
              <a:t>prepares and tests the VM images, </a:t>
            </a:r>
          </a:p>
          <a:p>
            <a:pPr lvl="1" marL="782319" indent="-391159" defTabSz="514095">
              <a:spcBef>
                <a:spcPts val="3600"/>
              </a:spcBef>
              <a:defRPr sz="3168"/>
            </a:pPr>
            <a:r>
              <a:t>launches VMs, creates and distributes student logins,</a:t>
            </a:r>
          </a:p>
          <a:p>
            <a:pPr lvl="1" marL="782319" indent="-391159" defTabSz="514095">
              <a:spcBef>
                <a:spcPts val="3600"/>
              </a:spcBef>
              <a:defRPr sz="3168"/>
            </a:pPr>
            <a:r>
              <a:t>cleans up afterwards.</a:t>
            </a:r>
          </a:p>
          <a:p>
            <a:pPr marL="0" indent="0" defTabSz="514095">
              <a:spcBef>
                <a:spcPts val="3600"/>
              </a:spcBef>
              <a:buSzTx/>
              <a:buNone/>
              <a:defRPr sz="3168"/>
            </a:pPr>
            <a:r>
              <a:t>The cloud provider:</a:t>
            </a:r>
          </a:p>
          <a:p>
            <a:pPr lvl="1" marL="782319" indent="-391159" defTabSz="514095">
              <a:spcBef>
                <a:spcPts val="3600"/>
              </a:spcBef>
              <a:defRPr sz="3168"/>
            </a:pPr>
            <a:r>
              <a:t>makes sure the resources are available.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Choices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Students work all at the same time and in the same room, or spread out in time and space?</a:t>
            </a:r>
          </a:p>
          <a:p>
            <a:pPr/>
            <a:r>
              <a:t>Use 1 big VM for everybody or 1 each?</a:t>
            </a:r>
          </a:p>
          <a:p>
            <a:pPr/>
            <a:r>
              <a:t>Where are the individual results stored?</a:t>
            </a:r>
          </a:p>
          <a:p>
            <a:pPr/>
            <a:r>
              <a:t>What is done locally, what in the cloud?</a:t>
            </a:r>
          </a:p>
          <a:p>
            <a:pPr/>
            <a:r>
              <a:t>Do I need a plan B?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can go wrong?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Local testing OK, cloud image not OK.</a:t>
            </a:r>
          </a:p>
          <a:p>
            <a:pPr/>
            <a:r>
              <a:t>Performance problems on scale up/out.</a:t>
            </a:r>
          </a:p>
          <a:p>
            <a:pPr/>
            <a:r>
              <a:t>A VM dies, data is lost.</a:t>
            </a:r>
          </a:p>
          <a:p>
            <a:pPr/>
            <a:r>
              <a:t>Resources (partially) unavailable.</a:t>
            </a:r>
          </a:p>
          <a:p>
            <a:pPr/>
            <a:r>
              <a:t>Cloud down or network connection failure.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7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