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38"/>
  </p:notesMasterIdLst>
  <p:sldIdLst>
    <p:sldId id="256" r:id="rId2"/>
    <p:sldId id="264" r:id="rId3"/>
    <p:sldId id="258" r:id="rId4"/>
    <p:sldId id="259" r:id="rId5"/>
    <p:sldId id="262" r:id="rId6"/>
    <p:sldId id="261" r:id="rId7"/>
    <p:sldId id="265" r:id="rId8"/>
    <p:sldId id="266" r:id="rId9"/>
    <p:sldId id="267" r:id="rId10"/>
    <p:sldId id="268" r:id="rId11"/>
    <p:sldId id="269" r:id="rId12"/>
    <p:sldId id="287" r:id="rId13"/>
    <p:sldId id="270" r:id="rId14"/>
    <p:sldId id="271" r:id="rId15"/>
    <p:sldId id="272" r:id="rId16"/>
    <p:sldId id="273" r:id="rId17"/>
    <p:sldId id="274" r:id="rId18"/>
    <p:sldId id="260" r:id="rId19"/>
    <p:sldId id="275" r:id="rId20"/>
    <p:sldId id="277" r:id="rId21"/>
    <p:sldId id="276" r:id="rId22"/>
    <p:sldId id="278" r:id="rId23"/>
    <p:sldId id="279" r:id="rId24"/>
    <p:sldId id="280" r:id="rId25"/>
    <p:sldId id="294" r:id="rId26"/>
    <p:sldId id="295" r:id="rId27"/>
    <p:sldId id="283" r:id="rId28"/>
    <p:sldId id="288" r:id="rId29"/>
    <p:sldId id="289" r:id="rId30"/>
    <p:sldId id="290" r:id="rId31"/>
    <p:sldId id="291" r:id="rId32"/>
    <p:sldId id="292" r:id="rId33"/>
    <p:sldId id="29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38858604212932E-2"/>
          <c:y val="5.7579831932773107E-2"/>
          <c:w val="0.9239564124997196"/>
          <c:h val="0.86339495798319332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dLbls>
            <c:dLbl>
              <c:idx val="15"/>
              <c:tx>
                <c:rich>
                  <a:bodyPr/>
                  <a:lstStyle/>
                  <a:p>
                    <a:fld id="{7EEE3C08-A5B9-4DC3-8FBB-3830356486DA}" type="XVALUE">
                      <a:rPr lang="en-US"/>
                      <a:pPr/>
                      <a:t>[ערך X]</a:t>
                    </a:fld>
                    <a:r>
                      <a:rPr lang="en-US" baseline="0"/>
                      <a:t>, -3/14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476-47EB-832C-332C19675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  <c:pt idx="18">
                  <c:v>-0.6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  <c:pt idx="20">
                  <c:v>-0.21428571428571427</c:v>
                </c:pt>
                <c:pt idx="21">
                  <c:v>-0.81428571428571428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0.98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dLbls>
            <c:dLbl>
              <c:idx val="15"/>
              <c:tx>
                <c:rich>
                  <a:bodyPr/>
                  <a:lstStyle/>
                  <a:p>
                    <a:fld id="{7EEE3C08-A5B9-4DC3-8FBB-3830356486DA}" type="XVALUE">
                      <a:rPr lang="en-US"/>
                      <a:pPr/>
                      <a:t>[ערך X]</a:t>
                    </a:fld>
                    <a:r>
                      <a:rPr lang="en-US" baseline="0"/>
                      <a:t>, -3/14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476-47EB-832C-332C19675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  <c:pt idx="14">
                  <c:v>0</c:v>
                </c:pt>
                <c:pt idx="15">
                  <c:v>-0.81428571428571428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1.2"/>
          <c:min val="-0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0.98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dLbls>
            <c:dLbl>
              <c:idx val="15"/>
              <c:tx>
                <c:rich>
                  <a:bodyPr/>
                  <a:lstStyle/>
                  <a:p>
                    <a:fld id="{7EEE3C08-A5B9-4DC3-8FBB-3830356486DA}" type="XVALUE">
                      <a:rPr lang="en-US"/>
                      <a:pPr/>
                      <a:t>[ערך X]</a:t>
                    </a:fld>
                    <a:r>
                      <a:rPr lang="en-US" baseline="0"/>
                      <a:t>, -3/14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476-47EB-832C-332C19675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  <c:pt idx="14">
                  <c:v>0</c:v>
                </c:pt>
                <c:pt idx="15">
                  <c:v>-0.81428571428571428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1.5"/>
          <c:min val="-0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6689211925432399E-2"/>
          <c:y val="2.8447839298714486E-2"/>
          <c:w val="0.92448246853758664"/>
          <c:h val="0.88615413689784095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גיליון1!$B$2:$B$16</c:f>
              <c:numCache>
                <c:formatCode>General</c:formatCode>
                <c:ptCount val="15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גיליון1!$C$2:$C$16</c:f>
              <c:numCache>
                <c:formatCode>General</c:formatCode>
                <c:ptCount val="15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גיליון1!$D$2:$D$16</c:f>
              <c:numCache>
                <c:formatCode>General</c:formatCode>
                <c:ptCount val="15"/>
                <c:pt idx="11">
                  <c:v>0.6</c:v>
                </c:pt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solidFill>
                <a:schemeClr val="dk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4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70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B9-4926-B4BB-4C4A9FF1B06F}"/>
              </c:ext>
            </c:extLst>
          </c:dPt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גיליון1!$E$2:$E$16</c:f>
              <c:numCache>
                <c:formatCode>General</c:formatCode>
                <c:ptCount val="15"/>
                <c:pt idx="13">
                  <c:v>0</c:v>
                </c:pt>
                <c:pt idx="14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9-4926-B4BB-4C4A9FF1B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גיליון1!$D$2:$D$14</c:f>
              <c:numCache>
                <c:formatCode>General</c:formatCode>
                <c:ptCount val="13"/>
                <c:pt idx="11">
                  <c:v>0</c:v>
                </c:pt>
                <c:pt idx="12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38858604212932E-2"/>
          <c:y val="5.7579831932773107E-2"/>
          <c:w val="0.9239564124997196"/>
          <c:h val="0.86339495798319332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0.6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45-42B3-A018-99187C5C1EA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45-42B3-A018-99187C5C1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גיליון1!$D$2:$D$14</c:f>
              <c:numCache>
                <c:formatCode>General</c:formatCode>
                <c:ptCount val="13"/>
                <c:pt idx="11">
                  <c:v>0</c:v>
                </c:pt>
                <c:pt idx="12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גיליון1!$B$2:$B$19</c:f>
              <c:numCache>
                <c:formatCode>General</c:formatCode>
                <c:ptCount val="18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גיליון1!$C$2:$C$19</c:f>
              <c:numCache>
                <c:formatCode>General</c:formatCode>
                <c:ptCount val="18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גיליון1!$D$2:$D$19</c:f>
              <c:numCache>
                <c:formatCode>General</c:formatCode>
                <c:ptCount val="18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גיליון1!$E$2:$E$19</c:f>
              <c:numCache>
                <c:formatCode>General</c:formatCode>
                <c:ptCount val="18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גיליון1!$F$2:$F$19</c:f>
              <c:numCache>
                <c:formatCode>General</c:formatCode>
                <c:ptCount val="18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גיליון1!$B$2:$B$21</c:f>
              <c:numCache>
                <c:formatCode>General</c:formatCode>
                <c:ptCount val="20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גיליון1!$C$2:$C$21</c:f>
              <c:numCache>
                <c:formatCode>General</c:formatCode>
                <c:ptCount val="20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גיליון1!$D$2:$D$21</c:f>
              <c:numCache>
                <c:formatCode>General</c:formatCode>
                <c:ptCount val="20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גיליון1!$E$2:$E$21</c:f>
              <c:numCache>
                <c:formatCode>General</c:formatCode>
                <c:ptCount val="20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גיליון1!$F$2:$F$21</c:f>
              <c:numCache>
                <c:formatCode>General</c:formatCode>
                <c:ptCount val="20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גיליון1!$G$2:$G$21</c:f>
              <c:numCache>
                <c:formatCode>General</c:formatCode>
                <c:ptCount val="20"/>
                <c:pt idx="18">
                  <c:v>-0.6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0.56725</cdr:x>
      <cdr:y>0.53267</cdr:y>
    </cdr:from>
    <cdr:to>
      <cdr:x>0.81614</cdr:x>
      <cdr:y>0.55416</cdr:y>
    </cdr:to>
    <cdr:cxnSp macro="">
      <cdr:nvCxnSpPr>
        <cdr:cNvPr id="5" name="מחבר ישר 4">
          <a:extLst xmlns:a="http://schemas.openxmlformats.org/drawingml/2006/main">
            <a:ext uri="{FF2B5EF4-FFF2-40B4-BE49-F238E27FC236}">
              <a16:creationId xmlns:a16="http://schemas.microsoft.com/office/drawing/2014/main" id="{170B1200-8554-47C5-BC1B-E32190B82735}"/>
            </a:ext>
          </a:extLst>
        </cdr:cNvPr>
        <cdr:cNvCxnSpPr/>
      </cdr:nvCxnSpPr>
      <cdr:spPr>
        <a:xfrm xmlns:a="http://schemas.openxmlformats.org/drawingml/2006/main" flipV="1">
          <a:off x="4720965" y="1618586"/>
          <a:ext cx="2071396" cy="65314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0.68048</cdr:x>
      <cdr:y>0.53267</cdr:y>
    </cdr:from>
    <cdr:to>
      <cdr:x>0.82062</cdr:x>
      <cdr:y>0.69541</cdr:y>
    </cdr:to>
    <cdr:cxnSp macro="">
      <cdr:nvCxnSpPr>
        <cdr:cNvPr id="6" name="מחבר ישר 5">
          <a:extLst xmlns:a="http://schemas.openxmlformats.org/drawingml/2006/main">
            <a:ext uri="{FF2B5EF4-FFF2-40B4-BE49-F238E27FC236}">
              <a16:creationId xmlns:a16="http://schemas.microsoft.com/office/drawing/2014/main" id="{5170E299-231B-45A0-8B52-FBE503A16276}"/>
            </a:ext>
          </a:extLst>
        </cdr:cNvPr>
        <cdr:cNvCxnSpPr/>
      </cdr:nvCxnSpPr>
      <cdr:spPr>
        <a:xfrm xmlns:a="http://schemas.openxmlformats.org/drawingml/2006/main" flipV="1">
          <a:off x="5663357" y="1618586"/>
          <a:ext cx="1166326" cy="494522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0.58631</cdr:x>
      <cdr:y>0.66471</cdr:y>
    </cdr:from>
    <cdr:to>
      <cdr:x>0.67712</cdr:x>
      <cdr:y>0.69541</cdr:y>
    </cdr:to>
    <cdr:cxnSp macro="">
      <cdr:nvCxnSpPr>
        <cdr:cNvPr id="8" name="מחבר ישר 7">
          <a:extLst xmlns:a="http://schemas.openxmlformats.org/drawingml/2006/main">
            <a:ext uri="{FF2B5EF4-FFF2-40B4-BE49-F238E27FC236}">
              <a16:creationId xmlns:a16="http://schemas.microsoft.com/office/drawing/2014/main" id="{7C95F2F7-B922-4C51-8636-D5E7AEBAB43A}"/>
            </a:ext>
          </a:extLst>
        </cdr:cNvPr>
        <cdr:cNvCxnSpPr/>
      </cdr:nvCxnSpPr>
      <cdr:spPr>
        <a:xfrm xmlns:a="http://schemas.openxmlformats.org/drawingml/2006/main">
          <a:off x="4879585" y="2019802"/>
          <a:ext cx="755780" cy="93306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0.56837</cdr:x>
      <cdr:y>0.55416</cdr:y>
    </cdr:from>
    <cdr:to>
      <cdr:x>0.58543</cdr:x>
      <cdr:y>0.66036</cdr:y>
    </cdr:to>
    <cdr:cxnSp macro="">
      <cdr:nvCxnSpPr>
        <cdr:cNvPr id="11" name="מחבר ישר 10">
          <a:extLst xmlns:a="http://schemas.openxmlformats.org/drawingml/2006/main">
            <a:ext uri="{FF2B5EF4-FFF2-40B4-BE49-F238E27FC236}">
              <a16:creationId xmlns:a16="http://schemas.microsoft.com/office/drawing/2014/main" id="{92A8B324-1495-454D-B561-AF1A20488AEA}"/>
            </a:ext>
          </a:extLst>
        </cdr:cNvPr>
        <cdr:cNvCxnSpPr/>
      </cdr:nvCxnSpPr>
      <cdr:spPr>
        <a:xfrm xmlns:a="http://schemas.openxmlformats.org/drawingml/2006/main">
          <a:off x="4730295" y="1683900"/>
          <a:ext cx="142001" cy="322684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0.21746</cdr:x>
      <cdr:y>0.28395</cdr:y>
    </cdr:from>
    <cdr:to>
      <cdr:x>0.35423</cdr:x>
      <cdr:y>0.53267</cdr:y>
    </cdr:to>
    <cdr:cxnSp macro="">
      <cdr:nvCxnSpPr>
        <cdr:cNvPr id="13" name="מחבר ישר 12">
          <a:extLst xmlns:a="http://schemas.openxmlformats.org/drawingml/2006/main">
            <a:ext uri="{FF2B5EF4-FFF2-40B4-BE49-F238E27FC236}">
              <a16:creationId xmlns:a16="http://schemas.microsoft.com/office/drawing/2014/main" id="{7ABA68BD-8F82-44AC-B7F1-62D4248BAF64}"/>
            </a:ext>
          </a:extLst>
        </cdr:cNvPr>
        <cdr:cNvCxnSpPr/>
      </cdr:nvCxnSpPr>
      <cdr:spPr>
        <a:xfrm xmlns:a="http://schemas.openxmlformats.org/drawingml/2006/main">
          <a:off x="1809814" y="862806"/>
          <a:ext cx="1138334" cy="75578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0.20064</cdr:x>
      <cdr:y>0.53881</cdr:y>
    </cdr:from>
    <cdr:to>
      <cdr:x>0.35648</cdr:x>
      <cdr:y>0.53881</cdr:y>
    </cdr:to>
    <cdr:cxnSp macro="">
      <cdr:nvCxnSpPr>
        <cdr:cNvPr id="16" name="מחבר ישר 15">
          <a:extLst xmlns:a="http://schemas.openxmlformats.org/drawingml/2006/main">
            <a:ext uri="{FF2B5EF4-FFF2-40B4-BE49-F238E27FC236}">
              <a16:creationId xmlns:a16="http://schemas.microsoft.com/office/drawing/2014/main" id="{7C459CD9-AE16-4EAD-BC0D-D03662683E1E}"/>
            </a:ext>
          </a:extLst>
        </cdr:cNvPr>
        <cdr:cNvCxnSpPr/>
      </cdr:nvCxnSpPr>
      <cdr:spPr>
        <a:xfrm xmlns:a="http://schemas.openxmlformats.org/drawingml/2006/main">
          <a:off x="1669854" y="1637247"/>
          <a:ext cx="1296956" cy="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0.20029</cdr:x>
      <cdr:y>0.28107</cdr:y>
    </cdr:from>
    <cdr:to>
      <cdr:x>0.21405</cdr:x>
      <cdr:y>0.54098</cdr:y>
    </cdr:to>
    <cdr:cxnSp macro="">
      <cdr:nvCxnSpPr>
        <cdr:cNvPr id="20" name="מחבר ישר 19">
          <a:extLst xmlns:a="http://schemas.openxmlformats.org/drawingml/2006/main">
            <a:ext uri="{FF2B5EF4-FFF2-40B4-BE49-F238E27FC236}">
              <a16:creationId xmlns:a16="http://schemas.microsoft.com/office/drawing/2014/main" id="{BE24CB94-6180-457F-AC1F-13D726B195F2}"/>
            </a:ext>
          </a:extLst>
        </cdr:cNvPr>
        <cdr:cNvCxnSpPr/>
      </cdr:nvCxnSpPr>
      <cdr:spPr>
        <a:xfrm xmlns:a="http://schemas.openxmlformats.org/drawingml/2006/main" flipV="1">
          <a:off x="1666939" y="854059"/>
          <a:ext cx="114494" cy="789797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0.359</cdr:x>
      <cdr:y>0.55015</cdr:y>
    </cdr:from>
    <cdr:to>
      <cdr:x>0.37155</cdr:x>
      <cdr:y>0.60228</cdr:y>
    </cdr:to>
    <cdr:cxnSp macro="">
      <cdr:nvCxnSpPr>
        <cdr:cNvPr id="3" name="מחבר ישר 2">
          <a:extLst xmlns:a="http://schemas.openxmlformats.org/drawingml/2006/main">
            <a:ext uri="{FF2B5EF4-FFF2-40B4-BE49-F238E27FC236}">
              <a16:creationId xmlns:a16="http://schemas.microsoft.com/office/drawing/2014/main" id="{84249309-F605-427B-B6DB-0B1596E2C9DD}"/>
            </a:ext>
          </a:extLst>
        </cdr:cNvPr>
        <cdr:cNvCxnSpPr/>
      </cdr:nvCxnSpPr>
      <cdr:spPr>
        <a:xfrm xmlns:a="http://schemas.openxmlformats.org/drawingml/2006/main">
          <a:off x="3200611" y="2462802"/>
          <a:ext cx="111919" cy="23336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70C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ACDFEA7-A0C9-4CD0-9468-6FB1605B5AA6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679998EA-FCAB-4FAB-840A-F9B8962F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02E4-3D96-4821-B61A-9AA7CF1651DB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DD9A-6181-4DAA-BD4E-DDFC604C66A6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6E74-EE30-4188-A9BF-85EF5FC23B35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0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9A67-A89C-406C-A2B4-ACFE243F5A3A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373319-75D6-4516-BB0D-DE70EC8DD26C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6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BF2-55DA-4758-B068-653BA4D46080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5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AB1D-C0CA-4D06-9C12-18DE8E773E4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2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CEE2-2FE7-4B86-AB21-84D58062DB98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9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FB6C-ED9A-4466-849E-8236A2D46C67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2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A2D1-D9F5-4F47-BB87-C2698257196D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A329-6196-42D2-B7D6-F9E50E84BEE7}" type="datetime1">
              <a:rPr lang="en-US" smtClean="0"/>
              <a:t>6/21/2019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9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71CBFC2-71ED-4FA2-9F1E-1828F9FFF01A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6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70FE62E-8150-4AA4-B975-2BEF98061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355692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6600"/>
              <a:t>The Perceptron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52561B-350F-4051-BC6A-80BC09280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827916"/>
            <a:ext cx="9052560" cy="4448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Eitan Kosman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BA307C5-D5F3-43C3-818E-3E8949B75E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9" t="7165" r="4075" b="5170"/>
          <a:stretch/>
        </p:blipFill>
        <p:spPr>
          <a:xfrm>
            <a:off x="635457" y="640080"/>
            <a:ext cx="9872091" cy="3316489"/>
          </a:xfrm>
          <a:prstGeom prst="rect">
            <a:avLst/>
          </a:pr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47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F0B66-5599-4521-8468-D0E4835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/>
              <a:t>The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9E72D65-A597-4665-8F87-35AE5159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9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73BAC-072E-474F-A708-8ADEE25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prehistory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264BD3-C769-4065-8B80-184CA55C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6133"/>
            <a:ext cx="10058400" cy="4050792"/>
          </a:xfrm>
        </p:spPr>
        <p:txBody>
          <a:bodyPr/>
          <a:lstStyle/>
          <a:p>
            <a:r>
              <a:rPr lang="en-US" dirty="0"/>
              <a:t>W.S. McCulloch &amp; W. Pitts (1943). “A logical calculus of the ideas immanent in nervous activity”, Bulletin of Mathematical Biophysics, 5, 115-137</a:t>
            </a:r>
          </a:p>
          <a:p>
            <a:r>
              <a:rPr lang="en-US" dirty="0"/>
              <a:t>This seminal paper pointed out that simple artificial “neurons” could be made to perform basic logical operations such as AND, OR and NOT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8F635B3-05EF-495A-89F4-C802AE22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314700"/>
            <a:ext cx="9401175" cy="3238500"/>
          </a:xfrm>
          <a:prstGeom prst="rect">
            <a:avLst/>
          </a:prstGeom>
        </p:spPr>
      </p:pic>
      <p:sp>
        <p:nvSpPr>
          <p:cNvPr id="5" name="בועת מחשבה: ענן 4">
            <a:extLst>
              <a:ext uri="{FF2B5EF4-FFF2-40B4-BE49-F238E27FC236}">
                <a16:creationId xmlns:a16="http://schemas.microsoft.com/office/drawing/2014/main" id="{A3C7D4BD-28B7-4BC5-902F-E4D406843C01}"/>
              </a:ext>
            </a:extLst>
          </p:cNvPr>
          <p:cNvSpPr/>
          <p:nvPr/>
        </p:nvSpPr>
        <p:spPr>
          <a:xfrm>
            <a:off x="6696075" y="22479"/>
            <a:ext cx="5143500" cy="1609344"/>
          </a:xfrm>
          <a:prstGeom prst="cloudCallout">
            <a:avLst>
              <a:gd name="adj1" fmla="val -41018"/>
              <a:gd name="adj2" fmla="val 5954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Because of the “all-or-none” character of nervous activity, neural events and the relations among them can be treated by means of propositional logic.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744AF7-ECA1-4278-8A13-0D45BA7F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423786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47627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>
            <a:extLst>
              <a:ext uri="{FF2B5EF4-FFF2-40B4-BE49-F238E27FC236}">
                <a16:creationId xmlns:a16="http://schemas.microsoft.com/office/drawing/2014/main" id="{E535812B-5F60-43EB-8954-75377363E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205" y="2938857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x+y-1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A87EBA71-34E2-4962-AC57-8ECE33254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3213495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*  </a:t>
            </a:r>
            <a:r>
              <a:rPr lang="en-GB" altLang="en-US" sz="18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en-US" sz="18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23544E78-1284-40F1-87BC-43FC54576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2756295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* +1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68A27CAA-336B-417A-BBAE-4B256CCC4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2375295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* +1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0C3CCA7B-95CC-4230-A04D-D2E81BAB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605" y="2815032"/>
            <a:ext cx="1676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sum&lt;0 : </a:t>
            </a:r>
            <a:r>
              <a:rPr lang="en-GB" altLang="en-US" sz="16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: </a:t>
            </a:r>
            <a:r>
              <a:rPr lang="en-GB" altLang="en-US" sz="16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b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9C5915E8-C64D-473C-967A-20C09627AF6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3449" y="4001688"/>
            <a:ext cx="1068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C56D5FF1-9C9C-4825-8E61-8BB90861E31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8118" y="4002482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F3B09257-BA95-4CD0-8ADA-092786F53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030" y="3975495"/>
            <a:ext cx="106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21E40F0D-5153-45F7-B69A-6184441F9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630" y="3991370"/>
            <a:ext cx="106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311DB02B-4870-4BEF-AAF5-C06662BDFCC3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892945"/>
            <a:ext cx="1143000" cy="336550"/>
            <a:chOff x="2976" y="3443"/>
            <a:chExt cx="720" cy="212"/>
          </a:xfrm>
        </p:grpSpPr>
        <p:sp>
          <p:nvSpPr>
            <p:cNvPr id="39" name="Text Box 14">
              <a:extLst>
                <a:ext uri="{FF2B5EF4-FFF2-40B4-BE49-F238E27FC236}">
                  <a16:creationId xmlns:a16="http://schemas.microsoft.com/office/drawing/2014/main" id="{39A701E6-4AEB-4986-BCAA-E05627DF8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4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1597B0F1-D02A-42B4-9E63-4A5C96ADD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4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 Box 16">
            <a:extLst>
              <a:ext uri="{FF2B5EF4-FFF2-40B4-BE49-F238E27FC236}">
                <a16:creationId xmlns:a16="http://schemas.microsoft.com/office/drawing/2014/main" id="{75EA58DD-F88E-4F28-AFD8-7FA2243F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892945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17">
            <a:extLst>
              <a:ext uri="{FF2B5EF4-FFF2-40B4-BE49-F238E27FC236}">
                <a16:creationId xmlns:a16="http://schemas.microsoft.com/office/drawing/2014/main" id="{83AAB480-7245-41CC-8309-A6A10E3D22AB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654820"/>
            <a:ext cx="1143000" cy="336550"/>
            <a:chOff x="2976" y="3293"/>
            <a:chExt cx="720" cy="212"/>
          </a:xfrm>
        </p:grpSpPr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8D0EDF49-44AE-4E86-BA82-6D1CD240B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29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4981F5F1-CF80-4D9D-AA32-32ADC9CE2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29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20">
            <a:extLst>
              <a:ext uri="{FF2B5EF4-FFF2-40B4-BE49-F238E27FC236}">
                <a16:creationId xmlns:a16="http://schemas.microsoft.com/office/drawing/2014/main" id="{D6D00402-A36A-4CBE-87A5-D88F6BC2482C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426220"/>
            <a:ext cx="1143000" cy="336550"/>
            <a:chOff x="2976" y="3149"/>
            <a:chExt cx="720" cy="212"/>
          </a:xfrm>
        </p:grpSpPr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7B691233-5E01-4BB3-AF35-4A5574EE3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149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461A50E1-BE79-410A-B9BA-107868B9B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49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23">
            <a:extLst>
              <a:ext uri="{FF2B5EF4-FFF2-40B4-BE49-F238E27FC236}">
                <a16:creationId xmlns:a16="http://schemas.microsoft.com/office/drawing/2014/main" id="{46DF8245-F73C-43DE-8049-A0D4417FFBB0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197620"/>
            <a:ext cx="1143000" cy="336550"/>
            <a:chOff x="2976" y="3005"/>
            <a:chExt cx="720" cy="212"/>
          </a:xfrm>
        </p:grpSpPr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33993108-B7BC-4D56-814E-91DD8F1C8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005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25">
              <a:extLst>
                <a:ext uri="{FF2B5EF4-FFF2-40B4-BE49-F238E27FC236}">
                  <a16:creationId xmlns:a16="http://schemas.microsoft.com/office/drawing/2014/main" id="{4FE6D258-4727-4061-A414-54FBC1C08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05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 Box 26">
            <a:extLst>
              <a:ext uri="{FF2B5EF4-FFF2-40B4-BE49-F238E27FC236}">
                <a16:creationId xmlns:a16="http://schemas.microsoft.com/office/drawing/2014/main" id="{C2FE9D74-D4B2-4D38-A744-4D15392DC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6548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27">
            <a:extLst>
              <a:ext uri="{FF2B5EF4-FFF2-40B4-BE49-F238E27FC236}">
                <a16:creationId xmlns:a16="http://schemas.microsoft.com/office/drawing/2014/main" id="{2B2CFD48-31C2-45B2-BC7D-7768A03C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4262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8">
            <a:extLst>
              <a:ext uri="{FF2B5EF4-FFF2-40B4-BE49-F238E27FC236}">
                <a16:creationId xmlns:a16="http://schemas.microsoft.com/office/drawing/2014/main" id="{ABD03ED3-38C1-4534-A428-046FCCC8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1976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0A8E50A8-BF12-4A85-8DD2-EFD5AC2060E7}"/>
              </a:ext>
            </a:extLst>
          </p:cNvPr>
          <p:cNvGrpSpPr>
            <a:grpSpLocks/>
          </p:cNvGrpSpPr>
          <p:nvPr/>
        </p:nvGrpSpPr>
        <p:grpSpPr bwMode="auto">
          <a:xfrm>
            <a:off x="6920205" y="2237182"/>
            <a:ext cx="2819400" cy="2317750"/>
            <a:chOff x="2784" y="2457"/>
            <a:chExt cx="1776" cy="1460"/>
          </a:xfrm>
        </p:grpSpPr>
        <p:grpSp>
          <p:nvGrpSpPr>
            <p:cNvPr id="55" name="Group 30">
              <a:extLst>
                <a:ext uri="{FF2B5EF4-FFF2-40B4-BE49-F238E27FC236}">
                  <a16:creationId xmlns:a16="http://schemas.microsoft.com/office/drawing/2014/main" id="{32252639-958C-4E59-9FBD-28E457637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41"/>
              <a:ext cx="1776" cy="1076"/>
              <a:chOff x="2784" y="2784"/>
              <a:chExt cx="1776" cy="1076"/>
            </a:xfrm>
          </p:grpSpPr>
          <p:grpSp>
            <p:nvGrpSpPr>
              <p:cNvPr id="57" name="Group 31">
                <a:extLst>
                  <a:ext uri="{FF2B5EF4-FFF2-40B4-BE49-F238E27FC236}">
                    <a16:creationId xmlns:a16="http://schemas.microsoft.com/office/drawing/2014/main" id="{43F8F789-EB20-42C0-8B59-1AF69D9F8A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3047"/>
                <a:ext cx="1728" cy="576"/>
                <a:chOff x="2832" y="3047"/>
                <a:chExt cx="1728" cy="576"/>
              </a:xfrm>
            </p:grpSpPr>
            <p:sp>
              <p:nvSpPr>
                <p:cNvPr id="64" name="Rectangle 32">
                  <a:extLst>
                    <a:ext uri="{FF2B5EF4-FFF2-40B4-BE49-F238E27FC236}">
                      <a16:creationId xmlns:a16="http://schemas.microsoft.com/office/drawing/2014/main" id="{13123A1D-A694-4F31-8684-F964D488F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047"/>
                  <a:ext cx="172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33">
                  <a:extLst>
                    <a:ext uri="{FF2B5EF4-FFF2-40B4-BE49-F238E27FC236}">
                      <a16:creationId xmlns:a16="http://schemas.microsoft.com/office/drawing/2014/main" id="{D2CDCCC4-311F-47DC-966B-A7F308C0EF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" name="Line 34">
                  <a:extLst>
                    <a:ext uri="{FF2B5EF4-FFF2-40B4-BE49-F238E27FC236}">
                      <a16:creationId xmlns:a16="http://schemas.microsoft.com/office/drawing/2014/main" id="{4B633620-BCDC-404D-B749-F2CAC72479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" name="Line 35">
                  <a:extLst>
                    <a:ext uri="{FF2B5EF4-FFF2-40B4-BE49-F238E27FC236}">
                      <a16:creationId xmlns:a16="http://schemas.microsoft.com/office/drawing/2014/main" id="{A07C15EF-363C-4E7B-BA1A-E404DB3825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" name="Line 36">
                  <a:extLst>
                    <a:ext uri="{FF2B5EF4-FFF2-40B4-BE49-F238E27FC236}">
                      <a16:creationId xmlns:a16="http://schemas.microsoft.com/office/drawing/2014/main" id="{20ED146F-D4A8-4061-8A3C-C63969090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191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37">
                  <a:extLst>
                    <a:ext uri="{FF2B5EF4-FFF2-40B4-BE49-F238E27FC236}">
                      <a16:creationId xmlns:a16="http://schemas.microsoft.com/office/drawing/2014/main" id="{E453B231-CB39-4C5B-973F-1C8DEEF50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335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38">
                  <a:extLst>
                    <a:ext uri="{FF2B5EF4-FFF2-40B4-BE49-F238E27FC236}">
                      <a16:creationId xmlns:a16="http://schemas.microsoft.com/office/drawing/2014/main" id="{6AACAB16-5599-44AF-8E7B-C664443ADF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479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39">
                <a:extLst>
                  <a:ext uri="{FF2B5EF4-FFF2-40B4-BE49-F238E27FC236}">
                    <a16:creationId xmlns:a16="http://schemas.microsoft.com/office/drawing/2014/main" id="{68C4DB54-A6E9-44B4-826E-A70733B78D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784"/>
                <a:ext cx="1776" cy="1076"/>
                <a:chOff x="2784" y="2784"/>
                <a:chExt cx="1776" cy="1076"/>
              </a:xfrm>
            </p:grpSpPr>
            <p:sp>
              <p:nvSpPr>
                <p:cNvPr id="59" name="Text Box 40">
                  <a:extLst>
                    <a:ext uri="{FF2B5EF4-FFF2-40B4-BE49-F238E27FC236}">
                      <a16:creationId xmlns:a16="http://schemas.microsoft.com/office/drawing/2014/main" id="{AA12F9C2-BCEA-4C12-B283-0FB8DDB68F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 | y</a:t>
                  </a:r>
                  <a:endParaRPr lang="en-US" alt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Text Box 41">
                  <a:extLst>
                    <a:ext uri="{FF2B5EF4-FFF2-40B4-BE49-F238E27FC236}">
                      <a16:creationId xmlns:a16="http://schemas.microsoft.com/office/drawing/2014/main" id="{817104A0-953E-441F-9DC0-FEA74F7B77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altLang="en-US" sz="220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 Box 42">
                  <a:extLst>
                    <a:ext uri="{FF2B5EF4-FFF2-40B4-BE49-F238E27FC236}">
                      <a16:creationId xmlns:a16="http://schemas.microsoft.com/office/drawing/2014/main" id="{776831FB-F6DE-4B7E-8B2F-BB58986736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altLang="en-US" sz="220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Text Box 43">
                  <a:extLst>
                    <a:ext uri="{FF2B5EF4-FFF2-40B4-BE49-F238E27FC236}">
                      <a16:creationId xmlns:a16="http://schemas.microsoft.com/office/drawing/2014/main" id="{127EE74E-4869-4898-B739-309A5275C5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" y="3600"/>
                  <a:ext cx="67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000" i="1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lang="en-US" altLang="en-US" sz="2000" i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44">
                  <a:extLst>
                    <a:ext uri="{FF2B5EF4-FFF2-40B4-BE49-F238E27FC236}">
                      <a16:creationId xmlns:a16="http://schemas.microsoft.com/office/drawing/2014/main" id="{05EDEAC1-779F-4D34-B74F-14038AD5E4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3610"/>
                  <a:ext cx="67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000" i="1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lang="en-US" altLang="en-US" sz="2000" i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6" name="Text Box 45">
              <a:extLst>
                <a:ext uri="{FF2B5EF4-FFF2-40B4-BE49-F238E27FC236}">
                  <a16:creationId xmlns:a16="http://schemas.microsoft.com/office/drawing/2014/main" id="{044DDF27-54CD-466B-ABE6-992DAECDC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57"/>
              <a:ext cx="17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Truth Table for Logical OR</a:t>
              </a:r>
              <a:endParaRPr lang="en-US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46">
            <a:extLst>
              <a:ext uri="{FF2B5EF4-FFF2-40B4-BE49-F238E27FC236}">
                <a16:creationId xmlns:a16="http://schemas.microsoft.com/office/drawing/2014/main" id="{9F15A9C2-619E-4536-B471-118E28CC4F6B}"/>
              </a:ext>
            </a:extLst>
          </p:cNvPr>
          <p:cNvGrpSpPr>
            <a:grpSpLocks/>
          </p:cNvGrpSpPr>
          <p:nvPr/>
        </p:nvGrpSpPr>
        <p:grpSpPr bwMode="auto">
          <a:xfrm>
            <a:off x="2576805" y="2299095"/>
            <a:ext cx="3733800" cy="2438400"/>
            <a:chOff x="384" y="2496"/>
            <a:chExt cx="2352" cy="1536"/>
          </a:xfrm>
        </p:grpSpPr>
        <p:grpSp>
          <p:nvGrpSpPr>
            <p:cNvPr id="72" name="Group 47">
              <a:extLst>
                <a:ext uri="{FF2B5EF4-FFF2-40B4-BE49-F238E27FC236}">
                  <a16:creationId xmlns:a16="http://schemas.microsoft.com/office/drawing/2014/main" id="{E45933CA-BB79-4E0A-AB57-D559C597D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" y="2669"/>
              <a:ext cx="1825" cy="720"/>
              <a:chOff x="575" y="2669"/>
              <a:chExt cx="1825" cy="720"/>
            </a:xfrm>
          </p:grpSpPr>
          <p:sp>
            <p:nvSpPr>
              <p:cNvPr id="74" name="AutoShape 48">
                <a:extLst>
                  <a:ext uri="{FF2B5EF4-FFF2-40B4-BE49-F238E27FC236}">
                    <a16:creationId xmlns:a16="http://schemas.microsoft.com/office/drawing/2014/main" id="{1D1AE8F7-883A-4069-909C-DC805B943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200" y="2669"/>
                <a:ext cx="720" cy="72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206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49">
                <a:extLst>
                  <a:ext uri="{FF2B5EF4-FFF2-40B4-BE49-F238E27FC236}">
                    <a16:creationId xmlns:a16="http://schemas.microsoft.com/office/drawing/2014/main" id="{764A73D9-DC70-44CF-9EDC-6BD03F5EA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2765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" name="Line 50">
                <a:extLst>
                  <a:ext uri="{FF2B5EF4-FFF2-40B4-BE49-F238E27FC236}">
                    <a16:creationId xmlns:a16="http://schemas.microsoft.com/office/drawing/2014/main" id="{9B6C1E5E-3733-43E1-9167-A91993B64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030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" name="Line 51">
                <a:extLst>
                  <a:ext uri="{FF2B5EF4-FFF2-40B4-BE49-F238E27FC236}">
                    <a16:creationId xmlns:a16="http://schemas.microsoft.com/office/drawing/2014/main" id="{290B3326-291F-47E7-BBF5-CFE48D32E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93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52">
                <a:extLst>
                  <a:ext uri="{FF2B5EF4-FFF2-40B4-BE49-F238E27FC236}">
                    <a16:creationId xmlns:a16="http://schemas.microsoft.com/office/drawing/2014/main" id="{FD8EC2D0-4323-49C8-A493-64E43694B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03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3" name="Rectangle 53">
              <a:extLst>
                <a:ext uri="{FF2B5EF4-FFF2-40B4-BE49-F238E27FC236}">
                  <a16:creationId xmlns:a16="http://schemas.microsoft.com/office/drawing/2014/main" id="{B5D365B3-DF0B-46FC-B5B2-EABB61C26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96"/>
              <a:ext cx="2352" cy="1536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6E699BC-DE17-4884-9F45-4B97BE07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73BAC-072E-474F-A708-8ADEE25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1958 – the perceptron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08D3978-521E-44D9-8D12-6A803995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17" y="2149103"/>
            <a:ext cx="10583766" cy="3298436"/>
          </a:xfrm>
          <a:prstGeom prst="rect">
            <a:avLst/>
          </a:prstGeom>
        </p:spPr>
      </p:pic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F450BA0-60D3-452B-8DF1-A53E4D5B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421E15B1-5562-4A3F-907E-C50D690BD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509" y="104775"/>
            <a:ext cx="4796981" cy="6648450"/>
          </a:xfrm>
          <a:prstGeom prst="rect">
            <a:avLst/>
          </a:prstGeo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4C8BFD8-4603-49A8-92FE-A1A44603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8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B2D0AC-0B7D-455B-BD49-842DD9A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–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3FF7626-8F9F-428B-896C-13D888A4E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14500"/>
                <a:ext cx="10058400" cy="4800600"/>
              </a:xfrm>
            </p:spPr>
            <p:txBody>
              <a:bodyPr/>
              <a:lstStyle/>
              <a:p>
                <a:r>
                  <a:rPr lang="en-US" dirty="0"/>
                  <a:t>The goal is to find a hyper-plane separating 2 </a:t>
                </a:r>
                <a:r>
                  <a:rPr lang="en-US" u="sng" dirty="0"/>
                  <a:t>known</a:t>
                </a:r>
                <a:r>
                  <a:rPr lang="en-US" dirty="0"/>
                  <a:t> classes.</a:t>
                </a:r>
              </a:p>
              <a:p>
                <a:r>
                  <a:rPr lang="en-US" dirty="0"/>
                  <a:t>Consider definition (1) for linear separability: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3FF7626-8F9F-428B-896C-13D888A4E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14500"/>
                <a:ext cx="10058400" cy="4800600"/>
              </a:xfrm>
              <a:blipFill>
                <a:blip r:embed="rId2"/>
                <a:stretch>
                  <a:fillRect l="-303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88A9C83-273F-4B23-835E-26604C53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6B1DF10-5E7D-4DF0-9B17-3DB5FBE4C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511683"/>
                <a:ext cx="10058400" cy="40507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eliminate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by augmenting representation with one dimension: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6B1DF10-5E7D-4DF0-9B17-3DB5FBE4C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511683"/>
                <a:ext cx="10058400" cy="4050792"/>
              </a:xfrm>
              <a:blipFill>
                <a:blip r:embed="rId2"/>
                <a:stretch>
                  <a:fillRect l="-606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>
            <a:extLst>
              <a:ext uri="{FF2B5EF4-FFF2-40B4-BE49-F238E27FC236}">
                <a16:creationId xmlns:a16="http://schemas.microsoft.com/office/drawing/2014/main" id="{ECDE00BD-D345-4AE7-AD52-1FB0B0A6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59" y="2918079"/>
            <a:ext cx="6630282" cy="3704947"/>
          </a:xfrm>
          <a:prstGeom prst="rect">
            <a:avLst/>
          </a:prstGeo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16475CE4-2D0A-43FF-A847-CBC29505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9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D8AE568-671C-4300-A560-D1FCAF759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888" y="115407"/>
            <a:ext cx="7124223" cy="6627185"/>
          </a:xfr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EB849F36-BDD9-4059-929F-DCF48841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7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Weights Update : Intuition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11883" y="2619408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FB8752C-3E1F-461C-B43F-5B384B62BCD4}"/>
              </a:ext>
            </a:extLst>
          </p:cNvPr>
          <p:cNvSpPr txBox="1"/>
          <p:nvPr/>
        </p:nvSpPr>
        <p:spPr>
          <a:xfrm>
            <a:off x="257175" y="1678477"/>
            <a:ext cx="1167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orange points are from class -1 and the green points are from class +1.</a:t>
            </a:r>
          </a:p>
          <a:p>
            <a:r>
              <a:rPr lang="en-US" sz="2400" dirty="0"/>
              <a:t>How would we update the decision line so that it classifies all the points correctly?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82239629-82AB-4D1A-971F-EBF7FD6E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59598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41ECAD1-9EBA-4981-A1C8-16AA5E499600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41ECAD1-9EBA-4981-A1C8-16AA5E49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049A0000-A2CE-48A2-AE82-65B62154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47518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F0B66-5599-4521-8468-D0E4835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/>
              <a:t>A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/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r>
              <a:rPr lang="en-US" sz="2400" dirty="0"/>
              <a:t>Rebirth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15ACFDD-D68A-4B70-8E63-849DD158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0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26597CC8-241A-4678-B64A-4EA82B2F6458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26597CC8-241A-4678-B64A-4EA82B2F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460BDC-8FCA-4250-B03F-7E91EBCE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37977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4039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0136783A-4615-42E4-9F87-F24CDA468145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0136783A-4615-42E4-9F87-F24CDA468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6D1F33C-CE9B-4E2D-8FB9-213E592A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68954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422357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3CD7B2A-2D4D-476C-828A-9C0F1D6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3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571673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0C647363-BA58-40D8-A29A-0B30C33D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11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134493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633906" y="752475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5088302" y="1812066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F4FD6-BF19-41A5-B236-12B4BE90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499704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6266314" y="1762127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7239657" y="2953141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F4FD6-BF19-41A5-B236-12B4BE90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43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161569" y="2463767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266110" y="3233208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F4FD6-BF19-41A5-B236-12B4BE90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0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308155-8169-46D9-999C-C2B48605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28DA3F-058B-4BB3-BCFA-809575408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be a sequence of labeled examples and assume it is linearly separable.</a:t>
                </a:r>
              </a:p>
              <a:p>
                <a:pPr marL="0" indent="0">
                  <a:buNone/>
                </a:pPr>
                <a:r>
                  <a:rPr lang="en-US" dirty="0"/>
                  <a:t>Denote: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there exists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then the number of mistakes made by the Perceptron algorithm of this sequence of example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28DA3F-058B-4BB3-BCFA-809575408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B8C7EBE-F334-42E9-AD04-B3449874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088556"/>
              </p:ext>
            </p:extLst>
          </p:nvPr>
        </p:nvGraphicFramePr>
        <p:xfrm>
          <a:off x="1511883" y="1921079"/>
          <a:ext cx="8915400" cy="4476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F2ADA2E9-713A-40AC-A0A7-2239F3832B9E}"/>
                  </a:ext>
                </a:extLst>
              </p:cNvPr>
              <p:cNvSpPr/>
              <p:nvPr/>
            </p:nvSpPr>
            <p:spPr>
              <a:xfrm>
                <a:off x="5093320" y="549191"/>
                <a:ext cx="1602683" cy="474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F2ADA2E9-713A-40AC-A0A7-2239F3832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20" y="549191"/>
                <a:ext cx="1602683" cy="474553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80FABF2-8783-4F05-8555-D9A6FAAA19C8}"/>
                  </a:ext>
                </a:extLst>
              </p:cNvPr>
              <p:cNvSpPr/>
              <p:nvPr/>
            </p:nvSpPr>
            <p:spPr>
              <a:xfrm>
                <a:off x="4905449" y="1181608"/>
                <a:ext cx="1978427" cy="418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80FABF2-8783-4F05-8555-D9A6FAAA1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449" y="1181608"/>
                <a:ext cx="1978427" cy="418256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סוגר מסולסל שמאלי 9">
            <a:extLst>
              <a:ext uri="{FF2B5EF4-FFF2-40B4-BE49-F238E27FC236}">
                <a16:creationId xmlns:a16="http://schemas.microsoft.com/office/drawing/2014/main" id="{4C95C114-678F-4080-949F-D81259A31DD7}"/>
              </a:ext>
            </a:extLst>
          </p:cNvPr>
          <p:cNvSpPr/>
          <p:nvPr/>
        </p:nvSpPr>
        <p:spPr>
          <a:xfrm rot="4580190" flipH="1">
            <a:off x="5275957" y="1925515"/>
            <a:ext cx="346240" cy="6963042"/>
          </a:xfrm>
          <a:prstGeom prst="leftBrace">
            <a:avLst>
              <a:gd name="adj1" fmla="val 16686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0E547D5-2C21-4D96-8E85-5BD27C98D193}"/>
                  </a:ext>
                </a:extLst>
              </p:cNvPr>
              <p:cNvSpPr txBox="1"/>
              <p:nvPr/>
            </p:nvSpPr>
            <p:spPr>
              <a:xfrm>
                <a:off x="5354577" y="5491726"/>
                <a:ext cx="355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0E547D5-2C21-4D96-8E85-5BD27C98D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77" y="5491726"/>
                <a:ext cx="3557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סוגר מסולסל שמאלי 13">
            <a:extLst>
              <a:ext uri="{FF2B5EF4-FFF2-40B4-BE49-F238E27FC236}">
                <a16:creationId xmlns:a16="http://schemas.microsoft.com/office/drawing/2014/main" id="{9FD054D6-6331-40D2-AC82-0C9AACFF1BE0}"/>
              </a:ext>
            </a:extLst>
          </p:cNvPr>
          <p:cNvSpPr/>
          <p:nvPr/>
        </p:nvSpPr>
        <p:spPr>
          <a:xfrm rot="9219796" flipH="1">
            <a:off x="4690701" y="4394907"/>
            <a:ext cx="59648" cy="256394"/>
          </a:xfrm>
          <a:prstGeom prst="leftBrace">
            <a:avLst>
              <a:gd name="adj1" fmla="val 16686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0287F8C7-E734-4F7B-B50F-9E7DD3F82956}"/>
                  </a:ext>
                </a:extLst>
              </p:cNvPr>
              <p:cNvSpPr txBox="1"/>
              <p:nvPr/>
            </p:nvSpPr>
            <p:spPr>
              <a:xfrm>
                <a:off x="4430726" y="4338438"/>
                <a:ext cx="355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0287F8C7-E734-4F7B-B50F-9E7DD3F8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26" y="4338438"/>
                <a:ext cx="35575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מלבן 15">
            <a:extLst>
              <a:ext uri="{FF2B5EF4-FFF2-40B4-BE49-F238E27FC236}">
                <a16:creationId xmlns:a16="http://schemas.microsoft.com/office/drawing/2014/main" id="{CBEE3687-A3FF-4353-8E76-24AB62B1DEC8}"/>
              </a:ext>
            </a:extLst>
          </p:cNvPr>
          <p:cNvSpPr/>
          <p:nvPr/>
        </p:nvSpPr>
        <p:spPr>
          <a:xfrm rot="3833849">
            <a:off x="4803345" y="4473384"/>
            <a:ext cx="108442" cy="1051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10F0858-D16A-493D-B526-9BDDAE73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99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(initial weight vector) and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the weight vector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mistake. </a:t>
                </a:r>
              </a:p>
              <a:p>
                <a:pPr marL="0" indent="0">
                  <a:buNone/>
                </a:pPr>
                <a:r>
                  <a:rPr lang="en-US" u="sng" dirty="0"/>
                  <a:t>Lemma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b="0" u="sng" dirty="0"/>
                  <a:t>Lemma</a:t>
                </a:r>
                <a:r>
                  <a:rPr lang="en-US" u="sng" dirty="0"/>
                  <a:t>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5B8DC7EE-6935-440A-B66D-B86979A9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07" y="209131"/>
            <a:ext cx="10058400" cy="1609344"/>
          </a:xfrm>
        </p:spPr>
        <p:txBody>
          <a:bodyPr/>
          <a:lstStyle/>
          <a:p>
            <a:r>
              <a:rPr lang="en-US" b="1" dirty="0"/>
              <a:t>The Problem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090947"/>
              </p:ext>
            </p:extLst>
          </p:nvPr>
        </p:nvGraphicFramePr>
        <p:xfrm>
          <a:off x="1857117" y="3746516"/>
          <a:ext cx="8322581" cy="3038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971954" y="1499777"/>
                <a:ext cx="10248091" cy="236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and labels: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We want to find a transformation: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Y</a:t>
                </a:r>
              </a:p>
              <a:p>
                <a:pPr algn="ctr"/>
                <a:r>
                  <a:rPr lang="en-US" sz="2400" dirty="0" err="1"/>
                  <a:t>s.t.</a:t>
                </a:r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54" y="1499777"/>
                <a:ext cx="10248091" cy="2366545"/>
              </a:xfrm>
              <a:prstGeom prst="rect">
                <a:avLst/>
              </a:prstGeom>
              <a:blipFill>
                <a:blip r:embed="rId3"/>
                <a:stretch>
                  <a:fillRect l="-892" t="-2062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B9A0CBD-E896-41F0-BA78-00ADA6AF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6770" y="6283744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909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Lemma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update occurred when the perceptron did a mistake on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6C5EB254-9F9E-44A3-BF4F-2DED0524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62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Lemma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update occurred when the perceptron did a mistake on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𝑠𝑖𝑛𝑐𝑒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𝑚𝑖𝑠𝑡𝑎𝑘𝑒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𝑜𝑐𝑐𝑢𝑟𝑒𝑑</m:t>
                              </m:r>
                            </m:e>
                          </m:eqAr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he-IL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𝑠𝑖𝑛𝑐𝑒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𝑚𝑖𝑠𝑡𝑎𝑘𝑒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𝑜𝑐𝑐𝑢𝑟𝑒𝑑</m:t>
                              </m:r>
                            </m:e>
                          </m:eqAr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29CAE97-6606-4604-BDB2-526D04BF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1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5390A1-E5B8-42F5-AACB-BF6AE407D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7460"/>
            <a:ext cx="10058400" cy="420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Now, equipped with the two lemmas, we know that from Lemma 1: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6BAA7A26-28D2-40C1-A5B9-5205155D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902D7D6A-F2A1-4666-B046-C23B98414908}"/>
                  </a:ext>
                </a:extLst>
              </p:cNvPr>
              <p:cNvSpPr/>
              <p:nvPr/>
            </p:nvSpPr>
            <p:spPr>
              <a:xfrm>
                <a:off x="4118060" y="2197916"/>
                <a:ext cx="3955879" cy="923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902D7D6A-F2A1-4666-B046-C23B98414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60" y="2197916"/>
                <a:ext cx="3955879" cy="923907"/>
              </a:xfrm>
              <a:prstGeom prst="rect">
                <a:avLst/>
              </a:prstGeom>
              <a:blipFill>
                <a:blip r:embed="rId2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8AA5313-EEA3-469C-9C8B-06CCC6E1216B}"/>
                  </a:ext>
                </a:extLst>
              </p:cNvPr>
              <p:cNvSpPr/>
              <p:nvPr/>
            </p:nvSpPr>
            <p:spPr>
              <a:xfrm>
                <a:off x="1069848" y="3225763"/>
                <a:ext cx="9542225" cy="3450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Assume: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u="sng" dirty="0"/>
              </a:p>
              <a:p>
                <a:r>
                  <a:rPr lang="en-US" dirty="0"/>
                  <a:t>Thus –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Moreover, from lemma 2: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u="sng" dirty="0"/>
                  <a:t>Assume: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u="sng" dirty="0"/>
              </a:p>
              <a:p>
                <a:r>
                  <a:rPr lang="en-US" dirty="0"/>
                  <a:t>Thus –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8AA5313-EEA3-469C-9C8B-06CCC6E12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225763"/>
                <a:ext cx="9542225" cy="3450175"/>
              </a:xfrm>
              <a:prstGeom prst="rect">
                <a:avLst/>
              </a:prstGeom>
              <a:blipFill>
                <a:blip r:embed="rId3"/>
                <a:stretch>
                  <a:fillRect l="-575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2183C-2DC8-4631-895B-159D80AD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50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4B3EBA9-9D71-4EB4-B2C1-AB1C865FA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02965"/>
                <a:ext cx="10058400" cy="49411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1800" u="sng" dirty="0"/>
                  <a:t>Recap:</a:t>
                </a:r>
              </a:p>
              <a:p>
                <a:pPr marL="0" indent="0">
                  <a:buNone/>
                </a:pPr>
                <a:r>
                  <a:rPr lang="en-US" sz="1800" dirty="0"/>
                  <a:t>After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mistakes: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𝑠𝑐𝑎𝑙𝑎𝑟</m:t>
                          </m:r>
                        </m:lim>
                      </m:limLow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𝐶𝑎𝑢𝑐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𝑤𝑎𝑟𝑧</m:t>
                              </m:r>
                            </m:e>
                          </m:eqAr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4B3EBA9-9D71-4EB4-B2C1-AB1C865FA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02965"/>
                <a:ext cx="10058400" cy="4941116"/>
              </a:xfrm>
              <a:blipFill>
                <a:blip r:embed="rId2"/>
                <a:stretch>
                  <a:fillRect l="-424" t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506548E1-2EBB-4E4A-B125-E01169BE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C498329-FD15-48D5-BD63-6461AC17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8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E56C37-70E2-48F0-96A7-AB1AD7A3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fall of the perceptron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03B7F4-C0B1-401E-83FF-886D9623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45239"/>
            <a:ext cx="502665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first computer built around the concept of perceptron looked like this.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Even the wiring was supposed to simulate the connections of neurons.</a:t>
            </a:r>
          </a:p>
        </p:txBody>
      </p:sp>
      <p:pic>
        <p:nvPicPr>
          <p:cNvPr id="5" name="תמונה 4" descr="תמונה שמכילה בניין, חוץ, מחשב&#10;&#10;התיאור נוצר באופן אוטומטי">
            <a:extLst>
              <a:ext uri="{FF2B5EF4-FFF2-40B4-BE49-F238E27FC236}">
                <a16:creationId xmlns:a16="http://schemas.microsoft.com/office/drawing/2014/main" id="{C44D6EE7-D83A-4431-BC2D-18134DAD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81" y="1945239"/>
            <a:ext cx="3585944" cy="4413470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747E836-E7CE-40E6-BFE5-09A03BDD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1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AE56C37-70E2-48F0-96A7-AB1AD7A3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dirty="0"/>
              <a:t>The fall of the perceptron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03B7F4-C0B1-401E-83FF-886D9623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However, a paper describing the perceptron’s shortcomings, particularly that it was effective only at solving simple problems, led to a drastic drop in interest in artificial neural networks in the 1960’s.</a:t>
            </a:r>
          </a:p>
          <a:p>
            <a:pPr marL="0" indent="0">
              <a:buNone/>
            </a:pPr>
            <a:r>
              <a:rPr lang="en-US" dirty="0"/>
              <a:t>Unless input categories were “linearly separable”, a perceptron could not learn to discriminate between them. </a:t>
            </a:r>
            <a:r>
              <a:rPr lang="en-US" b="1" u="sng" dirty="0"/>
              <a:t>Example: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F8CE100-F77A-450C-ADD7-BD2E8376C1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855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D7EF6EF-919C-4ED9-9AC7-2485BA6D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18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12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A897C1E-1556-4278-80BF-99A8E93E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343" y="1003128"/>
            <a:ext cx="5439721" cy="5249332"/>
          </a:xfrm>
          <a:prstGeom prst="rect">
            <a:avLst/>
          </a:prstGeom>
        </p:spPr>
      </p:pic>
      <p:sp>
        <p:nvSpPr>
          <p:cNvPr id="18" name="כותרת 1">
            <a:extLst>
              <a:ext uri="{FF2B5EF4-FFF2-40B4-BE49-F238E27FC236}">
                <a16:creationId xmlns:a16="http://schemas.microsoft.com/office/drawing/2014/main" id="{24B809FD-A6C7-4F58-83BF-43972F0A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81" y="321732"/>
            <a:ext cx="6743844" cy="160934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xor</a:t>
            </a:r>
            <a:endParaRPr lang="en-US" sz="4800" dirty="0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DCB3EDA-AC35-4857-B399-55BC50C6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Definition (1): Linear Separability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1528665" y="2093976"/>
                <a:ext cx="9134670" cy="363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be 2 sets of points.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are linearly separable if there exist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such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above terms could also be represented as inner product: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where: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5" y="2093976"/>
                <a:ext cx="9134670" cy="3637791"/>
              </a:xfrm>
              <a:prstGeom prst="rect">
                <a:avLst/>
              </a:prstGeom>
              <a:blipFill>
                <a:blip r:embed="rId2"/>
                <a:stretch>
                  <a:fillRect l="-1068" t="-1342" r="-1602" b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6734057-2F88-497D-9DBD-6A45737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8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3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b="1" dirty="0"/>
              <a:t>Definition 1 Interpretation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74021"/>
              </p:ext>
            </p:extLst>
          </p:nvPr>
        </p:nvGraphicFramePr>
        <p:xfrm>
          <a:off x="1464258" y="307975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942975" y="1607492"/>
                <a:ext cx="1082292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Given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we can define a hyper-plane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Thus, the hyper-plane separates the field into 2 regions such that all points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are</a:t>
                </a:r>
                <a:r>
                  <a:rPr lang="he-IL" sz="2000" dirty="0"/>
                  <a:t> </a:t>
                </a:r>
                <a:r>
                  <a:rPr lang="en-US" sz="2000" dirty="0"/>
                  <a:t>in one region and all points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are in the other region.</a:t>
                </a:r>
              </a:p>
            </p:txBody>
          </p:sp>
        </mc:Choice>
        <mc:Fallback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1607492"/>
                <a:ext cx="10822927" cy="1323439"/>
              </a:xfrm>
              <a:prstGeom prst="rect">
                <a:avLst/>
              </a:prstGeom>
              <a:blipFill>
                <a:blip r:embed="rId3"/>
                <a:stretch>
                  <a:fillRect l="-620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A7E9348-6942-411B-A164-E7A49DD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740" y="6305105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17248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Definition (2): Linear </a:t>
            </a:r>
            <a:r>
              <a:rPr lang="en-US" sz="4800" b="1" dirty="0" err="1"/>
              <a:t>Seperability</a:t>
            </a:r>
            <a:endParaRPr lang="en-US" sz="4800" b="1" dirty="0"/>
          </a:p>
        </p:txBody>
      </p:sp>
      <p:graphicFrame>
        <p:nvGraphicFramePr>
          <p:cNvPr id="5" name="מציין מיקום תוכן 6">
            <a:extLst>
              <a:ext uri="{FF2B5EF4-FFF2-40B4-BE49-F238E27FC236}">
                <a16:creationId xmlns:a16="http://schemas.microsoft.com/office/drawing/2014/main" id="{F3E93555-EECA-44A4-B7E2-5178EEB23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685975"/>
              </p:ext>
            </p:extLst>
          </p:nvPr>
        </p:nvGraphicFramePr>
        <p:xfrm>
          <a:off x="1857117" y="3746516"/>
          <a:ext cx="8322581" cy="3038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1528665" y="1711490"/>
                <a:ext cx="9134670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be 2 sets of points.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are linearly separable precisely when their respective convex hulls are disjoint (do not overlap)</a:t>
                </a:r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5" y="1711490"/>
                <a:ext cx="9134670" cy="1206869"/>
              </a:xfrm>
              <a:prstGeom prst="rect">
                <a:avLst/>
              </a:prstGeom>
              <a:blipFill>
                <a:blip r:embed="rId3"/>
                <a:stretch>
                  <a:fillRect l="-1068" t="-4040" r="-1469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E56D4D9-D369-4BBB-A2F3-B6CC45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298" y="6289562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10484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F0B66-5599-4521-8468-D0E4835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/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r>
              <a:rPr lang="en-US" sz="2400" dirty="0"/>
              <a:t>Rebirth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283B429-0381-42A9-B0C0-E766A8D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2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485CC7-1F3D-4F9E-8213-C7973754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biological neuron - Structure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254DB34-4ABC-4D75-B02D-CCA68D46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35" y="1676400"/>
            <a:ext cx="7350972" cy="469696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5BA89F7-5E80-4A8B-AF54-73926EF11BB6}"/>
              </a:ext>
            </a:extLst>
          </p:cNvPr>
          <p:cNvSpPr txBox="1"/>
          <p:nvPr/>
        </p:nvSpPr>
        <p:spPr>
          <a:xfrm>
            <a:off x="542925" y="1685925"/>
            <a:ext cx="3548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any other body cell, the neuron has a cell body which contains a nucleus where the DNA is stored.</a:t>
            </a:r>
          </a:p>
          <a:p>
            <a:r>
              <a:rPr lang="en-US" dirty="0"/>
              <a:t>From our perspective, the interesting parts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Dendrites – make connections with tens of thousand of other cells; other neurons. The behave as “inputs”.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Axon – transmits information to different neurons, muscles, and other body cells based on the signals the cell receives. It’s signals are received by other cells’ dendrites.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31E594A-DF4B-465D-A5A6-391224D1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461" y="6408638"/>
            <a:ext cx="6327648" cy="365125"/>
          </a:xfrm>
        </p:spPr>
        <p:txBody>
          <a:bodyPr/>
          <a:lstStyle/>
          <a:p>
            <a:pPr algn="r"/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5107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3485CC7-1F3D-4F9E-8213-C7973754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The biological neuron – a mathematical model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61FBAC4-CA43-41B8-BB10-8C0D8255C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799448"/>
            <a:ext cx="5112461" cy="5269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5BA89F7-5E80-4A8B-AF54-73926EF11BB6}"/>
                  </a:ext>
                </a:extLst>
              </p:cNvPr>
              <p:cNvSpPr txBox="1"/>
              <p:nvPr/>
            </p:nvSpPr>
            <p:spPr>
              <a:xfrm>
                <a:off x="6400799" y="2121408"/>
                <a:ext cx="5299585" cy="4050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We will try to mimic the function of a neuron using mathematical tools. Given an input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will be the inputs of the neuron (dendrites).</a:t>
                </a:r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Define a weight,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for each input, and sum all the multiplications.</a:t>
                </a:r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Output the result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(Axon)</a:t>
                </a:r>
              </a:p>
              <a:p>
                <a:pPr marL="10287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</a:pPr>
                <a:endParaRPr lang="en-US" dirty="0"/>
              </a:p>
              <a:p>
                <a:pPr marL="10287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</a:pPr>
                <a:r>
                  <a:rPr lang="en-US" sz="2400" b="1" dirty="0"/>
                  <a:t>There’s still a problem – How do we find the weights?</a:t>
                </a:r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5BA89F7-5E80-4A8B-AF54-73926EF11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2121408"/>
                <a:ext cx="5299585" cy="4050792"/>
              </a:xfrm>
              <a:prstGeom prst="rect">
                <a:avLst/>
              </a:prstGeom>
              <a:blipFill>
                <a:blip r:embed="rId5"/>
                <a:stretch>
                  <a:fillRect l="-921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050E507-31A7-40DF-8D0C-AB1B7419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12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סוג עץ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סוג עץ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סוג עץ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1492</Words>
  <Application>Microsoft Office PowerPoint</Application>
  <PresentationFormat>מסך רחב</PresentationFormat>
  <Paragraphs>255</Paragraphs>
  <Slides>36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Rockwell</vt:lpstr>
      <vt:lpstr>Rockwell Condensed</vt:lpstr>
      <vt:lpstr>Rockwell Extra Bold</vt:lpstr>
      <vt:lpstr>Times New Roman</vt:lpstr>
      <vt:lpstr>Wingdings</vt:lpstr>
      <vt:lpstr>סוג עץ</vt:lpstr>
      <vt:lpstr>The Perceptron</vt:lpstr>
      <vt:lpstr>Topics</vt:lpstr>
      <vt:lpstr>The Problem</vt:lpstr>
      <vt:lpstr>Definition (1): Linear Separability</vt:lpstr>
      <vt:lpstr>Definition 1 Interpretation</vt:lpstr>
      <vt:lpstr>Definition (2): Linear Seperability</vt:lpstr>
      <vt:lpstr>Topics</vt:lpstr>
      <vt:lpstr>The biological neuron - Structure</vt:lpstr>
      <vt:lpstr>The biological neuron – a mathematical model</vt:lpstr>
      <vt:lpstr>Topics</vt:lpstr>
      <vt:lpstr>prehistory</vt:lpstr>
      <vt:lpstr>מצגת של PowerPoint‏</vt:lpstr>
      <vt:lpstr>1958 – the perceptron</vt:lpstr>
      <vt:lpstr>מצגת של PowerPoint‏</vt:lpstr>
      <vt:lpstr>Perceptron – The algorithm</vt:lpstr>
      <vt:lpstr>מצגת של PowerPoint‏</vt:lpstr>
      <vt:lpstr>מצגת של PowerPoint‏</vt:lpstr>
      <vt:lpstr>Weights Update : Intuition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mistake bound</vt:lpstr>
      <vt:lpstr>מצגת של PowerPoint‏</vt:lpstr>
      <vt:lpstr>mistake bound</vt:lpstr>
      <vt:lpstr>mistake bound</vt:lpstr>
      <vt:lpstr>mistake bound</vt:lpstr>
      <vt:lpstr>mistake bound</vt:lpstr>
      <vt:lpstr>mistake bound</vt:lpstr>
      <vt:lpstr>The fall of the perceptron</vt:lpstr>
      <vt:lpstr>The fall of the perceptron</vt:lpstr>
      <vt:lpstr>xor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Perceptron</dc:title>
  <dc:creator>eitan kosman</dc:creator>
  <cp:lastModifiedBy>eitan kosman</cp:lastModifiedBy>
  <cp:revision>32</cp:revision>
  <dcterms:created xsi:type="dcterms:W3CDTF">2019-06-21T17:14:44Z</dcterms:created>
  <dcterms:modified xsi:type="dcterms:W3CDTF">2019-06-21T20:36:49Z</dcterms:modified>
</cp:coreProperties>
</file>