
<file path=[Content_Types].xml><?xml version="1.0" encoding="utf-8"?>
<Types xmlns="http://schemas.openxmlformats.org/package/2006/content-types">
  <Override PartName="/ppt/charts/chart39.xml" ContentType="application/vnd.openxmlformats-officedocument.drawingml.chart+xml"/>
  <Override PartName="/ppt/charts/chart57.xml" ContentType="application/vnd.openxmlformats-officedocument.drawingml.char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charts/chart28.xml" ContentType="application/vnd.openxmlformats-officedocument.drawingml.chart+xml"/>
  <Override PartName="/ppt/charts/chart46.xml" ContentType="application/vnd.openxmlformats-officedocument.drawingml.char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35.xml" ContentType="application/vnd.openxmlformats-officedocument.drawingml.chart+xml"/>
  <Override PartName="/ppt/charts/chart53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charts/chart42.xml" ContentType="application/vnd.openxmlformats-officedocument.drawingml.chart+xml"/>
  <Override PartName="/ppt/charts/chart60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31.xml" ContentType="application/vnd.openxmlformats-officedocument.drawingml.chart+xml"/>
  <Override PartName="/ppt/charts/chart40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29.xml" ContentType="application/vnd.openxmlformats-officedocument.drawingml.chart+xml"/>
  <Override PartName="/ppt/notesSlides/notesSlide1.xml" ContentType="application/vnd.openxmlformats-officedocument.presentationml.notesSlide+xml"/>
  <Override PartName="/ppt/charts/chart49.xml" ContentType="application/vnd.openxmlformats-officedocument.drawingml.chart+xml"/>
  <Override PartName="/ppt/charts/chart58.xml" ContentType="application/vnd.openxmlformats-officedocument.drawingml.char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charts/chart36.xml" ContentType="application/vnd.openxmlformats-officedocument.drawingml.chart+xml"/>
  <Override PartName="/ppt/charts/chart38.xml" ContentType="application/vnd.openxmlformats-officedocument.drawingml.chart+xml"/>
  <Override PartName="/ppt/charts/chart47.xml" ContentType="application/vnd.openxmlformats-officedocument.drawingml.chart+xml"/>
  <Override PartName="/ppt/charts/chart56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25.xml" ContentType="application/vnd.openxmlformats-officedocument.drawingml.chart+xml"/>
  <Override PartName="/ppt/charts/chart34.xml" ContentType="application/vnd.openxmlformats-officedocument.drawingml.chart+xml"/>
  <Override PartName="/ppt/charts/chart45.xml" ContentType="application/vnd.openxmlformats-officedocument.drawingml.chart+xml"/>
  <Override PartName="/ppt/charts/chart54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ppt/charts/chart32.xml" ContentType="application/vnd.openxmlformats-officedocument.drawingml.chart+xml"/>
  <Override PartName="/ppt/charts/chart43.xml" ContentType="application/vnd.openxmlformats-officedocument.drawingml.chart+xml"/>
  <Override PartName="/ppt/charts/chart52.xml" ContentType="application/vnd.openxmlformats-officedocument.drawingml.chart+xml"/>
  <Override PartName="/ppt/charts/chart61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30.xml" ContentType="application/vnd.openxmlformats-officedocument.drawingml.chart+xml"/>
  <Override PartName="/ppt/charts/chart41.xml" ContentType="application/vnd.openxmlformats-officedocument.drawingml.chart+xml"/>
  <Override PartName="/ppt/charts/chart5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charts/chart59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hart48.xml" ContentType="application/vnd.openxmlformats-officedocument.drawingml.char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charts/chart37.xml" ContentType="application/vnd.openxmlformats-officedocument.drawingml.chart+xml"/>
  <Override PartName="/ppt/charts/chart55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charts/chart26.xml" ContentType="application/vnd.openxmlformats-officedocument.drawingml.chart+xml"/>
  <Override PartName="/ppt/charts/chart44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charts/chart33.xml" ContentType="application/vnd.openxmlformats-officedocument.drawingml.chart+xml"/>
  <Override PartName="/ppt/charts/chart5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74" r:id="rId19"/>
    <p:sldId id="275" r:id="rId20"/>
    <p:sldId id="278" r:id="rId21"/>
    <p:sldId id="281" r:id="rId22"/>
    <p:sldId id="284" r:id="rId23"/>
    <p:sldId id="283" r:id="rId24"/>
    <p:sldId id="285" r:id="rId25"/>
    <p:sldId id="286" r:id="rId26"/>
    <p:sldId id="288" r:id="rId27"/>
    <p:sldId id="290" r:id="rId28"/>
    <p:sldId id="3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  <a:srgbClr val="CC0000"/>
    <a:srgbClr val="2F2A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E:\eTales\UI%20Prototyping\Feedback%20Slides\Data.xlsx" TargetMode="External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Breakdown of Volume Discounts given by </a:t>
            </a:r>
            <a:r>
              <a:rPr lang="en-US" sz="1800" b="1" i="0" baseline="0" dirty="0" smtClean="0"/>
              <a:t>Suppliers</a:t>
            </a:r>
            <a:endParaRPr lang="en-US" dirty="0"/>
          </a:p>
        </c:rich>
      </c:tx>
      <c:layout>
        <c:manualLayout>
          <c:xMode val="edge"/>
          <c:yMode val="edge"/>
          <c:x val="7.262399793341609E-2"/>
          <c:y val="7.8125E-2"/>
        </c:manualLayout>
      </c:layout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Supplier - 1</a:t>
                    </a:r>
                  </a:p>
                  <a:p>
                    <a:r>
                      <a:rPr lang="en-US" sz="1200" dirty="0"/>
                      <a:t>20.7 ($</a:t>
                    </a:r>
                    <a:r>
                      <a:rPr lang="en-US" sz="1200" dirty="0" err="1"/>
                      <a:t>mln</a:t>
                    </a:r>
                    <a:r>
                      <a:rPr lang="en-US" sz="1200" dirty="0"/>
                      <a:t>)</a:t>
                    </a:r>
                  </a:p>
                  <a:p>
                    <a:r>
                      <a:rPr lang="en-US" sz="1200" dirty="0"/>
                      <a:t>48%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Supplier - 2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10.5 ($</a:t>
                    </a:r>
                    <a:r>
                      <a:rPr lang="en-US" sz="1200" b="0" i="0" u="none" strike="noStrike" kern="1200" baseline="0" dirty="0" err="1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mln</a:t>
                    </a: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)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Supplier - 3</a:t>
                    </a:r>
                  </a:p>
                  <a:p>
                    <a:r>
                      <a:rPr lang="en-US" sz="1200" dirty="0"/>
                      <a:t>12.2 ($</a:t>
                    </a:r>
                    <a:r>
                      <a:rPr lang="en-US" sz="1200" dirty="0" err="1"/>
                      <a:t>mln</a:t>
                    </a:r>
                    <a:r>
                      <a:rPr lang="en-US" sz="1200" dirty="0"/>
                      <a:t>)</a:t>
                    </a:r>
                  </a:p>
                  <a:p>
                    <a:r>
                      <a:rPr lang="en-US" sz="1200" dirty="0"/>
                      <a:t>28%</a:t>
                    </a:r>
                  </a:p>
                  <a:p>
                    <a:endParaRPr lang="en-US" sz="1200" dirty="0"/>
                  </a:p>
                </c:rich>
              </c:tx>
              <c:showVal val="1"/>
            </c:dLbl>
            <c:delete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1849856"/>
        <c:axId val="91851776"/>
      </c:lineChart>
      <c:catAx>
        <c:axId val="91849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1851776"/>
        <c:crosses val="autoZero"/>
        <c:auto val="1"/>
        <c:lblAlgn val="ctr"/>
        <c:lblOffset val="100"/>
      </c:catAx>
      <c:valAx>
        <c:axId val="9185177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19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1849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1918336"/>
        <c:axId val="91920256"/>
      </c:lineChart>
      <c:catAx>
        <c:axId val="919183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1920256"/>
        <c:crosses val="autoZero"/>
        <c:auto val="1"/>
        <c:lblAlgn val="ctr"/>
        <c:lblOffset val="100"/>
      </c:catAx>
      <c:valAx>
        <c:axId val="919202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34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19183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2027904"/>
        <c:axId val="92042368"/>
      </c:lineChart>
      <c:catAx>
        <c:axId val="92027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2042368"/>
        <c:crosses val="autoZero"/>
        <c:auto val="1"/>
        <c:lblAlgn val="ctr"/>
        <c:lblOffset val="100"/>
      </c:catAx>
      <c:valAx>
        <c:axId val="920423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3357184391465099"/>
              <c:y val="4.957349081364839E-2"/>
            </c:manualLayout>
          </c:layout>
        </c:title>
        <c:numFmt formatCode="General" sourceLinked="1"/>
        <c:majorTickMark val="none"/>
        <c:tickLblPos val="nextTo"/>
        <c:crossAx val="920279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2112768"/>
        <c:axId val="92127232"/>
      </c:lineChart>
      <c:catAx>
        <c:axId val="92112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2127232"/>
        <c:crosses val="autoZero"/>
        <c:auto val="1"/>
        <c:lblAlgn val="ctr"/>
        <c:lblOffset val="100"/>
      </c:catAx>
      <c:valAx>
        <c:axId val="921272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3357184391465088"/>
              <c:y val="4.9573490813648438E-2"/>
            </c:manualLayout>
          </c:layout>
        </c:title>
        <c:numFmt formatCode="General" sourceLinked="1"/>
        <c:majorTickMark val="none"/>
        <c:tickLblPos val="nextTo"/>
        <c:crossAx val="921127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1976832"/>
        <c:axId val="91978752"/>
      </c:lineChart>
      <c:catAx>
        <c:axId val="91976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1978752"/>
        <c:crosses val="autoZero"/>
        <c:auto val="1"/>
        <c:lblAlgn val="ctr"/>
        <c:lblOffset val="100"/>
      </c:catAx>
      <c:valAx>
        <c:axId val="9197875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21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19768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2168192"/>
        <c:axId val="92170112"/>
      </c:lineChart>
      <c:catAx>
        <c:axId val="92168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2170112"/>
        <c:crosses val="autoZero"/>
        <c:auto val="1"/>
        <c:lblAlgn val="ctr"/>
        <c:lblOffset val="100"/>
      </c:catAx>
      <c:valAx>
        <c:axId val="921701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37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21681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3341568"/>
        <c:axId val="93343744"/>
      </c:lineChart>
      <c:catAx>
        <c:axId val="93341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3343744"/>
        <c:crosses val="autoZero"/>
        <c:auto val="1"/>
        <c:lblAlgn val="ctr"/>
        <c:lblOffset val="100"/>
      </c:catAx>
      <c:valAx>
        <c:axId val="933437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2"/>
              <c:y val="4.9573490813648334E-2"/>
            </c:manualLayout>
          </c:layout>
        </c:title>
        <c:numFmt formatCode="General" sourceLinked="1"/>
        <c:majorTickMark val="none"/>
        <c:tickLblPos val="nextTo"/>
        <c:crossAx val="933415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3475584"/>
        <c:axId val="93477504"/>
      </c:lineChart>
      <c:catAx>
        <c:axId val="93475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3477504"/>
        <c:crosses val="autoZero"/>
        <c:auto val="1"/>
        <c:lblAlgn val="ctr"/>
        <c:lblOffset val="100"/>
      </c:catAx>
      <c:valAx>
        <c:axId val="934775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49"/>
              <c:y val="4.9573490813648334E-2"/>
            </c:manualLayout>
          </c:layout>
        </c:title>
        <c:numFmt formatCode="General" sourceLinked="1"/>
        <c:majorTickMark val="none"/>
        <c:tickLblPos val="nextTo"/>
        <c:crossAx val="934755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3409280"/>
        <c:axId val="93411200"/>
      </c:lineChart>
      <c:catAx>
        <c:axId val="93409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3411200"/>
        <c:crosses val="autoZero"/>
        <c:auto val="1"/>
        <c:lblAlgn val="ctr"/>
        <c:lblOffset val="100"/>
      </c:catAx>
      <c:valAx>
        <c:axId val="934112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34092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3440640"/>
        <c:axId val="94057216"/>
      </c:lineChart>
      <c:catAx>
        <c:axId val="93440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4057216"/>
        <c:crosses val="autoZero"/>
        <c:auto val="1"/>
        <c:lblAlgn val="ctr"/>
        <c:lblOffset val="100"/>
      </c:catAx>
      <c:valAx>
        <c:axId val="9405721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62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34406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2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Breakdown of Volume Discounts received by </a:t>
            </a:r>
            <a:r>
              <a:rPr lang="en-US" sz="1800" b="1" i="0" baseline="0" dirty="0" smtClean="0"/>
              <a:t>Retailers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16094571511894346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Retailer- 1</a:t>
                    </a:r>
                  </a:p>
                  <a:p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19.1 ($</a:t>
                    </a:r>
                    <a:r>
                      <a:rPr lang="en-US" sz="1200" b="0" i="0" u="none" strike="noStrike" kern="1200" baseline="0" dirty="0" err="1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mln</a:t>
                    </a: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)</a:t>
                    </a:r>
                  </a:p>
                  <a:p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44%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Retailer- 2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24.3 ($</a:t>
                    </a:r>
                    <a:r>
                      <a:rPr lang="en-US" sz="1200" b="0" i="0" u="none" strike="noStrike" kern="1200" baseline="0" dirty="0" err="1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mln</a:t>
                    </a: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)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56%</a:t>
                    </a:r>
                  </a:p>
                </c:rich>
              </c:tx>
              <c:spPr/>
              <c:showVal val="1"/>
            </c:dLbl>
            <c:delete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4091136"/>
        <c:axId val="94371840"/>
      </c:lineChart>
      <c:catAx>
        <c:axId val="94091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4371840"/>
        <c:crosses val="autoZero"/>
        <c:auto val="1"/>
        <c:lblAlgn val="ctr"/>
        <c:lblOffset val="100"/>
      </c:catAx>
      <c:valAx>
        <c:axId val="943718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17"/>
              <c:y val="4.957349081364839E-2"/>
            </c:manualLayout>
          </c:layout>
        </c:title>
        <c:numFmt formatCode="General" sourceLinked="1"/>
        <c:majorTickMark val="none"/>
        <c:tickLblPos val="nextTo"/>
        <c:crossAx val="94091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4434048"/>
        <c:axId val="94435968"/>
      </c:lineChart>
      <c:catAx>
        <c:axId val="94434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4435968"/>
        <c:crosses val="autoZero"/>
        <c:auto val="1"/>
        <c:lblAlgn val="ctr"/>
        <c:lblOffset val="100"/>
      </c:catAx>
      <c:valAx>
        <c:axId val="944359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51"/>
              <c:y val="4.957349081364839E-2"/>
            </c:manualLayout>
          </c:layout>
        </c:title>
        <c:numFmt formatCode="General" sourceLinked="1"/>
        <c:majorTickMark val="none"/>
        <c:tickLblPos val="nextTo"/>
        <c:crossAx val="944340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4498816"/>
        <c:axId val="94500736"/>
      </c:lineChart>
      <c:catAx>
        <c:axId val="94498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4500736"/>
        <c:crosses val="autoZero"/>
        <c:auto val="1"/>
        <c:lblAlgn val="ctr"/>
        <c:lblOffset val="100"/>
      </c:catAx>
      <c:valAx>
        <c:axId val="945007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44988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4833280"/>
        <c:axId val="94843648"/>
      </c:lineChart>
      <c:catAx>
        <c:axId val="94833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4843648"/>
        <c:crosses val="autoZero"/>
        <c:auto val="1"/>
        <c:lblAlgn val="ctr"/>
        <c:lblOffset val="100"/>
      </c:catAx>
      <c:valAx>
        <c:axId val="948436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48332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Operating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94889856"/>
        <c:axId val="94900224"/>
      </c:lineChart>
      <c:catAx>
        <c:axId val="94889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4900224"/>
        <c:crosses val="autoZero"/>
        <c:auto val="1"/>
        <c:lblAlgn val="ctr"/>
        <c:lblOffset val="100"/>
      </c:catAx>
      <c:valAx>
        <c:axId val="9490022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14"/>
              <c:y val="4.9573490813648438E-2"/>
            </c:manualLayout>
          </c:layout>
        </c:title>
        <c:numFmt formatCode="General" sourceLinked="1"/>
        <c:majorTickMark val="none"/>
        <c:tickLblPos val="nextTo"/>
        <c:crossAx val="94889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Operating Profit Margins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94962432"/>
        <c:axId val="94964352"/>
      </c:lineChart>
      <c:catAx>
        <c:axId val="94962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4964352"/>
        <c:crosses val="autoZero"/>
        <c:auto val="1"/>
        <c:lblAlgn val="ctr"/>
        <c:lblOffset val="100"/>
      </c:catAx>
      <c:valAx>
        <c:axId val="9496435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54"/>
              <c:y val="4.9573490813648438E-2"/>
            </c:manualLayout>
          </c:layout>
        </c:title>
        <c:numFmt formatCode="General" sourceLinked="1"/>
        <c:majorTickMark val="none"/>
        <c:tickLblPos val="nextTo"/>
        <c:crossAx val="949624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Operating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5105024"/>
        <c:axId val="95106944"/>
      </c:lineChart>
      <c:catAx>
        <c:axId val="95105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5106944"/>
        <c:crosses val="autoZero"/>
        <c:auto val="1"/>
        <c:lblAlgn val="ctr"/>
        <c:lblOffset val="100"/>
      </c:catAx>
      <c:valAx>
        <c:axId val="951069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51050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Operating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5152768"/>
        <c:axId val="96285440"/>
      </c:lineChart>
      <c:catAx>
        <c:axId val="95152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6285440"/>
        <c:crosses val="autoZero"/>
        <c:auto val="1"/>
        <c:lblAlgn val="ctr"/>
        <c:lblOffset val="100"/>
      </c:catAx>
      <c:valAx>
        <c:axId val="962854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51527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Net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96331648"/>
        <c:axId val="96342016"/>
      </c:lineChart>
      <c:catAx>
        <c:axId val="96331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6342016"/>
        <c:crosses val="autoZero"/>
        <c:auto val="1"/>
        <c:lblAlgn val="ctr"/>
        <c:lblOffset val="100"/>
      </c:catAx>
      <c:valAx>
        <c:axId val="9634201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11"/>
              <c:y val="4.9573490813648487E-2"/>
            </c:manualLayout>
          </c:layout>
        </c:title>
        <c:numFmt formatCode="General" sourceLinked="1"/>
        <c:majorTickMark val="none"/>
        <c:tickLblPos val="nextTo"/>
        <c:crossAx val="96331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Net Profit Margins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96670464"/>
        <c:axId val="96672384"/>
      </c:lineChart>
      <c:catAx>
        <c:axId val="96670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6672384"/>
        <c:crosses val="autoZero"/>
        <c:auto val="1"/>
        <c:lblAlgn val="ctr"/>
        <c:lblOffset val="100"/>
      </c:catAx>
      <c:valAx>
        <c:axId val="966723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57"/>
              <c:y val="4.9573490813648487E-2"/>
            </c:manualLayout>
          </c:layout>
        </c:title>
        <c:numFmt formatCode="General" sourceLinked="1"/>
        <c:majorTickMark val="none"/>
        <c:tickLblPos val="nextTo"/>
        <c:crossAx val="966704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Performance Bonuses </a:t>
            </a:r>
            <a:r>
              <a:rPr lang="en-US" sz="1800" b="1" i="0" baseline="0" dirty="0"/>
              <a:t>given by </a:t>
            </a:r>
            <a:r>
              <a:rPr lang="en-US" sz="1800" b="1" i="0" baseline="0" dirty="0" smtClean="0"/>
              <a:t>Suppliers</a:t>
            </a:r>
            <a:endParaRPr lang="en-US" dirty="0"/>
          </a:p>
        </c:rich>
      </c:tx>
      <c:layout>
        <c:manualLayout>
          <c:xMode val="edge"/>
          <c:yMode val="edge"/>
          <c:x val="7.2623997933416146E-2"/>
          <c:y val="7.8125E-2"/>
        </c:manualLayout>
      </c:layout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/>
                      <a:t>S</a:t>
                    </a:r>
                    <a:r>
                      <a:rPr lang="en-US" b="1"/>
                      <a:t>upplier - 1</a:t>
                    </a:r>
                  </a:p>
                  <a:p>
                    <a:r>
                      <a:rPr lang="en-US"/>
                      <a:t>20.7 ($mln)</a:t>
                    </a:r>
                  </a:p>
                  <a:p>
                    <a:r>
                      <a:rPr lang="en-US"/>
                      <a:t>48%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S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upplier 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10.5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</a:t>
                    </a:r>
                    <a:r>
                      <a:rPr lang="en-US" b="1" dirty="0"/>
                      <a:t>upplier - 3</a:t>
                    </a:r>
                  </a:p>
                  <a:p>
                    <a:r>
                      <a:rPr lang="en-US" dirty="0"/>
                      <a:t>12.2 ($</a:t>
                    </a:r>
                    <a:r>
                      <a:rPr lang="en-US" dirty="0" err="1"/>
                      <a:t>mln</a:t>
                    </a:r>
                    <a:r>
                      <a:rPr lang="en-US" dirty="0"/>
                      <a:t>)</a:t>
                    </a:r>
                  </a:p>
                  <a:p>
                    <a:r>
                      <a:rPr lang="en-US" dirty="0"/>
                      <a:t>28%</a:t>
                    </a:r>
                  </a:p>
                  <a:p>
                    <a:endParaRPr lang="en-US" dirty="0"/>
                  </a:p>
                </c:rich>
              </c:tx>
              <c:showVal val="1"/>
            </c:dLbl>
            <c:delete val="1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Net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6731136"/>
        <c:axId val="96733056"/>
      </c:lineChart>
      <c:catAx>
        <c:axId val="96731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6733056"/>
        <c:crosses val="autoZero"/>
        <c:auto val="1"/>
        <c:lblAlgn val="ctr"/>
        <c:lblOffset val="100"/>
      </c:catAx>
      <c:valAx>
        <c:axId val="967330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6731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Net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6787072"/>
        <c:axId val="96797440"/>
      </c:lineChart>
      <c:catAx>
        <c:axId val="96787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6797440"/>
        <c:crosses val="autoZero"/>
        <c:auto val="1"/>
        <c:lblAlgn val="ctr"/>
        <c:lblOffset val="100"/>
      </c:catAx>
      <c:valAx>
        <c:axId val="967974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967870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 smtClean="0"/>
              <a:t>Elecssories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6860032"/>
        <c:axId val="96866304"/>
      </c:lineChart>
      <c:catAx>
        <c:axId val="96860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6866304"/>
        <c:crosses val="autoZero"/>
        <c:auto val="1"/>
        <c:lblAlgn val="ctr"/>
        <c:lblOffset val="100"/>
      </c:catAx>
      <c:valAx>
        <c:axId val="968663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39E-3"/>
              <c:y val="0.43290682414698173"/>
            </c:manualLayout>
          </c:layout>
        </c:title>
        <c:numFmt formatCode="General" sourceLinked="1"/>
        <c:majorTickMark val="none"/>
        <c:tickLblPos val="nextTo"/>
        <c:crossAx val="96860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 smtClean="0"/>
              <a:t>HealthBeauties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2235648"/>
        <c:axId val="92241920"/>
      </c:lineChart>
      <c:catAx>
        <c:axId val="92235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2241920"/>
        <c:crosses val="autoZero"/>
        <c:auto val="1"/>
        <c:lblAlgn val="ctr"/>
        <c:lblOffset val="100"/>
      </c:catAx>
      <c:valAx>
        <c:axId val="9224192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56E-3"/>
              <c:y val="0.43290682414698189"/>
            </c:manualLayout>
          </c:layout>
        </c:title>
        <c:numFmt formatCode="General" sourceLinked="1"/>
        <c:majorTickMark val="none"/>
        <c:tickLblPos val="nextTo"/>
        <c:crossAx val="92235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Elecssories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92252032"/>
        <c:axId val="92253568"/>
      </c:lineChart>
      <c:catAx>
        <c:axId val="92252032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crossAx val="92253568"/>
        <c:crosses val="autoZero"/>
        <c:auto val="1"/>
        <c:lblAlgn val="ctr"/>
        <c:lblOffset val="100"/>
      </c:catAx>
      <c:valAx>
        <c:axId val="922535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2252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HealthBeauties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96949376"/>
        <c:axId val="96950912"/>
      </c:lineChart>
      <c:catAx>
        <c:axId val="96949376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crossAx val="96950912"/>
        <c:crosses val="autoZero"/>
        <c:auto val="1"/>
        <c:lblAlgn val="ctr"/>
        <c:lblOffset val="100"/>
      </c:catAx>
      <c:valAx>
        <c:axId val="969509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69493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Elecssories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97010432"/>
        <c:axId val="97011968"/>
      </c:lineChart>
      <c:catAx>
        <c:axId val="97010432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crossAx val="97011968"/>
        <c:crosses val="autoZero"/>
        <c:auto val="1"/>
        <c:lblAlgn val="ctr"/>
        <c:lblOffset val="100"/>
      </c:catAx>
      <c:valAx>
        <c:axId val="970119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70104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HealthBeauties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97075200"/>
        <c:axId val="97076736"/>
      </c:lineChart>
      <c:catAx>
        <c:axId val="97075200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crossAx val="97076736"/>
        <c:crosses val="autoZero"/>
        <c:auto val="1"/>
        <c:lblAlgn val="ctr"/>
        <c:lblOffset val="100"/>
      </c:catAx>
      <c:valAx>
        <c:axId val="970767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70752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 smtClean="0"/>
              <a:t>HealthBeauties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7590852372961847"/>
          <c:y val="1.7241379310344827E-2"/>
        </c:manualLayout>
      </c:layout>
    </c:title>
    <c:plotArea>
      <c:layout/>
      <c:lineChart>
        <c:grouping val="standard"/>
        <c:ser>
          <c:idx val="1"/>
          <c:order val="0"/>
          <c:tx>
            <c:strRef>
              <c:f>'Market Shares'!$B$1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Shares'!$B$2:$B$8</c:f>
              <c:numCache>
                <c:formatCode>General</c:formatCode>
                <c:ptCount val="7"/>
                <c:pt idx="0">
                  <c:v>35.4</c:v>
                </c:pt>
                <c:pt idx="1">
                  <c:v>33.1</c:v>
                </c:pt>
                <c:pt idx="2">
                  <c:v>40.300000000000004</c:v>
                </c:pt>
                <c:pt idx="3">
                  <c:v>34.4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0"/>
          <c:order val="1"/>
          <c:tx>
            <c:strRef>
              <c:f>'Market Shares'!$C$1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Shares'!$C$2:$C$8</c:f>
              <c:numCache>
                <c:formatCode>General</c:formatCode>
                <c:ptCount val="7"/>
                <c:pt idx="0">
                  <c:v>15.2</c:v>
                </c:pt>
                <c:pt idx="1">
                  <c:v>17.2</c:v>
                </c:pt>
                <c:pt idx="2">
                  <c:v>24.4</c:v>
                </c:pt>
                <c:pt idx="3">
                  <c:v>21.5</c:v>
                </c:pt>
                <c:pt idx="4">
                  <c:v>26.8</c:v>
                </c:pt>
                <c:pt idx="5">
                  <c:v>31.1</c:v>
                </c:pt>
                <c:pt idx="6">
                  <c:v>27.6</c:v>
                </c:pt>
              </c:numCache>
            </c:numRef>
          </c:val>
        </c:ser>
        <c:ser>
          <c:idx val="2"/>
          <c:order val="2"/>
          <c:tx>
            <c:strRef>
              <c:f>'Market Shares'!$D$1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Shares'!$D$2:$D$8</c:f>
              <c:numCache>
                <c:formatCode>General</c:formatCode>
                <c:ptCount val="7"/>
                <c:pt idx="0">
                  <c:v>29.8</c:v>
                </c:pt>
                <c:pt idx="1">
                  <c:v>21.2</c:v>
                </c:pt>
                <c:pt idx="2">
                  <c:v>21.2</c:v>
                </c:pt>
                <c:pt idx="3">
                  <c:v>31.9</c:v>
                </c:pt>
                <c:pt idx="4">
                  <c:v>22.5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4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97117312"/>
        <c:axId val="97119232"/>
      </c:lineChart>
      <c:catAx>
        <c:axId val="971173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7119232"/>
        <c:crosses val="autoZero"/>
        <c:auto val="1"/>
        <c:lblAlgn val="ctr"/>
        <c:lblOffset val="100"/>
      </c:catAx>
      <c:valAx>
        <c:axId val="971192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000" b="1" i="0" u="none" strike="noStrike" baseline="0" dirty="0" smtClean="0"/>
                  <a:t>Average Brand Awareness (%)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71173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Elecssories</a:t>
            </a:r>
            <a:endParaRPr lang="en-US" dirty="0"/>
          </a:p>
        </c:rich>
      </c:tx>
      <c:layout>
        <c:manualLayout>
          <c:xMode val="edge"/>
          <c:yMode val="edge"/>
          <c:x val="0.34312163848371413"/>
          <c:y val="1.7241379310344827E-2"/>
        </c:manualLayout>
      </c:layout>
    </c:title>
    <c:plotArea>
      <c:layout/>
      <c:lineChart>
        <c:grouping val="standard"/>
        <c:ser>
          <c:idx val="1"/>
          <c:order val="0"/>
          <c:tx>
            <c:strRef>
              <c:f>'Market Shares'!$B$1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Shares'!$B$2:$B$8</c:f>
              <c:numCache>
                <c:formatCode>General</c:formatCode>
                <c:ptCount val="7"/>
                <c:pt idx="0">
                  <c:v>35.4</c:v>
                </c:pt>
                <c:pt idx="1">
                  <c:v>33.1</c:v>
                </c:pt>
                <c:pt idx="2">
                  <c:v>40.300000000000004</c:v>
                </c:pt>
                <c:pt idx="3">
                  <c:v>34.4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0"/>
          <c:order val="1"/>
          <c:tx>
            <c:strRef>
              <c:f>'Market Shares'!$C$1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Shares'!$C$2:$C$8</c:f>
              <c:numCache>
                <c:formatCode>General</c:formatCode>
                <c:ptCount val="7"/>
                <c:pt idx="0">
                  <c:v>15.2</c:v>
                </c:pt>
                <c:pt idx="1">
                  <c:v>17.2</c:v>
                </c:pt>
                <c:pt idx="2">
                  <c:v>24.4</c:v>
                </c:pt>
                <c:pt idx="3">
                  <c:v>21.5</c:v>
                </c:pt>
                <c:pt idx="4">
                  <c:v>26.8</c:v>
                </c:pt>
                <c:pt idx="5">
                  <c:v>31.1</c:v>
                </c:pt>
                <c:pt idx="6">
                  <c:v>27.6</c:v>
                </c:pt>
              </c:numCache>
            </c:numRef>
          </c:val>
        </c:ser>
        <c:ser>
          <c:idx val="2"/>
          <c:order val="2"/>
          <c:tx>
            <c:strRef>
              <c:f>'Market Shares'!$D$1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Shares'!$D$2:$D$8</c:f>
              <c:numCache>
                <c:formatCode>General</c:formatCode>
                <c:ptCount val="7"/>
                <c:pt idx="0">
                  <c:v>29.8</c:v>
                </c:pt>
                <c:pt idx="1">
                  <c:v>21.2</c:v>
                </c:pt>
                <c:pt idx="2">
                  <c:v>21.2</c:v>
                </c:pt>
                <c:pt idx="3">
                  <c:v>31.9</c:v>
                </c:pt>
                <c:pt idx="4">
                  <c:v>22.5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4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97175808"/>
        <c:axId val="97182080"/>
      </c:lineChart>
      <c:catAx>
        <c:axId val="97175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7182080"/>
        <c:crosses val="autoZero"/>
        <c:auto val="1"/>
        <c:lblAlgn val="ctr"/>
        <c:lblOffset val="100"/>
      </c:catAx>
      <c:valAx>
        <c:axId val="971820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Average Brand Awareness (%)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71758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2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Performance Bonuses </a:t>
            </a:r>
            <a:r>
              <a:rPr lang="en-US" sz="1800" b="1" i="0" baseline="0" dirty="0"/>
              <a:t>received by </a:t>
            </a:r>
            <a:r>
              <a:rPr lang="en-US" sz="1800" b="1" i="0" baseline="0" dirty="0" smtClean="0"/>
              <a:t>Retailers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16094571511894346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etailer- 1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19.1 ($mln)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44%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24.3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56%</a:t>
                    </a:r>
                  </a:p>
                </c:rich>
              </c:tx>
              <c:spPr/>
              <c:showVal val="1"/>
            </c:dLbl>
            <c:delete val="1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3846272"/>
        <c:axId val="103848192"/>
      </c:barChart>
      <c:catAx>
        <c:axId val="103846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848192"/>
        <c:crosses val="autoZero"/>
        <c:auto val="1"/>
        <c:lblAlgn val="ctr"/>
        <c:lblOffset val="100"/>
      </c:catAx>
      <c:valAx>
        <c:axId val="103848192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1038462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3984128"/>
        <c:axId val="104006784"/>
      </c:barChart>
      <c:catAx>
        <c:axId val="103984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4006784"/>
        <c:crosses val="autoZero"/>
        <c:auto val="1"/>
        <c:lblAlgn val="ctr"/>
        <c:lblOffset val="100"/>
      </c:catAx>
      <c:valAx>
        <c:axId val="104006784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1039841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4058880"/>
        <c:axId val="104060800"/>
      </c:barChart>
      <c:catAx>
        <c:axId val="1040588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4060800"/>
        <c:crosses val="autoZero"/>
        <c:auto val="1"/>
        <c:lblAlgn val="ctr"/>
        <c:lblOffset val="100"/>
      </c:catAx>
      <c:valAx>
        <c:axId val="104060800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1040588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4110720"/>
        <c:axId val="104112896"/>
      </c:barChart>
      <c:catAx>
        <c:axId val="1041107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4112896"/>
        <c:crosses val="autoZero"/>
        <c:auto val="1"/>
        <c:lblAlgn val="ctr"/>
        <c:lblOffset val="100"/>
      </c:catAx>
      <c:valAx>
        <c:axId val="104112896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1041107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103901824"/>
        <c:axId val="103916288"/>
      </c:barChart>
      <c:catAx>
        <c:axId val="103901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103916288"/>
        <c:crosses val="autoZero"/>
        <c:auto val="1"/>
        <c:lblAlgn val="ctr"/>
        <c:lblOffset val="100"/>
      </c:catAx>
      <c:valAx>
        <c:axId val="10391628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039018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104203392"/>
        <c:axId val="104205312"/>
      </c:barChart>
      <c:catAx>
        <c:axId val="104203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104205312"/>
        <c:crosses val="autoZero"/>
        <c:auto val="1"/>
        <c:lblAlgn val="ctr"/>
        <c:lblOffset val="100"/>
      </c:catAx>
      <c:valAx>
        <c:axId val="10420531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err="1" smtClean="0"/>
                  <a:t>mln</a:t>
                </a:r>
                <a:r>
                  <a:rPr lang="en-US" baseline="0" dirty="0" smtClean="0"/>
                  <a:t> units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042033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104222080"/>
        <c:axId val="104240640"/>
      </c:barChart>
      <c:catAx>
        <c:axId val="104222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104240640"/>
        <c:crosses val="autoZero"/>
        <c:auto val="1"/>
        <c:lblAlgn val="ctr"/>
        <c:lblOffset val="100"/>
      </c:catAx>
      <c:valAx>
        <c:axId val="10424064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042220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104269696"/>
        <c:axId val="104284160"/>
      </c:barChart>
      <c:catAx>
        <c:axId val="104269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104284160"/>
        <c:crosses val="autoZero"/>
        <c:auto val="1"/>
        <c:lblAlgn val="ctr"/>
        <c:lblOffset val="100"/>
      </c:catAx>
      <c:valAx>
        <c:axId val="10428416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err="1" smtClean="0"/>
                  <a:t>mln</a:t>
                </a:r>
                <a:r>
                  <a:rPr lang="en-US" dirty="0" smtClean="0"/>
                  <a:t> units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042696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Rural Market</a:t>
            </a:r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104149376"/>
        <c:axId val="104151296"/>
      </c:lineChart>
      <c:catAx>
        <c:axId val="104149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Period</a:t>
                </a:r>
                <a:endParaRPr lang="en-US" dirty="0"/>
              </a:p>
            </c:rich>
          </c:tx>
        </c:title>
        <c:numFmt formatCode="General" sourceLinked="1"/>
        <c:majorTickMark val="none"/>
        <c:minorTickMark val="out"/>
        <c:tickLblPos val="nextTo"/>
        <c:crossAx val="104151296"/>
        <c:crosses val="autoZero"/>
        <c:auto val="1"/>
        <c:lblAlgn val="ctr"/>
        <c:lblOffset val="100"/>
      </c:catAx>
      <c:valAx>
        <c:axId val="10415129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Profitability</a:t>
                </a:r>
                <a:r>
                  <a:rPr lang="en-US" baseline="0"/>
                  <a:t> Index </a:t>
                </a:r>
                <a:r>
                  <a:rPr lang="en-US"/>
                  <a:t>($mln)</a:t>
                </a:r>
              </a:p>
            </c:rich>
          </c:tx>
        </c:title>
        <c:numFmt formatCode="General" sourceLinked="1"/>
        <c:majorTickMark val="none"/>
        <c:tickLblPos val="nextTo"/>
        <c:crossAx val="10414937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Urban Market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104184832"/>
        <c:axId val="104334464"/>
      </c:lineChart>
      <c:catAx>
        <c:axId val="104184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Period</a:t>
                </a:r>
                <a:endParaRPr lang="en-US" dirty="0"/>
              </a:p>
            </c:rich>
          </c:tx>
        </c:title>
        <c:numFmt formatCode="General" sourceLinked="1"/>
        <c:majorTickMark val="none"/>
        <c:minorTickMark val="out"/>
        <c:tickLblPos val="nextTo"/>
        <c:crossAx val="104334464"/>
        <c:crosses val="autoZero"/>
        <c:auto val="1"/>
        <c:lblAlgn val="ctr"/>
        <c:lblOffset val="100"/>
      </c:catAx>
      <c:valAx>
        <c:axId val="10433446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Profitability</a:t>
                </a:r>
                <a:r>
                  <a:rPr lang="en-US" baseline="0"/>
                  <a:t> Index </a:t>
                </a:r>
                <a:r>
                  <a:rPr lang="en-US"/>
                  <a:t>($mln)</a:t>
                </a:r>
              </a:p>
            </c:rich>
          </c:tx>
        </c:title>
        <c:numFmt formatCode="General" sourceLinked="1"/>
        <c:majorTickMark val="none"/>
        <c:tickLblPos val="nextTo"/>
        <c:crossAx val="10418483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1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Other Compensation </a:t>
            </a:r>
            <a:r>
              <a:rPr lang="en-US" sz="1800" b="1" i="0" baseline="0" dirty="0"/>
              <a:t>given by </a:t>
            </a:r>
            <a:r>
              <a:rPr lang="en-US" sz="1800" b="1" i="0" baseline="0" dirty="0" smtClean="0"/>
              <a:t>Suppliers</a:t>
            </a:r>
            <a:endParaRPr lang="en-US" dirty="0"/>
          </a:p>
        </c:rich>
      </c:tx>
      <c:layout>
        <c:manualLayout>
          <c:xMode val="edge"/>
          <c:yMode val="edge"/>
          <c:x val="7.2623997933416187E-2"/>
          <c:y val="7.8125E-2"/>
        </c:manualLayout>
      </c:layout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/>
                      <a:t>S</a:t>
                    </a:r>
                    <a:r>
                      <a:rPr lang="en-US" b="1"/>
                      <a:t>upplier - 1</a:t>
                    </a:r>
                  </a:p>
                  <a:p>
                    <a:r>
                      <a:rPr lang="en-US"/>
                      <a:t>20.7 ($mln)</a:t>
                    </a:r>
                  </a:p>
                  <a:p>
                    <a:r>
                      <a:rPr lang="en-US"/>
                      <a:t>48%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S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upplier 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10.5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</a:t>
                    </a:r>
                    <a:r>
                      <a:rPr lang="en-US" b="1" dirty="0"/>
                      <a:t>upplier - 3</a:t>
                    </a:r>
                  </a:p>
                  <a:p>
                    <a:r>
                      <a:rPr lang="en-US" dirty="0"/>
                      <a:t>12.2 ($</a:t>
                    </a:r>
                    <a:r>
                      <a:rPr lang="en-US" dirty="0" err="1"/>
                      <a:t>mln</a:t>
                    </a:r>
                    <a:r>
                      <a:rPr lang="en-US" dirty="0"/>
                      <a:t>)</a:t>
                    </a:r>
                  </a:p>
                  <a:p>
                    <a:r>
                      <a:rPr lang="en-US" dirty="0"/>
                      <a:t>28%</a:t>
                    </a:r>
                  </a:p>
                  <a:p>
                    <a:endParaRPr lang="en-US" dirty="0"/>
                  </a:p>
                </c:rich>
              </c:tx>
              <c:showVal val="1"/>
            </c:dLbl>
            <c:delete val="1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Urban Market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Elecssories'!$E$2:$E$8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4372480"/>
        <c:axId val="104382848"/>
      </c:lineChart>
      <c:catAx>
        <c:axId val="104372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Period</a:t>
                </a:r>
                <a:endParaRPr lang="en-US" dirty="0"/>
              </a:p>
            </c:rich>
          </c:tx>
        </c:title>
        <c:numFmt formatCode="General" sourceLinked="1"/>
        <c:majorTickMark val="none"/>
        <c:minorTickMark val="out"/>
        <c:tickLblPos val="nextTo"/>
        <c:crossAx val="104382848"/>
        <c:crosses val="autoZero"/>
        <c:auto val="1"/>
        <c:lblAlgn val="ctr"/>
        <c:lblOffset val="100"/>
      </c:catAx>
      <c:valAx>
        <c:axId val="1043828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Profitability Index($</a:t>
                </a:r>
                <a:r>
                  <a:rPr lang="en-US" dirty="0" err="1"/>
                  <a:t>mln</a:t>
                </a:r>
                <a:r>
                  <a:rPr lang="en-US" dirty="0"/>
                  <a:t>)</a:t>
                </a:r>
              </a:p>
            </c:rich>
          </c:tx>
        </c:title>
        <c:numFmt formatCode="General" sourceLinked="1"/>
        <c:majorTickMark val="none"/>
        <c:tickLblPos val="nextTo"/>
        <c:crossAx val="104372480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Rural Market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Elecssories'!$E$2:$E$8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11764608"/>
        <c:axId val="111766528"/>
      </c:lineChart>
      <c:catAx>
        <c:axId val="111764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1766528"/>
        <c:crosses val="autoZero"/>
        <c:auto val="1"/>
        <c:lblAlgn val="ctr"/>
        <c:lblOffset val="100"/>
      </c:catAx>
      <c:valAx>
        <c:axId val="11176652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Profitability Index($</a:t>
                </a:r>
                <a:r>
                  <a:rPr lang="en-US" dirty="0" err="1"/>
                  <a:t>mln</a:t>
                </a:r>
                <a:r>
                  <a:rPr lang="en-US" dirty="0"/>
                  <a:t>)</a:t>
                </a:r>
              </a:p>
            </c:rich>
          </c:tx>
        </c:title>
        <c:numFmt formatCode="General" sourceLinked="1"/>
        <c:majorTickMark val="none"/>
        <c:tickLblPos val="nextTo"/>
        <c:crossAx val="111764608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Rural Market</a:t>
            </a:r>
            <a:endParaRPr lang="en-US" dirty="0"/>
          </a:p>
        </c:rich>
      </c:tx>
      <c:layout>
        <c:manualLayout>
          <c:xMode val="edge"/>
          <c:yMode val="edge"/>
          <c:x val="0.29667355105202031"/>
          <c:y val="1.7241379310344827E-2"/>
        </c:manualLayout>
      </c:layout>
    </c:title>
    <c:plotArea>
      <c:layout/>
      <c:lineChart>
        <c:grouping val="standard"/>
        <c:ser>
          <c:idx val="3"/>
          <c:order val="0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1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111778816"/>
        <c:axId val="111789184"/>
      </c:lineChart>
      <c:catAx>
        <c:axId val="111778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1789184"/>
        <c:crosses val="autoZero"/>
        <c:auto val="1"/>
        <c:lblAlgn val="ctr"/>
        <c:lblOffset val="100"/>
      </c:catAx>
      <c:valAx>
        <c:axId val="1117891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Stock Cover    (in Weeks)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crossAx val="11177881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Urban Market</a:t>
            </a:r>
            <a:endParaRPr lang="en-US" dirty="0"/>
          </a:p>
        </c:rich>
      </c:tx>
      <c:layout>
        <c:manualLayout>
          <c:xMode val="edge"/>
          <c:yMode val="edge"/>
          <c:x val="0.37590852372961797"/>
          <c:y val="1.7241379310344827E-2"/>
        </c:manualLayout>
      </c:layout>
    </c:title>
    <c:plotArea>
      <c:layout/>
      <c:lineChart>
        <c:grouping val="standard"/>
        <c:ser>
          <c:idx val="3"/>
          <c:order val="0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1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112482176"/>
        <c:axId val="112488448"/>
      </c:lineChart>
      <c:catAx>
        <c:axId val="112482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2488448"/>
        <c:crosses val="autoZero"/>
        <c:auto val="1"/>
        <c:lblAlgn val="ctr"/>
        <c:lblOffset val="100"/>
      </c:catAx>
      <c:valAx>
        <c:axId val="1124884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Stock Cover    (in Weeks)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crossAx val="11248217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2441600"/>
        <c:axId val="112079232"/>
      </c:lineChart>
      <c:catAx>
        <c:axId val="112441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2079232"/>
        <c:crosses val="autoZero"/>
        <c:auto val="1"/>
        <c:lblAlgn val="ctr"/>
        <c:lblOffset val="100"/>
      </c:catAx>
      <c:valAx>
        <c:axId val="1120792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24416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27"/>
          <c:y val="0.19007803078669222"/>
          <c:w val="0.195464480874317"/>
          <c:h val="0.57018195360715052"/>
        </c:manualLayout>
      </c:layout>
    </c:legend>
    <c:plotVisOnly val="1"/>
  </c:chart>
  <c:externalData r:id="rId1"/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2112768"/>
        <c:axId val="112114688"/>
      </c:lineChart>
      <c:catAx>
        <c:axId val="112112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2114688"/>
        <c:crosses val="autoZero"/>
        <c:auto val="1"/>
        <c:lblAlgn val="ctr"/>
        <c:lblOffset val="100"/>
      </c:catAx>
      <c:valAx>
        <c:axId val="1121146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2112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22"/>
          <c:w val="0.195464480874317"/>
          <c:h val="0.57018195360715052"/>
        </c:manualLayout>
      </c:layout>
    </c:legend>
    <c:plotVisOnly val="1"/>
  </c:chart>
  <c:externalData r:id="rId1"/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3946624"/>
        <c:axId val="113948544"/>
      </c:lineChart>
      <c:catAx>
        <c:axId val="113946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3948544"/>
        <c:crosses val="autoZero"/>
        <c:auto val="1"/>
        <c:lblAlgn val="ctr"/>
        <c:lblOffset val="100"/>
      </c:catAx>
      <c:valAx>
        <c:axId val="1139485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3946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27"/>
          <c:y val="0.20597146510532344"/>
          <c:w val="0.195464480874317"/>
          <c:h val="0.54094185342216861"/>
        </c:manualLayout>
      </c:layout>
    </c:legend>
    <c:plotVisOnly val="1"/>
  </c:chart>
  <c:externalData r:id="rId1"/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4010752"/>
        <c:axId val="114017024"/>
      </c:lineChart>
      <c:catAx>
        <c:axId val="114010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4017024"/>
        <c:crosses val="autoZero"/>
        <c:auto val="1"/>
        <c:lblAlgn val="ctr"/>
        <c:lblOffset val="100"/>
      </c:catAx>
      <c:valAx>
        <c:axId val="11401702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4010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165"/>
          <c:y val="0.18507597734493719"/>
          <c:w val="0.195464480874317"/>
          <c:h val="0.55517716535433059"/>
        </c:manualLayout>
      </c:layout>
    </c:legend>
    <c:plotVisOnly val="1"/>
  </c:chart>
  <c:externalData r:id="rId1"/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4071424"/>
        <c:axId val="114073600"/>
      </c:lineChart>
      <c:catAx>
        <c:axId val="114071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4073600"/>
        <c:crosses val="autoZero"/>
        <c:auto val="1"/>
        <c:lblAlgn val="ctr"/>
        <c:lblOffset val="100"/>
      </c:catAx>
      <c:valAx>
        <c:axId val="1140736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4071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49"/>
          <c:y val="0.19007803078669228"/>
          <c:w val="0.19546448087431711"/>
          <c:h val="0.57018195360715063"/>
        </c:manualLayout>
      </c:layout>
    </c:legend>
    <c:plotVisOnly val="1"/>
  </c:chart>
  <c:externalData r:id="rId1"/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5241728"/>
        <c:axId val="115243648"/>
      </c:lineChart>
      <c:catAx>
        <c:axId val="115241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5243648"/>
        <c:crosses val="autoZero"/>
        <c:auto val="1"/>
        <c:lblAlgn val="ctr"/>
        <c:lblOffset val="100"/>
      </c:catAx>
      <c:valAx>
        <c:axId val="1152436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5241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28"/>
          <c:w val="0.19546448087431711"/>
          <c:h val="0.57018195360715063"/>
        </c:manualLayout>
      </c:layout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Other Compensation </a:t>
            </a:r>
            <a:r>
              <a:rPr lang="en-US" sz="1800" b="1" i="0" baseline="0" dirty="0"/>
              <a:t>received by </a:t>
            </a:r>
            <a:r>
              <a:rPr lang="en-US" sz="1800" b="1" i="0" baseline="0" dirty="0" smtClean="0"/>
              <a:t>Retailers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16094571511894346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etailer- 1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19.1 ($mln)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44%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24.3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56%</a:t>
                    </a:r>
                  </a:p>
                </c:rich>
              </c:tx>
              <c:spPr/>
              <c:showVal val="1"/>
            </c:dLbl>
            <c:delete val="1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5281280"/>
        <c:axId val="115303936"/>
      </c:lineChart>
      <c:catAx>
        <c:axId val="115281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5303936"/>
        <c:crosses val="autoZero"/>
        <c:auto val="1"/>
        <c:lblAlgn val="ctr"/>
        <c:lblOffset val="100"/>
      </c:catAx>
      <c:valAx>
        <c:axId val="1153039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5281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49"/>
          <c:y val="0.20597146510532349"/>
          <c:w val="0.19546448087431711"/>
          <c:h val="0.54094185342216883"/>
        </c:manualLayout>
      </c:layout>
    </c:legend>
    <c:plotVisOnly val="1"/>
  </c:chart>
  <c:externalData r:id="rId1"/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5431680"/>
        <c:axId val="115450240"/>
      </c:lineChart>
      <c:catAx>
        <c:axId val="115431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crossAx val="115450240"/>
        <c:crosses val="autoZero"/>
        <c:auto val="1"/>
        <c:lblAlgn val="ctr"/>
        <c:lblOffset val="100"/>
      </c:catAx>
      <c:valAx>
        <c:axId val="1154502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crossAx val="1154316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221"/>
          <c:y val="0.18507597734493719"/>
          <c:w val="0.19546448087431711"/>
          <c:h val="0.55517716535433059"/>
        </c:manualLayout>
      </c:layout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Transaction Values by Terms of </a:t>
            </a:r>
            <a:r>
              <a:rPr lang="en-US" sz="1800" b="1" i="0" baseline="0" dirty="0" smtClean="0"/>
              <a:t>Payment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400" b="1" dirty="0"/>
                      <a:t>30 Days</a:t>
                    </a:r>
                  </a:p>
                  <a:p>
                    <a:r>
                      <a:rPr lang="en-US" sz="1400" dirty="0"/>
                      <a:t>2.1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15%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en-US" sz="1400" b="1"/>
                      <a:t>45 Days</a:t>
                    </a:r>
                  </a:p>
                  <a:p>
                    <a:pPr>
                      <a:defRPr sz="1400"/>
                    </a:pPr>
                    <a:r>
                      <a:rPr lang="en-US" sz="1400"/>
                      <a:t>5.7 ($mln)</a:t>
                    </a:r>
                  </a:p>
                  <a:p>
                    <a:pPr>
                      <a:defRPr sz="1400"/>
                    </a:pPr>
                    <a:r>
                      <a:rPr lang="en-US" sz="1400"/>
                      <a:t>41%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b="1" dirty="0"/>
                      <a:t>60 Days</a:t>
                    </a:r>
                  </a:p>
                  <a:p>
                    <a:r>
                      <a:rPr lang="en-US" sz="1400" dirty="0"/>
                      <a:t>3.8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27%</a:t>
                    </a:r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400" b="1" dirty="0"/>
                      <a:t>90 Days</a:t>
                    </a:r>
                  </a:p>
                  <a:p>
                    <a:r>
                      <a:rPr lang="en-US" sz="1400" dirty="0"/>
                      <a:t>2.3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17%</a:t>
                    </a:r>
                  </a:p>
                </c:rich>
              </c:tx>
              <c:showVal val="1"/>
            </c:dLbl>
            <c:delete val="1"/>
          </c:dLbls>
          <c:cat>
            <c:strRef>
              <c:f>'Payment Terms'!$A$2:$A$5</c:f>
              <c:strCache>
                <c:ptCount val="4"/>
                <c:pt idx="0">
                  <c:v>30 Days</c:v>
                </c:pt>
                <c:pt idx="1">
                  <c:v>45 Days</c:v>
                </c:pt>
                <c:pt idx="2">
                  <c:v>60 Days</c:v>
                </c:pt>
                <c:pt idx="3">
                  <c:v>90 Days</c:v>
                </c:pt>
              </c:strCache>
            </c:strRef>
          </c:cat>
          <c:val>
            <c:numRef>
              <c:f>'Payment Terms'!$B$2:$B$5</c:f>
              <c:numCache>
                <c:formatCode>General</c:formatCode>
                <c:ptCount val="4"/>
                <c:pt idx="0">
                  <c:v>2.1</c:v>
                </c:pt>
                <c:pt idx="1">
                  <c:v>5.7</c:v>
                </c:pt>
                <c:pt idx="2">
                  <c:v>3.8</c:v>
                </c:pt>
                <c:pt idx="3">
                  <c:v>2.2999999999999998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0827776"/>
        <c:axId val="91808896"/>
      </c:lineChart>
      <c:catAx>
        <c:axId val="90827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1808896"/>
        <c:crosses val="autoZero"/>
        <c:auto val="1"/>
        <c:lblAlgn val="ctr"/>
        <c:lblOffset val="100"/>
      </c:catAx>
      <c:valAx>
        <c:axId val="9180889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3357184391465105"/>
              <c:y val="4.9573490813648334E-2"/>
            </c:manualLayout>
          </c:layout>
        </c:title>
        <c:numFmt formatCode="General" sourceLinked="1"/>
        <c:majorTickMark val="none"/>
        <c:tickLblPos val="nextTo"/>
        <c:crossAx val="908277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91731840"/>
        <c:axId val="91746304"/>
      </c:lineChart>
      <c:catAx>
        <c:axId val="91731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crossAx val="91746304"/>
        <c:crosses val="autoZero"/>
        <c:auto val="1"/>
        <c:lblAlgn val="ctr"/>
        <c:lblOffset val="100"/>
      </c:catAx>
      <c:valAx>
        <c:axId val="917463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3357184391465099"/>
              <c:y val="4.957349081364839E-2"/>
            </c:manualLayout>
          </c:layout>
        </c:title>
        <c:numFmt formatCode="General" sourceLinked="1"/>
        <c:majorTickMark val="none"/>
        <c:tickLblPos val="nextTo"/>
        <c:crossAx val="917318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D7B0-0ADF-4D24-B31A-4170D35471C0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A56FC-E6E8-4CD7-83CE-0E5ADFC37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Font typeface="+mj-lt"/>
              <a:buNone/>
            </a:pPr>
            <a:endParaRPr lang="en-US" dirty="0" smtClean="0">
              <a:solidFill>
                <a:srgbClr val="E44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4A6C1-85AA-0D46-8F40-C772DEDEEA9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764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1.xml"/><Relationship Id="rId4" Type="http://schemas.openxmlformats.org/officeDocument/2006/relationships/chart" Target="../charts/char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Volume Discounts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0" y="1219200"/>
          <a:ext cx="4343399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343400" y="1600200"/>
          <a:ext cx="4800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5939135"/>
            <a:ext cx="4829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Volume Discounts: 43.4 ($</a:t>
            </a:r>
            <a:r>
              <a:rPr lang="en-US" sz="2400" b="1" dirty="0" err="1" smtClean="0"/>
              <a:t>mln</a:t>
            </a:r>
            <a:r>
              <a:rPr lang="en-US" sz="2400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Shelf Space Allocation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64820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Effectiveness of Trade Spending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0" y="12954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572000" y="12954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Effectiveness of Marketing Spending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0" y="14478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572000" y="14478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6200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Performance Bonus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1" y="1143000"/>
          <a:ext cx="4495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343400" y="1524000"/>
          <a:ext cx="4800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5939135"/>
            <a:ext cx="531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Performance Bonuses: 43.4 ($</a:t>
            </a:r>
            <a:r>
              <a:rPr lang="en-US" sz="2400" b="1" dirty="0" err="1" smtClean="0"/>
              <a:t>mln</a:t>
            </a:r>
            <a:r>
              <a:rPr lang="en-US" sz="2400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Portfolio Strength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495800" y="12192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0" y="12192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5800" y="990600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52800" y="990600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64370" y="990600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7338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21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B&amp;M Channel Strength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70" name="Chart 69"/>
          <p:cNvGraphicFramePr/>
          <p:nvPr/>
        </p:nvGraphicFramePr>
        <p:xfrm>
          <a:off x="369983" y="1267857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 57"/>
          <p:cNvSpPr/>
          <p:nvPr/>
        </p:nvSpPr>
        <p:spPr>
          <a:xfrm>
            <a:off x="304800" y="1261872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26" y="2057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4142343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4142343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154844" y="4142343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graphicFrame>
        <p:nvGraphicFramePr>
          <p:cNvPr id="77" name="Chart 76"/>
          <p:cNvGraphicFramePr/>
          <p:nvPr/>
        </p:nvGraphicFramePr>
        <p:xfrm>
          <a:off x="360457" y="4419600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Rectangle 78"/>
          <p:cNvSpPr/>
          <p:nvPr/>
        </p:nvSpPr>
        <p:spPr>
          <a:xfrm>
            <a:off x="295274" y="4413615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" y="52091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2000" y="990600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52800" y="990600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64370" y="990600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7338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21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Online Channel Strength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70" name="Chart 69"/>
          <p:cNvGraphicFramePr/>
          <p:nvPr/>
        </p:nvGraphicFramePr>
        <p:xfrm>
          <a:off x="369983" y="1267857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 57"/>
          <p:cNvSpPr/>
          <p:nvPr/>
        </p:nvSpPr>
        <p:spPr>
          <a:xfrm>
            <a:off x="304800" y="1261872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26" y="2057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4142343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4142343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172200" y="4142343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graphicFrame>
        <p:nvGraphicFramePr>
          <p:cNvPr id="77" name="Chart 76"/>
          <p:cNvGraphicFramePr/>
          <p:nvPr/>
        </p:nvGraphicFramePr>
        <p:xfrm>
          <a:off x="360457" y="4419600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Rectangle 78"/>
          <p:cNvSpPr/>
          <p:nvPr/>
        </p:nvSpPr>
        <p:spPr>
          <a:xfrm>
            <a:off x="295274" y="4413615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" y="52091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0" name="Straight Connector 79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0374" y="990600"/>
            <a:ext cx="113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Value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198" y="1292423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 – Rotation Index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14600" y="1295400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51086" y="990600"/>
            <a:ext cx="131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Volume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0" y="3654623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01962" y="4035623"/>
            <a:ext cx="113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Value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151086" y="4035623"/>
            <a:ext cx="131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Volume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graphicFrame>
        <p:nvGraphicFramePr>
          <p:cNvPr id="33" name="Chart 32"/>
          <p:cNvGraphicFramePr/>
          <p:nvPr/>
        </p:nvGraphicFramePr>
        <p:xfrm>
          <a:off x="0" y="1524000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43998" y="1292423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1295400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36" name="Chart 35"/>
          <p:cNvGraphicFramePr/>
          <p:nvPr/>
        </p:nvGraphicFramePr>
        <p:xfrm>
          <a:off x="4495800" y="1524000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48198" y="4343400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14600" y="4346377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39" name="Chart 38"/>
          <p:cNvGraphicFramePr/>
          <p:nvPr/>
        </p:nvGraphicFramePr>
        <p:xfrm>
          <a:off x="0" y="4574977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43998" y="4343400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4346377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42" name="Chart 41"/>
          <p:cNvGraphicFramePr/>
          <p:nvPr/>
        </p:nvGraphicFramePr>
        <p:xfrm>
          <a:off x="4495800" y="4574977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4972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KPIs– Profitability Index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/>
        </p:nvGraphicFramePr>
        <p:xfrm>
          <a:off x="0" y="1371600"/>
          <a:ext cx="4572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572000" y="1371600"/>
          <a:ext cx="4572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KPIs– Profitability Index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4572000" y="14478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0" y="14478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/>
        </p:nvGraphicFramePr>
        <p:xfrm>
          <a:off x="0" y="1143000"/>
          <a:ext cx="4648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495800" y="1219200"/>
          <a:ext cx="4648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KPIs– Stock Cover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6200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Other Compensation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-152400" y="1143000"/>
          <a:ext cx="4495799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343400" y="1524000"/>
          <a:ext cx="4800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5939135"/>
            <a:ext cx="785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Transaction Value of Other Compensation : 43.4 ($</a:t>
            </a:r>
            <a:r>
              <a:rPr lang="en-US" sz="2400" b="1" dirty="0" err="1" smtClean="0"/>
              <a:t>mln</a:t>
            </a:r>
            <a:r>
              <a:rPr lang="en-US" sz="2400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6200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Terms of Payment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/>
        </p:nvGraphicFramePr>
        <p:xfrm>
          <a:off x="381000" y="990600"/>
          <a:ext cx="8458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-457199" y="1143000"/>
          <a:ext cx="46481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-457199" y="1143000"/>
          <a:ext cx="46481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724</Words>
  <Application>Microsoft Office PowerPoint</Application>
  <PresentationFormat>On-screen Show (4:3)</PresentationFormat>
  <Paragraphs>320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Sales – Elecssories</vt:lpstr>
      <vt:lpstr>Sales – Elecssories</vt:lpstr>
      <vt:lpstr>Sales – HealthBeauties</vt:lpstr>
      <vt:lpstr>Sales – HealthBeauties</vt:lpstr>
      <vt:lpstr>Market Shares– Elecssories</vt:lpstr>
      <vt:lpstr>Market Shares– Elecssories</vt:lpstr>
      <vt:lpstr>Market Shares– HealthBeauties</vt:lpstr>
      <vt:lpstr>Market Shares– HealthBeauties</vt:lpstr>
      <vt:lpstr>Profits</vt:lpstr>
      <vt:lpstr>Profits</vt:lpstr>
      <vt:lpstr>Profits</vt:lpstr>
      <vt:lpstr>Profits</vt:lpstr>
      <vt:lpstr>Shelf Space Allocation</vt:lpstr>
      <vt:lpstr>Supplier KPIs – Effectiveness of Trade Spending</vt:lpstr>
      <vt:lpstr>Supplier KPIs – Effectiveness of Marketing Spending</vt:lpstr>
      <vt:lpstr>Supplier KPIs – Portfolio Strength</vt:lpstr>
      <vt:lpstr>Supplier KPIs – B&amp;M Channel Strength</vt:lpstr>
      <vt:lpstr>Supplier KPIs – Online Channel Strength</vt:lpstr>
      <vt:lpstr>Retailer KPIs – Rotation Index</vt:lpstr>
      <vt:lpstr>Retailer KPIs– Profitability Index</vt:lpstr>
      <vt:lpstr>Retailer KPIs– Profitability Index</vt:lpstr>
      <vt:lpstr>Retailer KPIs– Stock Cover</vt:lpstr>
      <vt:lpstr>Share of Shoppers – Rural Market</vt:lpstr>
      <vt:lpstr>Share of Shoppers – Urban Market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RaparlaAnil</dc:creator>
  <cp:lastModifiedBy>AnilRaparla</cp:lastModifiedBy>
  <cp:revision>228</cp:revision>
  <dcterms:created xsi:type="dcterms:W3CDTF">2006-08-16T00:00:00Z</dcterms:created>
  <dcterms:modified xsi:type="dcterms:W3CDTF">2014-06-29T10:36:08Z</dcterms:modified>
</cp:coreProperties>
</file>