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9.xml" ContentType="application/vnd.openxmlformats-officedocument.drawingml.chart+xml"/>
  <Override PartName="/ppt/charts/chart28.xml" ContentType="application/vnd.openxmlformats-officedocument.drawingml.char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chart26.xml" ContentType="application/vnd.openxmlformats-officedocument.drawingml.char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30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charts/chart29.xml" ContentType="application/vnd.openxmlformats-officedocument.drawingml.char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charts/chart27.xml" ContentType="application/vnd.openxmlformats-officedocument.drawingml.char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Override PartName="/ppt/charts/chart25.xml" ContentType="application/vnd.openxmlformats-officedocument.drawingml.char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66FF"/>
    <a:srgbClr val="CC0000"/>
    <a:srgbClr val="2F2A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/>
              <a:t>Sales Volumes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2020992"/>
        <c:axId val="82064128"/>
      </c:lineChart>
      <c:catAx>
        <c:axId val="820209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2064128"/>
        <c:crosses val="autoZero"/>
        <c:auto val="1"/>
        <c:lblAlgn val="ctr"/>
        <c:lblOffset val="100"/>
      </c:catAx>
      <c:valAx>
        <c:axId val="8206412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mln</a:t>
                </a:r>
                <a:r>
                  <a:rPr lang="en-US" baseline="0"/>
                  <a:t> units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4311270125223621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20209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Operating Profit Margins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98923648"/>
        <c:axId val="98925568"/>
      </c:lineChart>
      <c:catAx>
        <c:axId val="989236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925568"/>
        <c:crosses val="autoZero"/>
        <c:auto val="1"/>
        <c:lblAlgn val="ctr"/>
        <c:lblOffset val="100"/>
      </c:catAx>
      <c:valAx>
        <c:axId val="9892556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92364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Net Profits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98953856"/>
        <c:axId val="106193664"/>
      </c:lineChart>
      <c:catAx>
        <c:axId val="98953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6193664"/>
        <c:crosses val="autoZero"/>
        <c:auto val="1"/>
        <c:lblAlgn val="ctr"/>
        <c:lblOffset val="100"/>
      </c:catAx>
      <c:valAx>
        <c:axId val="10619366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95385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Net Profit Margins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108425216"/>
        <c:axId val="108427136"/>
      </c:lineChart>
      <c:catAx>
        <c:axId val="1084252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8427136"/>
        <c:crosses val="autoZero"/>
        <c:auto val="1"/>
        <c:lblAlgn val="ctr"/>
        <c:lblOffset val="100"/>
      </c:catAx>
      <c:valAx>
        <c:axId val="10842713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842521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err="1" smtClean="0"/>
              <a:t>Elecssories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41396992"/>
        <c:axId val="141423744"/>
      </c:lineChart>
      <c:catAx>
        <c:axId val="1413969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41423744"/>
        <c:crosses val="autoZero"/>
        <c:auto val="1"/>
        <c:lblAlgn val="ctr"/>
        <c:lblOffset val="100"/>
      </c:catAx>
      <c:valAx>
        <c:axId val="14142374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sz="1000" b="1" i="0" baseline="0" dirty="0" smtClean="0"/>
                  <a:t>Shelf Space Allocation (%)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2.3081279545949761E-3"/>
              <c:y val="0.43290682414698195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413969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err="1" smtClean="0"/>
              <a:t>HealthBeauties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44522240"/>
        <c:axId val="144565376"/>
      </c:lineChart>
      <c:catAx>
        <c:axId val="1445222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44565376"/>
        <c:crosses val="autoZero"/>
        <c:auto val="1"/>
        <c:lblAlgn val="ctr"/>
        <c:lblOffset val="100"/>
      </c:catAx>
      <c:valAx>
        <c:axId val="14456537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sz="1000" b="1" i="0" baseline="0" dirty="0" smtClean="0"/>
                  <a:t>Shelf Space Allocation (%)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2.3081279545949778E-3"/>
              <c:y val="0.43290682414698206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4452224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2760320"/>
        <c:axId val="92770688"/>
      </c:lineChart>
      <c:catAx>
        <c:axId val="927603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2770688"/>
        <c:crosses val="autoZero"/>
        <c:auto val="1"/>
        <c:lblAlgn val="ctr"/>
        <c:lblOffset val="100"/>
      </c:catAx>
      <c:valAx>
        <c:axId val="927706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2760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3"/>
          <c:w val="0.19546448087431717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1876096"/>
        <c:axId val="81878016"/>
      </c:lineChart>
      <c:catAx>
        <c:axId val="818760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878016"/>
        <c:crosses val="autoZero"/>
        <c:auto val="1"/>
        <c:lblAlgn val="ctr"/>
        <c:lblOffset val="100"/>
      </c:catAx>
      <c:valAx>
        <c:axId val="8187801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8760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3"/>
          <c:w val="0.19546448087431717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2807168"/>
        <c:axId val="92809088"/>
      </c:lineChart>
      <c:catAx>
        <c:axId val="928071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2809088"/>
        <c:crosses val="autoZero"/>
        <c:auto val="1"/>
        <c:lblAlgn val="ctr"/>
        <c:lblOffset val="100"/>
      </c:catAx>
      <c:valAx>
        <c:axId val="928090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28071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352"/>
          <c:w val="0.19546448087431717"/>
          <c:h val="0.54094185342216894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2854912"/>
        <c:axId val="92865280"/>
      </c:lineChart>
      <c:catAx>
        <c:axId val="928549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2865280"/>
        <c:crosses val="autoZero"/>
        <c:auto val="1"/>
        <c:lblAlgn val="ctr"/>
        <c:lblOffset val="100"/>
      </c:catAx>
      <c:valAx>
        <c:axId val="9286528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28549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254"/>
          <c:y val="0.18507597734493719"/>
          <c:w val="0.19546448087431717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2570112"/>
        <c:axId val="42572032"/>
      </c:lineChart>
      <c:catAx>
        <c:axId val="42570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572032"/>
        <c:crosses val="autoZero"/>
        <c:auto val="1"/>
        <c:lblAlgn val="ctr"/>
        <c:lblOffset val="100"/>
      </c:catAx>
      <c:valAx>
        <c:axId val="4257203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570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36"/>
          <c:w val="0.19546448087431731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Sales </a:t>
            </a:r>
            <a:r>
              <a:rPr lang="en-US" sz="1800" b="1" i="0" baseline="0" dirty="0" smtClean="0"/>
              <a:t>Values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2101760"/>
        <c:axId val="82103680"/>
      </c:lineChart>
      <c:catAx>
        <c:axId val="821017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2103680"/>
        <c:crosses val="autoZero"/>
        <c:auto val="1"/>
        <c:lblAlgn val="ctr"/>
        <c:lblOffset val="100"/>
      </c:catAx>
      <c:valAx>
        <c:axId val="8210368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118627197881233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210176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2638336"/>
        <c:axId val="42652800"/>
      </c:lineChart>
      <c:catAx>
        <c:axId val="426383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652800"/>
        <c:crosses val="autoZero"/>
        <c:auto val="1"/>
        <c:lblAlgn val="ctr"/>
        <c:lblOffset val="100"/>
      </c:catAx>
      <c:valAx>
        <c:axId val="4265280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638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36"/>
          <c:w val="0.19546448087431731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2346368"/>
        <c:axId val="42369024"/>
      </c:lineChart>
      <c:catAx>
        <c:axId val="42346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369024"/>
        <c:crosses val="autoZero"/>
        <c:auto val="1"/>
        <c:lblAlgn val="ctr"/>
        <c:lblOffset val="100"/>
      </c:catAx>
      <c:valAx>
        <c:axId val="4236902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346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363"/>
          <c:w val="0.19546448087431731"/>
          <c:h val="0.54094185342216916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2394368"/>
        <c:axId val="42396288"/>
      </c:lineChart>
      <c:catAx>
        <c:axId val="42394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396288"/>
        <c:crosses val="autoZero"/>
        <c:auto val="1"/>
        <c:lblAlgn val="ctr"/>
        <c:lblOffset val="100"/>
      </c:catAx>
      <c:valAx>
        <c:axId val="423962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394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321"/>
          <c:y val="0.18507597734493719"/>
          <c:w val="0.19546448087431731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43591296"/>
        <c:axId val="143605760"/>
      </c:lineChart>
      <c:catAx>
        <c:axId val="143591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43605760"/>
        <c:crosses val="autoZero"/>
        <c:auto val="1"/>
        <c:lblAlgn val="ctr"/>
        <c:lblOffset val="100"/>
      </c:catAx>
      <c:valAx>
        <c:axId val="14360576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43591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36"/>
          <c:w val="0.19546448087431731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43643392"/>
        <c:axId val="143645312"/>
      </c:lineChart>
      <c:catAx>
        <c:axId val="1436433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43645312"/>
        <c:crosses val="autoZero"/>
        <c:auto val="1"/>
        <c:lblAlgn val="ctr"/>
        <c:lblOffset val="100"/>
      </c:catAx>
      <c:valAx>
        <c:axId val="14364531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436433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36"/>
          <c:w val="0.19546448087431731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67358080"/>
        <c:axId val="67368448"/>
      </c:lineChart>
      <c:catAx>
        <c:axId val="673580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7368448"/>
        <c:crosses val="autoZero"/>
        <c:auto val="1"/>
        <c:lblAlgn val="ctr"/>
        <c:lblOffset val="100"/>
      </c:catAx>
      <c:valAx>
        <c:axId val="6736844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73580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363"/>
          <c:w val="0.19546448087431731"/>
          <c:h val="0.54094185342216916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1832192"/>
        <c:axId val="92012928"/>
      </c:lineChart>
      <c:catAx>
        <c:axId val="818321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2012928"/>
        <c:crosses val="autoZero"/>
        <c:auto val="1"/>
        <c:lblAlgn val="ctr"/>
        <c:lblOffset val="100"/>
      </c:catAx>
      <c:valAx>
        <c:axId val="9201292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832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321"/>
          <c:y val="0.18507597734493719"/>
          <c:w val="0.19546448087431731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2530688"/>
        <c:axId val="43217280"/>
      </c:lineChart>
      <c:catAx>
        <c:axId val="425306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217280"/>
        <c:crosses val="autoZero"/>
        <c:auto val="1"/>
        <c:lblAlgn val="ctr"/>
        <c:lblOffset val="100"/>
      </c:catAx>
      <c:valAx>
        <c:axId val="4321728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530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41"/>
          <c:w val="0.19546448087431742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1817216"/>
        <c:axId val="41819136"/>
      </c:lineChart>
      <c:catAx>
        <c:axId val="418172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1819136"/>
        <c:crosses val="autoZero"/>
        <c:auto val="1"/>
        <c:lblAlgn val="ctr"/>
        <c:lblOffset val="100"/>
      </c:catAx>
      <c:valAx>
        <c:axId val="4181913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1817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41"/>
          <c:w val="0.19546448087431742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2487808"/>
        <c:axId val="42489728"/>
      </c:lineChart>
      <c:catAx>
        <c:axId val="424878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489728"/>
        <c:crosses val="autoZero"/>
        <c:auto val="1"/>
        <c:lblAlgn val="ctr"/>
        <c:lblOffset val="100"/>
      </c:catAx>
      <c:valAx>
        <c:axId val="4248972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4878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374"/>
          <c:w val="0.19546448087431742"/>
          <c:h val="0.54094185342216961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/>
              <a:t>Sales Volumes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9813760"/>
        <c:axId val="89815680"/>
      </c:lineChart>
      <c:catAx>
        <c:axId val="898137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9815680"/>
        <c:crosses val="autoZero"/>
        <c:auto val="1"/>
        <c:lblAlgn val="ctr"/>
        <c:lblOffset val="100"/>
      </c:catAx>
      <c:valAx>
        <c:axId val="8981568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mln</a:t>
                </a:r>
                <a:r>
                  <a:rPr lang="en-US" baseline="0"/>
                  <a:t> units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4311270125223621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981376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3252352"/>
        <c:axId val="43262720"/>
      </c:lineChart>
      <c:catAx>
        <c:axId val="432523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262720"/>
        <c:crosses val="autoZero"/>
        <c:auto val="1"/>
        <c:lblAlgn val="ctr"/>
        <c:lblOffset val="100"/>
      </c:catAx>
      <c:valAx>
        <c:axId val="4326272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252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387"/>
          <c:y val="0.18507597734493719"/>
          <c:w val="0.19546448087431742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Sales </a:t>
            </a:r>
            <a:r>
              <a:rPr lang="en-US" sz="1800" b="1" i="0" baseline="0" dirty="0" smtClean="0"/>
              <a:t>Values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9955712"/>
        <c:axId val="89966080"/>
      </c:lineChart>
      <c:catAx>
        <c:axId val="899557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9966080"/>
        <c:crosses val="autoZero"/>
        <c:auto val="1"/>
        <c:lblAlgn val="ctr"/>
        <c:lblOffset val="100"/>
      </c:catAx>
      <c:valAx>
        <c:axId val="8996608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1186271978812341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995571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Volume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0121728"/>
        <c:axId val="90123648"/>
      </c:lineChart>
      <c:catAx>
        <c:axId val="90121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123648"/>
        <c:crosses val="autoZero"/>
        <c:auto val="1"/>
        <c:lblAlgn val="ctr"/>
        <c:lblOffset val="100"/>
      </c:catAx>
      <c:valAx>
        <c:axId val="9012364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12172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Value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0321280"/>
        <c:axId val="90323200"/>
      </c:lineChart>
      <c:catAx>
        <c:axId val="90321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323200"/>
        <c:crosses val="autoZero"/>
        <c:auto val="1"/>
        <c:lblAlgn val="ctr"/>
        <c:lblOffset val="100"/>
      </c:catAx>
      <c:valAx>
        <c:axId val="9032320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3212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Volume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0389888"/>
        <c:axId val="90519040"/>
      </c:lineChart>
      <c:catAx>
        <c:axId val="903898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519040"/>
        <c:crosses val="autoZero"/>
        <c:auto val="1"/>
        <c:lblAlgn val="ctr"/>
        <c:lblOffset val="100"/>
      </c:catAx>
      <c:valAx>
        <c:axId val="9051904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38988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Value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0622208"/>
        <c:axId val="92668288"/>
      </c:lineChart>
      <c:catAx>
        <c:axId val="906222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2668288"/>
        <c:crosses val="autoZero"/>
        <c:auto val="1"/>
        <c:lblAlgn val="ctr"/>
        <c:lblOffset val="100"/>
      </c:catAx>
      <c:valAx>
        <c:axId val="926682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62220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Operating Profits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92704768"/>
        <c:axId val="92706688"/>
      </c:lineChart>
      <c:catAx>
        <c:axId val="92704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2706688"/>
        <c:crosses val="autoZero"/>
        <c:auto val="1"/>
        <c:lblAlgn val="ctr"/>
        <c:lblOffset val="100"/>
      </c:catAx>
      <c:valAx>
        <c:axId val="927066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270476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DD7B0-0ADF-4D24-B31A-4170D35471C0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A56FC-E6E8-4CD7-83CE-0E5ADFC37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801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Sales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-457200" y="11430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267201" y="12192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Urban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3003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Elecssories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Urban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7251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HealthBeauties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801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Sales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-457200" y="11430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267201" y="12192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Market Shares–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Elecssories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Market Shares–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95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Shelf Space Allocation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4648200" y="1143000"/>
          <a:ext cx="4495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Rural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3003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Elecssories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Rural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7251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HealthBeauties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171</Words>
  <Application>Microsoft Office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Sales – Elecssories</vt:lpstr>
      <vt:lpstr>Sales – HealthBeauties</vt:lpstr>
      <vt:lpstr>Market Shares– Elecssories</vt:lpstr>
      <vt:lpstr>Market Shares– HealthBeauties</vt:lpstr>
      <vt:lpstr>Profits</vt:lpstr>
      <vt:lpstr>Profits</vt:lpstr>
      <vt:lpstr>Shelf Space Allocation</vt:lpstr>
      <vt:lpstr>Share of Shoppers – Rural Market</vt:lpstr>
      <vt:lpstr>Share of Shoppers – Rural Market</vt:lpstr>
      <vt:lpstr>Share of Shoppers – Urban Market</vt:lpstr>
      <vt:lpstr>Share of Shoppers – Urban Market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RaparlaAnil</dc:creator>
  <cp:lastModifiedBy>anil</cp:lastModifiedBy>
  <cp:revision>245</cp:revision>
  <dcterms:created xsi:type="dcterms:W3CDTF">2006-08-16T00:00:00Z</dcterms:created>
  <dcterms:modified xsi:type="dcterms:W3CDTF">2014-09-23T06:15:24Z</dcterms:modified>
</cp:coreProperties>
</file>