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charts/chart39.xml" ContentType="application/vnd.openxmlformats-officedocument.drawingml.chart+xml"/>
  <Override PartName="/ppt/charts/chart57.xml" ContentType="application/vnd.openxmlformats-officedocument.drawingml.chart+xml"/>
  <Override PartName="/ppt/charts/chart68.xml" ContentType="application/vnd.openxmlformats-officedocument.drawingml.char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charts/chart28.xml" ContentType="application/vnd.openxmlformats-officedocument.drawingml.chart+xml"/>
  <Override PartName="/ppt/charts/chart46.xml" ContentType="application/vnd.openxmlformats-officedocument.drawingml.char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hart35.xml" ContentType="application/vnd.openxmlformats-officedocument.drawingml.chart+xml"/>
  <Override PartName="/ppt/charts/chart53.xml" ContentType="application/vnd.openxmlformats-officedocument.drawingml.chart+xml"/>
  <Override PartName="/ppt/charts/chart64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chart24.xml" ContentType="application/vnd.openxmlformats-officedocument.drawingml.chart+xml"/>
  <Override PartName="/ppt/charts/chart42.xml" ContentType="application/vnd.openxmlformats-officedocument.drawingml.chart+xml"/>
  <Override PartName="/ppt/charts/chart60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31.xml" ContentType="application/vnd.openxmlformats-officedocument.drawingml.chart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69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charts/chart29.xml" ContentType="application/vnd.openxmlformats-officedocument.drawingml.chart+xml"/>
  <Override PartName="/ppt/notesSlides/notesSlide1.xml" ContentType="application/vnd.openxmlformats-officedocument.presentationml.notesSlide+xml"/>
  <Override PartName="/ppt/charts/chart49.xml" ContentType="application/vnd.openxmlformats-officedocument.drawingml.chart+xml"/>
  <Override PartName="/ppt/charts/chart58.xml" ContentType="application/vnd.openxmlformats-officedocument.drawingml.chart+xml"/>
  <Override PartName="/ppt/charts/chart67.xml" ContentType="application/vnd.openxmlformats-officedocument.drawingml.char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charts/chart36.xml" ContentType="application/vnd.openxmlformats-officedocument.drawingml.chart+xml"/>
  <Override PartName="/ppt/charts/chart38.xml" ContentType="application/vnd.openxmlformats-officedocument.drawingml.chart+xml"/>
  <Override PartName="/ppt/charts/chart47.xml" ContentType="application/vnd.openxmlformats-officedocument.drawingml.chart+xml"/>
  <Override PartName="/ppt/charts/chart56.xml" ContentType="application/vnd.openxmlformats-officedocument.drawingml.chart+xml"/>
  <Override PartName="/ppt/charts/chart65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charts/chart25.xml" ContentType="application/vnd.openxmlformats-officedocument.drawingml.chart+xml"/>
  <Override PartName="/ppt/charts/chart34.xml" ContentType="application/vnd.openxmlformats-officedocument.drawingml.chart+xml"/>
  <Override PartName="/ppt/charts/chart45.xml" ContentType="application/vnd.openxmlformats-officedocument.drawingml.chart+xml"/>
  <Override PartName="/ppt/charts/chart54.xml" ContentType="application/vnd.openxmlformats-officedocument.drawingml.chart+xml"/>
  <Override PartName="/ppt/charts/chart63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ppt/charts/chart32.xml" ContentType="application/vnd.openxmlformats-officedocument.drawingml.chart+xml"/>
  <Override PartName="/ppt/charts/chart43.xml" ContentType="application/vnd.openxmlformats-officedocument.drawingml.chart+xml"/>
  <Override PartName="/ppt/charts/chart52.xml" ContentType="application/vnd.openxmlformats-officedocument.drawingml.chart+xml"/>
  <Override PartName="/ppt/charts/chart61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30.xml" ContentType="application/vnd.openxmlformats-officedocument.drawingml.chart+xml"/>
  <Override PartName="/ppt/charts/chart41.xml" ContentType="application/vnd.openxmlformats-officedocument.drawingml.chart+xml"/>
  <Override PartName="/ppt/charts/chart50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charts/chart59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chart48.xml" ContentType="application/vnd.openxmlformats-officedocument.drawingml.char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charts/chart19.xml" ContentType="application/vnd.openxmlformats-officedocument.drawingml.chart+xml"/>
  <Override PartName="/ppt/charts/chart37.xml" ContentType="application/vnd.openxmlformats-officedocument.drawingml.chart+xml"/>
  <Override PartName="/ppt/charts/chart55.xml" ContentType="application/vnd.openxmlformats-officedocument.drawingml.chart+xml"/>
  <Override PartName="/ppt/charts/chart66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charts/chart26.xml" ContentType="application/vnd.openxmlformats-officedocument.drawingml.chart+xml"/>
  <Override PartName="/ppt/charts/chart44.xml" ContentType="application/vnd.openxmlformats-officedocument.drawingml.chart+xml"/>
  <Default Extension="rels" ContentType="application/vnd.openxmlformats-package.relationships+xml"/>
  <Override PartName="/ppt/slides/slide23.xml" ContentType="application/vnd.openxmlformats-officedocument.presentationml.slide+xml"/>
  <Override PartName="/ppt/charts/chart15.xml" ContentType="application/vnd.openxmlformats-officedocument.drawingml.chart+xml"/>
  <Override PartName="/ppt/charts/chart33.xml" ContentType="application/vnd.openxmlformats-officedocument.drawingml.chart+xml"/>
  <Override PartName="/ppt/charts/chart51.xml" ContentType="application/vnd.openxmlformats-officedocument.drawingml.chart+xml"/>
  <Override PartName="/ppt/charts/chart62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harts/chart4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74" r:id="rId19"/>
    <p:sldId id="275" r:id="rId20"/>
    <p:sldId id="278" r:id="rId21"/>
    <p:sldId id="281" r:id="rId22"/>
    <p:sldId id="284" r:id="rId23"/>
    <p:sldId id="283" r:id="rId24"/>
    <p:sldId id="285" r:id="rId25"/>
    <p:sldId id="286" r:id="rId26"/>
    <p:sldId id="288" r:id="rId27"/>
    <p:sldId id="290" r:id="rId28"/>
    <p:sldId id="306" r:id="rId29"/>
    <p:sldId id="305" r:id="rId30"/>
    <p:sldId id="307" r:id="rId31"/>
    <p:sldId id="308" r:id="rId32"/>
    <p:sldId id="30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A96"/>
    <a:srgbClr val="0066CC"/>
    <a:srgbClr val="0066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E:\eTales\UI%20Prototyping\Feedback%20Slides\Data.xlsx" TargetMode="External"/><Relationship Id="rId1" Type="http://schemas.openxmlformats.org/officeDocument/2006/relationships/themeOverride" Target="../theme/themeOverride1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Breakdown of Volume Discounts given by </a:t>
            </a:r>
            <a:r>
              <a:rPr lang="en-US" sz="1800" b="1" i="0" baseline="0" dirty="0" smtClean="0"/>
              <a:t>Suppliers</a:t>
            </a:r>
            <a:endParaRPr lang="en-US" dirty="0"/>
          </a:p>
        </c:rich>
      </c:tx>
      <c:layout>
        <c:manualLayout>
          <c:xMode val="edge"/>
          <c:yMode val="edge"/>
          <c:x val="7.2623997933416187E-2"/>
          <c:y val="7.8125E-2"/>
        </c:manualLayout>
      </c:layout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 dirty="0"/>
                      <a:t>Supplier - 1</a:t>
                    </a:r>
                  </a:p>
                  <a:p>
                    <a:r>
                      <a:rPr lang="en-US" sz="1200" dirty="0"/>
                      <a:t>20.7 ($</a:t>
                    </a:r>
                    <a:r>
                      <a:rPr lang="en-US" sz="1200" dirty="0" err="1"/>
                      <a:t>mln</a:t>
                    </a:r>
                    <a:r>
                      <a:rPr lang="en-US" sz="1200" dirty="0"/>
                      <a:t>)</a:t>
                    </a:r>
                  </a:p>
                  <a:p>
                    <a:r>
                      <a:rPr lang="en-US" sz="1200" dirty="0"/>
                      <a:t>48%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Supplier - 2</a:t>
                    </a:r>
                  </a:p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10.5 ($</a:t>
                    </a:r>
                    <a:r>
                      <a:rPr lang="en-US" sz="1200" b="0" i="0" u="none" strike="noStrike" kern="1200" baseline="0" dirty="0" err="1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mln</a:t>
                    </a: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)</a:t>
                    </a:r>
                  </a:p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24%</a:t>
                    </a:r>
                  </a:p>
                </c:rich>
              </c:tx>
              <c:spPr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1" dirty="0"/>
                      <a:t>Supplier - 3</a:t>
                    </a:r>
                  </a:p>
                  <a:p>
                    <a:r>
                      <a:rPr lang="en-US" sz="1200" dirty="0"/>
                      <a:t>12.2 ($</a:t>
                    </a:r>
                    <a:r>
                      <a:rPr lang="en-US" sz="1200" dirty="0" err="1"/>
                      <a:t>mln</a:t>
                    </a:r>
                    <a:r>
                      <a:rPr lang="en-US" sz="1200" dirty="0"/>
                      <a:t>)</a:t>
                    </a:r>
                  </a:p>
                  <a:p>
                    <a:r>
                      <a:rPr lang="en-US" sz="1200" dirty="0"/>
                      <a:t>28%</a:t>
                    </a:r>
                  </a:p>
                  <a:p>
                    <a:endParaRPr lang="en-US" sz="1200" dirty="0"/>
                  </a:p>
                </c:rich>
              </c:tx>
              <c:showVal val="1"/>
            </c:dLbl>
            <c:delete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lang="en-US" sz="1200"/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0614912"/>
        <c:axId val="80616832"/>
      </c:lineChart>
      <c:catAx>
        <c:axId val="80614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616832"/>
        <c:crosses val="autoZero"/>
        <c:auto val="1"/>
        <c:lblAlgn val="ctr"/>
        <c:lblOffset val="100"/>
      </c:catAx>
      <c:valAx>
        <c:axId val="8061683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4311270125223621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6149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0683392"/>
        <c:axId val="80685312"/>
      </c:lineChart>
      <c:catAx>
        <c:axId val="806833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685312"/>
        <c:crosses val="autoZero"/>
        <c:auto val="1"/>
        <c:lblAlgn val="ctr"/>
        <c:lblOffset val="100"/>
      </c:catAx>
      <c:valAx>
        <c:axId val="8068531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118627197881233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6833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80727424"/>
        <c:axId val="80737792"/>
      </c:lineChart>
      <c:catAx>
        <c:axId val="807274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737792"/>
        <c:crosses val="autoZero"/>
        <c:auto val="1"/>
        <c:lblAlgn val="ctr"/>
        <c:lblOffset val="100"/>
      </c:catAx>
      <c:valAx>
        <c:axId val="8073779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3357184391465085"/>
              <c:y val="4.9573490813648459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72742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80800000"/>
        <c:axId val="80810368"/>
      </c:lineChart>
      <c:catAx>
        <c:axId val="808000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810368"/>
        <c:crosses val="autoZero"/>
        <c:auto val="1"/>
        <c:lblAlgn val="ctr"/>
        <c:lblOffset val="100"/>
      </c:catAx>
      <c:valAx>
        <c:axId val="8081036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335718439146508"/>
              <c:y val="4.957349081364851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80000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0860672"/>
        <c:axId val="80862592"/>
      </c:lineChart>
      <c:catAx>
        <c:axId val="80860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862592"/>
        <c:crosses val="autoZero"/>
        <c:auto val="1"/>
        <c:lblAlgn val="ctr"/>
        <c:lblOffset val="100"/>
      </c:catAx>
      <c:valAx>
        <c:axId val="8086259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4311270125223621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8606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1199488"/>
        <c:axId val="81201408"/>
      </c:lineChart>
      <c:catAx>
        <c:axId val="81199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201408"/>
        <c:crosses val="autoZero"/>
        <c:auto val="1"/>
        <c:lblAlgn val="ctr"/>
        <c:lblOffset val="100"/>
      </c:catAx>
      <c:valAx>
        <c:axId val="8120140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1186271978812341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1994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81246464"/>
        <c:axId val="81404288"/>
      </c:lineChart>
      <c:catAx>
        <c:axId val="81246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404288"/>
        <c:crosses val="autoZero"/>
        <c:auto val="1"/>
        <c:lblAlgn val="ctr"/>
        <c:lblOffset val="100"/>
      </c:catAx>
      <c:valAx>
        <c:axId val="814042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932951562872815"/>
              <c:y val="4.9573490813648417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2464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81441920"/>
        <c:axId val="81443840"/>
      </c:lineChart>
      <c:catAx>
        <c:axId val="81441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443840"/>
        <c:crosses val="autoZero"/>
        <c:auto val="1"/>
        <c:lblAlgn val="ctr"/>
        <c:lblOffset val="100"/>
      </c:catAx>
      <c:valAx>
        <c:axId val="814438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483620799081553"/>
              <c:y val="4.9573490813648417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44192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1568128"/>
        <c:axId val="81570048"/>
      </c:lineChart>
      <c:catAx>
        <c:axId val="81568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570048"/>
        <c:crosses val="autoZero"/>
        <c:auto val="1"/>
        <c:lblAlgn val="ctr"/>
        <c:lblOffset val="100"/>
      </c:catAx>
      <c:valAx>
        <c:axId val="815700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5681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1611776"/>
        <c:axId val="81622144"/>
      </c:lineChart>
      <c:catAx>
        <c:axId val="81611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622144"/>
        <c:crosses val="autoZero"/>
        <c:auto val="1"/>
        <c:lblAlgn val="ctr"/>
        <c:lblOffset val="100"/>
      </c:catAx>
      <c:valAx>
        <c:axId val="816221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6117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2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Breakdown of Volume Discounts received by </a:t>
            </a:r>
            <a:r>
              <a:rPr lang="en-US" sz="1800" b="1" i="0" baseline="0" dirty="0" smtClean="0"/>
              <a:t>Retailers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16094571511894346"/>
          <c:y val="0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Retailer- 1</a:t>
                    </a:r>
                  </a:p>
                  <a:p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19.1 ($</a:t>
                    </a:r>
                    <a:r>
                      <a:rPr lang="en-US" sz="1200" b="0" i="0" u="none" strike="noStrike" kern="1200" baseline="0" dirty="0" err="1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mln</a:t>
                    </a: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)</a:t>
                    </a:r>
                  </a:p>
                  <a:p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44%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Retailer- 2</a:t>
                    </a:r>
                  </a:p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24.3 ($</a:t>
                    </a:r>
                    <a:r>
                      <a:rPr lang="en-US" sz="1200" b="0" i="0" u="none" strike="noStrike" kern="1200" baseline="0" dirty="0" err="1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mln</a:t>
                    </a: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)</a:t>
                    </a:r>
                  </a:p>
                  <a:p>
                    <a:pPr algn="ctr" rtl="0">
                      <a:def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56%</a:t>
                    </a:r>
                  </a:p>
                </c:rich>
              </c:tx>
              <c:spPr/>
              <c:showVal val="1"/>
            </c:dLbl>
            <c:delete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lang="en-US" sz="1200"/>
          </a:pPr>
          <a:endParaRPr lang="en-US"/>
        </a:p>
      </c:txPr>
    </c:legend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81762560"/>
        <c:axId val="81772928"/>
      </c:lineChart>
      <c:catAx>
        <c:axId val="81762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772928"/>
        <c:crosses val="autoZero"/>
        <c:auto val="1"/>
        <c:lblAlgn val="ctr"/>
        <c:lblOffset val="100"/>
      </c:catAx>
      <c:valAx>
        <c:axId val="8177292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932951562872813"/>
              <c:y val="4.9573490813648459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76256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81695872"/>
        <c:axId val="81697792"/>
      </c:lineChart>
      <c:catAx>
        <c:axId val="816958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697792"/>
        <c:crosses val="autoZero"/>
        <c:auto val="1"/>
        <c:lblAlgn val="ctr"/>
        <c:lblOffset val="100"/>
      </c:catAx>
      <c:valAx>
        <c:axId val="8169779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483620799081556"/>
              <c:y val="4.9573490813648459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6958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2092416"/>
        <c:axId val="82094336"/>
      </c:lineChart>
      <c:catAx>
        <c:axId val="820924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094336"/>
        <c:crosses val="autoZero"/>
        <c:auto val="1"/>
        <c:lblAlgn val="ctr"/>
        <c:lblOffset val="100"/>
      </c:catAx>
      <c:valAx>
        <c:axId val="8209433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09241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2140160"/>
        <c:axId val="82154624"/>
      </c:lineChart>
      <c:catAx>
        <c:axId val="82140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154624"/>
        <c:crosses val="autoZero"/>
        <c:auto val="1"/>
        <c:lblAlgn val="ctr"/>
        <c:lblOffset val="100"/>
      </c:catAx>
      <c:valAx>
        <c:axId val="8215462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14016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Operating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87524096"/>
        <c:axId val="87526016"/>
      </c:lineChart>
      <c:catAx>
        <c:axId val="87524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7526016"/>
        <c:crosses val="autoZero"/>
        <c:auto val="1"/>
        <c:lblAlgn val="ctr"/>
        <c:lblOffset val="100"/>
      </c:catAx>
      <c:valAx>
        <c:axId val="8752601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93295156287281"/>
              <c:y val="4.957349081364851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75240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Operating Profit Margins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88622976"/>
        <c:axId val="88629248"/>
      </c:lineChart>
      <c:catAx>
        <c:axId val="886229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629248"/>
        <c:crosses val="autoZero"/>
        <c:auto val="1"/>
        <c:lblAlgn val="ctr"/>
        <c:lblOffset val="100"/>
      </c:catAx>
      <c:valAx>
        <c:axId val="886292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483620799081558"/>
              <c:y val="4.957349081364851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6229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Operating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88657280"/>
        <c:axId val="82204160"/>
      </c:lineChart>
      <c:catAx>
        <c:axId val="88657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204160"/>
        <c:crosses val="autoZero"/>
        <c:auto val="1"/>
        <c:lblAlgn val="ctr"/>
        <c:lblOffset val="100"/>
      </c:catAx>
      <c:valAx>
        <c:axId val="8220416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6572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Operating Profit Margins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82244352"/>
        <c:axId val="82246272"/>
      </c:lineChart>
      <c:catAx>
        <c:axId val="82244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246272"/>
        <c:crosses val="autoZero"/>
        <c:auto val="1"/>
        <c:lblAlgn val="ctr"/>
        <c:lblOffset val="100"/>
      </c:catAx>
      <c:valAx>
        <c:axId val="8224627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224435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Net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88713472"/>
        <c:axId val="88723840"/>
      </c:lineChart>
      <c:catAx>
        <c:axId val="887134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723840"/>
        <c:crosses val="autoZero"/>
        <c:auto val="1"/>
        <c:lblAlgn val="ctr"/>
        <c:lblOffset val="100"/>
      </c:catAx>
      <c:valAx>
        <c:axId val="887238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932951562872807"/>
              <c:y val="4.9573490813648549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7134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Net Profit Margins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88845696"/>
        <c:axId val="88864256"/>
      </c:lineChart>
      <c:catAx>
        <c:axId val="888456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864256"/>
        <c:crosses val="autoZero"/>
        <c:auto val="1"/>
        <c:lblAlgn val="ctr"/>
        <c:lblOffset val="100"/>
      </c:catAx>
      <c:valAx>
        <c:axId val="888642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483620799081561"/>
              <c:y val="4.9573490813648549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8456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Breakdown of </a:t>
            </a:r>
            <a:r>
              <a:rPr lang="en-US" sz="1800" b="1" i="0" baseline="0" dirty="0" smtClean="0"/>
              <a:t>Performance Bonuses </a:t>
            </a:r>
            <a:r>
              <a:rPr lang="en-US" sz="1800" b="1" i="0" baseline="0" dirty="0"/>
              <a:t>given by </a:t>
            </a:r>
            <a:r>
              <a:rPr lang="en-US" sz="1800" b="1" i="0" baseline="0" dirty="0" smtClean="0"/>
              <a:t>Suppliers</a:t>
            </a:r>
            <a:endParaRPr lang="en-US" dirty="0"/>
          </a:p>
        </c:rich>
      </c:tx>
      <c:layout>
        <c:manualLayout>
          <c:xMode val="edge"/>
          <c:yMode val="edge"/>
          <c:x val="7.2623997933416215E-2"/>
          <c:y val="7.8125E-2"/>
        </c:manualLayout>
      </c:layout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/>
                      <a:t>S</a:t>
                    </a:r>
                    <a:r>
                      <a:rPr lang="en-US" b="1"/>
                      <a:t>upplier - 1</a:t>
                    </a:r>
                  </a:p>
                  <a:p>
                    <a:r>
                      <a:rPr lang="en-US"/>
                      <a:t>20.7 ($mln)</a:t>
                    </a:r>
                  </a:p>
                  <a:p>
                    <a:r>
                      <a:rPr lang="en-US"/>
                      <a:t>48%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S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upplier - 2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10.5 ($mln)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24%</a:t>
                    </a:r>
                  </a:p>
                </c:rich>
              </c:tx>
              <c:spPr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1" dirty="0"/>
                      <a:t>S</a:t>
                    </a:r>
                    <a:r>
                      <a:rPr lang="en-US" b="1" dirty="0"/>
                      <a:t>upplier - 3</a:t>
                    </a:r>
                  </a:p>
                  <a:p>
                    <a:r>
                      <a:rPr lang="en-US" dirty="0"/>
                      <a:t>12.2 ($</a:t>
                    </a:r>
                    <a:r>
                      <a:rPr lang="en-US" dirty="0" err="1"/>
                      <a:t>mln</a:t>
                    </a:r>
                    <a:r>
                      <a:rPr lang="en-US" dirty="0"/>
                      <a:t>)</a:t>
                    </a:r>
                  </a:p>
                  <a:p>
                    <a:r>
                      <a:rPr lang="en-US" dirty="0"/>
                      <a:t>28%</a:t>
                    </a:r>
                  </a:p>
                  <a:p>
                    <a:endParaRPr lang="en-US" dirty="0"/>
                  </a:p>
                </c:rich>
              </c:tx>
              <c:showVal val="1"/>
            </c:dLbl>
            <c:delete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lang="en-US" sz="1200"/>
          </a:pPr>
          <a:endParaRPr lang="en-US"/>
        </a:p>
      </c:txPr>
    </c:legend>
    <c:plotVisOnly val="1"/>
  </c:chart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Net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88908928"/>
        <c:axId val="88910848"/>
      </c:lineChart>
      <c:catAx>
        <c:axId val="889089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910848"/>
        <c:crosses val="autoZero"/>
        <c:auto val="1"/>
        <c:lblAlgn val="ctr"/>
        <c:lblOffset val="100"/>
      </c:catAx>
      <c:valAx>
        <c:axId val="889108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9089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Net Profit Margins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89020672"/>
        <c:axId val="89026944"/>
      </c:lineChart>
      <c:catAx>
        <c:axId val="89020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026944"/>
        <c:crosses val="autoZero"/>
        <c:auto val="1"/>
        <c:lblAlgn val="ctr"/>
        <c:lblOffset val="100"/>
      </c:catAx>
      <c:valAx>
        <c:axId val="890269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0206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err="1" smtClean="0"/>
              <a:t>Elecssories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9097728"/>
        <c:axId val="89099648"/>
      </c:lineChart>
      <c:catAx>
        <c:axId val="89097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099648"/>
        <c:crosses val="autoZero"/>
        <c:auto val="1"/>
        <c:lblAlgn val="ctr"/>
        <c:lblOffset val="100"/>
      </c:catAx>
      <c:valAx>
        <c:axId val="890996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sz="1000" b="1" i="0" baseline="0" dirty="0" smtClean="0"/>
                  <a:t>Shelf Space Allocation (%)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2.3081279545949761E-3"/>
              <c:y val="0.43290682414698195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0977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err="1" smtClean="0"/>
              <a:t>HealthBeauties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8995328"/>
        <c:axId val="88997248"/>
      </c:lineChart>
      <c:catAx>
        <c:axId val="88995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997248"/>
        <c:crosses val="autoZero"/>
        <c:auto val="1"/>
        <c:lblAlgn val="ctr"/>
        <c:lblOffset val="100"/>
      </c:catAx>
      <c:valAx>
        <c:axId val="889972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sz="1000" b="1" i="0" baseline="0" dirty="0" smtClean="0"/>
                  <a:t>Shelf Space Allocation (%)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2.3081279545949778E-3"/>
              <c:y val="0.43290682414698206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9953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/>
              <a:t>Elecssories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'Supplier KPIs'!$B$1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KPIs'!$B$2:$B$8</c:f>
              <c:numCache>
                <c:formatCode>General</c:formatCode>
                <c:ptCount val="7"/>
                <c:pt idx="0">
                  <c:v>1.2</c:v>
                </c:pt>
                <c:pt idx="1">
                  <c:v>2.1</c:v>
                </c:pt>
                <c:pt idx="2">
                  <c:v>2.4</c:v>
                </c:pt>
                <c:pt idx="3">
                  <c:v>2.7</c:v>
                </c:pt>
                <c:pt idx="4">
                  <c:v>3.9</c:v>
                </c:pt>
                <c:pt idx="5">
                  <c:v>2.1</c:v>
                </c:pt>
                <c:pt idx="6">
                  <c:v>2.2000000000000002</c:v>
                </c:pt>
              </c:numCache>
            </c:numRef>
          </c:val>
        </c:ser>
        <c:ser>
          <c:idx val="2"/>
          <c:order val="1"/>
          <c:tx>
            <c:strRef>
              <c:f>'Supplier KPIs'!$C$1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KPIs'!$C$2:$C$8</c:f>
              <c:numCache>
                <c:formatCode>General</c:formatCode>
                <c:ptCount val="7"/>
                <c:pt idx="0">
                  <c:v>1.6</c:v>
                </c:pt>
                <c:pt idx="1">
                  <c:v>2.5</c:v>
                </c:pt>
                <c:pt idx="2">
                  <c:v>2.7</c:v>
                </c:pt>
                <c:pt idx="3">
                  <c:v>2.2999999999999998</c:v>
                </c:pt>
                <c:pt idx="4">
                  <c:v>3.5</c:v>
                </c:pt>
                <c:pt idx="5">
                  <c:v>3.1</c:v>
                </c:pt>
                <c:pt idx="6">
                  <c:v>3</c:v>
                </c:pt>
              </c:numCache>
            </c:numRef>
          </c:val>
        </c:ser>
        <c:ser>
          <c:idx val="3"/>
          <c:order val="2"/>
          <c:tx>
            <c:strRef>
              <c:f>'Supplier KPIs'!$D$1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KPIs'!$D$2:$D$8</c:f>
              <c:numCache>
                <c:formatCode>General</c:formatCode>
                <c:ptCount val="7"/>
                <c:pt idx="0">
                  <c:v>2.2000000000000002</c:v>
                </c:pt>
                <c:pt idx="1">
                  <c:v>3.1</c:v>
                </c:pt>
                <c:pt idx="2">
                  <c:v>3.4</c:v>
                </c:pt>
                <c:pt idx="3">
                  <c:v>3.7</c:v>
                </c:pt>
                <c:pt idx="4">
                  <c:v>2.9</c:v>
                </c:pt>
                <c:pt idx="5">
                  <c:v>2.2000000000000002</c:v>
                </c:pt>
                <c:pt idx="6">
                  <c:v>2.5</c:v>
                </c:pt>
              </c:numCache>
            </c:numRef>
          </c:val>
        </c:ser>
        <c:marker val="1"/>
        <c:axId val="81384960"/>
        <c:axId val="81386496"/>
      </c:lineChart>
      <c:catAx>
        <c:axId val="81384960"/>
        <c:scaling>
          <c:orientation val="minMax"/>
        </c:scaling>
        <c:axPos val="b"/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386496"/>
        <c:crosses val="autoZero"/>
        <c:auto val="1"/>
        <c:lblAlgn val="ctr"/>
        <c:lblOffset val="100"/>
      </c:catAx>
      <c:valAx>
        <c:axId val="8138649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Return on Investment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138496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dirty="0" err="1" smtClean="0"/>
              <a:t>HealthBeauties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'Supplier KPIs'!$B$1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KPIs'!$B$2:$B$8</c:f>
              <c:numCache>
                <c:formatCode>General</c:formatCode>
                <c:ptCount val="7"/>
                <c:pt idx="0">
                  <c:v>1.2</c:v>
                </c:pt>
                <c:pt idx="1">
                  <c:v>2.1</c:v>
                </c:pt>
                <c:pt idx="2">
                  <c:v>2.4</c:v>
                </c:pt>
                <c:pt idx="3">
                  <c:v>2.7</c:v>
                </c:pt>
                <c:pt idx="4">
                  <c:v>3.9</c:v>
                </c:pt>
                <c:pt idx="5">
                  <c:v>2.1</c:v>
                </c:pt>
                <c:pt idx="6">
                  <c:v>2.2000000000000002</c:v>
                </c:pt>
              </c:numCache>
            </c:numRef>
          </c:val>
        </c:ser>
        <c:ser>
          <c:idx val="2"/>
          <c:order val="1"/>
          <c:tx>
            <c:strRef>
              <c:f>'Supplier KPIs'!$C$1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KPIs'!$C$2:$C$8</c:f>
              <c:numCache>
                <c:formatCode>General</c:formatCode>
                <c:ptCount val="7"/>
                <c:pt idx="0">
                  <c:v>1.6</c:v>
                </c:pt>
                <c:pt idx="1">
                  <c:v>2.5</c:v>
                </c:pt>
                <c:pt idx="2">
                  <c:v>2.7</c:v>
                </c:pt>
                <c:pt idx="3">
                  <c:v>2.2999999999999998</c:v>
                </c:pt>
                <c:pt idx="4">
                  <c:v>3.5</c:v>
                </c:pt>
                <c:pt idx="5">
                  <c:v>3.1</c:v>
                </c:pt>
                <c:pt idx="6">
                  <c:v>3</c:v>
                </c:pt>
              </c:numCache>
            </c:numRef>
          </c:val>
        </c:ser>
        <c:ser>
          <c:idx val="3"/>
          <c:order val="2"/>
          <c:tx>
            <c:strRef>
              <c:f>'Supplier KPIs'!$D$1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KPIs'!$D$2:$D$8</c:f>
              <c:numCache>
                <c:formatCode>General</c:formatCode>
                <c:ptCount val="7"/>
                <c:pt idx="0">
                  <c:v>2.2000000000000002</c:v>
                </c:pt>
                <c:pt idx="1">
                  <c:v>3.1</c:v>
                </c:pt>
                <c:pt idx="2">
                  <c:v>3.4</c:v>
                </c:pt>
                <c:pt idx="3">
                  <c:v>3.7</c:v>
                </c:pt>
                <c:pt idx="4">
                  <c:v>2.9</c:v>
                </c:pt>
                <c:pt idx="5">
                  <c:v>2.2000000000000002</c:v>
                </c:pt>
                <c:pt idx="6">
                  <c:v>2.5</c:v>
                </c:pt>
              </c:numCache>
            </c:numRef>
          </c:val>
        </c:ser>
        <c:marker val="1"/>
        <c:axId val="90206976"/>
        <c:axId val="90208512"/>
      </c:lineChart>
      <c:catAx>
        <c:axId val="90206976"/>
        <c:scaling>
          <c:orientation val="minMax"/>
        </c:scaling>
        <c:axPos val="b"/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208512"/>
        <c:crosses val="autoZero"/>
        <c:auto val="1"/>
        <c:lblAlgn val="ctr"/>
        <c:lblOffset val="100"/>
      </c:catAx>
      <c:valAx>
        <c:axId val="9020851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Return on Investment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20697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/>
              <a:t>Elecssories</a:t>
            </a:r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'Supplier KPIs'!$B$1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KPIs'!$B$2:$B$8</c:f>
              <c:numCache>
                <c:formatCode>General</c:formatCode>
                <c:ptCount val="7"/>
                <c:pt idx="0">
                  <c:v>1.2</c:v>
                </c:pt>
                <c:pt idx="1">
                  <c:v>2.1</c:v>
                </c:pt>
                <c:pt idx="2">
                  <c:v>2.4</c:v>
                </c:pt>
                <c:pt idx="3">
                  <c:v>2.7</c:v>
                </c:pt>
                <c:pt idx="4">
                  <c:v>3.9</c:v>
                </c:pt>
                <c:pt idx="5">
                  <c:v>2.1</c:v>
                </c:pt>
                <c:pt idx="6">
                  <c:v>2.2000000000000002</c:v>
                </c:pt>
              </c:numCache>
            </c:numRef>
          </c:val>
        </c:ser>
        <c:ser>
          <c:idx val="2"/>
          <c:order val="1"/>
          <c:tx>
            <c:strRef>
              <c:f>'Supplier KPIs'!$C$1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KPIs'!$C$2:$C$8</c:f>
              <c:numCache>
                <c:formatCode>General</c:formatCode>
                <c:ptCount val="7"/>
                <c:pt idx="0">
                  <c:v>1.6</c:v>
                </c:pt>
                <c:pt idx="1">
                  <c:v>2.5</c:v>
                </c:pt>
                <c:pt idx="2">
                  <c:v>2.7</c:v>
                </c:pt>
                <c:pt idx="3">
                  <c:v>2.2999999999999998</c:v>
                </c:pt>
                <c:pt idx="4">
                  <c:v>3.5</c:v>
                </c:pt>
                <c:pt idx="5">
                  <c:v>3.1</c:v>
                </c:pt>
                <c:pt idx="6">
                  <c:v>3</c:v>
                </c:pt>
              </c:numCache>
            </c:numRef>
          </c:val>
        </c:ser>
        <c:ser>
          <c:idx val="3"/>
          <c:order val="2"/>
          <c:tx>
            <c:strRef>
              <c:f>'Supplier KPIs'!$D$1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KPIs'!$D$2:$D$8</c:f>
              <c:numCache>
                <c:formatCode>General</c:formatCode>
                <c:ptCount val="7"/>
                <c:pt idx="0">
                  <c:v>2.2000000000000002</c:v>
                </c:pt>
                <c:pt idx="1">
                  <c:v>3.1</c:v>
                </c:pt>
                <c:pt idx="2">
                  <c:v>3.4</c:v>
                </c:pt>
                <c:pt idx="3">
                  <c:v>3.7</c:v>
                </c:pt>
                <c:pt idx="4">
                  <c:v>2.9</c:v>
                </c:pt>
                <c:pt idx="5">
                  <c:v>2.2000000000000002</c:v>
                </c:pt>
                <c:pt idx="6">
                  <c:v>2.5</c:v>
                </c:pt>
              </c:numCache>
            </c:numRef>
          </c:val>
        </c:ser>
        <c:marker val="1"/>
        <c:axId val="90255744"/>
        <c:axId val="90257280"/>
      </c:lineChart>
      <c:catAx>
        <c:axId val="90255744"/>
        <c:scaling>
          <c:orientation val="minMax"/>
        </c:scaling>
        <c:axPos val="b"/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257280"/>
        <c:crosses val="autoZero"/>
        <c:auto val="1"/>
        <c:lblAlgn val="ctr"/>
        <c:lblOffset val="100"/>
      </c:catAx>
      <c:valAx>
        <c:axId val="9025728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Return on Investment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25574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dirty="0" err="1" smtClean="0"/>
              <a:t>HealthBeauties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'Supplier KPIs'!$B$1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KPIs'!$B$2:$B$8</c:f>
              <c:numCache>
                <c:formatCode>General</c:formatCode>
                <c:ptCount val="7"/>
                <c:pt idx="0">
                  <c:v>1.2</c:v>
                </c:pt>
                <c:pt idx="1">
                  <c:v>2.1</c:v>
                </c:pt>
                <c:pt idx="2">
                  <c:v>2.4</c:v>
                </c:pt>
                <c:pt idx="3">
                  <c:v>2.7</c:v>
                </c:pt>
                <c:pt idx="4">
                  <c:v>3.9</c:v>
                </c:pt>
                <c:pt idx="5">
                  <c:v>2.1</c:v>
                </c:pt>
                <c:pt idx="6">
                  <c:v>2.2000000000000002</c:v>
                </c:pt>
              </c:numCache>
            </c:numRef>
          </c:val>
        </c:ser>
        <c:ser>
          <c:idx val="2"/>
          <c:order val="1"/>
          <c:tx>
            <c:strRef>
              <c:f>'Supplier KPIs'!$C$1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KPIs'!$C$2:$C$8</c:f>
              <c:numCache>
                <c:formatCode>General</c:formatCode>
                <c:ptCount val="7"/>
                <c:pt idx="0">
                  <c:v>1.6</c:v>
                </c:pt>
                <c:pt idx="1">
                  <c:v>2.5</c:v>
                </c:pt>
                <c:pt idx="2">
                  <c:v>2.7</c:v>
                </c:pt>
                <c:pt idx="3">
                  <c:v>2.2999999999999998</c:v>
                </c:pt>
                <c:pt idx="4">
                  <c:v>3.5</c:v>
                </c:pt>
                <c:pt idx="5">
                  <c:v>3.1</c:v>
                </c:pt>
                <c:pt idx="6">
                  <c:v>3</c:v>
                </c:pt>
              </c:numCache>
            </c:numRef>
          </c:val>
        </c:ser>
        <c:ser>
          <c:idx val="3"/>
          <c:order val="2"/>
          <c:tx>
            <c:strRef>
              <c:f>'Supplier KPIs'!$D$1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'Supplier KPIs'!$D$2:$D$8</c:f>
              <c:numCache>
                <c:formatCode>General</c:formatCode>
                <c:ptCount val="7"/>
                <c:pt idx="0">
                  <c:v>2.2000000000000002</c:v>
                </c:pt>
                <c:pt idx="1">
                  <c:v>3.1</c:v>
                </c:pt>
                <c:pt idx="2">
                  <c:v>3.4</c:v>
                </c:pt>
                <c:pt idx="3">
                  <c:v>3.7</c:v>
                </c:pt>
                <c:pt idx="4">
                  <c:v>2.9</c:v>
                </c:pt>
                <c:pt idx="5">
                  <c:v>2.2000000000000002</c:v>
                </c:pt>
                <c:pt idx="6">
                  <c:v>2.5</c:v>
                </c:pt>
              </c:numCache>
            </c:numRef>
          </c:val>
        </c:ser>
        <c:marker val="1"/>
        <c:axId val="90279296"/>
        <c:axId val="90297472"/>
      </c:lineChart>
      <c:catAx>
        <c:axId val="90279296"/>
        <c:scaling>
          <c:orientation val="minMax"/>
        </c:scaling>
        <c:axPos val="b"/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297472"/>
        <c:crosses val="autoZero"/>
        <c:auto val="1"/>
        <c:lblAlgn val="ctr"/>
        <c:lblOffset val="100"/>
      </c:catAx>
      <c:valAx>
        <c:axId val="9029747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Return on Investment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2792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err="1" smtClean="0"/>
              <a:t>HealthBeauties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7590852372961886"/>
          <c:y val="1.7241379310344827E-2"/>
        </c:manualLayout>
      </c:layout>
    </c:title>
    <c:plotArea>
      <c:layout/>
      <c:lineChart>
        <c:grouping val="standard"/>
        <c:ser>
          <c:idx val="1"/>
          <c:order val="0"/>
          <c:tx>
            <c:strRef>
              <c:f>'Market Shares'!$B$1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Shares'!$B$2:$B$8</c:f>
              <c:numCache>
                <c:formatCode>General</c:formatCode>
                <c:ptCount val="7"/>
                <c:pt idx="0">
                  <c:v>35.4</c:v>
                </c:pt>
                <c:pt idx="1">
                  <c:v>33.1</c:v>
                </c:pt>
                <c:pt idx="2">
                  <c:v>40.300000000000004</c:v>
                </c:pt>
                <c:pt idx="3">
                  <c:v>34.4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0"/>
          <c:order val="1"/>
          <c:tx>
            <c:strRef>
              <c:f>'Market Shares'!$C$1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Shares'!$C$2:$C$8</c:f>
              <c:numCache>
                <c:formatCode>General</c:formatCode>
                <c:ptCount val="7"/>
                <c:pt idx="0">
                  <c:v>15.2</c:v>
                </c:pt>
                <c:pt idx="1">
                  <c:v>17.2</c:v>
                </c:pt>
                <c:pt idx="2">
                  <c:v>24.4</c:v>
                </c:pt>
                <c:pt idx="3">
                  <c:v>21.5</c:v>
                </c:pt>
                <c:pt idx="4">
                  <c:v>26.8</c:v>
                </c:pt>
                <c:pt idx="5">
                  <c:v>31.1</c:v>
                </c:pt>
                <c:pt idx="6">
                  <c:v>27.6</c:v>
                </c:pt>
              </c:numCache>
            </c:numRef>
          </c:val>
        </c:ser>
        <c:ser>
          <c:idx val="2"/>
          <c:order val="2"/>
          <c:tx>
            <c:strRef>
              <c:f>'Market Shares'!$D$1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Shares'!$D$2:$D$8</c:f>
              <c:numCache>
                <c:formatCode>General</c:formatCode>
                <c:ptCount val="7"/>
                <c:pt idx="0">
                  <c:v>29.8</c:v>
                </c:pt>
                <c:pt idx="1">
                  <c:v>21.2</c:v>
                </c:pt>
                <c:pt idx="2">
                  <c:v>21.2</c:v>
                </c:pt>
                <c:pt idx="3">
                  <c:v>31.9</c:v>
                </c:pt>
                <c:pt idx="4">
                  <c:v>22.5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4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90346240"/>
        <c:axId val="90348160"/>
      </c:lineChart>
      <c:catAx>
        <c:axId val="903462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348160"/>
        <c:crosses val="autoZero"/>
        <c:auto val="1"/>
        <c:lblAlgn val="ctr"/>
        <c:lblOffset val="100"/>
      </c:catAx>
      <c:valAx>
        <c:axId val="9034816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sz="1000" b="1" i="0" u="none" strike="noStrike" baseline="0" dirty="0" smtClean="0"/>
                  <a:t>Average Brand Awareness (%)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3462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dirty="0" err="1" smtClean="0"/>
              <a:t>Elecssories</a:t>
            </a:r>
            <a:endParaRPr lang="en-US" dirty="0"/>
          </a:p>
        </c:rich>
      </c:tx>
      <c:layout>
        <c:manualLayout>
          <c:xMode val="edge"/>
          <c:yMode val="edge"/>
          <c:x val="0.34312163848371413"/>
          <c:y val="1.7241379310344827E-2"/>
        </c:manualLayout>
      </c:layout>
    </c:title>
    <c:plotArea>
      <c:layout/>
      <c:lineChart>
        <c:grouping val="standard"/>
        <c:ser>
          <c:idx val="1"/>
          <c:order val="0"/>
          <c:tx>
            <c:strRef>
              <c:f>'Market Shares'!$B$1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Shares'!$B$2:$B$8</c:f>
              <c:numCache>
                <c:formatCode>General</c:formatCode>
                <c:ptCount val="7"/>
                <c:pt idx="0">
                  <c:v>35.4</c:v>
                </c:pt>
                <c:pt idx="1">
                  <c:v>33.1</c:v>
                </c:pt>
                <c:pt idx="2">
                  <c:v>40.300000000000004</c:v>
                </c:pt>
                <c:pt idx="3">
                  <c:v>34.4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0"/>
          <c:order val="1"/>
          <c:tx>
            <c:strRef>
              <c:f>'Market Shares'!$C$1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Shares'!$C$2:$C$8</c:f>
              <c:numCache>
                <c:formatCode>General</c:formatCode>
                <c:ptCount val="7"/>
                <c:pt idx="0">
                  <c:v>15.2</c:v>
                </c:pt>
                <c:pt idx="1">
                  <c:v>17.2</c:v>
                </c:pt>
                <c:pt idx="2">
                  <c:v>24.4</c:v>
                </c:pt>
                <c:pt idx="3">
                  <c:v>21.5</c:v>
                </c:pt>
                <c:pt idx="4">
                  <c:v>26.8</c:v>
                </c:pt>
                <c:pt idx="5">
                  <c:v>31.1</c:v>
                </c:pt>
                <c:pt idx="6">
                  <c:v>27.6</c:v>
                </c:pt>
              </c:numCache>
            </c:numRef>
          </c:val>
        </c:ser>
        <c:ser>
          <c:idx val="2"/>
          <c:order val="2"/>
          <c:tx>
            <c:strRef>
              <c:f>'Market Shares'!$D$1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Shares'!$D$2:$D$8</c:f>
              <c:numCache>
                <c:formatCode>General</c:formatCode>
                <c:ptCount val="7"/>
                <c:pt idx="0">
                  <c:v>29.8</c:v>
                </c:pt>
                <c:pt idx="1">
                  <c:v>21.2</c:v>
                </c:pt>
                <c:pt idx="2">
                  <c:v>21.2</c:v>
                </c:pt>
                <c:pt idx="3">
                  <c:v>31.9</c:v>
                </c:pt>
                <c:pt idx="4">
                  <c:v>22.5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4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90478464"/>
        <c:axId val="90484736"/>
      </c:lineChart>
      <c:catAx>
        <c:axId val="90478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484736"/>
        <c:crosses val="autoZero"/>
        <c:auto val="1"/>
        <c:lblAlgn val="ctr"/>
        <c:lblOffset val="100"/>
      </c:catAx>
      <c:valAx>
        <c:axId val="9048473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Average Brand Awareness (%)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4784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2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Breakdown of </a:t>
            </a:r>
            <a:r>
              <a:rPr lang="en-US" sz="1800" b="1" i="0" baseline="0" dirty="0" smtClean="0"/>
              <a:t>Performance Bonuses </a:t>
            </a:r>
            <a:r>
              <a:rPr lang="en-US" sz="1800" b="1" i="0" baseline="0" dirty="0"/>
              <a:t>received by </a:t>
            </a:r>
            <a:r>
              <a:rPr lang="en-US" sz="1800" b="1" i="0" baseline="0" dirty="0" smtClean="0"/>
              <a:t>Retailers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16094571511894346"/>
          <c:y val="0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etailer- 1</a:t>
                    </a:r>
                  </a:p>
                  <a:p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19.1 ($mln)</a:t>
                    </a:r>
                  </a:p>
                  <a:p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44%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etailer- 2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24.3 ($mln)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56%</a:t>
                    </a:r>
                  </a:p>
                </c:rich>
              </c:tx>
              <c:spPr/>
              <c:showVal val="1"/>
            </c:dLbl>
            <c:delete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lang="en-US" sz="1200"/>
          </a:pPr>
          <a:endParaRPr lang="en-US"/>
        </a:p>
      </c:txPr>
    </c:legend>
    <c:plotVisOnly val="1"/>
  </c:chart>
  <c:externalData r:id="rId1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90660864"/>
        <c:axId val="90662784"/>
      </c:barChart>
      <c:catAx>
        <c:axId val="90660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662784"/>
        <c:crosses val="autoZero"/>
        <c:auto val="1"/>
        <c:lblAlgn val="ctr"/>
        <c:lblOffset val="100"/>
      </c:catAx>
      <c:valAx>
        <c:axId val="90662784"/>
        <c:scaling>
          <c:orientation val="minMax"/>
        </c:scaling>
        <c:axPos val="l"/>
        <c:majorGridlines/>
        <c:numFmt formatCode="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66086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90712704"/>
        <c:axId val="90727168"/>
      </c:barChart>
      <c:catAx>
        <c:axId val="90712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727168"/>
        <c:crosses val="autoZero"/>
        <c:auto val="1"/>
        <c:lblAlgn val="ctr"/>
        <c:lblOffset val="100"/>
      </c:catAx>
      <c:valAx>
        <c:axId val="90727168"/>
        <c:scaling>
          <c:orientation val="minMax"/>
        </c:scaling>
        <c:axPos val="l"/>
        <c:majorGridlines/>
        <c:numFmt formatCode="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71270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90586496"/>
        <c:axId val="90600960"/>
      </c:barChart>
      <c:catAx>
        <c:axId val="905864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600960"/>
        <c:crosses val="autoZero"/>
        <c:auto val="1"/>
        <c:lblAlgn val="ctr"/>
        <c:lblOffset val="100"/>
      </c:catAx>
      <c:valAx>
        <c:axId val="90600960"/>
        <c:scaling>
          <c:orientation val="minMax"/>
        </c:scaling>
        <c:axPos val="l"/>
        <c:majorGridlines/>
        <c:numFmt formatCode="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5864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90839296"/>
        <c:axId val="90845568"/>
      </c:barChart>
      <c:catAx>
        <c:axId val="90839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845568"/>
        <c:crosses val="autoZero"/>
        <c:auto val="1"/>
        <c:lblAlgn val="ctr"/>
        <c:lblOffset val="100"/>
      </c:catAx>
      <c:valAx>
        <c:axId val="90845568"/>
        <c:scaling>
          <c:orientation val="minMax"/>
        </c:scaling>
        <c:axPos val="l"/>
        <c:majorGridlines/>
        <c:numFmt formatCode="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8392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FF330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90896640"/>
        <c:axId val="90780032"/>
      </c:barChart>
      <c:catAx>
        <c:axId val="90896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780032"/>
        <c:crosses val="autoZero"/>
        <c:auto val="1"/>
        <c:lblAlgn val="ctr"/>
        <c:lblOffset val="100"/>
      </c:catAx>
      <c:valAx>
        <c:axId val="9078003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8966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FF330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90817280"/>
        <c:axId val="90819200"/>
      </c:barChart>
      <c:catAx>
        <c:axId val="90817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819200"/>
        <c:crosses val="autoZero"/>
        <c:auto val="1"/>
        <c:lblAlgn val="ctr"/>
        <c:lblOffset val="100"/>
      </c:catAx>
      <c:valAx>
        <c:axId val="9081920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err="1" smtClean="0"/>
                  <a:t>mln</a:t>
                </a:r>
                <a:r>
                  <a:rPr lang="en-US" baseline="0" dirty="0" smtClean="0"/>
                  <a:t> units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8172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FF330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90971136"/>
        <c:axId val="91010176"/>
      </c:barChart>
      <c:catAx>
        <c:axId val="90971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1010176"/>
        <c:crosses val="autoZero"/>
        <c:auto val="1"/>
        <c:lblAlgn val="ctr"/>
        <c:lblOffset val="100"/>
      </c:catAx>
      <c:valAx>
        <c:axId val="9101017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97113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FF330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91297280"/>
        <c:axId val="91299200"/>
      </c:barChart>
      <c:catAx>
        <c:axId val="91297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1299200"/>
        <c:crosses val="autoZero"/>
        <c:auto val="1"/>
        <c:lblAlgn val="ctr"/>
        <c:lblOffset val="100"/>
      </c:catAx>
      <c:valAx>
        <c:axId val="9129920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err="1" smtClean="0"/>
                  <a:t>mln</a:t>
                </a:r>
                <a:r>
                  <a:rPr lang="en-US" dirty="0" smtClean="0"/>
                  <a:t> units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12972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/>
              <a:t>Rural Market</a:t>
            </a:r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90513408"/>
        <c:axId val="90515328"/>
      </c:lineChart>
      <c:catAx>
        <c:axId val="90513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 smtClean="0"/>
                  <a:t>Period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515328"/>
        <c:crosses val="autoZero"/>
        <c:auto val="1"/>
        <c:lblAlgn val="ctr"/>
        <c:lblOffset val="100"/>
      </c:catAx>
      <c:valAx>
        <c:axId val="9051532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Profitability</a:t>
                </a:r>
                <a:r>
                  <a:rPr lang="en-US" baseline="0"/>
                  <a:t> Index </a:t>
                </a:r>
                <a:r>
                  <a:rPr lang="en-US"/>
                  <a:t>($mln)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51340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Urban Market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marker val="1"/>
        <c:axId val="90540672"/>
        <c:axId val="90551040"/>
      </c:lineChart>
      <c:catAx>
        <c:axId val="90540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 smtClean="0"/>
                  <a:t>Period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551040"/>
        <c:crosses val="autoZero"/>
        <c:auto val="1"/>
        <c:lblAlgn val="ctr"/>
        <c:lblOffset val="100"/>
      </c:catAx>
      <c:valAx>
        <c:axId val="905510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Profitability</a:t>
                </a:r>
                <a:r>
                  <a:rPr lang="en-US" baseline="0"/>
                  <a:t> Index </a:t>
                </a:r>
                <a:r>
                  <a:rPr lang="en-US"/>
                  <a:t>($mln)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054067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Breakdown of </a:t>
            </a:r>
            <a:r>
              <a:rPr lang="en-US" sz="1800" b="1" i="0" baseline="0" dirty="0" smtClean="0"/>
              <a:t>Other Compensation </a:t>
            </a:r>
            <a:r>
              <a:rPr lang="en-US" sz="1800" b="1" i="0" baseline="0" dirty="0"/>
              <a:t>given by </a:t>
            </a:r>
            <a:r>
              <a:rPr lang="en-US" sz="1800" b="1" i="0" baseline="0" dirty="0" smtClean="0"/>
              <a:t>Suppliers</a:t>
            </a:r>
            <a:endParaRPr lang="en-US" dirty="0"/>
          </a:p>
        </c:rich>
      </c:tx>
      <c:layout>
        <c:manualLayout>
          <c:xMode val="edge"/>
          <c:yMode val="edge"/>
          <c:x val="7.2623997933416271E-2"/>
          <c:y val="7.8125E-2"/>
        </c:manualLayout>
      </c:layout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/>
                      <a:t>S</a:t>
                    </a:r>
                    <a:r>
                      <a:rPr lang="en-US" b="1"/>
                      <a:t>upplier - 1</a:t>
                    </a:r>
                  </a:p>
                  <a:p>
                    <a:r>
                      <a:rPr lang="en-US"/>
                      <a:t>20.7 ($mln)</a:t>
                    </a:r>
                  </a:p>
                  <a:p>
                    <a:r>
                      <a:rPr lang="en-US"/>
                      <a:t>48%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S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upplier - 2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10.5 ($mln)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24%</a:t>
                    </a:r>
                  </a:p>
                </c:rich>
              </c:tx>
              <c:spPr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1" dirty="0"/>
                      <a:t>S</a:t>
                    </a:r>
                    <a:r>
                      <a:rPr lang="en-US" b="1" dirty="0"/>
                      <a:t>upplier - 3</a:t>
                    </a:r>
                  </a:p>
                  <a:p>
                    <a:r>
                      <a:rPr lang="en-US" dirty="0"/>
                      <a:t>12.2 ($</a:t>
                    </a:r>
                    <a:r>
                      <a:rPr lang="en-US" dirty="0" err="1"/>
                      <a:t>mln</a:t>
                    </a:r>
                    <a:r>
                      <a:rPr lang="en-US" dirty="0"/>
                      <a:t>)</a:t>
                    </a:r>
                  </a:p>
                  <a:p>
                    <a:r>
                      <a:rPr lang="en-US" dirty="0"/>
                      <a:t>28%</a:t>
                    </a:r>
                  </a:p>
                  <a:p>
                    <a:endParaRPr lang="en-US" dirty="0"/>
                  </a:p>
                </c:rich>
              </c:tx>
              <c:showVal val="1"/>
            </c:dLbl>
            <c:delete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lang="en-US" sz="1200"/>
          </a:pPr>
          <a:endParaRPr lang="en-US"/>
        </a:p>
      </c:txPr>
    </c:legend>
    <c:plotVisOnly val="1"/>
  </c:chart>
  <c:externalData r:id="rId1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Urban Market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Elecssories'!$E$2:$E$8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91383680"/>
        <c:axId val="91398144"/>
      </c:lineChart>
      <c:catAx>
        <c:axId val="91383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 smtClean="0"/>
                  <a:t>Period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1398144"/>
        <c:crosses val="autoZero"/>
        <c:auto val="1"/>
        <c:lblAlgn val="ctr"/>
        <c:lblOffset val="100"/>
      </c:catAx>
      <c:valAx>
        <c:axId val="913981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Profitability Index($</a:t>
                </a:r>
                <a:r>
                  <a:rPr lang="en-US" dirty="0" err="1"/>
                  <a:t>mln</a:t>
                </a:r>
                <a:r>
                  <a:rPr lang="en-US" dirty="0"/>
                  <a:t>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13836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Rural Market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Elecssories'!$E$2:$E$8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91427584"/>
        <c:axId val="91429504"/>
      </c:lineChart>
      <c:catAx>
        <c:axId val="91427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1429504"/>
        <c:crosses val="autoZero"/>
        <c:auto val="1"/>
        <c:lblAlgn val="ctr"/>
        <c:lblOffset val="100"/>
      </c:catAx>
      <c:valAx>
        <c:axId val="9142950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Profitability Index($</a:t>
                </a:r>
                <a:r>
                  <a:rPr lang="en-US" dirty="0" err="1"/>
                  <a:t>mln</a:t>
                </a:r>
                <a:r>
                  <a:rPr lang="en-US" dirty="0"/>
                  <a:t>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142758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dirty="0" smtClean="0"/>
              <a:t>Rural Market</a:t>
            </a:r>
            <a:endParaRPr lang="en-US" dirty="0"/>
          </a:p>
        </c:rich>
      </c:tx>
      <c:layout>
        <c:manualLayout>
          <c:xMode val="edge"/>
          <c:yMode val="edge"/>
          <c:x val="0.29667355105202031"/>
          <c:y val="1.7241379310344827E-2"/>
        </c:manualLayout>
      </c:layout>
    </c:title>
    <c:plotArea>
      <c:layout/>
      <c:lineChart>
        <c:grouping val="standard"/>
        <c:ser>
          <c:idx val="3"/>
          <c:order val="0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1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91449984"/>
        <c:axId val="93414144"/>
      </c:lineChart>
      <c:catAx>
        <c:axId val="914499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3414144"/>
        <c:crosses val="autoZero"/>
        <c:auto val="1"/>
        <c:lblAlgn val="ctr"/>
        <c:lblOffset val="100"/>
      </c:catAx>
      <c:valAx>
        <c:axId val="934141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Stock Cover    (in Weeks)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144998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dirty="0" smtClean="0"/>
              <a:t>Urban Market</a:t>
            </a:r>
            <a:endParaRPr lang="en-US" dirty="0"/>
          </a:p>
        </c:rich>
      </c:tx>
      <c:layout>
        <c:manualLayout>
          <c:xMode val="edge"/>
          <c:yMode val="edge"/>
          <c:x val="0.37590852372961836"/>
          <c:y val="1.7241379310344827E-2"/>
        </c:manualLayout>
      </c:layout>
    </c:title>
    <c:plotArea>
      <c:layout/>
      <c:lineChart>
        <c:grouping val="standard"/>
        <c:ser>
          <c:idx val="3"/>
          <c:order val="0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1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93443584"/>
        <c:axId val="93445504"/>
      </c:lineChart>
      <c:catAx>
        <c:axId val="934435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3445504"/>
        <c:crosses val="autoZero"/>
        <c:auto val="1"/>
        <c:lblAlgn val="ctr"/>
        <c:lblOffset val="100"/>
      </c:catAx>
      <c:valAx>
        <c:axId val="9344550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Stock Cover    (in Weeks)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344358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3534080"/>
        <c:axId val="93548544"/>
      </c:lineChart>
      <c:catAx>
        <c:axId val="93534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3548544"/>
        <c:crosses val="autoZero"/>
        <c:auto val="1"/>
        <c:lblAlgn val="ctr"/>
        <c:lblOffset val="100"/>
      </c:catAx>
      <c:valAx>
        <c:axId val="935485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3534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3"/>
          <c:w val="0.19546448087431717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3594368"/>
        <c:axId val="93596288"/>
      </c:lineChart>
      <c:catAx>
        <c:axId val="935943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3596288"/>
        <c:crosses val="autoZero"/>
        <c:auto val="1"/>
        <c:lblAlgn val="ctr"/>
        <c:lblOffset val="100"/>
      </c:catAx>
      <c:valAx>
        <c:axId val="935962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35943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3"/>
          <c:w val="0.19546448087431717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3666688"/>
        <c:axId val="93677056"/>
      </c:lineChart>
      <c:catAx>
        <c:axId val="93666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3677056"/>
        <c:crosses val="autoZero"/>
        <c:auto val="1"/>
        <c:lblAlgn val="ctr"/>
        <c:lblOffset val="100"/>
      </c:catAx>
      <c:valAx>
        <c:axId val="936770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36666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52"/>
          <c:w val="0.19546448087431717"/>
          <c:h val="0.54094185342216894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175232"/>
        <c:axId val="98181504"/>
      </c:lineChart>
      <c:catAx>
        <c:axId val="981752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181504"/>
        <c:crosses val="autoZero"/>
        <c:auto val="1"/>
        <c:lblAlgn val="ctr"/>
        <c:lblOffset val="100"/>
      </c:catAx>
      <c:valAx>
        <c:axId val="9818150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175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254"/>
          <c:y val="0.18507597734493719"/>
          <c:w val="0.19546448087431717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256384"/>
        <c:axId val="98258304"/>
      </c:lineChart>
      <c:catAx>
        <c:axId val="982563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258304"/>
        <c:crosses val="autoZero"/>
        <c:auto val="1"/>
        <c:lblAlgn val="ctr"/>
        <c:lblOffset val="100"/>
      </c:catAx>
      <c:valAx>
        <c:axId val="9825830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2563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324864"/>
        <c:axId val="98326784"/>
      </c:lineChart>
      <c:catAx>
        <c:axId val="98324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326784"/>
        <c:crosses val="autoZero"/>
        <c:auto val="1"/>
        <c:lblAlgn val="ctr"/>
        <c:lblOffset val="100"/>
      </c:catAx>
      <c:valAx>
        <c:axId val="983267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324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2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Breakdown of </a:t>
            </a:r>
            <a:r>
              <a:rPr lang="en-US" sz="1800" b="1" i="0" baseline="0" dirty="0" smtClean="0"/>
              <a:t>Other Compensation </a:t>
            </a:r>
            <a:r>
              <a:rPr lang="en-US" sz="1800" b="1" i="0" baseline="0" dirty="0"/>
              <a:t>received by </a:t>
            </a:r>
            <a:r>
              <a:rPr lang="en-US" sz="1800" b="1" i="0" baseline="0" dirty="0" smtClean="0"/>
              <a:t>Retailers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16094571511894346"/>
          <c:y val="0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etailer- 1</a:t>
                    </a:r>
                  </a:p>
                  <a:p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19.1 ($mln)</a:t>
                    </a:r>
                  </a:p>
                  <a:p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44%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R</a:t>
                    </a:r>
                    <a:r>
                      <a:rPr lang="en-US" sz="10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etailer- 2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24.3 ($mln)</a:t>
                    </a:r>
                  </a:p>
                  <a:p>
                    <a:pPr algn="ctr" rtl="0">
                      <a:defRPr lang="en-US" sz="12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56%</a:t>
                    </a:r>
                  </a:p>
                </c:rich>
              </c:tx>
              <c:spPr/>
              <c:showVal val="1"/>
            </c:dLbl>
            <c:delete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lang="en-US" sz="1200"/>
          </a:pPr>
          <a:endParaRPr lang="en-US"/>
        </a:p>
      </c:txPr>
    </c:legend>
    <c:plotVisOnly val="1"/>
  </c:chart>
  <c:externalData r:id="rId1"/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360320"/>
        <c:axId val="98378880"/>
      </c:lineChart>
      <c:catAx>
        <c:axId val="983603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378880"/>
        <c:crosses val="autoZero"/>
        <c:auto val="1"/>
        <c:lblAlgn val="ctr"/>
        <c:lblOffset val="100"/>
      </c:catAx>
      <c:valAx>
        <c:axId val="9837888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360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63"/>
          <c:w val="0.19546448087431731"/>
          <c:h val="0.54094185342216916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412416"/>
        <c:axId val="98422784"/>
      </c:lineChart>
      <c:catAx>
        <c:axId val="984124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422784"/>
        <c:crosses val="autoZero"/>
        <c:auto val="1"/>
        <c:lblAlgn val="ctr"/>
        <c:lblOffset val="100"/>
      </c:catAx>
      <c:valAx>
        <c:axId val="984227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4124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321"/>
          <c:y val="0.18507597734493719"/>
          <c:w val="0.19546448087431731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493568"/>
        <c:axId val="98495488"/>
      </c:lineChart>
      <c:catAx>
        <c:axId val="98493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495488"/>
        <c:crosses val="autoZero"/>
        <c:auto val="1"/>
        <c:lblAlgn val="ctr"/>
        <c:lblOffset val="100"/>
      </c:catAx>
      <c:valAx>
        <c:axId val="984954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493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566144"/>
        <c:axId val="98568064"/>
      </c:lineChart>
      <c:catAx>
        <c:axId val="985661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568064"/>
        <c:crosses val="autoZero"/>
        <c:auto val="1"/>
        <c:lblAlgn val="ctr"/>
        <c:lblOffset val="100"/>
      </c:catAx>
      <c:valAx>
        <c:axId val="9856806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566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609792"/>
        <c:axId val="98624256"/>
      </c:lineChart>
      <c:catAx>
        <c:axId val="98609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624256"/>
        <c:crosses val="autoZero"/>
        <c:auto val="1"/>
        <c:lblAlgn val="ctr"/>
        <c:lblOffset val="100"/>
      </c:catAx>
      <c:valAx>
        <c:axId val="986242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6097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63"/>
          <c:w val="0.19546448087431731"/>
          <c:h val="0.54094185342216916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686464"/>
        <c:axId val="98688384"/>
      </c:lineChart>
      <c:catAx>
        <c:axId val="986864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688384"/>
        <c:crosses val="autoZero"/>
        <c:auto val="1"/>
        <c:lblAlgn val="ctr"/>
        <c:lblOffset val="100"/>
      </c:catAx>
      <c:valAx>
        <c:axId val="986883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686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321"/>
          <c:y val="0.18507597734493719"/>
          <c:w val="0.19546448087431731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820864"/>
        <c:axId val="98822784"/>
      </c:lineChart>
      <c:catAx>
        <c:axId val="98820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822784"/>
        <c:crosses val="autoZero"/>
        <c:auto val="1"/>
        <c:lblAlgn val="ctr"/>
        <c:lblOffset val="100"/>
      </c:catAx>
      <c:valAx>
        <c:axId val="988227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820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41"/>
          <c:w val="0.19546448087431742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880896"/>
        <c:axId val="98887168"/>
      </c:lineChart>
      <c:catAx>
        <c:axId val="988808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887168"/>
        <c:crosses val="autoZero"/>
        <c:auto val="1"/>
        <c:lblAlgn val="ctr"/>
        <c:lblOffset val="100"/>
      </c:catAx>
      <c:valAx>
        <c:axId val="9888716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880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41"/>
          <c:w val="0.19546448087431742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8937088"/>
        <c:axId val="98943360"/>
      </c:lineChart>
      <c:catAx>
        <c:axId val="98937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943360"/>
        <c:crosses val="autoZero"/>
        <c:auto val="1"/>
        <c:lblAlgn val="ctr"/>
        <c:lblOffset val="100"/>
      </c:catAx>
      <c:valAx>
        <c:axId val="9894336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89370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74"/>
          <c:w val="0.19546448087431742"/>
          <c:h val="0.54094185342216961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99005568"/>
        <c:axId val="99007488"/>
      </c:lineChart>
      <c:catAx>
        <c:axId val="99005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9007488"/>
        <c:crosses val="autoZero"/>
        <c:auto val="1"/>
        <c:lblAlgn val="ctr"/>
        <c:lblOffset val="100"/>
      </c:catAx>
      <c:valAx>
        <c:axId val="990074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99005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387"/>
          <c:y val="0.18507597734493719"/>
          <c:w val="0.19546448087431742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0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Transaction Values by Terms of </a:t>
            </a:r>
            <a:r>
              <a:rPr lang="en-US" sz="1800" b="1" i="0" baseline="0" dirty="0" smtClean="0"/>
              <a:t>Payment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400" b="1" dirty="0"/>
                      <a:t>30 Days</a:t>
                    </a:r>
                  </a:p>
                  <a:p>
                    <a:r>
                      <a:rPr lang="en-US" sz="1400" dirty="0"/>
                      <a:t>2.1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15%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 lang="en-US" sz="1400"/>
                    </a:pPr>
                    <a:r>
                      <a:rPr lang="en-US" sz="1400" b="1"/>
                      <a:t>45 Days</a:t>
                    </a:r>
                  </a:p>
                  <a:p>
                    <a:pPr>
                      <a:defRPr lang="en-US" sz="1400"/>
                    </a:pPr>
                    <a:r>
                      <a:rPr lang="en-US" sz="1400"/>
                      <a:t>5.7 ($mln)</a:t>
                    </a:r>
                  </a:p>
                  <a:p>
                    <a:pPr>
                      <a:defRPr lang="en-US" sz="1400"/>
                    </a:pPr>
                    <a:r>
                      <a:rPr lang="en-US" sz="1400"/>
                      <a:t>41%</a:t>
                    </a:r>
                  </a:p>
                </c:rich>
              </c:tx>
              <c:spPr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400" b="1" dirty="0"/>
                      <a:t>60 Days</a:t>
                    </a:r>
                  </a:p>
                  <a:p>
                    <a:r>
                      <a:rPr lang="en-US" sz="1400" dirty="0"/>
                      <a:t>3.8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27%</a:t>
                    </a:r>
                  </a:p>
                </c:rich>
              </c:tx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400" b="1" dirty="0"/>
                      <a:t>90 Days</a:t>
                    </a:r>
                  </a:p>
                  <a:p>
                    <a:r>
                      <a:rPr lang="en-US" sz="1400" dirty="0"/>
                      <a:t>2.3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17%</a:t>
                    </a:r>
                  </a:p>
                </c:rich>
              </c:tx>
              <c:showVal val="1"/>
            </c:dLbl>
            <c:delete val="1"/>
          </c:dLbls>
          <c:cat>
            <c:strRef>
              <c:f>'Payment Terms'!$A$2:$A$5</c:f>
              <c:strCache>
                <c:ptCount val="4"/>
                <c:pt idx="0">
                  <c:v>30 Days</c:v>
                </c:pt>
                <c:pt idx="1">
                  <c:v>45 Days</c:v>
                </c:pt>
                <c:pt idx="2">
                  <c:v>60 Days</c:v>
                </c:pt>
                <c:pt idx="3">
                  <c:v>90 Days</c:v>
                </c:pt>
              </c:strCache>
            </c:strRef>
          </c:cat>
          <c:val>
            <c:numRef>
              <c:f>'Payment Terms'!$B$2:$B$5</c:f>
              <c:numCache>
                <c:formatCode>General</c:formatCode>
                <c:ptCount val="4"/>
                <c:pt idx="0">
                  <c:v>2.1</c:v>
                </c:pt>
                <c:pt idx="1">
                  <c:v>5.7</c:v>
                </c:pt>
                <c:pt idx="2">
                  <c:v>3.8</c:v>
                </c:pt>
                <c:pt idx="3">
                  <c:v>2.2999999999999998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>
            <a:defRPr lang="en-US" sz="1400"/>
          </a:pPr>
          <a:endParaRPr lang="en-US"/>
        </a:p>
      </c:txPr>
    </c:legend>
    <c:plotVisOnly val="1"/>
  </c:chart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80522624"/>
        <c:axId val="80549376"/>
      </c:lineChart>
      <c:catAx>
        <c:axId val="80522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549376"/>
        <c:crosses val="autoZero"/>
        <c:auto val="1"/>
        <c:lblAlgn val="ctr"/>
        <c:lblOffset val="100"/>
      </c:catAx>
      <c:valAx>
        <c:axId val="8054937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3357184391465093"/>
              <c:y val="4.9573490813648417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52262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5620954115010184"/>
          <c:y val="0"/>
        </c:manualLayout>
      </c:layout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Elecssories'!$B$2:$B$7</c:f>
              <c:numCache>
                <c:formatCode>General</c:formatCode>
                <c:ptCount val="6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Elecssories'!$C$2:$C$7</c:f>
              <c:numCache>
                <c:formatCode>General</c:formatCode>
                <c:ptCount val="6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Elecssories'!$D$2:$D$7</c:f>
              <c:numCache>
                <c:formatCode>General</c:formatCode>
                <c:ptCount val="6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Elecssories'!$E$2:$E$7</c:f>
              <c:numCache>
                <c:formatCode>General</c:formatCode>
                <c:ptCount val="6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Elecssories'!$F$2:$F$7</c:f>
              <c:numCache>
                <c:formatCode>General</c:formatCode>
                <c:ptCount val="6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Elecssories'!$G$2:$G$7</c:f>
              <c:numCache>
                <c:formatCode>General</c:formatCode>
                <c:ptCount val="6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6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</c:numLit>
          </c:cat>
          <c:val>
            <c:numRef>
              <c:f>'Sales - Elecssories'!$H$2:$H$7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</c:numCache>
            </c:numRef>
          </c:val>
        </c:ser>
        <c:marker val="1"/>
        <c:axId val="80599296"/>
        <c:axId val="80605568"/>
      </c:lineChart>
      <c:catAx>
        <c:axId val="80599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605568"/>
        <c:crosses val="autoZero"/>
        <c:auto val="1"/>
        <c:lblAlgn val="ctr"/>
        <c:lblOffset val="100"/>
      </c:catAx>
      <c:valAx>
        <c:axId val="8060556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3357184391465085"/>
              <c:y val="4.9573490813648459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5992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DD7B0-0ADF-4D24-B31A-4170D35471C0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A56FC-E6E8-4CD7-83CE-0E5ADFC37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Font typeface="+mj-lt"/>
              <a:buNone/>
            </a:pPr>
            <a:endParaRPr lang="en-US" dirty="0" smtClean="0">
              <a:solidFill>
                <a:srgbClr val="E44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4A6C1-85AA-0D46-8F40-C772DEDEEA9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764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7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1.xml"/><Relationship Id="rId4" Type="http://schemas.openxmlformats.org/officeDocument/2006/relationships/chart" Target="../charts/chart6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9.xml"/><Relationship Id="rId4" Type="http://schemas.openxmlformats.org/officeDocument/2006/relationships/chart" Target="../charts/char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460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Negotiation Results – Volume Discounts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/>
        </p:nvGraphicFramePr>
        <p:xfrm>
          <a:off x="0" y="1219200"/>
          <a:ext cx="4343399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343400" y="1600200"/>
          <a:ext cx="4800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5939135"/>
            <a:ext cx="4829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Total Volume Discounts: 43.4 ($</a:t>
            </a:r>
            <a:r>
              <a:rPr lang="en-US" sz="2400" b="1" dirty="0" err="1" smtClean="0"/>
              <a:t>mln</a:t>
            </a:r>
            <a:r>
              <a:rPr lang="en-US" sz="2400" b="1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0" y="11430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0" y="11430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0" y="11430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9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Shelf Space Allocation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4648200" y="1143000"/>
          <a:ext cx="449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Effectiveness of Trade Spending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0" y="12954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572000" y="12954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Effectiveness of Marketing Spending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/>
        </p:nvGraphicFramePr>
        <p:xfrm>
          <a:off x="0" y="14478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572000" y="1447800"/>
          <a:ext cx="4572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6200" y="460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Negotiation Results – Performance Bonus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/>
        </p:nvGraphicFramePr>
        <p:xfrm>
          <a:off x="1" y="1143000"/>
          <a:ext cx="4495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343400" y="1524000"/>
          <a:ext cx="4800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5939135"/>
            <a:ext cx="5319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Total Performance Bonuses: 43.4 ($</a:t>
            </a:r>
            <a:r>
              <a:rPr lang="en-US" sz="2400" b="1" dirty="0" err="1" smtClean="0"/>
              <a:t>mln</a:t>
            </a:r>
            <a:r>
              <a:rPr lang="en-US" sz="2400" b="1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Portfolio Strength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4495800" y="1219200"/>
          <a:ext cx="4495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0" y="1219200"/>
          <a:ext cx="4495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itle 1"/>
          <p:cNvSpPr txBox="1">
            <a:spLocks/>
          </p:cNvSpPr>
          <p:nvPr/>
        </p:nvSpPr>
        <p:spPr>
          <a:xfrm>
            <a:off x="-1588" y="609600"/>
            <a:ext cx="14493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Elecssories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5800" y="990600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52800" y="990600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164370" y="990600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0" y="3733800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HealthBeauties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121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B&amp;M Channel Strength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graphicFrame>
        <p:nvGraphicFramePr>
          <p:cNvPr id="70" name="Chart 69"/>
          <p:cNvGraphicFramePr/>
          <p:nvPr/>
        </p:nvGraphicFramePr>
        <p:xfrm>
          <a:off x="369983" y="1267857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Rectangle 57"/>
          <p:cNvSpPr/>
          <p:nvPr/>
        </p:nvSpPr>
        <p:spPr>
          <a:xfrm>
            <a:off x="304800" y="1261872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26" y="2057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" y="4142343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4142343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154844" y="4142343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graphicFrame>
        <p:nvGraphicFramePr>
          <p:cNvPr id="77" name="Chart 76"/>
          <p:cNvGraphicFramePr/>
          <p:nvPr/>
        </p:nvGraphicFramePr>
        <p:xfrm>
          <a:off x="360457" y="4419600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9" name="Rectangle 78"/>
          <p:cNvSpPr/>
          <p:nvPr/>
        </p:nvSpPr>
        <p:spPr>
          <a:xfrm>
            <a:off x="295274" y="4413615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400" y="52091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Straight Connector 40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itle 1"/>
          <p:cNvSpPr txBox="1">
            <a:spLocks/>
          </p:cNvSpPr>
          <p:nvPr/>
        </p:nvSpPr>
        <p:spPr>
          <a:xfrm>
            <a:off x="-1588" y="609600"/>
            <a:ext cx="14493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Elecssories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2000" y="990600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52800" y="990600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164370" y="990600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0" y="3733800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HealthBeauties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121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Supplier KPIs – Online Channel Strength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graphicFrame>
        <p:nvGraphicFramePr>
          <p:cNvPr id="70" name="Chart 69"/>
          <p:cNvGraphicFramePr/>
          <p:nvPr/>
        </p:nvGraphicFramePr>
        <p:xfrm>
          <a:off x="369983" y="1267857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Rectangle 57"/>
          <p:cNvSpPr/>
          <p:nvPr/>
        </p:nvSpPr>
        <p:spPr>
          <a:xfrm>
            <a:off x="304800" y="1261872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26" y="2057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" y="4142343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4142343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172200" y="4142343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graphicFrame>
        <p:nvGraphicFramePr>
          <p:cNvPr id="77" name="Chart 76"/>
          <p:cNvGraphicFramePr/>
          <p:nvPr/>
        </p:nvGraphicFramePr>
        <p:xfrm>
          <a:off x="360457" y="4419600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9" name="Rectangle 78"/>
          <p:cNvSpPr/>
          <p:nvPr/>
        </p:nvSpPr>
        <p:spPr>
          <a:xfrm>
            <a:off x="295274" y="4413615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400" y="52091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0" name="Straight Connector 79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Title 1"/>
          <p:cNvSpPr txBox="1">
            <a:spLocks/>
          </p:cNvSpPr>
          <p:nvPr/>
        </p:nvSpPr>
        <p:spPr>
          <a:xfrm>
            <a:off x="-1588" y="609600"/>
            <a:ext cx="14493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Elecssories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00374" y="990600"/>
            <a:ext cx="113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Value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198" y="1292423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76200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Retailer KPIs – Rotation Index</a:t>
            </a:r>
            <a:endParaRPr lang="en-US" sz="2400" b="1" dirty="0">
              <a:solidFill>
                <a:srgbClr val="71449A"/>
              </a:solidFill>
              <a:latin typeface="Trebuchet M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514600" y="1295400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151086" y="990600"/>
            <a:ext cx="131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Volume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0" y="3654623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HealthBeauties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01962" y="4035623"/>
            <a:ext cx="113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Value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151086" y="4035623"/>
            <a:ext cx="131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Volume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graphicFrame>
        <p:nvGraphicFramePr>
          <p:cNvPr id="33" name="Chart 32"/>
          <p:cNvGraphicFramePr/>
          <p:nvPr/>
        </p:nvGraphicFramePr>
        <p:xfrm>
          <a:off x="0" y="1524000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343998" y="1292423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010400" y="1295400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graphicFrame>
        <p:nvGraphicFramePr>
          <p:cNvPr id="36" name="Chart 35"/>
          <p:cNvGraphicFramePr/>
          <p:nvPr/>
        </p:nvGraphicFramePr>
        <p:xfrm>
          <a:off x="4495800" y="1524000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48198" y="4343400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14600" y="4346377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graphicFrame>
        <p:nvGraphicFramePr>
          <p:cNvPr id="39" name="Chart 38"/>
          <p:cNvGraphicFramePr/>
          <p:nvPr/>
        </p:nvGraphicFramePr>
        <p:xfrm>
          <a:off x="0" y="4574977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43998" y="4343400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010400" y="4346377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graphicFrame>
        <p:nvGraphicFramePr>
          <p:cNvPr id="42" name="Chart 41"/>
          <p:cNvGraphicFramePr/>
          <p:nvPr/>
        </p:nvGraphicFramePr>
        <p:xfrm>
          <a:off x="4495800" y="4574977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4972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Retailer KPIs– Profitability Index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/>
          <p:nvPr/>
        </p:nvGraphicFramePr>
        <p:xfrm>
          <a:off x="0" y="1371600"/>
          <a:ext cx="4572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4572000" y="1371600"/>
          <a:ext cx="4572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Retailer KPIs– Profitability Index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4572000" y="1447800"/>
          <a:ext cx="457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0" y="1447800"/>
          <a:ext cx="457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/>
        </p:nvGraphicFramePr>
        <p:xfrm>
          <a:off x="0" y="1143000"/>
          <a:ext cx="4648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495800" y="1219200"/>
          <a:ext cx="4648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Retailer KPIs– Stock Cover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Rural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3003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Rural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7251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Urban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3003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6200" y="460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Negotiation Results – Other Compensation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/>
        </p:nvGraphicFramePr>
        <p:xfrm>
          <a:off x="-152400" y="1143000"/>
          <a:ext cx="4495799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343400" y="1524000"/>
          <a:ext cx="48006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5939135"/>
            <a:ext cx="785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Total Transaction Value of Other Compensation : 43.4 ($</a:t>
            </a:r>
            <a:r>
              <a:rPr lang="en-US" sz="2400" b="1" dirty="0" err="1" smtClean="0"/>
              <a:t>mln</a:t>
            </a:r>
            <a:r>
              <a:rPr lang="en-US" sz="2400" b="1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Urban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7251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Final Scores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598" y="1397000"/>
          <a:ext cx="7696199" cy="5034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90135"/>
                <a:gridCol w="1008779"/>
                <a:gridCol w="1099457"/>
                <a:gridCol w="1099457"/>
                <a:gridCol w="1099457"/>
                <a:gridCol w="1099457"/>
                <a:gridCol w="1099457"/>
              </a:tblGrid>
              <a:tr h="5842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Suppliers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Retailers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Incremental market Share (IMS)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on Operational Budget (ROOB)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Portfolio Strength (PS)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Strength (CS)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Relative Profitability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Shopper</a:t>
                      </a:r>
                      <a:r>
                        <a:rPr lang="en-US" sz="1400" baseline="0" dirty="0" smtClean="0"/>
                        <a:t> Base (Share of Pocket SOP)</a:t>
                      </a:r>
                      <a:endParaRPr lang="en-GB" sz="1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Weightage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15%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15%</a:t>
                      </a:r>
                      <a:endParaRPr lang="en-GB" sz="1600" dirty="0" smtClean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Supplier 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Supplier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Supplier 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Retailer 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Retailer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Final Scores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599" y="1397000"/>
          <a:ext cx="8610600" cy="5034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5095"/>
                <a:gridCol w="987555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5842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Suppliers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Retailers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</a:tr>
              <a:tr h="58420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Incremental market Share (IMS)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on Operational Budget (ROOB)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Portfolio Strength (PS)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Strength (CS)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Relative Profitability</a:t>
                      </a:r>
                    </a:p>
                    <a:p>
                      <a:r>
                        <a:rPr lang="en-US" sz="1400" dirty="0" smtClean="0"/>
                        <a:t>(RP)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Shopper</a:t>
                      </a:r>
                      <a:r>
                        <a:rPr lang="en-US" sz="1400" baseline="0" dirty="0" smtClean="0"/>
                        <a:t> Base (Share of Pocket SOP)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Score</a:t>
                      </a:r>
                      <a:endParaRPr lang="en-GB" sz="1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Weightage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15%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15%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Supplier 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Supplier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Supplier 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Retailer 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Retailer 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6200" y="460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Negotiation Results – Terms of Payment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/>
        </p:nvGraphicFramePr>
        <p:xfrm>
          <a:off x="381000" y="990600"/>
          <a:ext cx="8458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-457199" y="1143000"/>
          <a:ext cx="46481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-457200" y="11430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267201" y="12192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-457199" y="1143000"/>
          <a:ext cx="46481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-457200" y="11430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267201" y="12192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0" y="1143000"/>
          <a:ext cx="419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4572000" y="12192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893</Words>
  <Application>Microsoft Office PowerPoint</Application>
  <PresentationFormat>On-screen Show (4:3)</PresentationFormat>
  <Paragraphs>394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Sales – Elecssories</vt:lpstr>
      <vt:lpstr>Sales – Elecssories</vt:lpstr>
      <vt:lpstr>Sales – HealthBeauties</vt:lpstr>
      <vt:lpstr>Sales – HealthBeauties</vt:lpstr>
      <vt:lpstr>Market Shares– Elecssories</vt:lpstr>
      <vt:lpstr>Market Shares– Elecssories</vt:lpstr>
      <vt:lpstr>Market Shares– HealthBeauties</vt:lpstr>
      <vt:lpstr>Market Shares– HealthBeauties</vt:lpstr>
      <vt:lpstr>Profits</vt:lpstr>
      <vt:lpstr>Profits</vt:lpstr>
      <vt:lpstr>Profits</vt:lpstr>
      <vt:lpstr>Profits</vt:lpstr>
      <vt:lpstr>Shelf Space Allocation</vt:lpstr>
      <vt:lpstr>Supplier KPIs – Effectiveness of Trade Spending</vt:lpstr>
      <vt:lpstr>Supplier KPIs – Effectiveness of Marketing Spending</vt:lpstr>
      <vt:lpstr>Supplier KPIs – Portfolio Strength</vt:lpstr>
      <vt:lpstr>Supplier KPIs – B&amp;M Channel Strength</vt:lpstr>
      <vt:lpstr>Supplier KPIs – Online Channel Strength</vt:lpstr>
      <vt:lpstr>Retailer KPIs – Rotation Index</vt:lpstr>
      <vt:lpstr>Retailer KPIs– Profitability Index</vt:lpstr>
      <vt:lpstr>Retailer KPIs– Profitability Index</vt:lpstr>
      <vt:lpstr>Retailer KPIs– Stock Cover</vt:lpstr>
      <vt:lpstr>Share of Shoppers – Rural Market</vt:lpstr>
      <vt:lpstr>Share of Shoppers – Rural Market</vt:lpstr>
      <vt:lpstr>Share of Shoppers – Urban Market</vt:lpstr>
      <vt:lpstr>Share of Shoppers – Urban Market</vt:lpstr>
      <vt:lpstr>Final Scores</vt:lpstr>
      <vt:lpstr>Final Scores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RaparlaAnil</dc:creator>
  <cp:lastModifiedBy>anil</cp:lastModifiedBy>
  <cp:revision>237</cp:revision>
  <dcterms:created xsi:type="dcterms:W3CDTF">2006-08-16T00:00:00Z</dcterms:created>
  <dcterms:modified xsi:type="dcterms:W3CDTF">2014-10-10T07:17:05Z</dcterms:modified>
</cp:coreProperties>
</file>