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charts/chart28.xml" ContentType="application/vnd.openxmlformats-officedocument.drawingml.char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Override PartName="/ppt/charts/chart26.xml" ContentType="application/vnd.openxmlformats-officedocument.drawingml.char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charts/chart24.xml" ContentType="application/vnd.openxmlformats-officedocument.drawingml.char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30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charts/chart29.xml" ContentType="application/vnd.openxmlformats-officedocument.drawingml.char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charts/chart27.xml" ContentType="application/vnd.openxmlformats-officedocument.drawingml.char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25.xml" ContentType="application/vnd.openxmlformats-officedocument.drawingml.char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ppt/charts/chart23.xml" ContentType="application/vnd.openxmlformats-officedocument.drawingml.char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66FF"/>
    <a:srgbClr val="CC0000"/>
    <a:srgbClr val="2F2A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eTales\UI%20Prototyping\Feedback%20Slide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3947136"/>
        <c:axId val="43949056"/>
      </c:lineChart>
      <c:catAx>
        <c:axId val="43947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949056"/>
        <c:crosses val="autoZero"/>
        <c:auto val="1"/>
        <c:lblAlgn val="ctr"/>
        <c:lblOffset val="100"/>
      </c:catAx>
      <c:valAx>
        <c:axId val="439490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4311270125223621"/>
              <c:y val="5.2351268591426088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9471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 Margins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42451712"/>
        <c:axId val="42453632"/>
      </c:lineChart>
      <c:catAx>
        <c:axId val="424517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453632"/>
        <c:crosses val="autoZero"/>
        <c:auto val="1"/>
        <c:lblAlgn val="ctr"/>
        <c:lblOffset val="100"/>
      </c:catAx>
      <c:valAx>
        <c:axId val="4245363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4517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42617088"/>
        <c:axId val="42623360"/>
      </c:lineChart>
      <c:catAx>
        <c:axId val="426170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623360"/>
        <c:crosses val="autoZero"/>
        <c:auto val="1"/>
        <c:lblAlgn val="ctr"/>
        <c:lblOffset val="100"/>
      </c:catAx>
      <c:valAx>
        <c:axId val="4262336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6170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Net Profit Margins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42646912"/>
        <c:axId val="42681856"/>
      </c:lineChart>
      <c:catAx>
        <c:axId val="426469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681856"/>
        <c:crosses val="autoZero"/>
        <c:auto val="1"/>
        <c:lblAlgn val="ctr"/>
        <c:lblOffset val="100"/>
      </c:catAx>
      <c:valAx>
        <c:axId val="426818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64691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err="1" smtClean="0"/>
              <a:t>Elecssories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703488"/>
        <c:axId val="42713856"/>
      </c:lineChart>
      <c:catAx>
        <c:axId val="427034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713856"/>
        <c:crosses val="autoZero"/>
        <c:auto val="1"/>
        <c:lblAlgn val="ctr"/>
        <c:lblOffset val="100"/>
      </c:catAx>
      <c:valAx>
        <c:axId val="427138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sz="1000" b="1" i="0" baseline="0" dirty="0" smtClean="0"/>
                  <a:t>Shelf Space Allocation (%)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2.3081279545949778E-3"/>
              <c:y val="0.43290682414698206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7034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err="1" smtClean="0"/>
              <a:t>HealthBeauties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850944"/>
        <c:axId val="43127552"/>
      </c:lineChart>
      <c:catAx>
        <c:axId val="428509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127552"/>
        <c:crosses val="autoZero"/>
        <c:auto val="1"/>
        <c:lblAlgn val="ctr"/>
        <c:lblOffset val="100"/>
      </c:catAx>
      <c:valAx>
        <c:axId val="4312755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sz="1000" b="1" i="0" baseline="0" dirty="0" smtClean="0"/>
                  <a:t>Shelf Space Allocation (%)</a:t>
                </a:r>
                <a:endParaRPr lang="en-US" sz="1000" b="1" i="0" baseline="0" dirty="0"/>
              </a:p>
            </c:rich>
          </c:tx>
          <c:layout>
            <c:manualLayout>
              <c:xMode val="edge"/>
              <c:yMode val="edge"/>
              <c:x val="2.3081279545949795E-3"/>
              <c:y val="0.43290682414698217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850944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3218816"/>
        <c:axId val="43225088"/>
      </c:lineChart>
      <c:catAx>
        <c:axId val="432188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225088"/>
        <c:crosses val="autoZero"/>
        <c:auto val="1"/>
        <c:lblAlgn val="ctr"/>
        <c:lblOffset val="100"/>
      </c:catAx>
      <c:valAx>
        <c:axId val="432250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218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3279104"/>
        <c:axId val="43281024"/>
      </c:lineChart>
      <c:catAx>
        <c:axId val="43279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281024"/>
        <c:crosses val="autoZero"/>
        <c:auto val="1"/>
        <c:lblAlgn val="ctr"/>
        <c:lblOffset val="100"/>
      </c:catAx>
      <c:valAx>
        <c:axId val="4328102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2791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36"/>
          <c:w val="0.19546448087431731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3318656"/>
        <c:axId val="43496960"/>
      </c:lineChart>
      <c:catAx>
        <c:axId val="4331865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496960"/>
        <c:crosses val="autoZero"/>
        <c:auto val="1"/>
        <c:lblAlgn val="ctr"/>
        <c:lblOffset val="100"/>
      </c:catAx>
      <c:valAx>
        <c:axId val="4349696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318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63"/>
          <c:w val="0.19546448087431731"/>
          <c:h val="0.54094185342216916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3563264"/>
        <c:axId val="43925888"/>
      </c:lineChart>
      <c:catAx>
        <c:axId val="43563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925888"/>
        <c:crosses val="autoZero"/>
        <c:auto val="1"/>
        <c:lblAlgn val="ctr"/>
        <c:lblOffset val="100"/>
      </c:catAx>
      <c:valAx>
        <c:axId val="439258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563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21"/>
          <c:y val="0.18507597734493719"/>
          <c:w val="0.19546448087431731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3972096"/>
        <c:axId val="43974016"/>
      </c:lineChart>
      <c:catAx>
        <c:axId val="439720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974016"/>
        <c:crosses val="autoZero"/>
        <c:auto val="1"/>
        <c:lblAlgn val="ctr"/>
        <c:lblOffset val="100"/>
      </c:catAx>
      <c:valAx>
        <c:axId val="4397401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39720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41"/>
          <c:w val="0.1954644808743174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6066688"/>
        <c:axId val="57402496"/>
      </c:lineChart>
      <c:catAx>
        <c:axId val="4606668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57402496"/>
        <c:crosses val="autoZero"/>
        <c:auto val="1"/>
        <c:lblAlgn val="ctr"/>
        <c:lblOffset val="100"/>
      </c:catAx>
      <c:valAx>
        <c:axId val="5740249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86271978812341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606668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126592"/>
        <c:axId val="44128512"/>
      </c:lineChart>
      <c:catAx>
        <c:axId val="441265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128512"/>
        <c:crosses val="autoZero"/>
        <c:auto val="1"/>
        <c:lblAlgn val="ctr"/>
        <c:lblOffset val="100"/>
      </c:catAx>
      <c:valAx>
        <c:axId val="4412851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1265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41"/>
          <c:w val="0.1954644808743174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162048"/>
        <c:axId val="44176512"/>
      </c:lineChart>
      <c:catAx>
        <c:axId val="441620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176512"/>
        <c:crosses val="autoZero"/>
        <c:auto val="1"/>
        <c:lblAlgn val="ctr"/>
        <c:lblOffset val="100"/>
      </c:catAx>
      <c:valAx>
        <c:axId val="4417651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162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74"/>
          <c:w val="0.19546448087431742"/>
          <c:h val="0.54094185342216961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251008"/>
        <c:axId val="44265472"/>
      </c:lineChart>
      <c:catAx>
        <c:axId val="442510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265472"/>
        <c:crosses val="autoZero"/>
        <c:auto val="1"/>
        <c:lblAlgn val="ctr"/>
        <c:lblOffset val="100"/>
      </c:catAx>
      <c:valAx>
        <c:axId val="4426547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2510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87"/>
          <c:y val="0.18507597734493719"/>
          <c:w val="0.19546448087431742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328064"/>
        <c:axId val="44329984"/>
      </c:lineChart>
      <c:catAx>
        <c:axId val="44328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329984"/>
        <c:crosses val="autoZero"/>
        <c:auto val="1"/>
        <c:lblAlgn val="ctr"/>
        <c:lblOffset val="100"/>
      </c:catAx>
      <c:valAx>
        <c:axId val="443299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328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41"/>
          <c:w val="0.1954644808743174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580864"/>
        <c:axId val="44582784"/>
      </c:lineChart>
      <c:catAx>
        <c:axId val="44580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582784"/>
        <c:crosses val="autoZero"/>
        <c:auto val="1"/>
        <c:lblAlgn val="ctr"/>
        <c:lblOffset val="100"/>
      </c:catAx>
      <c:valAx>
        <c:axId val="445827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580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41"/>
          <c:w val="0.19546448087431742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636800"/>
        <c:axId val="44659456"/>
      </c:lineChart>
      <c:catAx>
        <c:axId val="446368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659456"/>
        <c:crosses val="autoZero"/>
        <c:auto val="1"/>
        <c:lblAlgn val="ctr"/>
        <c:lblOffset val="100"/>
      </c:catAx>
      <c:valAx>
        <c:axId val="4465945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6368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74"/>
          <c:w val="0.19546448087431742"/>
          <c:h val="0.54094185342216961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717568"/>
        <c:axId val="44719488"/>
      </c:lineChart>
      <c:catAx>
        <c:axId val="447175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719488"/>
        <c:crosses val="autoZero"/>
        <c:auto val="1"/>
        <c:lblAlgn val="ctr"/>
        <c:lblOffset val="100"/>
      </c:catAx>
      <c:valAx>
        <c:axId val="4471948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7175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387"/>
          <c:y val="0.18507597734493719"/>
          <c:w val="0.19546448087431742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Online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819200"/>
        <c:axId val="44821120"/>
      </c:lineChart>
      <c:catAx>
        <c:axId val="4481920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821120"/>
        <c:crosses val="autoZero"/>
        <c:auto val="1"/>
        <c:lblAlgn val="ctr"/>
        <c:lblOffset val="100"/>
      </c:catAx>
      <c:valAx>
        <c:axId val="4482112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8192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19007803078669241"/>
          <c:w val="0.19546448087431753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Mixed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4936576"/>
        <c:axId val="44983808"/>
      </c:lineChart>
      <c:catAx>
        <c:axId val="44936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983808"/>
        <c:crosses val="autoZero"/>
        <c:auto val="1"/>
        <c:lblAlgn val="ctr"/>
        <c:lblOffset val="100"/>
      </c:catAx>
      <c:valAx>
        <c:axId val="44983808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4936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4535519125683"/>
          <c:y val="0.19007803078669241"/>
          <c:w val="0.19546448087431753"/>
          <c:h val="0.5701819536071506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B&amp;M Only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5222144"/>
        <c:axId val="45248896"/>
      </c:lineChart>
      <c:catAx>
        <c:axId val="4522214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5248896"/>
        <c:crosses val="autoZero"/>
        <c:auto val="1"/>
        <c:lblAlgn val="ctr"/>
        <c:lblOffset val="100"/>
      </c:catAx>
      <c:valAx>
        <c:axId val="4524889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522214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81420765027326"/>
          <c:y val="0.20597146510532383"/>
          <c:w val="0.19546448087431753"/>
          <c:h val="0.54094185342216983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/>
              <a:t>Sales Volumes</a:t>
            </a:r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8468480"/>
        <c:axId val="88479616"/>
      </c:lineChart>
      <c:catAx>
        <c:axId val="884684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479616"/>
        <c:crosses val="autoZero"/>
        <c:auto val="1"/>
        <c:lblAlgn val="ctr"/>
        <c:lblOffset val="100"/>
      </c:catAx>
      <c:valAx>
        <c:axId val="8847961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/>
                  <a:t>mln</a:t>
                </a:r>
                <a:r>
                  <a:rPr lang="en-US" baseline="0"/>
                  <a:t> units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14311270125223621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46848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Total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5352064"/>
        <c:axId val="45353984"/>
      </c:lineChart>
      <c:catAx>
        <c:axId val="453520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5353984"/>
        <c:crosses val="autoZero"/>
        <c:auto val="1"/>
        <c:lblAlgn val="ctr"/>
        <c:lblOffset val="100"/>
      </c:catAx>
      <c:valAx>
        <c:axId val="4535398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53520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7174863387978454"/>
          <c:y val="0.18507597734493719"/>
          <c:w val="0.19546448087431753"/>
          <c:h val="0.55517716535433059"/>
        </c:manualLayout>
      </c:layout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/>
              <a:t>Sales </a:t>
            </a:r>
            <a:r>
              <a:rPr lang="en-US" sz="1800" b="1" i="0" baseline="0" dirty="0" smtClean="0"/>
              <a:t>Values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88856448"/>
        <c:axId val="89838720"/>
      </c:lineChart>
      <c:catAx>
        <c:axId val="88856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9838720"/>
        <c:crosses val="autoZero"/>
        <c:auto val="1"/>
        <c:lblAlgn val="ctr"/>
        <c:lblOffset val="100"/>
      </c:catAx>
      <c:valAx>
        <c:axId val="8983872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1186271978812344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88564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01188352"/>
        <c:axId val="110440832"/>
      </c:lineChart>
      <c:catAx>
        <c:axId val="10118835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0440832"/>
        <c:crosses val="autoZero"/>
        <c:auto val="1"/>
        <c:lblAlgn val="ctr"/>
        <c:lblOffset val="100"/>
      </c:catAx>
      <c:valAx>
        <c:axId val="110440832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0118835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111873408"/>
        <c:axId val="115524736"/>
      </c:lineChart>
      <c:catAx>
        <c:axId val="111873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5524736"/>
        <c:crosses val="autoZero"/>
        <c:auto val="1"/>
        <c:lblAlgn val="ctr"/>
        <c:lblOffset val="100"/>
      </c:catAx>
      <c:valAx>
        <c:axId val="115524736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11187340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Volume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339328"/>
        <c:axId val="42345600"/>
      </c:lineChart>
      <c:catAx>
        <c:axId val="42339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345600"/>
        <c:crosses val="autoZero"/>
        <c:auto val="1"/>
        <c:lblAlgn val="ctr"/>
        <c:lblOffset val="100"/>
      </c:catAx>
      <c:valAx>
        <c:axId val="423456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33932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Value Shares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5"/>
          <c:order val="3"/>
          <c:tx>
            <c:v>Supplier-4</c:v>
          </c:tx>
          <c:spPr>
            <a:ln>
              <a:solidFill>
                <a:srgbClr val="00B05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Elecssories'!$E$2:$E$8</c:f>
              <c:numCache>
                <c:formatCode>General</c:formatCode>
                <c:ptCount val="7"/>
                <c:pt idx="0">
                  <c:v>14</c:v>
                </c:pt>
                <c:pt idx="1">
                  <c:v>16</c:v>
                </c:pt>
                <c:pt idx="2">
                  <c:v>21</c:v>
                </c:pt>
                <c:pt idx="3">
                  <c:v>17</c:v>
                </c:pt>
                <c:pt idx="4">
                  <c:v>23</c:v>
                </c:pt>
                <c:pt idx="5">
                  <c:v>16</c:v>
                </c:pt>
                <c:pt idx="6">
                  <c:v>22</c:v>
                </c:pt>
              </c:numCache>
            </c:numRef>
          </c:val>
        </c:ser>
        <c:ser>
          <c:idx val="3"/>
          <c:order val="4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5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ser>
          <c:idx val="6"/>
          <c:order val="6"/>
          <c:tx>
            <c:v>Retailer-3</c:v>
          </c:tx>
          <c:spPr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val>
            <c:numRef>
              <c:f>'Sales - Elecssories'!$H$2:$H$8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11</c:v>
                </c:pt>
              </c:numCache>
            </c:numRef>
          </c:val>
        </c:ser>
        <c:marker val="1"/>
        <c:axId val="42379136"/>
        <c:axId val="42389504"/>
      </c:lineChart>
      <c:catAx>
        <c:axId val="42379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389504"/>
        <c:crosses val="autoZero"/>
        <c:auto val="1"/>
        <c:lblAlgn val="ctr"/>
        <c:lblOffset val="100"/>
      </c:catAx>
      <c:valAx>
        <c:axId val="42389504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%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9.5989667958171834E-2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3791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 lang="en-US"/>
            </a:pPr>
            <a:r>
              <a:rPr lang="en-US" sz="1800" b="1" i="0" baseline="0" dirty="0" smtClean="0"/>
              <a:t>Operating Profits</a:t>
            </a:r>
            <a:endParaRPr lang="en-US" sz="1800" b="1" i="0" baseline="0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'Sales - Elecssories'!$B$1</c:f>
              <c:strCache>
                <c:ptCount val="1"/>
                <c:pt idx="0">
                  <c:v>Supplier-1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Elecssories'!$B$2:$B$8</c:f>
              <c:numCache>
                <c:formatCode>General</c:formatCode>
                <c:ptCount val="7"/>
                <c:pt idx="0">
                  <c:v>23.2</c:v>
                </c:pt>
                <c:pt idx="1">
                  <c:v>26.1</c:v>
                </c:pt>
                <c:pt idx="2">
                  <c:v>25.4</c:v>
                </c:pt>
                <c:pt idx="3">
                  <c:v>28.7</c:v>
                </c:pt>
                <c:pt idx="4">
                  <c:v>31.9</c:v>
                </c:pt>
                <c:pt idx="5">
                  <c:v>27.1</c:v>
                </c:pt>
                <c:pt idx="6">
                  <c:v>28.2</c:v>
                </c:pt>
              </c:numCache>
            </c:numRef>
          </c:val>
        </c:ser>
        <c:ser>
          <c:idx val="1"/>
          <c:order val="1"/>
          <c:tx>
            <c:strRef>
              <c:f>'Sales - Elecssories'!$C$1</c:f>
              <c:strCache>
                <c:ptCount val="1"/>
                <c:pt idx="0">
                  <c:v>Supplier-2</c:v>
                </c:pt>
              </c:strCache>
            </c:strRef>
          </c:tx>
          <c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Elecssories'!$C$2:$C$8</c:f>
              <c:numCache>
                <c:formatCode>General</c:formatCode>
                <c:ptCount val="7"/>
                <c:pt idx="0">
                  <c:v>19.2</c:v>
                </c:pt>
                <c:pt idx="1">
                  <c:v>22.1</c:v>
                </c:pt>
                <c:pt idx="2">
                  <c:v>24.4</c:v>
                </c:pt>
                <c:pt idx="3">
                  <c:v>23.7</c:v>
                </c:pt>
                <c:pt idx="4">
                  <c:v>29.9</c:v>
                </c:pt>
                <c:pt idx="5">
                  <c:v>31.1</c:v>
                </c:pt>
                <c:pt idx="6">
                  <c:v>30.2</c:v>
                </c:pt>
              </c:numCache>
            </c:numRef>
          </c:val>
        </c:ser>
        <c:ser>
          <c:idx val="2"/>
          <c:order val="2"/>
          <c:tx>
            <c:strRef>
              <c:f>'Sales - Elecssories'!$D$1</c:f>
              <c:strCache>
                <c:ptCount val="1"/>
                <c:pt idx="0">
                  <c:v>Supplier-3</c:v>
                </c:pt>
              </c:strCache>
            </c:strRef>
          </c:tx>
          <c:spPr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Elecssories'!$D$2:$D$8</c:f>
              <c:numCache>
                <c:formatCode>General</c:formatCode>
                <c:ptCount val="7"/>
                <c:pt idx="0">
                  <c:v>21.2</c:v>
                </c:pt>
                <c:pt idx="1">
                  <c:v>23.1</c:v>
                </c:pt>
                <c:pt idx="2">
                  <c:v>30.4</c:v>
                </c:pt>
                <c:pt idx="3">
                  <c:v>35.700000000000003</c:v>
                </c:pt>
                <c:pt idx="4">
                  <c:v>26.9</c:v>
                </c:pt>
                <c:pt idx="5">
                  <c:v>22.1</c:v>
                </c:pt>
                <c:pt idx="6">
                  <c:v>25.2</c:v>
                </c:pt>
              </c:numCache>
            </c:numRef>
          </c:val>
        </c:ser>
        <c:ser>
          <c:idx val="3"/>
          <c:order val="3"/>
          <c:tx>
            <c:strRef>
              <c:f>'Sales - Elecssories'!$F$1</c:f>
              <c:strCache>
                <c:ptCount val="1"/>
                <c:pt idx="0">
                  <c:v>Retailer-1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Elecssories'!$F$2:$F$8</c:f>
              <c:numCache>
                <c:formatCode>General</c:formatCode>
                <c:ptCount val="7"/>
                <c:pt idx="0">
                  <c:v>6.2</c:v>
                </c:pt>
                <c:pt idx="1">
                  <c:v>8.1</c:v>
                </c:pt>
                <c:pt idx="2">
                  <c:v>8.4</c:v>
                </c:pt>
                <c:pt idx="3">
                  <c:v>10.7</c:v>
                </c:pt>
                <c:pt idx="4">
                  <c:v>13.9</c:v>
                </c:pt>
                <c:pt idx="5">
                  <c:v>17.399999999999999</c:v>
                </c:pt>
                <c:pt idx="6">
                  <c:v>17.2</c:v>
                </c:pt>
              </c:numCache>
            </c:numRef>
          </c:val>
        </c:ser>
        <c:ser>
          <c:idx val="4"/>
          <c:order val="4"/>
          <c:tx>
            <c:strRef>
              <c:f>'Sales - Elecssories'!$G$1</c:f>
              <c:strCache>
                <c:ptCount val="1"/>
                <c:pt idx="0">
                  <c:v>Retailer-2</c:v>
                </c:pt>
              </c:strCache>
            </c:strRef>
          </c:tx>
          <c:spPr>
            <a:ln>
              <a:solidFill>
                <a:srgbClr val="FF33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Lit>
              <c:formatCode>General</c:formatCode>
              <c:ptCount val="7"/>
              <c:pt idx="0">
                <c:v>-3</c:v>
              </c:pt>
              <c:pt idx="1">
                <c:v>-2</c:v>
              </c:pt>
              <c:pt idx="2">
                <c:v>-1</c:v>
              </c:pt>
              <c:pt idx="3">
                <c:v>0</c:v>
              </c:pt>
              <c:pt idx="4">
                <c:v>1</c:v>
              </c:pt>
              <c:pt idx="5">
                <c:v>2</c:v>
              </c:pt>
              <c:pt idx="6">
                <c:v>3</c:v>
              </c:pt>
            </c:numLit>
          </c:cat>
          <c:val>
            <c:numRef>
              <c:f>'Sales - Elecssories'!$G$2:$G$8</c:f>
              <c:numCache>
                <c:formatCode>General</c:formatCode>
                <c:ptCount val="7"/>
                <c:pt idx="0">
                  <c:v>4.2</c:v>
                </c:pt>
                <c:pt idx="1">
                  <c:v>6.1</c:v>
                </c:pt>
                <c:pt idx="2">
                  <c:v>9.8000000000000007</c:v>
                </c:pt>
                <c:pt idx="3">
                  <c:v>13.7</c:v>
                </c:pt>
                <c:pt idx="4">
                  <c:v>15.9</c:v>
                </c:pt>
                <c:pt idx="5">
                  <c:v>18.100000000000001</c:v>
                </c:pt>
                <c:pt idx="6">
                  <c:v>16.7</c:v>
                </c:pt>
              </c:numCache>
            </c:numRef>
          </c:val>
        </c:ser>
        <c:marker val="1"/>
        <c:axId val="42413440"/>
        <c:axId val="42432000"/>
      </c:lineChart>
      <c:catAx>
        <c:axId val="424134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Period</a:t>
                </a:r>
              </a:p>
            </c:rich>
          </c:tx>
          <c:layout/>
        </c:title>
        <c:numFmt formatCode="General" sourceLinked="1"/>
        <c:majorTickMark val="none"/>
        <c:minorTickMark val="out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432000"/>
        <c:crosses val="autoZero"/>
        <c:auto val="1"/>
        <c:lblAlgn val="ctr"/>
        <c:lblOffset val="100"/>
      </c:catAx>
      <c:valAx>
        <c:axId val="42432000"/>
        <c:scaling>
          <c:orientation val="minMax"/>
        </c:scaling>
        <c:axPos val="l"/>
        <c:title>
          <c:tx>
            <c:rich>
              <a:bodyPr rot="0" vert="horz"/>
              <a:lstStyle/>
              <a:p>
                <a:pPr>
                  <a:defRPr lang="en-US"/>
                </a:pPr>
                <a:r>
                  <a:rPr lang="en-US" dirty="0" smtClean="0"/>
                  <a:t>$</a:t>
                </a:r>
                <a:r>
                  <a:rPr lang="en-US" dirty="0" err="1" smtClean="0"/>
                  <a:t>mln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10575642722337479"/>
              <c:y val="5.2351268591426074E-2"/>
            </c:manualLayout>
          </c:layout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42413440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DD7B0-0ADF-4D24-B31A-4170D35471C0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A56FC-E6E8-4CD7-83CE-0E5ADFC370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-457200" y="11430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267201" y="12192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Urban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7251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599" y="914400"/>
          <a:ext cx="8763000" cy="290500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0955"/>
                <a:gridCol w="1340045"/>
                <a:gridCol w="1460500"/>
                <a:gridCol w="1460500"/>
                <a:gridCol w="1460500"/>
                <a:gridCol w="1460500"/>
              </a:tblGrid>
              <a:tr h="43469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Supplier Scores</a:t>
                      </a:r>
                      <a:endParaRPr lang="en-GB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</a:tr>
              <a:tr h="544316"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Incremental market Share (IMS)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Return on Operational Budget (ROOB)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Portfolio Strength (PS)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Strength (CS)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Score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Weightage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/>
                    </a:p>
                  </a:txBody>
                  <a:tcPr/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Supplier 1</a:t>
                      </a:r>
                      <a:endParaRPr lang="en-GB" sz="1600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75000"/>
                        <a:alpha val="2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Supplier 2</a:t>
                      </a:r>
                      <a:endParaRPr lang="en-GB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Supplier 3</a:t>
                      </a:r>
                      <a:endParaRPr lang="en-GB" sz="1600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FFC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029195"/>
          <a:ext cx="8763000" cy="24703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80955"/>
                <a:gridCol w="1340045"/>
                <a:gridCol w="1460500"/>
                <a:gridCol w="1460500"/>
                <a:gridCol w="1460500"/>
                <a:gridCol w="1460500"/>
              </a:tblGrid>
              <a:tr h="434697">
                <a:tc gridSpan="6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Retailer Scores</a:t>
                      </a:r>
                      <a:endParaRPr lang="en-GB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/>
                </a:tc>
              </a:tr>
              <a:tr h="54431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Incremental market Share (IMS)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 on Operational Budget (ROOB)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Relative Profitability</a:t>
                      </a:r>
                    </a:p>
                    <a:p>
                      <a:r>
                        <a:rPr lang="en-US" sz="1400" dirty="0" smtClean="0"/>
                        <a:t>(RP)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Shopper</a:t>
                      </a:r>
                      <a:r>
                        <a:rPr lang="en-US" sz="1400" baseline="0" dirty="0" smtClean="0"/>
                        <a:t> Base (Share of Pocket SOP)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Final</a:t>
                      </a:r>
                      <a:r>
                        <a:rPr lang="en-US" sz="1400" baseline="0" dirty="0" smtClean="0"/>
                        <a:t> Score</a:t>
                      </a:r>
                      <a:endParaRPr lang="en-GB" sz="1400" dirty="0"/>
                    </a:p>
                  </a:txBody>
                  <a:tcPr>
                    <a:noFill/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Weightage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15%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 smtClean="0"/>
                    </a:p>
                  </a:txBody>
                  <a:tcPr/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Retailer 1</a:t>
                      </a:r>
                      <a:endParaRPr lang="en-GB" sz="1600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4">
                        <a:lumMod val="75000"/>
                        <a:alpha val="20000"/>
                      </a:schemeClr>
                    </a:solidFill>
                  </a:tcPr>
                </a:tc>
              </a:tr>
              <a:tr h="4346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Retailer2</a:t>
                      </a:r>
                      <a:endParaRPr lang="en-GB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300PDI colorful with background 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85217" y="76200"/>
            <a:ext cx="1542180" cy="5143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9525" y="-76200"/>
            <a:ext cx="8229600" cy="81646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 smtClean="0"/>
              <a:t> Final Scores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0" y="752475"/>
            <a:ext cx="9144000" cy="64008"/>
          </a:xfrm>
          <a:prstGeom prst="rect">
            <a:avLst/>
          </a:prstGeom>
          <a:solidFill>
            <a:srgbClr val="008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5801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Sales – </a:t>
            </a:r>
            <a:r>
              <a:rPr lang="en-US" sz="2800" b="1" dirty="0" err="1" smtClean="0">
                <a:solidFill>
                  <a:schemeClr val="accent4"/>
                </a:solidFill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-457200" y="11430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267201" y="1219200"/>
          <a:ext cx="4876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Elecssories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Market Shares– </a:t>
            </a:r>
            <a:r>
              <a:rPr lang="en-US" sz="2400" b="1" dirty="0" err="1" smtClean="0">
                <a:solidFill>
                  <a:srgbClr val="71449A"/>
                </a:solidFill>
                <a:latin typeface="Trebuchet MS"/>
              </a:rPr>
              <a:t>HealthBeauties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195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1219200"/>
          <a:ext cx="441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Profits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1143000"/>
          <a:ext cx="449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Shelf Space Allocation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4648200" y="1143000"/>
          <a:ext cx="4495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30035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Elecssories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257" y="46029"/>
            <a:ext cx="8912543" cy="792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 smtClean="0">
                <a:solidFill>
                  <a:srgbClr val="71449A"/>
                </a:solidFill>
                <a:latin typeface="Trebuchet MS"/>
              </a:rPr>
              <a:t>Share of Shoppers – Rural Market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85800"/>
            <a:ext cx="9144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/>
          <p:cNvGraphicFramePr/>
          <p:nvPr/>
        </p:nvGraphicFramePr>
        <p:xfrm>
          <a:off x="0" y="914400"/>
          <a:ext cx="45720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4495800" y="914400"/>
          <a:ext cx="44196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/>
        </p:nvGraphicFramePr>
        <p:xfrm>
          <a:off x="0" y="3657600"/>
          <a:ext cx="4495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95800" y="3733800"/>
          <a:ext cx="4495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172515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 smtClean="0">
                <a:solidFill>
                  <a:srgbClr val="71449A"/>
                </a:solidFill>
                <a:latin typeface="Trebuchet MS"/>
                <a:ea typeface="+mj-ea"/>
                <a:cs typeface="+mj-cs"/>
              </a:rPr>
              <a:t>HealthBeauties</a:t>
            </a:r>
            <a:endParaRPr lang="en-GB" sz="1700" b="1" dirty="0">
              <a:solidFill>
                <a:srgbClr val="71449A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258</Words>
  <Application>Microsoft Office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Sales – Elecssories</vt:lpstr>
      <vt:lpstr>Sales – HealthBeauties</vt:lpstr>
      <vt:lpstr>Market Shares– Elecssories</vt:lpstr>
      <vt:lpstr>Market Shares– HealthBeauties</vt:lpstr>
      <vt:lpstr>Profits</vt:lpstr>
      <vt:lpstr>Profits</vt:lpstr>
      <vt:lpstr>Shelf Space Allocation</vt:lpstr>
      <vt:lpstr>Share of Shoppers – Rural Market</vt:lpstr>
      <vt:lpstr>Share of Shoppers – Rural Market</vt:lpstr>
      <vt:lpstr>Share of Shoppers – Urban Market</vt:lpstr>
      <vt:lpstr>Share of Shoppers – Urban Market</vt:lpstr>
      <vt:lpstr> Final Scores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RaparlaAnil</dc:creator>
  <cp:lastModifiedBy>anil</cp:lastModifiedBy>
  <cp:revision>247</cp:revision>
  <dcterms:created xsi:type="dcterms:W3CDTF">2006-08-16T00:00:00Z</dcterms:created>
  <dcterms:modified xsi:type="dcterms:W3CDTF">2014-10-16T02:42:49Z</dcterms:modified>
</cp:coreProperties>
</file>