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charts/chart39.xml" ContentType="application/vnd.openxmlformats-officedocument.drawingml.chart+xml"/>
  <Override PartName="/ppt/charts/chart57.xml" ContentType="application/vnd.openxmlformats-officedocument.drawingml.char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charts/chart28.xml" ContentType="application/vnd.openxmlformats-officedocument.drawingml.chart+xml"/>
  <Override PartName="/ppt/charts/chart46.xml" ContentType="application/vnd.openxmlformats-officedocument.drawingml.char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35.xml" ContentType="application/vnd.openxmlformats-officedocument.drawingml.chart+xml"/>
  <Override PartName="/ppt/charts/chart53.xml" ContentType="application/vnd.openxmlformats-officedocument.drawingml.char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theme/themeOverride1.xml" ContentType="application/vnd.openxmlformats-officedocument.themeOverride+xml"/>
  <Override PartName="/ppt/charts/chart24.xml" ContentType="application/vnd.openxmlformats-officedocument.drawingml.chart+xml"/>
  <Override PartName="/ppt/charts/chart42.xml" ContentType="application/vnd.openxmlformats-officedocument.drawingml.char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3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chart29.xml" ContentType="application/vnd.openxmlformats-officedocument.drawingml.chart+xml"/>
  <Override PartName="/ppt/charts/chart58.xml" ContentType="application/vnd.openxmlformats-officedocument.drawingml.char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36.xml" ContentType="application/vnd.openxmlformats-officedocument.drawingml.chart+xml"/>
  <Override PartName="/ppt/charts/chart47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25.xml" ContentType="application/vnd.openxmlformats-officedocument.drawingml.chart+xml"/>
  <Override PartName="/ppt/charts/chart54.xml" ContentType="application/vnd.openxmlformats-officedocument.drawingml.char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charts/chart14.xml" ContentType="application/vnd.openxmlformats-officedocument.drawingml.chart+xml"/>
  <Override PartName="/ppt/charts/chart32.xml" ContentType="application/vnd.openxmlformats-officedocument.drawingml.chart+xml"/>
  <Override PartName="/ppt/charts/chart43.xml" ContentType="application/vnd.openxmlformats-officedocument.drawingml.char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30.xml" ContentType="application/vnd.openxmlformats-officedocument.drawingml.chart+xml"/>
  <Override PartName="/ppt/charts/chart41.xml" ContentType="application/vnd.openxmlformats-officedocument.drawingml.chart+xml"/>
  <Override PartName="/ppt/charts/chart5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charts/chart2.xml" ContentType="application/vnd.openxmlformats-officedocument.drawingml.chart+xml"/>
  <Override PartName="/ppt/charts/chart59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charts/chart48.xml" ContentType="application/vnd.openxmlformats-officedocument.drawingml.char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charts/chart19.xml" ContentType="application/vnd.openxmlformats-officedocument.drawingml.chart+xml"/>
  <Override PartName="/ppt/charts/chart37.xml" ContentType="application/vnd.openxmlformats-officedocument.drawingml.chart+xml"/>
  <Override PartName="/ppt/charts/chart55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charts/chart26.xml" ContentType="application/vnd.openxmlformats-officedocument.drawingml.chart+xml"/>
  <Override PartName="/ppt/charts/chart44.xml" ContentType="application/vnd.openxmlformats-officedocument.drawingml.char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charts/chart15.xml" ContentType="application/vnd.openxmlformats-officedocument.drawingml.chart+xml"/>
  <Override PartName="/ppt/charts/chart33.xml" ContentType="application/vnd.openxmlformats-officedocument.drawingml.chart+xml"/>
  <Override PartName="/ppt/charts/chart51.xml" ContentType="application/vnd.openxmlformats-officedocument.drawingml.char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22.xml" ContentType="application/vnd.openxmlformats-officedocument.drawingml.chart+xml"/>
  <Override PartName="/ppt/charts/chart40.xml" ContentType="application/vnd.openxmlformats-officedocument.drawingml.chart+xml"/>
  <Override PartName="/ppt/slides/slide79.xml" ContentType="application/vnd.openxmlformats-officedocument.presentationml.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49.xml" ContentType="application/vnd.openxmlformats-officedocument.drawingml.char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charts/chart27.xml" ContentType="application/vnd.openxmlformats-officedocument.drawingml.chart+xml"/>
  <Override PartName="/ppt/charts/chart38.xml" ContentType="application/vnd.openxmlformats-officedocument.drawingml.chart+xml"/>
  <Override PartName="/ppt/charts/chart56.xml" ContentType="application/vnd.openxmlformats-officedocument.drawingml.char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charts/chart16.xml" ContentType="application/vnd.openxmlformats-officedocument.drawingml.chart+xml"/>
  <Override PartName="/ppt/charts/chart34.xml" ContentType="application/vnd.openxmlformats-officedocument.drawingml.chart+xml"/>
  <Override PartName="/ppt/charts/chart45.xml" ContentType="application/vnd.openxmlformats-officedocument.drawingml.char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23.xml" ContentType="application/vnd.openxmlformats-officedocument.drawingml.chart+xml"/>
  <Override PartName="/ppt/charts/chart5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259" r:id="rId4"/>
    <p:sldId id="260" r:id="rId5"/>
    <p:sldId id="284" r:id="rId6"/>
    <p:sldId id="262" r:id="rId7"/>
    <p:sldId id="263" r:id="rId8"/>
    <p:sldId id="336" r:id="rId9"/>
    <p:sldId id="335" r:id="rId10"/>
    <p:sldId id="310" r:id="rId11"/>
    <p:sldId id="334" r:id="rId12"/>
    <p:sldId id="268" r:id="rId13"/>
    <p:sldId id="269" r:id="rId14"/>
    <p:sldId id="285" r:id="rId15"/>
    <p:sldId id="286" r:id="rId16"/>
    <p:sldId id="270" r:id="rId17"/>
    <p:sldId id="312" r:id="rId18"/>
    <p:sldId id="272" r:id="rId19"/>
    <p:sldId id="273" r:id="rId20"/>
    <p:sldId id="274" r:id="rId21"/>
    <p:sldId id="294" r:id="rId22"/>
    <p:sldId id="297" r:id="rId23"/>
    <p:sldId id="293" r:id="rId24"/>
    <p:sldId id="288" r:id="rId25"/>
    <p:sldId id="276" r:id="rId26"/>
    <p:sldId id="289" r:id="rId27"/>
    <p:sldId id="277" r:id="rId28"/>
    <p:sldId id="290" r:id="rId29"/>
    <p:sldId id="291" r:id="rId30"/>
    <p:sldId id="292" r:id="rId31"/>
    <p:sldId id="280" r:id="rId32"/>
    <p:sldId id="281" r:id="rId33"/>
    <p:sldId id="352" r:id="rId34"/>
    <p:sldId id="353" r:id="rId35"/>
    <p:sldId id="304" r:id="rId36"/>
    <p:sldId id="298" r:id="rId37"/>
    <p:sldId id="299" r:id="rId38"/>
    <p:sldId id="300" r:id="rId39"/>
    <p:sldId id="305" r:id="rId40"/>
    <p:sldId id="306" r:id="rId41"/>
    <p:sldId id="307" r:id="rId42"/>
    <p:sldId id="308" r:id="rId43"/>
    <p:sldId id="315" r:id="rId44"/>
    <p:sldId id="316" r:id="rId45"/>
    <p:sldId id="317" r:id="rId46"/>
    <p:sldId id="318" r:id="rId47"/>
    <p:sldId id="320" r:id="rId48"/>
    <p:sldId id="319" r:id="rId49"/>
    <p:sldId id="321" r:id="rId50"/>
    <p:sldId id="322" r:id="rId51"/>
    <p:sldId id="323" r:id="rId52"/>
    <p:sldId id="324" r:id="rId53"/>
    <p:sldId id="325" r:id="rId54"/>
    <p:sldId id="326" r:id="rId55"/>
    <p:sldId id="328" r:id="rId56"/>
    <p:sldId id="329" r:id="rId57"/>
    <p:sldId id="330" r:id="rId58"/>
    <p:sldId id="331" r:id="rId59"/>
    <p:sldId id="333" r:id="rId60"/>
    <p:sldId id="337" r:id="rId61"/>
    <p:sldId id="338" r:id="rId62"/>
    <p:sldId id="339" r:id="rId63"/>
    <p:sldId id="340" r:id="rId64"/>
    <p:sldId id="341" r:id="rId65"/>
    <p:sldId id="343" r:id="rId66"/>
    <p:sldId id="344" r:id="rId67"/>
    <p:sldId id="345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5" r:id="rId79"/>
    <p:sldId id="364" r:id="rId80"/>
    <p:sldId id="366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2F2A96"/>
    <a:srgbClr val="0066CC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eTales\UI%20Prototyping\Feedback%20Slides\Data.xlsx" TargetMode="External"/><Relationship Id="rId1" Type="http://schemas.openxmlformats.org/officeDocument/2006/relationships/themeOverride" Target="../theme/themeOverride1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0.xml.rels><?xml version="1.0" encoding="UTF-8" standalone="yes"?>
<Relationships xmlns="http://schemas.openxmlformats.org/package/2006/relationships"><Relationship Id="rId2" Type="http://schemas.openxmlformats.org/officeDocument/2006/relationships/oleObject" Target="file:///E:\eTales\UI%20Prototyping\Feedback%20Slides\Data.xlsx" TargetMode="External"/><Relationship Id="rId1" Type="http://schemas.openxmlformats.org/officeDocument/2006/relationships/themeOverride" Target="../theme/themeOverride2.xm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marker val="1"/>
        <c:axId val="32585984"/>
        <c:axId val="32608640"/>
      </c:lineChart>
      <c:catAx>
        <c:axId val="32585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608640"/>
        <c:crosses val="autoZero"/>
        <c:auto val="1"/>
        <c:lblAlgn val="ctr"/>
        <c:lblOffset val="100"/>
      </c:catAx>
      <c:valAx>
        <c:axId val="326086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123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585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303"/>
          <c:w val="0.195464480874318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2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272960"/>
        <c:axId val="33274880"/>
      </c:lineChart>
      <c:catAx>
        <c:axId val="332729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274880"/>
        <c:crosses val="autoZero"/>
        <c:auto val="1"/>
        <c:lblAlgn val="ctr"/>
        <c:lblOffset val="100"/>
      </c:catAx>
      <c:valAx>
        <c:axId val="3327488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272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438"/>
          <c:w val="0.1954644808743182"/>
          <c:h val="0.540941853422172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389568"/>
        <c:axId val="33404032"/>
      </c:lineChart>
      <c:catAx>
        <c:axId val="33389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404032"/>
        <c:crosses val="autoZero"/>
        <c:auto val="1"/>
        <c:lblAlgn val="ctr"/>
        <c:lblOffset val="100"/>
      </c:catAx>
      <c:valAx>
        <c:axId val="334040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389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854"/>
          <c:y val="0.18507597734493719"/>
          <c:w val="0.195464480874318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334400"/>
        <c:axId val="33336320"/>
      </c:lineChart>
      <c:catAx>
        <c:axId val="333344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336320"/>
        <c:crosses val="autoZero"/>
        <c:auto val="1"/>
        <c:lblAlgn val="ctr"/>
        <c:lblOffset val="100"/>
      </c:catAx>
      <c:valAx>
        <c:axId val="333363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3344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2"/>
          <c:y val="0.18507597734493719"/>
          <c:w val="0.195464480874318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marker val="1"/>
        <c:axId val="33457280"/>
        <c:axId val="33459200"/>
      </c:lineChart>
      <c:catAx>
        <c:axId val="334572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459200"/>
        <c:crosses val="autoZero"/>
        <c:auto val="1"/>
        <c:lblAlgn val="ctr"/>
        <c:lblOffset val="100"/>
      </c:catAx>
      <c:valAx>
        <c:axId val="334592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123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4572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91"/>
          <c:w val="0.1954644808743184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2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477376"/>
        <c:axId val="33479296"/>
      </c:lineChart>
      <c:catAx>
        <c:axId val="33477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479296"/>
        <c:crosses val="autoZero"/>
        <c:auto val="1"/>
        <c:lblAlgn val="ctr"/>
        <c:lblOffset val="100"/>
      </c:catAx>
      <c:valAx>
        <c:axId val="334792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477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446"/>
          <c:w val="0.19546448087431831"/>
          <c:h val="0.54094185342217305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544832"/>
        <c:axId val="33555200"/>
      </c:lineChart>
      <c:catAx>
        <c:axId val="3354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555200"/>
        <c:crosses val="autoZero"/>
        <c:auto val="1"/>
        <c:lblAlgn val="ctr"/>
        <c:lblOffset val="100"/>
      </c:catAx>
      <c:valAx>
        <c:axId val="335552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544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2"/>
          <c:y val="0.18507597734493719"/>
          <c:w val="0.195464480874318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616640"/>
        <c:axId val="33618560"/>
      </c:lineChart>
      <c:catAx>
        <c:axId val="33616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618560"/>
        <c:crosses val="autoZero"/>
        <c:auto val="1"/>
        <c:lblAlgn val="ctr"/>
        <c:lblOffset val="100"/>
      </c:catAx>
      <c:valAx>
        <c:axId val="336185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616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87"/>
          <c:y val="0.18507597734493719"/>
          <c:w val="0.195464480874318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2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2507776"/>
        <c:axId val="32514048"/>
      </c:lineChart>
      <c:catAx>
        <c:axId val="325077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514048"/>
        <c:crosses val="autoZero"/>
        <c:auto val="1"/>
        <c:lblAlgn val="ctr"/>
        <c:lblOffset val="100"/>
      </c:catAx>
      <c:valAx>
        <c:axId val="325140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507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452"/>
          <c:w val="0.19546448087431842"/>
          <c:h val="0.540941853422173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0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Transaction Values by Terms of </a:t>
            </a:r>
            <a:r>
              <a:rPr lang="en-US" sz="1800" b="1" i="0" baseline="0" dirty="0" smtClean="0"/>
              <a:t>Payment</a:t>
            </a:r>
            <a:endParaRPr lang="en-US" dirty="0"/>
          </a:p>
        </c:rich>
      </c:tx>
    </c:title>
    <c:plotArea>
      <c:layout/>
      <c:pieChart>
        <c:varyColors val="1"/>
        <c:ser>
          <c:idx val="0"/>
          <c:order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 b="1" dirty="0"/>
                      <a:t>30 Days</a:t>
                    </a:r>
                  </a:p>
                  <a:p>
                    <a:r>
                      <a:rPr lang="en-US" sz="1400" dirty="0"/>
                      <a:t>2.1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15%</a:t>
                    </a:r>
                  </a:p>
                </c:rich>
              </c:tx>
              <c:showVal val="1"/>
            </c:dLbl>
            <c:dLbl>
              <c:idx val="1"/>
              <c:tx>
                <c:rich>
                  <a:bodyPr/>
                  <a:lstStyle/>
                  <a:p>
                    <a:pPr>
                      <a:defRPr lang="en-US" sz="1400"/>
                    </a:pPr>
                    <a:r>
                      <a:rPr lang="en-US" sz="1400" b="1"/>
                      <a:t>45 Days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5.7 ($mln)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41%</a:t>
                    </a:r>
                  </a:p>
                </c:rich>
              </c:tx>
              <c:spPr/>
              <c:showVal val="1"/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1" dirty="0"/>
                      <a:t>60 Days</a:t>
                    </a:r>
                  </a:p>
                  <a:p>
                    <a:r>
                      <a:rPr lang="en-US" sz="1400" dirty="0"/>
                      <a:t>3.8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27%</a:t>
                    </a:r>
                  </a:p>
                </c:rich>
              </c:tx>
              <c:showVal val="1"/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b="1" dirty="0"/>
                      <a:t>90 Days</a:t>
                    </a:r>
                  </a:p>
                  <a:p>
                    <a:r>
                      <a:rPr lang="en-US" sz="1400" dirty="0"/>
                      <a:t>2.3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17%</a:t>
                    </a:r>
                  </a:p>
                </c:rich>
              </c:tx>
              <c:showVal val="1"/>
            </c:dLbl>
            <c:delete val="1"/>
          </c:dLbls>
          <c:cat>
            <c:strRef>
              <c:f>'Payment Terms'!$A$2:$A$5</c:f>
              <c:strCache>
                <c:ptCount val="4"/>
                <c:pt idx="0">
                  <c:v>30 Days</c:v>
                </c:pt>
                <c:pt idx="1">
                  <c:v>45 Days</c:v>
                </c:pt>
                <c:pt idx="2">
                  <c:v>60 Days</c:v>
                </c:pt>
                <c:pt idx="3">
                  <c:v>90 Days</c:v>
                </c:pt>
              </c:strCache>
            </c:strRef>
          </c:cat>
          <c:val>
            <c:numRef>
              <c:f>'Payment Terms'!$B$2:$B$5</c:f>
              <c:numCache>
                <c:formatCode>General</c:formatCode>
                <c:ptCount val="4"/>
                <c:pt idx="0">
                  <c:v>2.1</c:v>
                </c:pt>
                <c:pt idx="1">
                  <c:v>5.7</c:v>
                </c:pt>
                <c:pt idx="2">
                  <c:v>3.8</c:v>
                </c:pt>
                <c:pt idx="3">
                  <c:v>2.2999999999999998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>
            <a:defRPr lang="en-US" sz="1400"/>
          </a:pPr>
          <a:endParaRPr lang="en-US"/>
        </a:p>
      </c:txPr>
    </c:legend>
    <c:plotVisOnly val="1"/>
  </c:chart>
  <c:externalData r:id="rId2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Gross Profit Margin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118272"/>
        <c:axId val="34128640"/>
      </c:lineChart>
      <c:catAx>
        <c:axId val="34118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128640"/>
        <c:crosses val="autoZero"/>
        <c:auto val="1"/>
        <c:lblAlgn val="ctr"/>
        <c:lblOffset val="100"/>
      </c:catAx>
      <c:valAx>
        <c:axId val="341286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123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118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86"/>
          <c:w val="0.19546448087431836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 Margin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299904"/>
        <c:axId val="34301824"/>
      </c:lineChart>
      <c:catAx>
        <c:axId val="34299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01824"/>
        <c:crosses val="autoZero"/>
        <c:auto val="1"/>
        <c:lblAlgn val="ctr"/>
        <c:lblOffset val="100"/>
      </c:catAx>
      <c:valAx>
        <c:axId val="343018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299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8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 Margin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329728"/>
        <c:axId val="34331648"/>
      </c:lineChart>
      <c:catAx>
        <c:axId val="34329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31648"/>
        <c:crosses val="autoZero"/>
        <c:auto val="1"/>
        <c:lblAlgn val="ctr"/>
        <c:lblOffset val="100"/>
      </c:catAx>
      <c:valAx>
        <c:axId val="3433164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297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438"/>
          <c:w val="0.1954644808743182"/>
          <c:h val="0.540941853422172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00B05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34261632"/>
        <c:axId val="34362112"/>
      </c:barChart>
      <c:catAx>
        <c:axId val="34261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62112"/>
        <c:crosses val="autoZero"/>
        <c:auto val="1"/>
        <c:lblAlgn val="ctr"/>
        <c:lblOffset val="100"/>
      </c:catAx>
      <c:valAx>
        <c:axId val="3436211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26163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00B05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34391168"/>
        <c:axId val="34393088"/>
      </c:barChart>
      <c:catAx>
        <c:axId val="343911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93088"/>
        <c:crosses val="autoZero"/>
        <c:auto val="1"/>
        <c:lblAlgn val="ctr"/>
        <c:lblOffset val="100"/>
      </c:catAx>
      <c:valAx>
        <c:axId val="3439308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err="1" smtClean="0"/>
                  <a:t>mln</a:t>
                </a:r>
                <a:r>
                  <a:rPr lang="en-US" baseline="0" dirty="0" smtClean="0"/>
                  <a:t> units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391168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00B05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34413952"/>
        <c:axId val="34461184"/>
      </c:barChart>
      <c:catAx>
        <c:axId val="34413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461184"/>
        <c:crosses val="autoZero"/>
        <c:auto val="1"/>
        <c:lblAlgn val="ctr"/>
        <c:lblOffset val="100"/>
      </c:catAx>
      <c:valAx>
        <c:axId val="344611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41395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2567296"/>
        <c:axId val="32569216"/>
      </c:lineChart>
      <c:catAx>
        <c:axId val="32567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569216"/>
        <c:crosses val="autoZero"/>
        <c:auto val="1"/>
        <c:lblAlgn val="ctr"/>
        <c:lblOffset val="100"/>
      </c:catAx>
      <c:valAx>
        <c:axId val="325692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567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87"/>
          <c:y val="0.18507597734493719"/>
          <c:w val="0.195464480874318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'Retailer KPIs - Rotation Index'!$A$2</c:f>
              <c:strCache>
                <c:ptCount val="1"/>
                <c:pt idx="0">
                  <c:v>Retailer-1</c:v>
                </c:pt>
              </c:strCache>
            </c:strRef>
          </c:tx>
          <c:spPr>
            <a:solidFill>
              <a:schemeClr val="accent4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Index'!$B$2:$G$2</c:f>
              <c:numCache>
                <c:formatCode>General</c:formatCode>
                <c:ptCount val="6"/>
                <c:pt idx="0">
                  <c:v>25</c:v>
                </c:pt>
                <c:pt idx="1">
                  <c:v>55</c:v>
                </c:pt>
                <c:pt idx="4">
                  <c:v>25</c:v>
                </c:pt>
                <c:pt idx="5">
                  <c:v>55</c:v>
                </c:pt>
              </c:numCache>
            </c:numRef>
          </c:val>
        </c:ser>
        <c:ser>
          <c:idx val="1"/>
          <c:order val="1"/>
          <c:tx>
            <c:strRef>
              <c:f>'Retailer KPIs - Rotation Index'!$A$3</c:f>
              <c:strCache>
                <c:ptCount val="1"/>
                <c:pt idx="0">
                  <c:v>Retailer-2</c:v>
                </c:pt>
              </c:strCache>
            </c:strRef>
          </c:tx>
          <c:spPr>
            <a:solidFill>
              <a:srgbClr val="00B050"/>
            </a:solidFill>
          </c:spPr>
          <c:cat>
            <c:numRef>
              <c:f>'Retailer KPIs - Rotation Index'!$B$1:$G$1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cat>
          <c:val>
            <c:numRef>
              <c:f>'Retailer KPIs - Rotation Index'!$B$3:$G$3</c:f>
              <c:numCache>
                <c:formatCode>General</c:formatCode>
                <c:ptCount val="6"/>
                <c:pt idx="0">
                  <c:v>45</c:v>
                </c:pt>
                <c:pt idx="1">
                  <c:v>60</c:v>
                </c:pt>
                <c:pt idx="4">
                  <c:v>45</c:v>
                </c:pt>
                <c:pt idx="5">
                  <c:v>60</c:v>
                </c:pt>
              </c:numCache>
            </c:numRef>
          </c:val>
        </c:ser>
        <c:axId val="34674560"/>
        <c:axId val="34689024"/>
      </c:barChart>
      <c:catAx>
        <c:axId val="346745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689024"/>
        <c:crosses val="autoZero"/>
        <c:auto val="1"/>
        <c:lblAlgn val="ctr"/>
        <c:lblOffset val="100"/>
      </c:catAx>
      <c:valAx>
        <c:axId val="3468902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err="1" smtClean="0"/>
                  <a:t>mln</a:t>
                </a:r>
                <a:r>
                  <a:rPr lang="en-US" dirty="0" smtClean="0"/>
                  <a:t> units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674560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Urban Market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479104"/>
        <c:axId val="34485376"/>
      </c:lineChart>
      <c:catAx>
        <c:axId val="34479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 dirty="0" smtClean="0"/>
                  <a:t>Period</a:t>
                </a:r>
                <a:endParaRPr lang="en-US" dirty="0"/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485376"/>
        <c:crosses val="autoZero"/>
        <c:auto val="1"/>
        <c:lblAlgn val="ctr"/>
        <c:lblOffset val="100"/>
      </c:catAx>
      <c:valAx>
        <c:axId val="3448537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47910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Rural Market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Elecssories'!$E$2:$E$8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506624"/>
        <c:axId val="34521088"/>
      </c:lineChart>
      <c:catAx>
        <c:axId val="34506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521088"/>
        <c:crosses val="autoZero"/>
        <c:auto val="1"/>
        <c:lblAlgn val="ctr"/>
        <c:lblOffset val="100"/>
      </c:catAx>
      <c:valAx>
        <c:axId val="345210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Profitability Index($</a:t>
                </a:r>
                <a:r>
                  <a:rPr lang="en-US" dirty="0" err="1"/>
                  <a:t>mln</a:t>
                </a:r>
                <a:r>
                  <a:rPr lang="en-US" dirty="0"/>
                  <a:t>)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50662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Rural Market</a:t>
            </a:r>
            <a:endParaRPr lang="en-US" dirty="0"/>
          </a:p>
        </c:rich>
      </c:tx>
      <c:layout>
        <c:manualLayout>
          <c:xMode val="edge"/>
          <c:yMode val="edge"/>
          <c:x val="0.29667355105202031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34817152"/>
        <c:axId val="34819072"/>
      </c:lineChart>
      <c:catAx>
        <c:axId val="348171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19072"/>
        <c:crosses val="autoZero"/>
        <c:auto val="1"/>
        <c:lblAlgn val="ctr"/>
        <c:lblOffset val="100"/>
      </c:catAx>
      <c:valAx>
        <c:axId val="3481907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1715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Urban Market</a:t>
            </a:r>
            <a:endParaRPr lang="en-US" dirty="0"/>
          </a:p>
        </c:rich>
      </c:tx>
      <c:layout>
        <c:manualLayout>
          <c:xMode val="edge"/>
          <c:yMode val="edge"/>
          <c:x val="0.37590852372961947"/>
          <c:y val="1.7241379310344827E-2"/>
        </c:manualLayout>
      </c:layout>
    </c:title>
    <c:plotArea>
      <c:layout/>
      <c:lineChart>
        <c:grouping val="standard"/>
        <c:ser>
          <c:idx val="3"/>
          <c:order val="0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1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34852864"/>
        <c:axId val="34854784"/>
      </c:lineChart>
      <c:catAx>
        <c:axId val="34852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54784"/>
        <c:crosses val="autoZero"/>
        <c:auto val="1"/>
        <c:lblAlgn val="ctr"/>
        <c:lblOffset val="100"/>
      </c:catAx>
      <c:valAx>
        <c:axId val="348547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Stock Cover    (in Weeks)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5286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4"/>
          <c:order val="3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34883456"/>
        <c:axId val="34893824"/>
      </c:lineChart>
      <c:catAx>
        <c:axId val="348834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93824"/>
        <c:crosses val="autoZero"/>
        <c:auto val="1"/>
        <c:lblAlgn val="ctr"/>
        <c:lblOffset val="100"/>
      </c:catAx>
      <c:valAx>
        <c:axId val="348938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4883456"/>
        <c:crosses val="autoZero"/>
        <c:crossBetween val="between"/>
      </c:valAx>
    </c:plotArea>
    <c:plotVisOnly val="1"/>
  </c:chart>
  <c:externalData r:id="rId1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4"/>
          <c:order val="3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3953920"/>
        <c:axId val="103955840"/>
      </c:lineChart>
      <c:catAx>
        <c:axId val="103953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3955840"/>
        <c:crosses val="autoZero"/>
        <c:auto val="1"/>
        <c:lblAlgn val="ctr"/>
        <c:lblOffset val="100"/>
      </c:catAx>
      <c:valAx>
        <c:axId val="1039558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3953920"/>
        <c:crosses val="autoZero"/>
        <c:crossBetween val="between"/>
      </c:valAx>
    </c:plotArea>
    <c:plotVisOnly val="1"/>
  </c:chart>
  <c:externalData r:id="rId1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4"/>
          <c:order val="3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3998592"/>
        <c:axId val="104000512"/>
      </c:lineChart>
      <c:catAx>
        <c:axId val="103998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000512"/>
        <c:crosses val="autoZero"/>
        <c:auto val="1"/>
        <c:lblAlgn val="ctr"/>
        <c:lblOffset val="100"/>
      </c:catAx>
      <c:valAx>
        <c:axId val="1040005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3998592"/>
        <c:crosses val="autoZero"/>
        <c:crossBetween val="between"/>
      </c:valAx>
    </c:plotArea>
    <c:plotVisOnly val="1"/>
  </c:chart>
  <c:externalData r:id="rId1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4"/>
          <c:order val="3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059648"/>
        <c:axId val="104061568"/>
      </c:lineChart>
      <c:catAx>
        <c:axId val="1040596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061568"/>
        <c:crosses val="autoZero"/>
        <c:auto val="1"/>
        <c:lblAlgn val="ctr"/>
        <c:lblOffset val="100"/>
      </c:catAx>
      <c:valAx>
        <c:axId val="10406156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059648"/>
        <c:crosses val="autoZero"/>
        <c:crossBetween val="between"/>
      </c:valAx>
    </c:plotArea>
    <c:plotVisOnly val="1"/>
  </c:chart>
  <c:externalData r:id="rId1"/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4"/>
          <c:order val="2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124800"/>
        <c:axId val="104126720"/>
      </c:lineChart>
      <c:catAx>
        <c:axId val="104124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126720"/>
        <c:crosses val="autoZero"/>
        <c:auto val="1"/>
        <c:lblAlgn val="ctr"/>
        <c:lblOffset val="100"/>
      </c:catAx>
      <c:valAx>
        <c:axId val="1041267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124800"/>
        <c:crosses val="autoZero"/>
        <c:crossBetween val="between"/>
      </c:valAx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2946048"/>
        <c:axId val="32964608"/>
      </c:lineChart>
      <c:catAx>
        <c:axId val="32946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964608"/>
        <c:crosses val="autoZero"/>
        <c:auto val="1"/>
        <c:lblAlgn val="ctr"/>
        <c:lblOffset val="100"/>
      </c:catAx>
      <c:valAx>
        <c:axId val="3296460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2946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9054"/>
          <c:y val="0.18507597734493719"/>
          <c:w val="0.19546448087431853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4"/>
          <c:order val="2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172544"/>
        <c:axId val="104187008"/>
      </c:lineChart>
      <c:catAx>
        <c:axId val="1041725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187008"/>
        <c:crosses val="autoZero"/>
        <c:auto val="1"/>
        <c:lblAlgn val="ctr"/>
        <c:lblOffset val="100"/>
      </c:catAx>
      <c:valAx>
        <c:axId val="10418700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172544"/>
        <c:crosses val="autoZero"/>
        <c:crossBetween val="between"/>
      </c:valAx>
    </c:plotArea>
    <c:plotVisOnly val="1"/>
  </c:chart>
  <c:externalData r:id="rId1"/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4"/>
          <c:order val="2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241024"/>
        <c:axId val="104251392"/>
      </c:lineChart>
      <c:catAx>
        <c:axId val="104241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251392"/>
        <c:crosses val="autoZero"/>
        <c:auto val="1"/>
        <c:lblAlgn val="ctr"/>
        <c:lblOffset val="100"/>
      </c:catAx>
      <c:valAx>
        <c:axId val="10425139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241024"/>
        <c:crosses val="autoZero"/>
        <c:crossBetween val="between"/>
      </c:valAx>
    </c:plotArea>
    <c:plotVisOnly val="1"/>
  </c:chart>
  <c:externalData r:id="rId1"/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autoTitleDeleted val="1"/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4"/>
          <c:order val="2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104293120"/>
        <c:axId val="104295040"/>
      </c:lineChart>
      <c:catAx>
        <c:axId val="104293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295040"/>
        <c:crosses val="autoZero"/>
        <c:auto val="1"/>
        <c:lblAlgn val="ctr"/>
        <c:lblOffset val="100"/>
      </c:catAx>
      <c:valAx>
        <c:axId val="10429504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293120"/>
        <c:crosses val="autoZero"/>
        <c:crossBetween val="between"/>
      </c:valAx>
    </c:plotArea>
    <c:plotVisOnly val="1"/>
  </c:chart>
  <c:externalData r:id="rId1"/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1"/>
          <c:order val="1"/>
          <c:dLbls>
            <c:showCatName val="1"/>
            <c:showPercent val="1"/>
          </c:dLbls>
          <c:cat>
            <c:multiLvlStrRef>
              <c:f>'Volume Discounts'!$A$2:$A$4</c:f>
            </c:multiLvlStrRef>
          </c:cat>
          <c:val>
            <c:numRef>
              <c:f>'Volume Discounts'!$B$2:$B$4</c:f>
            </c:numRef>
          </c:val>
        </c:ser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'Volume Discounts'!$B$9</c:f>
              <c:strCache>
                <c:ptCount val="1"/>
                <c:pt idx="0">
                  <c:v>Discount Value ($mln)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</c:dPt>
          <c:dPt>
            <c:idx val="1"/>
            <c:spPr>
              <a:solidFill>
                <a:srgbClr val="FF3300"/>
              </a:solidFill>
            </c:spPr>
          </c:dPt>
          <c:dLbls>
            <c:showCatName val="1"/>
            <c:showPercent val="1"/>
          </c:dLbls>
          <c:cat>
            <c:strRef>
              <c:f>'Volume Discounts'!$A$10:$A$11</c:f>
              <c:strCache>
                <c:ptCount val="2"/>
                <c:pt idx="0">
                  <c:v>Retailer - 1</c:v>
                </c:pt>
                <c:pt idx="1">
                  <c:v>Retailer - 2</c:v>
                </c:pt>
              </c:strCache>
            </c:strRef>
          </c:cat>
          <c:val>
            <c:numRef>
              <c:f>'Volume Discounts'!$B$10:$B$11</c:f>
              <c:numCache>
                <c:formatCode>General</c:formatCode>
                <c:ptCount val="2"/>
                <c:pt idx="0">
                  <c:v>19.100000000000001</c:v>
                </c:pt>
                <c:pt idx="1">
                  <c:v>24.299999999999986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1"/>
  <c:chart>
    <c:autoTitleDeleted val="1"/>
    <c:plotArea>
      <c:layout/>
      <c:pieChart>
        <c:varyColors val="1"/>
        <c:ser>
          <c:idx val="1"/>
          <c:order val="1"/>
          <c:dLbls>
            <c:showCatName val="1"/>
            <c:showPercent val="1"/>
          </c:dLbls>
          <c:cat>
            <c:multiLvlStrRef>
              <c:f>'Volume Discounts'!$A$2:$A$4</c:f>
            </c:multiLvlStrRef>
          </c:cat>
          <c:val>
            <c:numRef>
              <c:f>'Volume Discounts'!$B$2:$B$4</c:f>
            </c:numRef>
          </c:val>
        </c:ser>
        <c:ser>
          <c:idx val="0"/>
          <c:order val="0"/>
          <c:dPt>
            <c:idx val="0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1"/>
            <c:spPr>
              <a:solidFill>
                <a:srgbClr val="C00000"/>
              </a:solidFill>
            </c:spPr>
          </c:dPt>
          <c:dPt>
            <c:idx val="2"/>
            <c:spPr>
              <a:solidFill>
                <a:srgbClr val="FFC000"/>
              </a:solidFill>
            </c:spPr>
          </c:dPt>
          <c:dLbls>
            <c:showCatName val="1"/>
            <c:showPercent val="1"/>
          </c:dLbls>
          <c:cat>
            <c:strRef>
              <c:f>'Volume Discounts'!$A$2:$A$4</c:f>
              <c:strCache>
                <c:ptCount val="3"/>
                <c:pt idx="0">
                  <c:v>Supplier - 1</c:v>
                </c:pt>
                <c:pt idx="1">
                  <c:v>Supplier - 2</c:v>
                </c:pt>
                <c:pt idx="2">
                  <c:v>Supplier - 3</c:v>
                </c:pt>
              </c:strCache>
            </c:strRef>
          </c:cat>
          <c:val>
            <c:numRef>
              <c:f>'Volume Discounts'!$B$2:$B$4</c:f>
              <c:numCache>
                <c:formatCode>General</c:formatCode>
                <c:ptCount val="3"/>
                <c:pt idx="0">
                  <c:v>20.7</c:v>
                </c:pt>
                <c:pt idx="1">
                  <c:v>10.5</c:v>
                </c:pt>
                <c:pt idx="2">
                  <c:v>12.2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marker val="1"/>
        <c:axId val="33007488"/>
        <c:axId val="33013760"/>
      </c:lineChart>
      <c:catAx>
        <c:axId val="33007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013760"/>
        <c:crosses val="autoZero"/>
        <c:auto val="1"/>
        <c:lblAlgn val="ctr"/>
        <c:lblOffset val="100"/>
      </c:catAx>
      <c:valAx>
        <c:axId val="330137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123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0074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91"/>
          <c:w val="0.19546448087431847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style val="10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Transaction Values by Terms of </a:t>
            </a:r>
            <a:r>
              <a:rPr lang="en-US" sz="1800" b="1" i="0" baseline="0" dirty="0" smtClean="0"/>
              <a:t>Payment</a:t>
            </a:r>
            <a:endParaRPr lang="en-US" dirty="0"/>
          </a:p>
        </c:rich>
      </c:tx>
    </c:title>
    <c:plotArea>
      <c:layout/>
      <c:pieChart>
        <c:varyColors val="1"/>
        <c:ser>
          <c:idx val="0"/>
          <c:order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 b="1" dirty="0"/>
                      <a:t>30 Days</a:t>
                    </a:r>
                  </a:p>
                  <a:p>
                    <a:r>
                      <a:rPr lang="en-US" sz="1400" dirty="0"/>
                      <a:t>2.1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15%</a:t>
                    </a:r>
                  </a:p>
                </c:rich>
              </c:tx>
              <c:showVal val="1"/>
            </c:dLbl>
            <c:dLbl>
              <c:idx val="1"/>
              <c:tx>
                <c:rich>
                  <a:bodyPr/>
                  <a:lstStyle/>
                  <a:p>
                    <a:pPr>
                      <a:defRPr lang="en-US" sz="1400"/>
                    </a:pPr>
                    <a:r>
                      <a:rPr lang="en-US" sz="1400" b="1"/>
                      <a:t>45 Days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5.7 ($mln)</a:t>
                    </a:r>
                  </a:p>
                  <a:p>
                    <a:pPr>
                      <a:defRPr lang="en-US" sz="1400"/>
                    </a:pPr>
                    <a:r>
                      <a:rPr lang="en-US" sz="1400"/>
                      <a:t>41%</a:t>
                    </a:r>
                  </a:p>
                </c:rich>
              </c:tx>
              <c:spPr/>
              <c:showVal val="1"/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1" dirty="0"/>
                      <a:t>60 Days</a:t>
                    </a:r>
                  </a:p>
                  <a:p>
                    <a:r>
                      <a:rPr lang="en-US" sz="1400" dirty="0"/>
                      <a:t>3.8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27%</a:t>
                    </a:r>
                  </a:p>
                </c:rich>
              </c:tx>
              <c:showVal val="1"/>
            </c:dLbl>
            <c:dLbl>
              <c:idx val="3"/>
              <c:tx>
                <c:rich>
                  <a:bodyPr/>
                  <a:lstStyle/>
                  <a:p>
                    <a:r>
                      <a:rPr lang="en-US" sz="1400" b="1" dirty="0"/>
                      <a:t>90 Days</a:t>
                    </a:r>
                  </a:p>
                  <a:p>
                    <a:r>
                      <a:rPr lang="en-US" sz="1400" dirty="0"/>
                      <a:t>2.3 ($</a:t>
                    </a:r>
                    <a:r>
                      <a:rPr lang="en-US" sz="1400" dirty="0" err="1"/>
                      <a:t>mln</a:t>
                    </a:r>
                    <a:r>
                      <a:rPr lang="en-US" sz="1400" dirty="0"/>
                      <a:t>)</a:t>
                    </a:r>
                  </a:p>
                  <a:p>
                    <a:r>
                      <a:rPr lang="en-US" sz="1400" dirty="0"/>
                      <a:t>17%</a:t>
                    </a:r>
                  </a:p>
                </c:rich>
              </c:tx>
              <c:showVal val="1"/>
            </c:dLbl>
            <c:delete val="1"/>
          </c:dLbls>
          <c:cat>
            <c:strRef>
              <c:f>'Payment Terms'!$A$2:$A$5</c:f>
              <c:strCache>
                <c:ptCount val="4"/>
                <c:pt idx="0">
                  <c:v>30 Days</c:v>
                </c:pt>
                <c:pt idx="1">
                  <c:v>45 Days</c:v>
                </c:pt>
                <c:pt idx="2">
                  <c:v>60 Days</c:v>
                </c:pt>
                <c:pt idx="3">
                  <c:v>90 Days</c:v>
                </c:pt>
              </c:strCache>
            </c:strRef>
          </c:cat>
          <c:val>
            <c:numRef>
              <c:f>'Payment Terms'!$B$2:$B$5</c:f>
              <c:numCache>
                <c:formatCode>General</c:formatCode>
                <c:ptCount val="4"/>
                <c:pt idx="0">
                  <c:v>2.1</c:v>
                </c:pt>
                <c:pt idx="1">
                  <c:v>5.7</c:v>
                </c:pt>
                <c:pt idx="2">
                  <c:v>3.8</c:v>
                </c:pt>
                <c:pt idx="3">
                  <c:v>2.2999999999999998</c:v>
                </c:pt>
              </c:numCache>
            </c:numRef>
          </c:val>
        </c:ser>
        <c:firstSliceAng val="0"/>
      </c:pieChart>
    </c:plotArea>
    <c:legend>
      <c:legendPos val="r"/>
      <c:txPr>
        <a:bodyPr/>
        <a:lstStyle/>
        <a:p>
          <a:pPr>
            <a:defRPr lang="en-US" sz="1400"/>
          </a:pPr>
          <a:endParaRPr lang="en-US"/>
        </a:p>
      </c:txPr>
    </c:legend>
    <c:plotVisOnly val="1"/>
  </c:chart>
  <c:externalData r:id="rId2"/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>
        <c:manualLayout>
          <c:xMode val="edge"/>
          <c:yMode val="edge"/>
          <c:x val="0.37590852372961936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104716160"/>
        <c:axId val="104718336"/>
      </c:lineChart>
      <c:catAx>
        <c:axId val="1047161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718336"/>
        <c:crosses val="autoZero"/>
        <c:auto val="1"/>
        <c:lblAlgn val="ctr"/>
        <c:lblOffset val="100"/>
      </c:catAx>
      <c:valAx>
        <c:axId val="1047183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u="none" strike="noStrike" baseline="0" dirty="0" smtClean="0"/>
                  <a:t>Average Brand Awareness (%)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716160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Elecssories</a:t>
            </a:r>
            <a:endParaRPr lang="en-US" dirty="0"/>
          </a:p>
        </c:rich>
      </c:tx>
      <c:layout>
        <c:manualLayout>
          <c:xMode val="edge"/>
          <c:yMode val="edge"/>
          <c:x val="0.34312163848371413"/>
          <c:y val="1.7241379310344827E-2"/>
        </c:manualLayout>
      </c:layout>
    </c:title>
    <c:plotArea>
      <c:layout/>
      <c:lineChart>
        <c:grouping val="standard"/>
        <c:ser>
          <c:idx val="1"/>
          <c:order val="0"/>
          <c:tx>
            <c:strRef>
              <c:f>'Market Shares'!$B$1</c:f>
              <c:strCache>
                <c:ptCount val="1"/>
                <c:pt idx="0">
                  <c:v>Supplier-1</c:v>
                </c:pt>
              </c:strCache>
            </c:strRef>
          </c:tx>
          <c:spPr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Shares'!$B$2:$B$8</c:f>
              <c:numCache>
                <c:formatCode>General</c:formatCode>
                <c:ptCount val="7"/>
                <c:pt idx="0">
                  <c:v>35.4</c:v>
                </c:pt>
                <c:pt idx="1">
                  <c:v>33.1</c:v>
                </c:pt>
                <c:pt idx="2">
                  <c:v>40.300000000000004</c:v>
                </c:pt>
                <c:pt idx="3">
                  <c:v>34.4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0"/>
          <c:order val="1"/>
          <c:tx>
            <c:strRef>
              <c:f>'Market Shares'!$C$1</c:f>
              <c:strCache>
                <c:ptCount val="1"/>
                <c:pt idx="0">
                  <c:v>Supplier-2</c:v>
                </c:pt>
              </c:strCache>
            </c:strRef>
          </c:tx>
          <c:spPr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Shares'!$C$2:$C$8</c:f>
              <c:numCache>
                <c:formatCode>General</c:formatCode>
                <c:ptCount val="7"/>
                <c:pt idx="0">
                  <c:v>15.2</c:v>
                </c:pt>
                <c:pt idx="1">
                  <c:v>17.2</c:v>
                </c:pt>
                <c:pt idx="2">
                  <c:v>24.4</c:v>
                </c:pt>
                <c:pt idx="3">
                  <c:v>21.5</c:v>
                </c:pt>
                <c:pt idx="4">
                  <c:v>26.8</c:v>
                </c:pt>
                <c:pt idx="5">
                  <c:v>31.1</c:v>
                </c:pt>
                <c:pt idx="6">
                  <c:v>27.6</c:v>
                </c:pt>
              </c:numCache>
            </c:numRef>
          </c:val>
        </c:ser>
        <c:ser>
          <c:idx val="2"/>
          <c:order val="2"/>
          <c:tx>
            <c:strRef>
              <c:f>'Market Shares'!$D$1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Shares'!$D$2:$D$8</c:f>
              <c:numCache>
                <c:formatCode>General</c:formatCode>
                <c:ptCount val="7"/>
                <c:pt idx="0">
                  <c:v>29.8</c:v>
                </c:pt>
                <c:pt idx="1">
                  <c:v>21.2</c:v>
                </c:pt>
                <c:pt idx="2">
                  <c:v>21.2</c:v>
                </c:pt>
                <c:pt idx="3">
                  <c:v>31.9</c:v>
                </c:pt>
                <c:pt idx="4">
                  <c:v>22.5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'Market Shares'!$E$1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Shares'!$E$2:$E$8</c:f>
              <c:numCache>
                <c:formatCode>General</c:formatCode>
                <c:ptCount val="7"/>
                <c:pt idx="0">
                  <c:v>10.7</c:v>
                </c:pt>
                <c:pt idx="1">
                  <c:v>11.3</c:v>
                </c:pt>
                <c:pt idx="2">
                  <c:v>8.4</c:v>
                </c:pt>
                <c:pt idx="3">
                  <c:v>7.8</c:v>
                </c:pt>
                <c:pt idx="4">
                  <c:v>13.9</c:v>
                </c:pt>
                <c:pt idx="5">
                  <c:v>14.5</c:v>
                </c:pt>
                <c:pt idx="6">
                  <c:v>16.600000000000001</c:v>
                </c:pt>
              </c:numCache>
            </c:numRef>
          </c:val>
        </c:ser>
        <c:ser>
          <c:idx val="4"/>
          <c:order val="4"/>
          <c:tx>
            <c:strRef>
              <c:f>'Market Shares'!$F$1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'Market Shares'!$F$2:$F$8</c:f>
              <c:numCache>
                <c:formatCode>General</c:formatCode>
                <c:ptCount val="7"/>
                <c:pt idx="0">
                  <c:v>8.9000000000000057</c:v>
                </c:pt>
                <c:pt idx="1">
                  <c:v>17.200000000000003</c:v>
                </c:pt>
                <c:pt idx="2">
                  <c:v>5.7000000000000028</c:v>
                </c:pt>
                <c:pt idx="3">
                  <c:v>4.4000000000000083</c:v>
                </c:pt>
                <c:pt idx="4">
                  <c:v>4.8999999999999915</c:v>
                </c:pt>
                <c:pt idx="5">
                  <c:v>5.1999999999999886</c:v>
                </c:pt>
                <c:pt idx="6">
                  <c:v>2.4000000000000057</c:v>
                </c:pt>
              </c:numCache>
            </c:numRef>
          </c:val>
        </c:ser>
        <c:marker val="1"/>
        <c:axId val="104745984"/>
        <c:axId val="104764544"/>
      </c:lineChart>
      <c:catAx>
        <c:axId val="1047459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764544"/>
        <c:crosses val="autoZero"/>
        <c:auto val="1"/>
        <c:lblAlgn val="ctr"/>
        <c:lblOffset val="100"/>
      </c:catAx>
      <c:valAx>
        <c:axId val="10476454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Average Brand Awareness (%)</a:t>
                </a:r>
                <a:endParaRPr lang="en-US" dirty="0"/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74598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4827136"/>
        <c:axId val="104837504"/>
      </c:barChart>
      <c:catAx>
        <c:axId val="104827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837504"/>
        <c:crosses val="autoZero"/>
        <c:auto val="1"/>
        <c:lblAlgn val="ctr"/>
        <c:lblOffset val="100"/>
      </c:catAx>
      <c:valAx>
        <c:axId val="104837504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827136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4907904"/>
        <c:axId val="104909824"/>
      </c:barChart>
      <c:catAx>
        <c:axId val="1049079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909824"/>
        <c:crosses val="autoZero"/>
        <c:auto val="1"/>
        <c:lblAlgn val="ctr"/>
        <c:lblOffset val="100"/>
      </c:catAx>
      <c:valAx>
        <c:axId val="104909824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907904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4961920"/>
        <c:axId val="104980480"/>
      </c:barChart>
      <c:catAx>
        <c:axId val="1049619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980480"/>
        <c:crosses val="autoZero"/>
        <c:auto val="1"/>
        <c:lblAlgn val="ctr"/>
        <c:lblOffset val="100"/>
      </c:catAx>
      <c:valAx>
        <c:axId val="104980480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4961920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'B&amp;M Channel Strength'!$A$2</c:f>
              <c:strCache>
                <c:ptCount val="1"/>
                <c:pt idx="0">
                  <c:v>Supplier-1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Strength'!$B$2:$K$2</c:f>
              <c:numCache>
                <c:formatCode>General</c:formatCode>
                <c:ptCount val="10"/>
                <c:pt idx="0">
                  <c:v>25</c:v>
                </c:pt>
                <c:pt idx="1">
                  <c:v>30</c:v>
                </c:pt>
                <c:pt idx="4">
                  <c:v>25</c:v>
                </c:pt>
                <c:pt idx="5">
                  <c:v>30</c:v>
                </c:pt>
                <c:pt idx="8">
                  <c:v>25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'B&amp;M Channel Strength'!$A$3</c:f>
              <c:strCache>
                <c:ptCount val="1"/>
                <c:pt idx="0">
                  <c:v>Supplier-2</c:v>
                </c:pt>
              </c:strCache>
            </c:strRef>
          </c:tx>
          <c:spPr>
            <a:solidFill>
              <a:srgbClr val="CC0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Strength'!$B$3:$K$3</c:f>
              <c:numCache>
                <c:formatCode>General</c:formatCode>
                <c:ptCount val="10"/>
                <c:pt idx="0">
                  <c:v>45</c:v>
                </c:pt>
                <c:pt idx="1">
                  <c:v>55</c:v>
                </c:pt>
                <c:pt idx="4">
                  <c:v>45</c:v>
                </c:pt>
                <c:pt idx="5">
                  <c:v>55</c:v>
                </c:pt>
                <c:pt idx="8">
                  <c:v>45</c:v>
                </c:pt>
                <c:pt idx="9">
                  <c:v>55</c:v>
                </c:pt>
              </c:numCache>
            </c:numRef>
          </c:val>
        </c:ser>
        <c:ser>
          <c:idx val="2"/>
          <c:order val="2"/>
          <c:tx>
            <c:strRef>
              <c:f>'B&amp;M Channel Strength'!$A$4</c:f>
              <c:strCache>
                <c:ptCount val="1"/>
                <c:pt idx="0">
                  <c:v>Supplier-3</c:v>
                </c:pt>
              </c:strCache>
            </c:strRef>
          </c:tx>
          <c:spPr>
            <a:solidFill>
              <a:srgbClr val="FFC000"/>
            </a:solidFill>
          </c:spPr>
          <c:cat>
            <c:numRef>
              <c:f>'B&amp;M Channel Strength'!$B$1:$K$1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4">
                  <c:v>2</c:v>
                </c:pt>
                <c:pt idx="5">
                  <c:v>3</c:v>
                </c:pt>
                <c:pt idx="8">
                  <c:v>2</c:v>
                </c:pt>
                <c:pt idx="9">
                  <c:v>3</c:v>
                </c:pt>
              </c:numCache>
            </c:numRef>
          </c:cat>
          <c:val>
            <c:numRef>
              <c:f>'B&amp;M Channel Strength'!$B$4:$K$4</c:f>
              <c:numCache>
                <c:formatCode>General</c:formatCode>
                <c:ptCount val="10"/>
                <c:pt idx="0">
                  <c:v>30</c:v>
                </c:pt>
                <c:pt idx="1">
                  <c:v>15</c:v>
                </c:pt>
                <c:pt idx="4">
                  <c:v>30</c:v>
                </c:pt>
                <c:pt idx="5">
                  <c:v>15</c:v>
                </c:pt>
                <c:pt idx="8">
                  <c:v>30</c:v>
                </c:pt>
                <c:pt idx="9">
                  <c:v>15</c:v>
                </c:pt>
              </c:numCache>
            </c:numRef>
          </c:val>
        </c:ser>
        <c:overlap val="100"/>
        <c:axId val="105018112"/>
        <c:axId val="105020032"/>
      </c:barChart>
      <c:catAx>
        <c:axId val="105018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5020032"/>
        <c:crosses val="autoZero"/>
        <c:auto val="1"/>
        <c:lblAlgn val="ctr"/>
        <c:lblOffset val="100"/>
      </c:catAx>
      <c:valAx>
        <c:axId val="105020032"/>
        <c:scaling>
          <c:orientation val="minMax"/>
        </c:scaling>
        <c:axPos val="l"/>
        <c:majorGridlines/>
        <c:numFmt formatCode="0%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5018112"/>
        <c:crosses val="autoZero"/>
        <c:crossBetween val="between"/>
      </c:valAx>
    </c:plotArea>
    <c:legend>
      <c:legendPos val="r"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lineChart>
        <c:grouping val="standard"/>
        <c:ser>
          <c:idx val="0"/>
          <c:order val="0"/>
          <c:tx>
            <c:strRef>
              <c:f>Sheet1!$E$17</c:f>
              <c:strCache>
                <c:ptCount val="1"/>
                <c:pt idx="0">
                  <c:v>Modern Retailers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Sheet1!$F$17:$L$17</c:f>
              <c:numCache>
                <c:formatCode>General</c:formatCode>
                <c:ptCount val="7"/>
                <c:pt idx="0">
                  <c:v>180</c:v>
                </c:pt>
                <c:pt idx="1">
                  <c:v>205</c:v>
                </c:pt>
                <c:pt idx="2">
                  <c:v>230</c:v>
                </c:pt>
                <c:pt idx="3">
                  <c:v>255</c:v>
                </c:pt>
                <c:pt idx="4">
                  <c:v>265</c:v>
                </c:pt>
                <c:pt idx="5">
                  <c:v>280</c:v>
                </c:pt>
                <c:pt idx="6">
                  <c:v>300</c:v>
                </c:pt>
              </c:numCache>
            </c:numRef>
          </c:val>
        </c:ser>
        <c:ser>
          <c:idx val="1"/>
          <c:order val="1"/>
          <c:tx>
            <c:strRef>
              <c:f>Sheet1!$E$18</c:f>
              <c:strCache>
                <c:ptCount val="1"/>
                <c:pt idx="0">
                  <c:v>Traditional Trade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Sheet1!$F$18:$L$18</c:f>
              <c:numCache>
                <c:formatCode>General</c:formatCode>
                <c:ptCount val="7"/>
                <c:pt idx="0">
                  <c:v>90</c:v>
                </c:pt>
                <c:pt idx="1">
                  <c:v>110</c:v>
                </c:pt>
                <c:pt idx="2">
                  <c:v>130</c:v>
                </c:pt>
                <c:pt idx="3">
                  <c:v>150</c:v>
                </c:pt>
                <c:pt idx="4">
                  <c:v>120</c:v>
                </c:pt>
                <c:pt idx="5">
                  <c:v>135</c:v>
                </c:pt>
                <c:pt idx="6">
                  <c:v>140</c:v>
                </c:pt>
              </c:numCache>
            </c:numRef>
          </c:val>
        </c:ser>
        <c:ser>
          <c:idx val="2"/>
          <c:order val="2"/>
          <c:tx>
            <c:strRef>
              <c:f>Sheet1!$E$19</c:f>
              <c:strCache>
                <c:ptCount val="1"/>
                <c:pt idx="0">
                  <c:v>Online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Sheet1!$F$19:$L$19</c:f>
              <c:numCache>
                <c:formatCode>General</c:formatCode>
                <c:ptCount val="7"/>
                <c:pt idx="0">
                  <c:v>45</c:v>
                </c:pt>
                <c:pt idx="1">
                  <c:v>90</c:v>
                </c:pt>
                <c:pt idx="2">
                  <c:v>135</c:v>
                </c:pt>
                <c:pt idx="3">
                  <c:v>180</c:v>
                </c:pt>
                <c:pt idx="4">
                  <c:v>260</c:v>
                </c:pt>
                <c:pt idx="5">
                  <c:v>260</c:v>
                </c:pt>
                <c:pt idx="6">
                  <c:v>315</c:v>
                </c:pt>
              </c:numCache>
            </c:numRef>
          </c:val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Total Sales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Sheet1!$F$20:$L$20</c:f>
              <c:numCache>
                <c:formatCode>General</c:formatCode>
                <c:ptCount val="7"/>
                <c:pt idx="0">
                  <c:v>315</c:v>
                </c:pt>
                <c:pt idx="1">
                  <c:v>405</c:v>
                </c:pt>
                <c:pt idx="2">
                  <c:v>495</c:v>
                </c:pt>
                <c:pt idx="3">
                  <c:v>585</c:v>
                </c:pt>
                <c:pt idx="4">
                  <c:v>645</c:v>
                </c:pt>
                <c:pt idx="5">
                  <c:v>675</c:v>
                </c:pt>
                <c:pt idx="6">
                  <c:v>755</c:v>
                </c:pt>
              </c:numCache>
            </c:numRef>
          </c:val>
        </c:ser>
        <c:marker val="1"/>
        <c:axId val="105079552"/>
        <c:axId val="105081472"/>
      </c:lineChart>
      <c:catAx>
        <c:axId val="1050795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Period</a:t>
                </a:r>
              </a:p>
            </c:rich>
          </c:tx>
        </c:title>
        <c:numFmt formatCode="General" sourceLinked="1"/>
        <c:tickLblPos val="nextTo"/>
        <c:crossAx val="105081472"/>
        <c:crosses val="autoZero"/>
        <c:auto val="1"/>
        <c:lblAlgn val="ctr"/>
        <c:lblOffset val="100"/>
      </c:catAx>
      <c:valAx>
        <c:axId val="10508147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$ mln</a:t>
                </a:r>
              </a:p>
            </c:rich>
          </c:tx>
        </c:title>
        <c:numFmt formatCode="General" sourceLinked="1"/>
        <c:tickLblPos val="nextTo"/>
        <c:crossAx val="105079552"/>
        <c:crosses val="autoZero"/>
        <c:crossBetween val="between"/>
      </c:valAx>
    </c:plotArea>
    <c:legend>
      <c:legendPos val="r"/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plotArea>
      <c:layout/>
      <c:lineChart>
        <c:grouping val="standard"/>
        <c:ser>
          <c:idx val="0"/>
          <c:order val="0"/>
          <c:tx>
            <c:strRef>
              <c:f>Sheet1!$E$17</c:f>
              <c:strCache>
                <c:ptCount val="1"/>
                <c:pt idx="0">
                  <c:v>Modern Retailers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Sheet1!$F$17:$L$17</c:f>
              <c:numCache>
                <c:formatCode>General</c:formatCode>
                <c:ptCount val="7"/>
                <c:pt idx="0">
                  <c:v>180</c:v>
                </c:pt>
                <c:pt idx="1">
                  <c:v>205</c:v>
                </c:pt>
                <c:pt idx="2">
                  <c:v>230</c:v>
                </c:pt>
                <c:pt idx="3">
                  <c:v>255</c:v>
                </c:pt>
                <c:pt idx="4">
                  <c:v>265</c:v>
                </c:pt>
                <c:pt idx="5">
                  <c:v>280</c:v>
                </c:pt>
                <c:pt idx="6">
                  <c:v>300</c:v>
                </c:pt>
              </c:numCache>
            </c:numRef>
          </c:val>
        </c:ser>
        <c:ser>
          <c:idx val="1"/>
          <c:order val="1"/>
          <c:tx>
            <c:strRef>
              <c:f>Sheet1!$E$18</c:f>
              <c:strCache>
                <c:ptCount val="1"/>
                <c:pt idx="0">
                  <c:v>Traditional Trade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Sheet1!$F$18:$L$18</c:f>
              <c:numCache>
                <c:formatCode>General</c:formatCode>
                <c:ptCount val="7"/>
                <c:pt idx="0">
                  <c:v>90</c:v>
                </c:pt>
                <c:pt idx="1">
                  <c:v>110</c:v>
                </c:pt>
                <c:pt idx="2">
                  <c:v>130</c:v>
                </c:pt>
                <c:pt idx="3">
                  <c:v>150</c:v>
                </c:pt>
                <c:pt idx="4">
                  <c:v>120</c:v>
                </c:pt>
                <c:pt idx="5">
                  <c:v>135</c:v>
                </c:pt>
                <c:pt idx="6">
                  <c:v>140</c:v>
                </c:pt>
              </c:numCache>
            </c:numRef>
          </c:val>
        </c:ser>
        <c:ser>
          <c:idx val="2"/>
          <c:order val="2"/>
          <c:tx>
            <c:strRef>
              <c:f>Sheet1!$E$19</c:f>
              <c:strCache>
                <c:ptCount val="1"/>
                <c:pt idx="0">
                  <c:v>Online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Sheet1!$F$19:$L$19</c:f>
              <c:numCache>
                <c:formatCode>General</c:formatCode>
                <c:ptCount val="7"/>
                <c:pt idx="0">
                  <c:v>45</c:v>
                </c:pt>
                <c:pt idx="1">
                  <c:v>90</c:v>
                </c:pt>
                <c:pt idx="2">
                  <c:v>135</c:v>
                </c:pt>
                <c:pt idx="3">
                  <c:v>180</c:v>
                </c:pt>
                <c:pt idx="4">
                  <c:v>260</c:v>
                </c:pt>
                <c:pt idx="5">
                  <c:v>260</c:v>
                </c:pt>
                <c:pt idx="6">
                  <c:v>315</c:v>
                </c:pt>
              </c:numCache>
            </c:numRef>
          </c:val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Total Sales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Sheet1!$F$20:$L$20</c:f>
              <c:numCache>
                <c:formatCode>General</c:formatCode>
                <c:ptCount val="7"/>
                <c:pt idx="0">
                  <c:v>315</c:v>
                </c:pt>
                <c:pt idx="1">
                  <c:v>405</c:v>
                </c:pt>
                <c:pt idx="2">
                  <c:v>495</c:v>
                </c:pt>
                <c:pt idx="3">
                  <c:v>585</c:v>
                </c:pt>
                <c:pt idx="4">
                  <c:v>645</c:v>
                </c:pt>
                <c:pt idx="5">
                  <c:v>675</c:v>
                </c:pt>
                <c:pt idx="6">
                  <c:v>755</c:v>
                </c:pt>
              </c:numCache>
            </c:numRef>
          </c:val>
        </c:ser>
        <c:marker val="1"/>
        <c:axId val="105129088"/>
        <c:axId val="105131008"/>
      </c:lineChart>
      <c:catAx>
        <c:axId val="105129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Period</a:t>
                </a:r>
              </a:p>
            </c:rich>
          </c:tx>
          <c:layout/>
        </c:title>
        <c:numFmt formatCode="General" sourceLinked="1"/>
        <c:tickLblPos val="nextTo"/>
        <c:crossAx val="105131008"/>
        <c:crosses val="autoZero"/>
        <c:auto val="1"/>
        <c:lblAlgn val="ctr"/>
        <c:lblOffset val="100"/>
      </c:catAx>
      <c:valAx>
        <c:axId val="1051310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$ mln</a:t>
                </a:r>
              </a:p>
            </c:rich>
          </c:tx>
          <c:layout/>
        </c:title>
        <c:numFmt formatCode="General" sourceLinked="1"/>
        <c:tickLblPos val="nextTo"/>
        <c:crossAx val="1051290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lineChart>
        <c:grouping val="standard"/>
        <c:ser>
          <c:idx val="0"/>
          <c:order val="0"/>
          <c:tx>
            <c:strRef>
              <c:f>Sheet1!$E$17</c:f>
              <c:strCache>
                <c:ptCount val="1"/>
                <c:pt idx="0">
                  <c:v>Modern Retailers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Sheet1!$F$17:$L$17</c:f>
              <c:numCache>
                <c:formatCode>General</c:formatCode>
                <c:ptCount val="7"/>
                <c:pt idx="0">
                  <c:v>180</c:v>
                </c:pt>
                <c:pt idx="1">
                  <c:v>205</c:v>
                </c:pt>
                <c:pt idx="2">
                  <c:v>230</c:v>
                </c:pt>
                <c:pt idx="3">
                  <c:v>255</c:v>
                </c:pt>
                <c:pt idx="4">
                  <c:v>265</c:v>
                </c:pt>
                <c:pt idx="5">
                  <c:v>280</c:v>
                </c:pt>
                <c:pt idx="6">
                  <c:v>300</c:v>
                </c:pt>
              </c:numCache>
            </c:numRef>
          </c:val>
        </c:ser>
        <c:ser>
          <c:idx val="1"/>
          <c:order val="1"/>
          <c:tx>
            <c:strRef>
              <c:f>Sheet1!$E$18</c:f>
              <c:strCache>
                <c:ptCount val="1"/>
                <c:pt idx="0">
                  <c:v>Traditional Trade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Sheet1!$F$18:$L$18</c:f>
              <c:numCache>
                <c:formatCode>General</c:formatCode>
                <c:ptCount val="7"/>
                <c:pt idx="0">
                  <c:v>90</c:v>
                </c:pt>
                <c:pt idx="1">
                  <c:v>110</c:v>
                </c:pt>
                <c:pt idx="2">
                  <c:v>130</c:v>
                </c:pt>
                <c:pt idx="3">
                  <c:v>150</c:v>
                </c:pt>
                <c:pt idx="4">
                  <c:v>120</c:v>
                </c:pt>
                <c:pt idx="5">
                  <c:v>135</c:v>
                </c:pt>
                <c:pt idx="6">
                  <c:v>140</c:v>
                </c:pt>
              </c:numCache>
            </c:numRef>
          </c:val>
        </c:ser>
        <c:ser>
          <c:idx val="2"/>
          <c:order val="2"/>
          <c:tx>
            <c:strRef>
              <c:f>Sheet1!$E$19</c:f>
              <c:strCache>
                <c:ptCount val="1"/>
                <c:pt idx="0">
                  <c:v>Online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Sheet1!$F$19:$L$19</c:f>
              <c:numCache>
                <c:formatCode>General</c:formatCode>
                <c:ptCount val="7"/>
                <c:pt idx="0">
                  <c:v>45</c:v>
                </c:pt>
                <c:pt idx="1">
                  <c:v>90</c:v>
                </c:pt>
                <c:pt idx="2">
                  <c:v>135</c:v>
                </c:pt>
                <c:pt idx="3">
                  <c:v>180</c:v>
                </c:pt>
                <c:pt idx="4">
                  <c:v>260</c:v>
                </c:pt>
                <c:pt idx="5">
                  <c:v>260</c:v>
                </c:pt>
                <c:pt idx="6">
                  <c:v>315</c:v>
                </c:pt>
              </c:numCache>
            </c:numRef>
          </c:val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Total Sales</c:v>
                </c:pt>
              </c:strCache>
            </c:strRef>
          </c:tx>
          <c:marker>
            <c:symbol val="none"/>
          </c:marker>
          <c:cat>
            <c:numRef>
              <c:f>Sheet1!$F$16:$L$16</c:f>
              <c:numCache>
                <c:formatCode>General</c:formatCode>
                <c:ptCount val="7"/>
                <c:pt idx="0">
                  <c:v>-3</c:v>
                </c:pt>
                <c:pt idx="1">
                  <c:v>-2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cat>
          <c:val>
            <c:numRef>
              <c:f>Sheet1!$F$20:$L$20</c:f>
              <c:numCache>
                <c:formatCode>General</c:formatCode>
                <c:ptCount val="7"/>
                <c:pt idx="0">
                  <c:v>315</c:v>
                </c:pt>
                <c:pt idx="1">
                  <c:v>405</c:v>
                </c:pt>
                <c:pt idx="2">
                  <c:v>495</c:v>
                </c:pt>
                <c:pt idx="3">
                  <c:v>585</c:v>
                </c:pt>
                <c:pt idx="4">
                  <c:v>645</c:v>
                </c:pt>
                <c:pt idx="5">
                  <c:v>675</c:v>
                </c:pt>
                <c:pt idx="6">
                  <c:v>755</c:v>
                </c:pt>
              </c:numCache>
            </c:numRef>
          </c:val>
        </c:ser>
        <c:marker val="1"/>
        <c:axId val="105186816"/>
        <c:axId val="105188736"/>
      </c:lineChart>
      <c:catAx>
        <c:axId val="105186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Period</a:t>
                </a:r>
              </a:p>
            </c:rich>
          </c:tx>
          <c:layout/>
        </c:title>
        <c:numFmt formatCode="General" sourceLinked="1"/>
        <c:tickLblPos val="nextTo"/>
        <c:crossAx val="105188736"/>
        <c:crosses val="autoZero"/>
        <c:auto val="1"/>
        <c:lblAlgn val="ctr"/>
        <c:lblOffset val="100"/>
      </c:catAx>
      <c:valAx>
        <c:axId val="10518873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$ mln</a:t>
                </a:r>
              </a:p>
            </c:rich>
          </c:tx>
          <c:layout/>
        </c:title>
        <c:numFmt formatCode="General" sourceLinked="1"/>
        <c:tickLblPos val="nextTo"/>
        <c:crossAx val="1051868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2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3"/>
          <c:order val="0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1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2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043968"/>
        <c:axId val="33045888"/>
      </c:lineChart>
      <c:catAx>
        <c:axId val="330439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045888"/>
        <c:crosses val="autoZero"/>
        <c:auto val="1"/>
        <c:lblAlgn val="ctr"/>
        <c:lblOffset val="100"/>
      </c:catAx>
      <c:valAx>
        <c:axId val="330458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043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446"/>
          <c:w val="0.19546448087431831"/>
          <c:h val="0.54094185342217305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107328"/>
        <c:axId val="33113600"/>
      </c:lineChart>
      <c:catAx>
        <c:axId val="33107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113600"/>
        <c:crosses val="autoZero"/>
        <c:auto val="1"/>
        <c:lblAlgn val="ctr"/>
        <c:lblOffset val="100"/>
      </c:catAx>
      <c:valAx>
        <c:axId val="331136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1073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2"/>
          <c:y val="0.18507597734493719"/>
          <c:w val="0.195464480874318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5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33179136"/>
        <c:axId val="33181056"/>
      </c:lineChart>
      <c:catAx>
        <c:axId val="3317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181056"/>
        <c:crosses val="autoZero"/>
        <c:auto val="1"/>
        <c:lblAlgn val="ctr"/>
        <c:lblOffset val="100"/>
      </c:catAx>
      <c:valAx>
        <c:axId val="331810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179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987"/>
          <c:y val="0.18507597734493719"/>
          <c:w val="0.195464480874318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marker val="1"/>
        <c:axId val="33216000"/>
        <c:axId val="33217920"/>
      </c:lineChart>
      <c:catAx>
        <c:axId val="33216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217920"/>
        <c:crosses val="autoZero"/>
        <c:auto val="1"/>
        <c:lblAlgn val="ctr"/>
        <c:lblOffset val="100"/>
      </c:catAx>
      <c:valAx>
        <c:axId val="332179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123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33216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86"/>
          <c:w val="0.19546448087431836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D7B0-0ADF-4D24-B31A-4170D35471C0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56FC-E6E8-4CD7-83CE-0E5ADFC37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Font typeface="+mj-lt"/>
              <a:buNone/>
            </a:pPr>
            <a:endParaRPr lang="en-US" dirty="0" smtClean="0">
              <a:solidFill>
                <a:srgbClr val="E44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4A6C1-85AA-0D46-8F40-C772DEDEEA9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764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9.xml"/><Relationship Id="rId3" Type="http://schemas.openxmlformats.org/officeDocument/2006/relationships/chart" Target="../charts/chart44.xml"/><Relationship Id="rId7" Type="http://schemas.openxmlformats.org/officeDocument/2006/relationships/chart" Target="../charts/chart48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7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27892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Retailer Feedback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Chart 16"/>
          <p:cNvGraphicFramePr/>
          <p:nvPr/>
        </p:nvGraphicFramePr>
        <p:xfrm>
          <a:off x="4648200" y="762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Chart 16"/>
          <p:cNvGraphicFramePr/>
          <p:nvPr/>
        </p:nvGraphicFramePr>
        <p:xfrm>
          <a:off x="4648200" y="762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Retail Sales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Urban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22" y="431600"/>
            <a:ext cx="8331978" cy="6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Retail Sales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Urban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22" y="431600"/>
            <a:ext cx="8331978" cy="6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Retail Sales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Rural-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22" y="431600"/>
            <a:ext cx="8331978" cy="6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6. Retail Sales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Rural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022" y="431600"/>
            <a:ext cx="8331978" cy="64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Available Product Portfolio -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3120"/>
            <a:ext cx="5715000" cy="639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91200" y="533400"/>
            <a:ext cx="76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75" y="2457450"/>
            <a:ext cx="32861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5486400" y="533400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6704012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906294" y="3619500"/>
            <a:ext cx="6171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 Available Product Portfolio -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91200" y="533400"/>
            <a:ext cx="76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514600"/>
            <a:ext cx="32289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09600"/>
            <a:ext cx="5334000" cy="566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8. Product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Availability at Stores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Urban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70845"/>
            <a:ext cx="4667250" cy="64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Product Availability at Stores –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70845"/>
            <a:ext cx="4667250" cy="64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Store Perceptions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620000" y="2895600"/>
            <a:ext cx="12954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41322"/>
            <a:ext cx="6781799" cy="63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Product Availability at Stores – Online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4648200" cy="639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-304800" y="4032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048000" y="4032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1295400"/>
            <a:ext cx="2667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Volume Discount: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078" y="392668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Volume Discounts</a:t>
            </a:r>
            <a:endParaRPr lang="en-GB" b="1" dirty="0"/>
          </a:p>
        </p:txBody>
      </p:sp>
      <p:graphicFrame>
        <p:nvGraphicFramePr>
          <p:cNvPr id="15" name="Chart 14"/>
          <p:cNvGraphicFramePr/>
          <p:nvPr/>
        </p:nvGraphicFramePr>
        <p:xfrm>
          <a:off x="-304800" y="25368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3048000" y="25368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6248400" y="3429000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Performance Bonus: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526268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Performance Bonus</a:t>
            </a:r>
            <a:endParaRPr lang="en-GB" b="1" dirty="0"/>
          </a:p>
        </p:txBody>
      </p:sp>
      <p:sp>
        <p:nvSpPr>
          <p:cNvPr id="20" name="Right Arrow 19"/>
          <p:cNvSpPr/>
          <p:nvPr/>
        </p:nvSpPr>
        <p:spPr>
          <a:xfrm>
            <a:off x="2514600" y="14478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2514600" y="36576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hart 21"/>
          <p:cNvGraphicFramePr/>
          <p:nvPr/>
        </p:nvGraphicFramePr>
        <p:xfrm>
          <a:off x="-304800" y="47466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3048000" y="47466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Rectangle 23"/>
          <p:cNvSpPr/>
          <p:nvPr/>
        </p:nvSpPr>
        <p:spPr>
          <a:xfrm>
            <a:off x="6248400" y="5638800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Other Compensation: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4736068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Compensation</a:t>
            </a:r>
            <a:endParaRPr lang="en-GB" b="1" dirty="0"/>
          </a:p>
        </p:txBody>
      </p:sp>
      <p:sp>
        <p:nvSpPr>
          <p:cNvPr id="26" name="Right Arrow 25"/>
          <p:cNvSpPr/>
          <p:nvPr/>
        </p:nvSpPr>
        <p:spPr>
          <a:xfrm>
            <a:off x="2514600" y="58674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1000" y="9906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 – Terms of Payment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13" y="914401"/>
            <a:ext cx="835485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113" y="914401"/>
            <a:ext cx="835485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030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0304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Promotional Activities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533403"/>
          <a:ext cx="8305798" cy="5714997"/>
        </p:xfrm>
        <a:graphic>
          <a:graphicData uri="http://schemas.openxmlformats.org/drawingml/2006/table">
            <a:tbl>
              <a:tblPr/>
              <a:tblGrid>
                <a:gridCol w="2281072"/>
                <a:gridCol w="1390657"/>
                <a:gridCol w="1544326"/>
                <a:gridCol w="1545417"/>
                <a:gridCol w="1544326"/>
              </a:tblGrid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1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2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Arial"/>
                          <a:ea typeface="SimSun"/>
                          <a:cs typeface="Courier New"/>
                        </a:rPr>
                        <a:t>Supplier 1</a:t>
                      </a: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EGEND1_A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EHAYA1_A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ELOGO2_A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EHEDE2_A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3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1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ELOON6_A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latin typeface="Arial"/>
                          <a:ea typeface="宋体"/>
                          <a:cs typeface="Times New Roman"/>
                        </a:rPr>
                        <a:t>ELANG6_B</a:t>
                      </a:r>
                      <a:endParaRPr lang="en-GB" sz="105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 dirty="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Promotional Activities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533403"/>
          <a:ext cx="8305798" cy="5714997"/>
        </p:xfrm>
        <a:graphic>
          <a:graphicData uri="http://schemas.openxmlformats.org/drawingml/2006/table">
            <a:tbl>
              <a:tblPr/>
              <a:tblGrid>
                <a:gridCol w="2281072"/>
                <a:gridCol w="1390657"/>
                <a:gridCol w="1544326"/>
                <a:gridCol w="1545417"/>
                <a:gridCol w="1544326"/>
              </a:tblGrid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1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2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Arial"/>
                          <a:ea typeface="SimSun"/>
                          <a:cs typeface="Courier New"/>
                        </a:rPr>
                        <a:t>Supplier 1</a:t>
                      </a: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EGEND1_A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EHAYA1_A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ELOGO2_A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EHEDE2_A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3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1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ELOON6_A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latin typeface="Arial"/>
                          <a:ea typeface="宋体"/>
                          <a:cs typeface="Times New Roman"/>
                        </a:rPr>
                        <a:t>ELANG6_B</a:t>
                      </a:r>
                      <a:endParaRPr lang="en-GB" sz="105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 dirty="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Promotional Activities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533403"/>
          <a:ext cx="8305798" cy="5714997"/>
        </p:xfrm>
        <a:graphic>
          <a:graphicData uri="http://schemas.openxmlformats.org/drawingml/2006/table">
            <a:tbl>
              <a:tblPr/>
              <a:tblGrid>
                <a:gridCol w="2281072"/>
                <a:gridCol w="1390657"/>
                <a:gridCol w="1544326"/>
                <a:gridCol w="1545417"/>
                <a:gridCol w="1544326"/>
              </a:tblGrid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1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2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Arial"/>
                          <a:ea typeface="SimSun"/>
                          <a:cs typeface="Courier New"/>
                        </a:rPr>
                        <a:t>Supplier 1</a:t>
                      </a: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EGEND1_A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EHAYA1_A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ELOGO2_A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EHEDE2_A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3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1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ELOON6_A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latin typeface="Arial"/>
                          <a:ea typeface="宋体"/>
                          <a:cs typeface="Times New Roman"/>
                        </a:rPr>
                        <a:t>ELANG6_B</a:t>
                      </a:r>
                      <a:endParaRPr lang="en-GB" sz="105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 dirty="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 Service Levels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5370056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Promotional Activities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533403"/>
          <a:ext cx="8305798" cy="5714997"/>
        </p:xfrm>
        <a:graphic>
          <a:graphicData uri="http://schemas.openxmlformats.org/drawingml/2006/table">
            <a:tbl>
              <a:tblPr/>
              <a:tblGrid>
                <a:gridCol w="2281072"/>
                <a:gridCol w="1390657"/>
                <a:gridCol w="1544326"/>
                <a:gridCol w="1545417"/>
                <a:gridCol w="1544326"/>
              </a:tblGrid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1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b="1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Retailer 2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59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solidFill>
                          <a:srgbClr val="000000"/>
                        </a:solidFill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Length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solidFill>
                            <a:srgbClr val="000000"/>
                          </a:solidFill>
                          <a:latin typeface="Arial"/>
                          <a:ea typeface="宋体"/>
                          <a:cs typeface="Times New Roman"/>
                        </a:rPr>
                        <a:t>Depth (%)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latin typeface="Arial"/>
                          <a:ea typeface="SimSun"/>
                          <a:cs typeface="Courier New"/>
                        </a:rPr>
                        <a:t>Supplier 1</a:t>
                      </a: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ELAND1_B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EGEND1_A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EHAYA1_A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EBETA2_B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ELOGO2_A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EHEDE2_A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Supplier 3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EJUNE3_A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304887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Arial"/>
                          <a:ea typeface="SimSun"/>
                          <a:cs typeface="Times New Roman"/>
                        </a:rPr>
                        <a:t>EJUNE3_B</a:t>
                      </a:r>
                      <a:endParaRPr lang="en-GB" sz="1050" kern="1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EJOLY3_B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1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ELISA5_B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187755"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/>
                          <a:ea typeface="SimSun"/>
                          <a:cs typeface="Courier New"/>
                        </a:rPr>
                        <a:t>Retailer 2</a:t>
                      </a:r>
                      <a:endParaRPr lang="en-GB" sz="1050" kern="100" dirty="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133985" algn="l">
                        <a:spcAft>
                          <a:spcPts val="0"/>
                        </a:spcAft>
                      </a:pPr>
                      <a:endParaRPr lang="en-GB" sz="1050" kern="100">
                        <a:latin typeface="Calibri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latin typeface="Arial"/>
                          <a:ea typeface="宋体"/>
                          <a:cs typeface="Times New Roman"/>
                        </a:rPr>
                        <a:t>ELOON6_A</a:t>
                      </a:r>
                      <a:endParaRPr lang="en-GB" sz="105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  <a:tr h="215919">
                <a:tc>
                  <a:txBody>
                    <a:bodyPr/>
                    <a:lstStyle/>
                    <a:p>
                      <a:pPr indent="279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latin typeface="Arial"/>
                          <a:ea typeface="宋体"/>
                          <a:cs typeface="Times New Roman"/>
                        </a:rPr>
                        <a:t>ELANG6_B</a:t>
                      </a:r>
                      <a:endParaRPr lang="en-GB" sz="105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F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050" kern="100" dirty="0">
                        <a:latin typeface="Arial"/>
                        <a:ea typeface="SimSun"/>
                        <a:cs typeface="Courier New"/>
                      </a:endParaRPr>
                    </a:p>
                  </a:txBody>
                  <a:tcPr marL="33964" marR="33964" marT="0" marB="0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Retailer Local Advertising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1398588" y="16049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>
            <a:off x="1398588" y="4657725"/>
            <a:ext cx="6953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97100" y="3263900"/>
            <a:ext cx="307975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727325" y="2390775"/>
            <a:ext cx="3079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503613" y="3265488"/>
            <a:ext cx="307975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033838" y="2392363"/>
            <a:ext cx="307975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519738" y="3265488"/>
            <a:ext cx="307975" cy="1392237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049963" y="2392363"/>
            <a:ext cx="307975" cy="2265362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6826250" y="3267075"/>
            <a:ext cx="307975" cy="1392238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7356475" y="2393950"/>
            <a:ext cx="307975" cy="22653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033588" y="4792663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 0  Period 1         Period 0  Period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383213" y="4781550"/>
            <a:ext cx="2649537" cy="3270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 0  Period 1         Period 0  Period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027113" y="17748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81000" y="30353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mln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959100" y="1503363"/>
            <a:ext cx="17684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Urban Market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183313" y="1481138"/>
            <a:ext cx="1768475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Rural Market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3810000" y="5699125"/>
            <a:ext cx="2328862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937000" y="5857875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122737" y="5786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006975" y="5848350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192712" y="577691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11. Profits – Gross 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00113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49325" y="3416300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30325" y="2543175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63725" y="3417888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244724" y="2544763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96913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90600" y="1655762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Urban Market</a:t>
            </a: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028825" y="5791200"/>
            <a:ext cx="57150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32025" y="594995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17762" y="587851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02000" y="594042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87737" y="586898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124200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462588" y="4868863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7527925" y="1625601"/>
            <a:ext cx="1387475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Online Market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756526" y="4419600"/>
            <a:ext cx="168273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8137527" y="4114799"/>
            <a:ext cx="168273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7519988" y="4868863"/>
            <a:ext cx="1547812" cy="312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381500" y="5954712"/>
            <a:ext cx="160337" cy="149225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67237" y="588327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524500" y="5954712"/>
            <a:ext cx="160337" cy="149225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710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667500" y="5954712"/>
            <a:ext cx="160337" cy="14922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853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756527" y="4046537"/>
            <a:ext cx="168273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7756527" y="3665537"/>
            <a:ext cx="168273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8137527" y="3436937"/>
            <a:ext cx="168273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8137527" y="2751137"/>
            <a:ext cx="168273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Gross Profits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31242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Rural Market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53340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Total Market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9504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9504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9504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332000" y="4122737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332000" y="3444875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332000" y="2759075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18648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8648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8648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246400" y="4122737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246400" y="3429000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2246400" y="2743200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352800" y="340677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3733800" y="253365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4267200" y="340836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4648199" y="253523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3538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38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3538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3731400" y="411321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731400" y="343535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731400" y="274955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2682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2682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42682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4649875" y="411321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4649875" y="341947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4649875" y="273367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714525" y="338772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095525" y="251460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6628925" y="338931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7009924" y="251618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7156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7156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7156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6097200" y="409416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6097200" y="341630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097200" y="273050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66300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66300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66300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7011600" y="409416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7011600" y="340042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7011600" y="271462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>
            <a:off x="838200" y="5084763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175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3276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41910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8" name="Text Box 16"/>
          <p:cNvSpPr txBox="1">
            <a:spLocks noChangeArrowheads="1"/>
          </p:cNvSpPr>
          <p:nvPr/>
        </p:nvSpPr>
        <p:spPr bwMode="auto">
          <a:xfrm>
            <a:off x="556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5532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11. Profits – Operating 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00113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49325" y="3416300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30325" y="2543175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63725" y="3417888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244724" y="2544763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96913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90600" y="1655762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Urban Market</a:t>
            </a: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028825" y="5791200"/>
            <a:ext cx="57150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32025" y="594995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17762" y="587851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02000" y="594042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87737" y="586898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124200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462588" y="4868863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7527925" y="1625601"/>
            <a:ext cx="1387475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Online Market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756526" y="4419600"/>
            <a:ext cx="168273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8137527" y="4114799"/>
            <a:ext cx="168273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7519988" y="4868863"/>
            <a:ext cx="1547812" cy="312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381500" y="5954712"/>
            <a:ext cx="160337" cy="149225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67237" y="588327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524500" y="5954712"/>
            <a:ext cx="160337" cy="149225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710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667500" y="5954712"/>
            <a:ext cx="160337" cy="14922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853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756527" y="4046537"/>
            <a:ext cx="168273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7756527" y="3665537"/>
            <a:ext cx="168273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8137527" y="3436937"/>
            <a:ext cx="168273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8137527" y="2751137"/>
            <a:ext cx="168273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Gross Profits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31242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Rural Market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53340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Total Market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9504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9504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9504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332000" y="4122737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332000" y="3444875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332000" y="2759075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18648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8648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8648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246400" y="4122737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246400" y="3429000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2246400" y="2743200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352800" y="340677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3733800" y="253365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4267200" y="340836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4648199" y="253523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3538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38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3538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3731400" y="411321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731400" y="343535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731400" y="274955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2682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2682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42682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4649875" y="411321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4649875" y="341947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4649875" y="273367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714525" y="338772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095525" y="251460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6628925" y="338931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7009924" y="251618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7156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7156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7156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6097200" y="409416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6097200" y="341630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097200" y="273050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66300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66300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66300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7011600" y="409416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7011600" y="340042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7011600" y="271462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>
            <a:off x="838200" y="5084763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175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3276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41910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8" name="Text Box 16"/>
          <p:cNvSpPr txBox="1">
            <a:spLocks noChangeArrowheads="1"/>
          </p:cNvSpPr>
          <p:nvPr/>
        </p:nvSpPr>
        <p:spPr bwMode="auto">
          <a:xfrm>
            <a:off x="556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5532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11. Profits – Net 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00113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49325" y="3416300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330325" y="2543175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63725" y="3417888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244724" y="2544763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96913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90600" y="1655762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Urban Market</a:t>
            </a: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028825" y="5791200"/>
            <a:ext cx="57150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232025" y="594995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17762" y="587851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302000" y="594042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87737" y="586898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124200" y="4876800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462588" y="4868863"/>
            <a:ext cx="26908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0          1               0          1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7527925" y="1625601"/>
            <a:ext cx="1387475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Online Market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756526" y="4419600"/>
            <a:ext cx="168273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8137527" y="4114799"/>
            <a:ext cx="168273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7519988" y="4868863"/>
            <a:ext cx="1547812" cy="312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0          1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381500" y="5954712"/>
            <a:ext cx="160337" cy="149225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4567237" y="588327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524500" y="5954712"/>
            <a:ext cx="160337" cy="149225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710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667500" y="5954712"/>
            <a:ext cx="160337" cy="14922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853237" y="5883275"/>
            <a:ext cx="890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756527" y="4046537"/>
            <a:ext cx="168273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7756527" y="3665537"/>
            <a:ext cx="168273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8137527" y="3436937"/>
            <a:ext cx="168273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8137527" y="2751137"/>
            <a:ext cx="168273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Gross Profits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31242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Rural Market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5334000" y="1655763"/>
            <a:ext cx="2209800" cy="630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(B&amp;M – Modern Retailers)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altLang="zh-CN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Total Market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9504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9504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9504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332000" y="4122737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332000" y="3444875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332000" y="2759075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1864800" y="4427537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864800" y="4054474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864800" y="3673474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246400" y="4122737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2246400" y="3429000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2246400" y="2743200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3352800" y="340677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3733800" y="253365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4267200" y="340836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Rectangle 7"/>
          <p:cNvSpPr>
            <a:spLocks noChangeArrowheads="1"/>
          </p:cNvSpPr>
          <p:nvPr/>
        </p:nvSpPr>
        <p:spPr bwMode="auto">
          <a:xfrm>
            <a:off x="4648199" y="253523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3538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3538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3538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3731400" y="411321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3731400" y="343535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3731400" y="274955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4268275" y="441801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4"/>
          <p:cNvSpPr>
            <a:spLocks noChangeArrowheads="1"/>
          </p:cNvSpPr>
          <p:nvPr/>
        </p:nvSpPr>
        <p:spPr bwMode="auto">
          <a:xfrm>
            <a:off x="4268275" y="404494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4268275" y="366394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5"/>
          <p:cNvSpPr>
            <a:spLocks noChangeArrowheads="1"/>
          </p:cNvSpPr>
          <p:nvPr/>
        </p:nvSpPr>
        <p:spPr bwMode="auto">
          <a:xfrm>
            <a:off x="4649875" y="411321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4649875" y="341947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4649875" y="273367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5714525" y="3387725"/>
            <a:ext cx="152400" cy="13938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095525" y="2514600"/>
            <a:ext cx="155575" cy="22669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6628925" y="3389313"/>
            <a:ext cx="152400" cy="1392237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7009924" y="2516188"/>
            <a:ext cx="144462" cy="2265362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7156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7156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7156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auto">
          <a:xfrm>
            <a:off x="6097200" y="4094162"/>
            <a:ext cx="1548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6097200" y="3416300"/>
            <a:ext cx="1548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097200" y="2730500"/>
            <a:ext cx="1548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8" name="Rectangle 4"/>
          <p:cNvSpPr>
            <a:spLocks noChangeArrowheads="1"/>
          </p:cNvSpPr>
          <p:nvPr/>
        </p:nvSpPr>
        <p:spPr bwMode="auto">
          <a:xfrm>
            <a:off x="6630000" y="4398962"/>
            <a:ext cx="151200" cy="3730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6630000" y="4025899"/>
            <a:ext cx="151200" cy="3730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0" name="Rectangle 4"/>
          <p:cNvSpPr>
            <a:spLocks noChangeArrowheads="1"/>
          </p:cNvSpPr>
          <p:nvPr/>
        </p:nvSpPr>
        <p:spPr bwMode="auto">
          <a:xfrm>
            <a:off x="6630000" y="3644899"/>
            <a:ext cx="151200" cy="3730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7011600" y="4094162"/>
            <a:ext cx="151200" cy="677863"/>
          </a:xfrm>
          <a:prstGeom prst="rect">
            <a:avLst/>
          </a:prstGeom>
          <a:solidFill>
            <a:srgbClr val="2F2A9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7011600" y="3400425"/>
            <a:ext cx="151200" cy="677863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7011600" y="2714625"/>
            <a:ext cx="151200" cy="677863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Text Box 16"/>
          <p:cNvSpPr txBox="1">
            <a:spLocks noChangeArrowheads="1"/>
          </p:cNvSpPr>
          <p:nvPr/>
        </p:nvSpPr>
        <p:spPr bwMode="auto">
          <a:xfrm>
            <a:off x="838200" y="5084763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175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3276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7" name="Text Box 16"/>
          <p:cNvSpPr txBox="1">
            <a:spLocks noChangeArrowheads="1"/>
          </p:cNvSpPr>
          <p:nvPr/>
        </p:nvSpPr>
        <p:spPr bwMode="auto">
          <a:xfrm>
            <a:off x="41910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8" name="Text Box 16"/>
          <p:cNvSpPr txBox="1">
            <a:spLocks noChangeArrowheads="1"/>
          </p:cNvSpPr>
          <p:nvPr/>
        </p:nvSpPr>
        <p:spPr bwMode="auto">
          <a:xfrm>
            <a:off x="5562600" y="5105400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553200" y="5126037"/>
            <a:ext cx="76200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05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228600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3622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11. Profits – Margins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00374" y="990600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81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5146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51086" y="990600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0" y="3654623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601962" y="4035623"/>
            <a:ext cx="113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Value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151086" y="4035623"/>
            <a:ext cx="131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Sales Volume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graphicFrame>
        <p:nvGraphicFramePr>
          <p:cNvPr id="33" name="Chart 32"/>
          <p:cNvGraphicFramePr/>
          <p:nvPr/>
        </p:nvGraphicFramePr>
        <p:xfrm>
          <a:off x="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43998" y="1292423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10400" y="1295400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6" name="Chart 35"/>
          <p:cNvGraphicFramePr/>
          <p:nvPr/>
        </p:nvGraphicFramePr>
        <p:xfrm>
          <a:off x="4495800" y="152400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481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5146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39" name="Chart 38"/>
          <p:cNvGraphicFramePr/>
          <p:nvPr/>
        </p:nvGraphicFramePr>
        <p:xfrm>
          <a:off x="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43998" y="4343400"/>
            <a:ext cx="11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Rural Market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4346377"/>
            <a:ext cx="122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Urban Market</a:t>
            </a:r>
            <a:endParaRPr lang="en-US" sz="1400" b="1" dirty="0"/>
          </a:p>
        </p:txBody>
      </p:sp>
      <p:graphicFrame>
        <p:nvGraphicFramePr>
          <p:cNvPr id="42" name="Chart 41"/>
          <p:cNvGraphicFramePr/>
          <p:nvPr/>
        </p:nvGraphicFramePr>
        <p:xfrm>
          <a:off x="4495800" y="4574977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12.  KPIs – Rotation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97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457200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0" y="1447800"/>
          <a:ext cx="45720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12.  KPIs – Profitability Index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11430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495800" y="1219200"/>
          <a:ext cx="4648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12.  KPIs – Stock Cover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2789229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Supplier Feedback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9600"/>
            <a:ext cx="9162000" cy="518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Net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Retail Prices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2667000" y="22542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2667001" y="1981200"/>
            <a:ext cx="45719" cy="108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6670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1910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41910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>
            <a:off x="56388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4495800" y="3625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89154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>
            <a:off x="8915400" y="2711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89154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8945881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8915400" y="3321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5638800" y="1981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 rot="10800000">
            <a:off x="56388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56388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 rot="10800000">
            <a:off x="56388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 rot="10800000">
            <a:off x="89154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742188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wn Arrow 55"/>
          <p:cNvSpPr/>
          <p:nvPr/>
        </p:nvSpPr>
        <p:spPr>
          <a:xfrm rot="10800000">
            <a:off x="8915400" y="2482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 rot="10800000">
            <a:off x="7421881" y="2438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10800000">
            <a:off x="8915400" y="309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 rot="10800000">
            <a:off x="7421881" y="3124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7421881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>
            <a:off x="7421881" y="3397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7421881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7421881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own Arrow 33"/>
          <p:cNvSpPr/>
          <p:nvPr/>
        </p:nvSpPr>
        <p:spPr>
          <a:xfrm>
            <a:off x="2667000" y="27114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2667000" y="3810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>
            <a:off x="2667000" y="4464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>
            <a:off x="2667000" y="5334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2667000" y="58356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10800000">
            <a:off x="2667001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0800000">
            <a:off x="2667001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 rot="10800000">
            <a:off x="266700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0800000">
            <a:off x="2667001" y="46926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own Arrow 64"/>
          <p:cNvSpPr/>
          <p:nvPr/>
        </p:nvSpPr>
        <p:spPr>
          <a:xfrm rot="10800000">
            <a:off x="2667001" y="5149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 rot="10800000">
            <a:off x="2667001" y="5638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own Arrow 66"/>
          <p:cNvSpPr/>
          <p:nvPr/>
        </p:nvSpPr>
        <p:spPr>
          <a:xfrm rot="10800000">
            <a:off x="41910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Down Arrow 67"/>
          <p:cNvSpPr/>
          <p:nvPr/>
        </p:nvSpPr>
        <p:spPr>
          <a:xfrm rot="10800000">
            <a:off x="41910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Down Arrow 68"/>
          <p:cNvSpPr/>
          <p:nvPr/>
        </p:nvSpPr>
        <p:spPr>
          <a:xfrm rot="10800000">
            <a:off x="41910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/>
          <p:cNvSpPr/>
          <p:nvPr/>
        </p:nvSpPr>
        <p:spPr>
          <a:xfrm rot="10800000">
            <a:off x="41910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own Arrow 70"/>
          <p:cNvSpPr/>
          <p:nvPr/>
        </p:nvSpPr>
        <p:spPr>
          <a:xfrm rot="10800000">
            <a:off x="4191001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own Arrow 71"/>
          <p:cNvSpPr/>
          <p:nvPr/>
        </p:nvSpPr>
        <p:spPr>
          <a:xfrm>
            <a:off x="41910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own Arrow 72"/>
          <p:cNvSpPr/>
          <p:nvPr/>
        </p:nvSpPr>
        <p:spPr>
          <a:xfrm>
            <a:off x="41910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4191000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own Arrow 74"/>
          <p:cNvSpPr/>
          <p:nvPr/>
        </p:nvSpPr>
        <p:spPr>
          <a:xfrm>
            <a:off x="4191000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own Arrow 75"/>
          <p:cNvSpPr/>
          <p:nvPr/>
        </p:nvSpPr>
        <p:spPr>
          <a:xfrm rot="10800000">
            <a:off x="419100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own Arrow 76"/>
          <p:cNvSpPr/>
          <p:nvPr/>
        </p:nvSpPr>
        <p:spPr>
          <a:xfrm>
            <a:off x="5638800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own Arrow 77"/>
          <p:cNvSpPr/>
          <p:nvPr/>
        </p:nvSpPr>
        <p:spPr>
          <a:xfrm>
            <a:off x="5638800" y="2711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own Arrow 78"/>
          <p:cNvSpPr/>
          <p:nvPr/>
        </p:nvSpPr>
        <p:spPr>
          <a:xfrm rot="10800000">
            <a:off x="5638800" y="3581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own Arrow 79"/>
          <p:cNvSpPr/>
          <p:nvPr/>
        </p:nvSpPr>
        <p:spPr>
          <a:xfrm>
            <a:off x="56388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own Arrow 80"/>
          <p:cNvSpPr/>
          <p:nvPr/>
        </p:nvSpPr>
        <p:spPr>
          <a:xfrm rot="10800000">
            <a:off x="5638801" y="4235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own Arrow 81"/>
          <p:cNvSpPr/>
          <p:nvPr/>
        </p:nvSpPr>
        <p:spPr>
          <a:xfrm>
            <a:off x="56388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Down Arrow 82"/>
          <p:cNvSpPr/>
          <p:nvPr/>
        </p:nvSpPr>
        <p:spPr>
          <a:xfrm>
            <a:off x="5638800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Down Arrow 83"/>
          <p:cNvSpPr/>
          <p:nvPr/>
        </p:nvSpPr>
        <p:spPr>
          <a:xfrm>
            <a:off x="5638800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Down Arrow 84"/>
          <p:cNvSpPr/>
          <p:nvPr/>
        </p:nvSpPr>
        <p:spPr>
          <a:xfrm rot="10800000">
            <a:off x="5638801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Down Arrow 85"/>
          <p:cNvSpPr/>
          <p:nvPr/>
        </p:nvSpPr>
        <p:spPr>
          <a:xfrm rot="10800000">
            <a:off x="563880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Down Arrow 86"/>
          <p:cNvSpPr/>
          <p:nvPr/>
        </p:nvSpPr>
        <p:spPr>
          <a:xfrm rot="10800000">
            <a:off x="5638801" y="56831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Down Arrow 87"/>
          <p:cNvSpPr/>
          <p:nvPr/>
        </p:nvSpPr>
        <p:spPr>
          <a:xfrm rot="10800000">
            <a:off x="742188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Down Arrow 88"/>
          <p:cNvSpPr/>
          <p:nvPr/>
        </p:nvSpPr>
        <p:spPr>
          <a:xfrm rot="10800000">
            <a:off x="7421881" y="4648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own Arrow 89"/>
          <p:cNvSpPr/>
          <p:nvPr/>
        </p:nvSpPr>
        <p:spPr>
          <a:xfrm rot="10800000">
            <a:off x="7421881" y="51816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Down Arrow 90"/>
          <p:cNvSpPr/>
          <p:nvPr/>
        </p:nvSpPr>
        <p:spPr>
          <a:xfrm rot="10800000">
            <a:off x="7421881" y="56831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Down Arrow 91"/>
          <p:cNvSpPr/>
          <p:nvPr/>
        </p:nvSpPr>
        <p:spPr>
          <a:xfrm rot="10800000">
            <a:off x="8915400" y="3581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Down Arrow 92"/>
          <p:cNvSpPr/>
          <p:nvPr/>
        </p:nvSpPr>
        <p:spPr>
          <a:xfrm rot="10800000">
            <a:off x="89154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Down Arrow 93"/>
          <p:cNvSpPr/>
          <p:nvPr/>
        </p:nvSpPr>
        <p:spPr>
          <a:xfrm rot="10800000">
            <a:off x="8915400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Down Arrow 94"/>
          <p:cNvSpPr/>
          <p:nvPr/>
        </p:nvSpPr>
        <p:spPr>
          <a:xfrm>
            <a:off x="89154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Down Arrow 95"/>
          <p:cNvSpPr/>
          <p:nvPr/>
        </p:nvSpPr>
        <p:spPr>
          <a:xfrm>
            <a:off x="89154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own Arrow 96"/>
          <p:cNvSpPr/>
          <p:nvPr/>
        </p:nvSpPr>
        <p:spPr>
          <a:xfrm rot="10800000">
            <a:off x="894588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Down Arrow 97"/>
          <p:cNvSpPr/>
          <p:nvPr/>
        </p:nvSpPr>
        <p:spPr>
          <a:xfrm rot="10800000">
            <a:off x="8945881" y="5638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Down Arrow 98"/>
          <p:cNvSpPr/>
          <p:nvPr/>
        </p:nvSpPr>
        <p:spPr>
          <a:xfrm>
            <a:off x="8945881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Brand Perceptions –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Urban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99" y="1066800"/>
            <a:ext cx="905120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Brand Perceptions –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Rural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0" y="1065600"/>
            <a:ext cx="9050400" cy="478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Brand Perceptions –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Urban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0" y="1065600"/>
            <a:ext cx="9050400" cy="474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Brand Perceptions –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Rural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00" y="1065600"/>
            <a:ext cx="9050400" cy="474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9600"/>
            <a:ext cx="9162000" cy="518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Net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Retail Prices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2667000" y="22542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2667001" y="1981200"/>
            <a:ext cx="45719" cy="1080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6670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1910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41910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>
            <a:off x="56388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4495800" y="3625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89154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>
            <a:off x="8915400" y="2711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89154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8945881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8915400" y="3321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5638800" y="1981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 rot="10800000">
            <a:off x="56388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56388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 rot="10800000">
            <a:off x="56388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 rot="10800000">
            <a:off x="89154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742188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wn Arrow 55"/>
          <p:cNvSpPr/>
          <p:nvPr/>
        </p:nvSpPr>
        <p:spPr>
          <a:xfrm rot="10800000">
            <a:off x="8915400" y="2482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 rot="10800000">
            <a:off x="7421881" y="2438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10800000">
            <a:off x="8915400" y="309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 rot="10800000">
            <a:off x="7421881" y="3124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7421881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>
            <a:off x="7421881" y="3397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7421881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7421881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Down Arrow 33"/>
          <p:cNvSpPr/>
          <p:nvPr/>
        </p:nvSpPr>
        <p:spPr>
          <a:xfrm>
            <a:off x="2667000" y="27114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2667000" y="3810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>
            <a:off x="2667000" y="4464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>
            <a:off x="2667000" y="53340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2667000" y="58356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10800000">
            <a:off x="2667001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0800000">
            <a:off x="2667001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 rot="10800000">
            <a:off x="266700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0800000">
            <a:off x="2667001" y="46926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own Arrow 64"/>
          <p:cNvSpPr/>
          <p:nvPr/>
        </p:nvSpPr>
        <p:spPr>
          <a:xfrm rot="10800000">
            <a:off x="2667001" y="5149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 rot="10800000">
            <a:off x="2667001" y="5638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own Arrow 66"/>
          <p:cNvSpPr/>
          <p:nvPr/>
        </p:nvSpPr>
        <p:spPr>
          <a:xfrm rot="10800000">
            <a:off x="41910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Down Arrow 67"/>
          <p:cNvSpPr/>
          <p:nvPr/>
        </p:nvSpPr>
        <p:spPr>
          <a:xfrm rot="10800000">
            <a:off x="41910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Down Arrow 68"/>
          <p:cNvSpPr/>
          <p:nvPr/>
        </p:nvSpPr>
        <p:spPr>
          <a:xfrm rot="10800000">
            <a:off x="41910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/>
          <p:cNvSpPr/>
          <p:nvPr/>
        </p:nvSpPr>
        <p:spPr>
          <a:xfrm rot="10800000">
            <a:off x="41910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own Arrow 70"/>
          <p:cNvSpPr/>
          <p:nvPr/>
        </p:nvSpPr>
        <p:spPr>
          <a:xfrm rot="10800000">
            <a:off x="4191001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own Arrow 71"/>
          <p:cNvSpPr/>
          <p:nvPr/>
        </p:nvSpPr>
        <p:spPr>
          <a:xfrm>
            <a:off x="41910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own Arrow 72"/>
          <p:cNvSpPr/>
          <p:nvPr/>
        </p:nvSpPr>
        <p:spPr>
          <a:xfrm>
            <a:off x="41910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4191000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own Arrow 74"/>
          <p:cNvSpPr/>
          <p:nvPr/>
        </p:nvSpPr>
        <p:spPr>
          <a:xfrm>
            <a:off x="4191000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own Arrow 75"/>
          <p:cNvSpPr/>
          <p:nvPr/>
        </p:nvSpPr>
        <p:spPr>
          <a:xfrm rot="10800000">
            <a:off x="419100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own Arrow 76"/>
          <p:cNvSpPr/>
          <p:nvPr/>
        </p:nvSpPr>
        <p:spPr>
          <a:xfrm>
            <a:off x="5638800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own Arrow 77"/>
          <p:cNvSpPr/>
          <p:nvPr/>
        </p:nvSpPr>
        <p:spPr>
          <a:xfrm>
            <a:off x="5638800" y="2711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own Arrow 78"/>
          <p:cNvSpPr/>
          <p:nvPr/>
        </p:nvSpPr>
        <p:spPr>
          <a:xfrm rot="10800000">
            <a:off x="5638800" y="3581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own Arrow 79"/>
          <p:cNvSpPr/>
          <p:nvPr/>
        </p:nvSpPr>
        <p:spPr>
          <a:xfrm>
            <a:off x="5638800" y="3810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own Arrow 80"/>
          <p:cNvSpPr/>
          <p:nvPr/>
        </p:nvSpPr>
        <p:spPr>
          <a:xfrm rot="10800000">
            <a:off x="5638801" y="4235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own Arrow 81"/>
          <p:cNvSpPr/>
          <p:nvPr/>
        </p:nvSpPr>
        <p:spPr>
          <a:xfrm>
            <a:off x="56388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Down Arrow 82"/>
          <p:cNvSpPr/>
          <p:nvPr/>
        </p:nvSpPr>
        <p:spPr>
          <a:xfrm>
            <a:off x="5638800" y="533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Down Arrow 83"/>
          <p:cNvSpPr/>
          <p:nvPr/>
        </p:nvSpPr>
        <p:spPr>
          <a:xfrm>
            <a:off x="5638800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Down Arrow 84"/>
          <p:cNvSpPr/>
          <p:nvPr/>
        </p:nvSpPr>
        <p:spPr>
          <a:xfrm rot="10800000">
            <a:off x="5638801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Down Arrow 85"/>
          <p:cNvSpPr/>
          <p:nvPr/>
        </p:nvSpPr>
        <p:spPr>
          <a:xfrm rot="10800000">
            <a:off x="563880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Down Arrow 86"/>
          <p:cNvSpPr/>
          <p:nvPr/>
        </p:nvSpPr>
        <p:spPr>
          <a:xfrm rot="10800000">
            <a:off x="5638801" y="56831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Down Arrow 87"/>
          <p:cNvSpPr/>
          <p:nvPr/>
        </p:nvSpPr>
        <p:spPr>
          <a:xfrm rot="10800000">
            <a:off x="742188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Down Arrow 88"/>
          <p:cNvSpPr/>
          <p:nvPr/>
        </p:nvSpPr>
        <p:spPr>
          <a:xfrm rot="10800000">
            <a:off x="7421881" y="4648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own Arrow 89"/>
          <p:cNvSpPr/>
          <p:nvPr/>
        </p:nvSpPr>
        <p:spPr>
          <a:xfrm rot="10800000">
            <a:off x="7421881" y="51816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Down Arrow 90"/>
          <p:cNvSpPr/>
          <p:nvPr/>
        </p:nvSpPr>
        <p:spPr>
          <a:xfrm rot="10800000">
            <a:off x="7421881" y="56831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Down Arrow 91"/>
          <p:cNvSpPr/>
          <p:nvPr/>
        </p:nvSpPr>
        <p:spPr>
          <a:xfrm rot="10800000">
            <a:off x="8915400" y="3581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Down Arrow 92"/>
          <p:cNvSpPr/>
          <p:nvPr/>
        </p:nvSpPr>
        <p:spPr>
          <a:xfrm rot="10800000">
            <a:off x="89154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Down Arrow 93"/>
          <p:cNvSpPr/>
          <p:nvPr/>
        </p:nvSpPr>
        <p:spPr>
          <a:xfrm rot="10800000">
            <a:off x="8915400" y="46925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Down Arrow 94"/>
          <p:cNvSpPr/>
          <p:nvPr/>
        </p:nvSpPr>
        <p:spPr>
          <a:xfrm>
            <a:off x="8915400" y="4464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Down Arrow 95"/>
          <p:cNvSpPr/>
          <p:nvPr/>
        </p:nvSpPr>
        <p:spPr>
          <a:xfrm>
            <a:off x="89154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own Arrow 96"/>
          <p:cNvSpPr/>
          <p:nvPr/>
        </p:nvSpPr>
        <p:spPr>
          <a:xfrm rot="10800000">
            <a:off x="8945881" y="5149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Down Arrow 97"/>
          <p:cNvSpPr/>
          <p:nvPr/>
        </p:nvSpPr>
        <p:spPr>
          <a:xfrm rot="10800000">
            <a:off x="8945881" y="5638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Down Arrow 98"/>
          <p:cNvSpPr/>
          <p:nvPr/>
        </p:nvSpPr>
        <p:spPr>
          <a:xfrm>
            <a:off x="8945881" y="58356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9600"/>
            <a:ext cx="9118800" cy="486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Net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Retail Prices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2667000" y="22542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266700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667000" y="461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1910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41910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5638800" y="3962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8915400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89154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8945881" y="548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8915400" y="3092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5638800" y="1981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 rot="10800000">
            <a:off x="56388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56388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 rot="10800000">
            <a:off x="56388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 rot="10800000">
            <a:off x="89154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742188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wn Arrow 55"/>
          <p:cNvSpPr/>
          <p:nvPr/>
        </p:nvSpPr>
        <p:spPr>
          <a:xfrm rot="10800000">
            <a:off x="8915400" y="2482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 rot="10800000">
            <a:off x="7421881" y="286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10800000">
            <a:off x="8915400" y="286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 rot="10800000">
            <a:off x="7421881" y="309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7421881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>
            <a:off x="7421881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7421881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2667000" y="3352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>
            <a:off x="2667000" y="4006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2667000" y="5530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10800000">
            <a:off x="2667001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0800000">
            <a:off x="2667001" y="2863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 rot="10800000">
            <a:off x="2667001" y="373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0800000">
            <a:off x="2667001" y="4235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own Arrow 64"/>
          <p:cNvSpPr/>
          <p:nvPr/>
        </p:nvSpPr>
        <p:spPr>
          <a:xfrm rot="10800000">
            <a:off x="2667001" y="4845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 rot="10800000">
            <a:off x="2667001" y="5334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own Arrow 66"/>
          <p:cNvSpPr/>
          <p:nvPr/>
        </p:nvSpPr>
        <p:spPr>
          <a:xfrm rot="10800000">
            <a:off x="41910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Down Arrow 67"/>
          <p:cNvSpPr/>
          <p:nvPr/>
        </p:nvSpPr>
        <p:spPr>
          <a:xfrm rot="10800000">
            <a:off x="41910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Down Arrow 68"/>
          <p:cNvSpPr/>
          <p:nvPr/>
        </p:nvSpPr>
        <p:spPr>
          <a:xfrm rot="10800000">
            <a:off x="4191000" y="2863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/>
          <p:cNvSpPr/>
          <p:nvPr/>
        </p:nvSpPr>
        <p:spPr>
          <a:xfrm rot="10800000">
            <a:off x="41910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own Arrow 70"/>
          <p:cNvSpPr/>
          <p:nvPr/>
        </p:nvSpPr>
        <p:spPr>
          <a:xfrm rot="10800000">
            <a:off x="4191001" y="4844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own Arrow 71"/>
          <p:cNvSpPr/>
          <p:nvPr/>
        </p:nvSpPr>
        <p:spPr>
          <a:xfrm>
            <a:off x="4191000" y="312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own Arrow 72"/>
          <p:cNvSpPr/>
          <p:nvPr/>
        </p:nvSpPr>
        <p:spPr>
          <a:xfrm>
            <a:off x="4191000" y="461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4191000" y="548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own Arrow 75"/>
          <p:cNvSpPr/>
          <p:nvPr/>
        </p:nvSpPr>
        <p:spPr>
          <a:xfrm rot="10800000">
            <a:off x="4191001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own Arrow 76"/>
          <p:cNvSpPr/>
          <p:nvPr/>
        </p:nvSpPr>
        <p:spPr>
          <a:xfrm>
            <a:off x="5638800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own Arrow 77"/>
          <p:cNvSpPr/>
          <p:nvPr/>
        </p:nvSpPr>
        <p:spPr>
          <a:xfrm>
            <a:off x="5638800" y="286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own Arrow 79"/>
          <p:cNvSpPr/>
          <p:nvPr/>
        </p:nvSpPr>
        <p:spPr>
          <a:xfrm>
            <a:off x="5638800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own Arrow 80"/>
          <p:cNvSpPr/>
          <p:nvPr/>
        </p:nvSpPr>
        <p:spPr>
          <a:xfrm rot="10800000">
            <a:off x="5638801" y="4235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own Arrow 81"/>
          <p:cNvSpPr/>
          <p:nvPr/>
        </p:nvSpPr>
        <p:spPr>
          <a:xfrm>
            <a:off x="56388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Down Arrow 82"/>
          <p:cNvSpPr/>
          <p:nvPr/>
        </p:nvSpPr>
        <p:spPr>
          <a:xfrm>
            <a:off x="5638800" y="5442001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Down Arrow 84"/>
          <p:cNvSpPr/>
          <p:nvPr/>
        </p:nvSpPr>
        <p:spPr>
          <a:xfrm rot="10800000">
            <a:off x="5638801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Down Arrow 85"/>
          <p:cNvSpPr/>
          <p:nvPr/>
        </p:nvSpPr>
        <p:spPr>
          <a:xfrm rot="10800000">
            <a:off x="5638801" y="5257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Down Arrow 87"/>
          <p:cNvSpPr/>
          <p:nvPr/>
        </p:nvSpPr>
        <p:spPr>
          <a:xfrm rot="10800000">
            <a:off x="742188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Down Arrow 88"/>
          <p:cNvSpPr/>
          <p:nvPr/>
        </p:nvSpPr>
        <p:spPr>
          <a:xfrm rot="10800000">
            <a:off x="7421881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own Arrow 89"/>
          <p:cNvSpPr/>
          <p:nvPr/>
        </p:nvSpPr>
        <p:spPr>
          <a:xfrm rot="10800000">
            <a:off x="7421881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Down Arrow 91"/>
          <p:cNvSpPr/>
          <p:nvPr/>
        </p:nvSpPr>
        <p:spPr>
          <a:xfrm rot="10800000">
            <a:off x="8915400" y="3308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Down Arrow 92"/>
          <p:cNvSpPr/>
          <p:nvPr/>
        </p:nvSpPr>
        <p:spPr>
          <a:xfrm rot="10800000">
            <a:off x="8915400" y="396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Down Arrow 93"/>
          <p:cNvSpPr/>
          <p:nvPr/>
        </p:nvSpPr>
        <p:spPr>
          <a:xfrm rot="10800000">
            <a:off x="8915400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Down Arrow 94"/>
          <p:cNvSpPr/>
          <p:nvPr/>
        </p:nvSpPr>
        <p:spPr>
          <a:xfrm>
            <a:off x="8915400" y="4191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Down Arrow 95"/>
          <p:cNvSpPr/>
          <p:nvPr/>
        </p:nvSpPr>
        <p:spPr>
          <a:xfrm>
            <a:off x="89154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own Arrow 96"/>
          <p:cNvSpPr/>
          <p:nvPr/>
        </p:nvSpPr>
        <p:spPr>
          <a:xfrm rot="10800000">
            <a:off x="8915400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Down Arrow 100"/>
          <p:cNvSpPr/>
          <p:nvPr/>
        </p:nvSpPr>
        <p:spPr>
          <a:xfrm rot="10800000">
            <a:off x="4191000" y="373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Down Arrow 101"/>
          <p:cNvSpPr/>
          <p:nvPr/>
        </p:nvSpPr>
        <p:spPr>
          <a:xfrm rot="10800000">
            <a:off x="4191000" y="396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Available Product Portfolio -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Elecssories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3120"/>
            <a:ext cx="5715000" cy="639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791200" y="533400"/>
            <a:ext cx="76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75" y="2457450"/>
            <a:ext cx="32861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5486400" y="533400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86400" y="6704012"/>
            <a:ext cx="3505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906294" y="3619500"/>
            <a:ext cx="61714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Available Product Portfolio -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791200" y="533400"/>
            <a:ext cx="76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514600"/>
            <a:ext cx="32289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09600"/>
            <a:ext cx="5334000" cy="566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Capital Investments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69757"/>
            <a:ext cx="3729037" cy="638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Market Evolution – Consumer Segment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/>
        </p:nvGraphicFramePr>
        <p:xfrm>
          <a:off x="0" y="9144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21226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 - Urban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hart 17"/>
          <p:cNvGraphicFramePr/>
          <p:nvPr/>
        </p:nvGraphicFramePr>
        <p:xfrm>
          <a:off x="4572000" y="9144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0" y="685800"/>
            <a:ext cx="20389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 - Rural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20" name="Chart 19"/>
          <p:cNvGraphicFramePr/>
          <p:nvPr/>
        </p:nvGraphicFramePr>
        <p:xfrm>
          <a:off x="152400" y="38862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2400" y="3657600"/>
            <a:ext cx="24817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- Urban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4572000" y="38862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3657600"/>
            <a:ext cx="2398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- Rural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1825" y="6629400"/>
            <a:ext cx="28003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9600"/>
            <a:ext cx="9118800" cy="486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 Net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Retail Prices - </a:t>
            </a:r>
            <a:r>
              <a:rPr kumimoji="0" lang="en-US" sz="28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HealthBeauties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2667000" y="22542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/>
          <p:cNvSpPr/>
          <p:nvPr/>
        </p:nvSpPr>
        <p:spPr>
          <a:xfrm rot="10800000">
            <a:off x="266700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Down Arrow 23"/>
          <p:cNvSpPr/>
          <p:nvPr/>
        </p:nvSpPr>
        <p:spPr>
          <a:xfrm>
            <a:off x="2667000" y="461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/>
          <p:cNvSpPr/>
          <p:nvPr/>
        </p:nvSpPr>
        <p:spPr>
          <a:xfrm>
            <a:off x="41910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Down Arrow 25"/>
          <p:cNvSpPr/>
          <p:nvPr/>
        </p:nvSpPr>
        <p:spPr>
          <a:xfrm>
            <a:off x="41910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5638800" y="3962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>
            <a:off x="8915400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>
            <a:off x="8915400" y="225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8945881" y="548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8915400" y="3092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5638800" y="1981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 rot="10800000">
            <a:off x="56388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5638800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Down Arrow 52"/>
          <p:cNvSpPr/>
          <p:nvPr/>
        </p:nvSpPr>
        <p:spPr>
          <a:xfrm rot="10800000">
            <a:off x="5638800" y="3092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 rot="10800000">
            <a:off x="89154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Down Arrow 54"/>
          <p:cNvSpPr/>
          <p:nvPr/>
        </p:nvSpPr>
        <p:spPr>
          <a:xfrm rot="10800000">
            <a:off x="7421881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wn Arrow 55"/>
          <p:cNvSpPr/>
          <p:nvPr/>
        </p:nvSpPr>
        <p:spPr>
          <a:xfrm rot="10800000">
            <a:off x="8915400" y="2482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Down Arrow 56"/>
          <p:cNvSpPr/>
          <p:nvPr/>
        </p:nvSpPr>
        <p:spPr>
          <a:xfrm rot="10800000">
            <a:off x="7421881" y="286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own Arrow 57"/>
          <p:cNvSpPr/>
          <p:nvPr/>
        </p:nvSpPr>
        <p:spPr>
          <a:xfrm rot="10800000">
            <a:off x="8915400" y="286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 rot="10800000">
            <a:off x="7421881" y="309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>
            <a:off x="7421881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>
            <a:off x="7421881" y="3352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7421881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>
            <a:off x="2667000" y="3352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>
            <a:off x="2667000" y="4006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Down Arrow 37"/>
          <p:cNvSpPr/>
          <p:nvPr/>
        </p:nvSpPr>
        <p:spPr>
          <a:xfrm>
            <a:off x="2667000" y="5530800"/>
            <a:ext cx="45719" cy="108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Down Arrow 38"/>
          <p:cNvSpPr/>
          <p:nvPr/>
        </p:nvSpPr>
        <p:spPr>
          <a:xfrm rot="10800000">
            <a:off x="2667001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Down Arrow 39"/>
          <p:cNvSpPr/>
          <p:nvPr/>
        </p:nvSpPr>
        <p:spPr>
          <a:xfrm rot="10800000">
            <a:off x="2667001" y="2863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 rot="10800000">
            <a:off x="2667001" y="373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Down Arrow 58"/>
          <p:cNvSpPr/>
          <p:nvPr/>
        </p:nvSpPr>
        <p:spPr>
          <a:xfrm rot="10800000">
            <a:off x="2667001" y="4235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own Arrow 64"/>
          <p:cNvSpPr/>
          <p:nvPr/>
        </p:nvSpPr>
        <p:spPr>
          <a:xfrm rot="10800000">
            <a:off x="2667001" y="4845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 rot="10800000">
            <a:off x="2667001" y="5334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Down Arrow 66"/>
          <p:cNvSpPr/>
          <p:nvPr/>
        </p:nvSpPr>
        <p:spPr>
          <a:xfrm rot="10800000">
            <a:off x="4191000" y="19812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Down Arrow 67"/>
          <p:cNvSpPr/>
          <p:nvPr/>
        </p:nvSpPr>
        <p:spPr>
          <a:xfrm rot="10800000">
            <a:off x="4191000" y="2482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Down Arrow 68"/>
          <p:cNvSpPr/>
          <p:nvPr/>
        </p:nvSpPr>
        <p:spPr>
          <a:xfrm rot="10800000">
            <a:off x="4191000" y="28637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Down Arrow 69"/>
          <p:cNvSpPr/>
          <p:nvPr/>
        </p:nvSpPr>
        <p:spPr>
          <a:xfrm rot="10800000">
            <a:off x="4191000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own Arrow 70"/>
          <p:cNvSpPr/>
          <p:nvPr/>
        </p:nvSpPr>
        <p:spPr>
          <a:xfrm rot="10800000">
            <a:off x="4191001" y="4844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own Arrow 71"/>
          <p:cNvSpPr/>
          <p:nvPr/>
        </p:nvSpPr>
        <p:spPr>
          <a:xfrm>
            <a:off x="4191000" y="31242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own Arrow 72"/>
          <p:cNvSpPr/>
          <p:nvPr/>
        </p:nvSpPr>
        <p:spPr>
          <a:xfrm>
            <a:off x="4191000" y="461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Down Arrow 73"/>
          <p:cNvSpPr/>
          <p:nvPr/>
        </p:nvSpPr>
        <p:spPr>
          <a:xfrm>
            <a:off x="4191000" y="54864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own Arrow 75"/>
          <p:cNvSpPr/>
          <p:nvPr/>
        </p:nvSpPr>
        <p:spPr>
          <a:xfrm rot="10800000">
            <a:off x="4191001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own Arrow 76"/>
          <p:cNvSpPr/>
          <p:nvPr/>
        </p:nvSpPr>
        <p:spPr>
          <a:xfrm>
            <a:off x="5638800" y="2209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own Arrow 77"/>
          <p:cNvSpPr/>
          <p:nvPr/>
        </p:nvSpPr>
        <p:spPr>
          <a:xfrm>
            <a:off x="5638800" y="286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own Arrow 79"/>
          <p:cNvSpPr/>
          <p:nvPr/>
        </p:nvSpPr>
        <p:spPr>
          <a:xfrm>
            <a:off x="5638800" y="37338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Down Arrow 80"/>
          <p:cNvSpPr/>
          <p:nvPr/>
        </p:nvSpPr>
        <p:spPr>
          <a:xfrm rot="10800000">
            <a:off x="5638801" y="4235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own Arrow 81"/>
          <p:cNvSpPr/>
          <p:nvPr/>
        </p:nvSpPr>
        <p:spPr>
          <a:xfrm>
            <a:off x="56388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Down Arrow 82"/>
          <p:cNvSpPr/>
          <p:nvPr/>
        </p:nvSpPr>
        <p:spPr>
          <a:xfrm>
            <a:off x="5638800" y="5442001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Down Arrow 84"/>
          <p:cNvSpPr/>
          <p:nvPr/>
        </p:nvSpPr>
        <p:spPr>
          <a:xfrm rot="10800000">
            <a:off x="5638801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Down Arrow 85"/>
          <p:cNvSpPr/>
          <p:nvPr/>
        </p:nvSpPr>
        <p:spPr>
          <a:xfrm rot="10800000">
            <a:off x="5638801" y="5257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Down Arrow 87"/>
          <p:cNvSpPr/>
          <p:nvPr/>
        </p:nvSpPr>
        <p:spPr>
          <a:xfrm rot="10800000">
            <a:off x="7421881" y="41910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Down Arrow 88"/>
          <p:cNvSpPr/>
          <p:nvPr/>
        </p:nvSpPr>
        <p:spPr>
          <a:xfrm rot="10800000">
            <a:off x="7421881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Down Arrow 89"/>
          <p:cNvSpPr/>
          <p:nvPr/>
        </p:nvSpPr>
        <p:spPr>
          <a:xfrm rot="10800000">
            <a:off x="7421881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Down Arrow 91"/>
          <p:cNvSpPr/>
          <p:nvPr/>
        </p:nvSpPr>
        <p:spPr>
          <a:xfrm rot="10800000">
            <a:off x="8915400" y="3308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Down Arrow 92"/>
          <p:cNvSpPr/>
          <p:nvPr/>
        </p:nvSpPr>
        <p:spPr>
          <a:xfrm rot="10800000">
            <a:off x="8915400" y="396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Down Arrow 93"/>
          <p:cNvSpPr/>
          <p:nvPr/>
        </p:nvSpPr>
        <p:spPr>
          <a:xfrm rot="10800000">
            <a:off x="8915400" y="46163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Down Arrow 94"/>
          <p:cNvSpPr/>
          <p:nvPr/>
        </p:nvSpPr>
        <p:spPr>
          <a:xfrm>
            <a:off x="8915400" y="4191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Down Arrow 95"/>
          <p:cNvSpPr/>
          <p:nvPr/>
        </p:nvSpPr>
        <p:spPr>
          <a:xfrm>
            <a:off x="8915400" y="4845000"/>
            <a:ext cx="45719" cy="108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own Arrow 96"/>
          <p:cNvSpPr/>
          <p:nvPr/>
        </p:nvSpPr>
        <p:spPr>
          <a:xfrm rot="10800000">
            <a:off x="8915400" y="5225999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Down Arrow 100"/>
          <p:cNvSpPr/>
          <p:nvPr/>
        </p:nvSpPr>
        <p:spPr>
          <a:xfrm rot="10800000">
            <a:off x="4191000" y="37338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Down Arrow 101"/>
          <p:cNvSpPr/>
          <p:nvPr/>
        </p:nvSpPr>
        <p:spPr>
          <a:xfrm rot="10800000">
            <a:off x="4191000" y="3962400"/>
            <a:ext cx="45719" cy="108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Market Evolution – Shopper Segment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/>
          <p:nvPr/>
        </p:nvGraphicFramePr>
        <p:xfrm>
          <a:off x="0" y="9144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21226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 - Urban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hart 17"/>
          <p:cNvGraphicFramePr/>
          <p:nvPr/>
        </p:nvGraphicFramePr>
        <p:xfrm>
          <a:off x="4572000" y="9144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0" y="685800"/>
            <a:ext cx="20389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 - Rural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20" name="Chart 19"/>
          <p:cNvGraphicFramePr/>
          <p:nvPr/>
        </p:nvGraphicFramePr>
        <p:xfrm>
          <a:off x="152400" y="38862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52400" y="3657600"/>
            <a:ext cx="24817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- Urban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4572000" y="38862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0" y="3657600"/>
            <a:ext cx="23980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r>
              <a:rPr lang="en-US" sz="1700" b="1" dirty="0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- Rural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13" y="6600825"/>
            <a:ext cx="18573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6. Awareness 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8112703" cy="593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6. Awareness 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800" y="763200"/>
            <a:ext cx="8114400" cy="60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6. Awareness 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800" y="763200"/>
            <a:ext cx="8114400" cy="610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6. Awareness 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800" y="763200"/>
            <a:ext cx="8114400" cy="60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7. Product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Availability at Stores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Urban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70845"/>
            <a:ext cx="4667250" cy="64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7. Product Availability at Stores –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70845"/>
            <a:ext cx="4667250" cy="646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7. Product Availability at Stores – Online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4648200" cy="639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/>
        </p:nvGraphicFramePr>
        <p:xfrm>
          <a:off x="-304800" y="4032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048000" y="4032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248400" y="1295400"/>
            <a:ext cx="2667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Volume Discount: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078" y="392668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Volume Discounts</a:t>
            </a:r>
            <a:endParaRPr lang="en-GB" b="1" dirty="0"/>
          </a:p>
        </p:txBody>
      </p:sp>
      <p:graphicFrame>
        <p:nvGraphicFramePr>
          <p:cNvPr id="15" name="Chart 14"/>
          <p:cNvGraphicFramePr/>
          <p:nvPr/>
        </p:nvGraphicFramePr>
        <p:xfrm>
          <a:off x="-304800" y="25368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3048000" y="25368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6248400" y="3429000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Performance Bonus: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526268"/>
            <a:ext cx="205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Performance Bonus</a:t>
            </a:r>
            <a:endParaRPr lang="en-GB" b="1" dirty="0"/>
          </a:p>
        </p:txBody>
      </p:sp>
      <p:sp>
        <p:nvSpPr>
          <p:cNvPr id="20" name="Right Arrow 19"/>
          <p:cNvSpPr/>
          <p:nvPr/>
        </p:nvSpPr>
        <p:spPr>
          <a:xfrm>
            <a:off x="2514600" y="14478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2514600" y="36576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Chart 21"/>
          <p:cNvGraphicFramePr/>
          <p:nvPr/>
        </p:nvGraphicFramePr>
        <p:xfrm>
          <a:off x="-304800" y="47466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3048000" y="47466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4" name="Rectangle 23"/>
          <p:cNvSpPr/>
          <p:nvPr/>
        </p:nvSpPr>
        <p:spPr>
          <a:xfrm>
            <a:off x="6248400" y="5638800"/>
            <a:ext cx="2895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Total Other Compensation: 187.95 ($ </a:t>
            </a:r>
            <a:r>
              <a:rPr lang="en-US" sz="1200" b="1" dirty="0" err="1" smtClean="0">
                <a:solidFill>
                  <a:schemeClr val="tx1"/>
                </a:solidFill>
              </a:rPr>
              <a:t>mln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4736068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Other Compensation</a:t>
            </a:r>
            <a:endParaRPr lang="en-GB" b="1" dirty="0"/>
          </a:p>
        </p:txBody>
      </p:sp>
      <p:sp>
        <p:nvSpPr>
          <p:cNvPr id="26" name="Right Arrow 25"/>
          <p:cNvSpPr/>
          <p:nvPr/>
        </p:nvSpPr>
        <p:spPr>
          <a:xfrm>
            <a:off x="2514600" y="5867400"/>
            <a:ext cx="1066800" cy="152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Chart 26"/>
          <p:cNvGraphicFramePr/>
          <p:nvPr/>
        </p:nvGraphicFramePr>
        <p:xfrm>
          <a:off x="-304800" y="4724400"/>
          <a:ext cx="3276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381000" y="990600"/>
          <a:ext cx="8458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 – Terms of Payment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Shopper Segment Evolution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Urban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1630"/>
            <a:ext cx="7848600" cy="6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829" y="914400"/>
            <a:ext cx="886097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829" y="914400"/>
            <a:ext cx="886097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 - Urban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60" y="914400"/>
            <a:ext cx="8843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8. Partner Relations &amp; Outcomes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r>
              <a:rPr lang="en-US" sz="2800" b="1" dirty="0" smtClean="0">
                <a:solidFill>
                  <a:schemeClr val="accent4"/>
                </a:solidFill>
              </a:rPr>
              <a:t> - Rural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60" y="914400"/>
            <a:ext cx="884348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Retail Sales of Brands -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2927"/>
            <a:ext cx="7620000" cy="630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9. Retail Sales of Brands -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02927"/>
            <a:ext cx="7620000" cy="630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Sales -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1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1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7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Sales -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4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6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6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27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7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39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9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Gross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1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1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7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Gross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4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6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6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27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7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39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9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 Shopper Segment Evolution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Rural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31630"/>
            <a:ext cx="7848600" cy="6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Operating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1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1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7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Operating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4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6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6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27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7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39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9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Net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r>
              <a:rPr lang="en-US" sz="2800" b="1" dirty="0" smtClean="0">
                <a:solidFill>
                  <a:schemeClr val="accent4"/>
                </a:solidFill>
              </a:rPr>
              <a:t> 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867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1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61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85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0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6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7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Financials – Net Profits-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2"/>
          <p:cNvCxnSpPr>
            <a:cxnSpLocks noChangeShapeType="1"/>
          </p:cNvCxnSpPr>
          <p:nvPr/>
        </p:nvCxnSpPr>
        <p:spPr bwMode="auto">
          <a:xfrm>
            <a:off x="990600" y="1757363"/>
            <a:ext cx="0" cy="3052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64" name="AutoShape 3"/>
          <p:cNvCxnSpPr>
            <a:cxnSpLocks noChangeShapeType="1"/>
          </p:cNvCxnSpPr>
          <p:nvPr/>
        </p:nvCxnSpPr>
        <p:spPr bwMode="auto">
          <a:xfrm flipV="1">
            <a:off x="949325" y="4800600"/>
            <a:ext cx="7772400" cy="952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290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290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1066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28638" y="1927225"/>
            <a:ext cx="371475" cy="2974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10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8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6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4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15"/>
          <p:cNvSpPr txBox="1">
            <a:spLocks noChangeArrowheads="1"/>
          </p:cNvSpPr>
          <p:nvPr/>
        </p:nvSpPr>
        <p:spPr bwMode="auto">
          <a:xfrm>
            <a:off x="200025" y="2578100"/>
            <a:ext cx="5207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$ </a:t>
            </a:r>
            <a:r>
              <a:rPr kumimoji="0" lang="en-GB" altLang="zh-CN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mln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685800" y="5237163"/>
            <a:ext cx="2209800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3" name="AutoShape 2"/>
          <p:cNvSpPr>
            <a:spLocks noChangeArrowheads="1"/>
          </p:cNvSpPr>
          <p:nvPr/>
        </p:nvSpPr>
        <p:spPr bwMode="auto">
          <a:xfrm>
            <a:off x="2438400" y="5835650"/>
            <a:ext cx="4648200" cy="4889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4" name="Rectangle 3"/>
          <p:cNvSpPr>
            <a:spLocks noChangeArrowheads="1"/>
          </p:cNvSpPr>
          <p:nvPr/>
        </p:nvSpPr>
        <p:spPr bwMode="auto">
          <a:xfrm>
            <a:off x="2689225" y="5994400"/>
            <a:ext cx="160337" cy="149225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2874962" y="5922963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3759200" y="5984875"/>
            <a:ext cx="160337" cy="1492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3944937" y="5913438"/>
            <a:ext cx="738188" cy="271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239713" y="4876800"/>
            <a:ext cx="709612" cy="2365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Period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4838700" y="5999162"/>
            <a:ext cx="160337" cy="149225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Rectangle 3"/>
          <p:cNvSpPr>
            <a:spLocks noChangeArrowheads="1"/>
          </p:cNvSpPr>
          <p:nvPr/>
        </p:nvSpPr>
        <p:spPr bwMode="auto">
          <a:xfrm>
            <a:off x="5981700" y="5999162"/>
            <a:ext cx="160337" cy="149225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6167437" y="5927725"/>
            <a:ext cx="6905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Online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1290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auto">
          <a:xfrm>
            <a:off x="1290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323850" y="1066800"/>
            <a:ext cx="1539875" cy="463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Sales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22860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1828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828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1828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Rectangle 4"/>
          <p:cNvSpPr>
            <a:spLocks noChangeArrowheads="1"/>
          </p:cNvSpPr>
          <p:nvPr/>
        </p:nvSpPr>
        <p:spPr bwMode="auto">
          <a:xfrm>
            <a:off x="1828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447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6" idx="2"/>
          </p:cNvCxnSpPr>
          <p:nvPr/>
        </p:nvCxnSpPr>
        <p:spPr>
          <a:xfrm flipV="1">
            <a:off x="1447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endCxn id="116" idx="0"/>
          </p:cNvCxnSpPr>
          <p:nvPr/>
        </p:nvCxnSpPr>
        <p:spPr>
          <a:xfrm rot="5400000" flipH="1" flipV="1">
            <a:off x="1409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/>
          <p:cNvSpPr>
            <a:spLocks noChangeArrowheads="1"/>
          </p:cNvSpPr>
          <p:nvPr/>
        </p:nvSpPr>
        <p:spPr bwMode="auto">
          <a:xfrm>
            <a:off x="30408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0408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2" name="Rectangle 4"/>
          <p:cNvSpPr>
            <a:spLocks noChangeArrowheads="1"/>
          </p:cNvSpPr>
          <p:nvPr/>
        </p:nvSpPr>
        <p:spPr bwMode="auto">
          <a:xfrm>
            <a:off x="30408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30408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4" name="Rectangle 4"/>
          <p:cNvSpPr>
            <a:spLocks noChangeArrowheads="1"/>
          </p:cNvSpPr>
          <p:nvPr/>
        </p:nvSpPr>
        <p:spPr bwMode="auto">
          <a:xfrm>
            <a:off x="35790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35790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35790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35790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31980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27" idx="2"/>
          </p:cNvCxnSpPr>
          <p:nvPr/>
        </p:nvCxnSpPr>
        <p:spPr>
          <a:xfrm flipV="1">
            <a:off x="31980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7" idx="0"/>
          </p:cNvCxnSpPr>
          <p:nvPr/>
        </p:nvCxnSpPr>
        <p:spPr>
          <a:xfrm rot="5400000" flipH="1" flipV="1">
            <a:off x="31599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Box 16"/>
          <p:cNvSpPr txBox="1">
            <a:spLocks noChangeArrowheads="1"/>
          </p:cNvSpPr>
          <p:nvPr/>
        </p:nvSpPr>
        <p:spPr bwMode="auto">
          <a:xfrm>
            <a:off x="41148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Supplier 3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" name="Rectangle 4"/>
          <p:cNvSpPr>
            <a:spLocks noChangeArrowheads="1"/>
          </p:cNvSpPr>
          <p:nvPr/>
        </p:nvSpPr>
        <p:spPr bwMode="auto">
          <a:xfrm>
            <a:off x="48696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4869600" y="29544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Rectangle 4"/>
          <p:cNvSpPr>
            <a:spLocks noChangeArrowheads="1"/>
          </p:cNvSpPr>
          <p:nvPr/>
        </p:nvSpPr>
        <p:spPr bwMode="auto">
          <a:xfrm>
            <a:off x="4869600" y="2293937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4869600" y="2598736"/>
            <a:ext cx="154800" cy="540000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54078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5407800" y="2725800"/>
            <a:ext cx="152400" cy="100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5407800" y="1676400"/>
            <a:ext cx="154800" cy="373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407800" y="2057400"/>
            <a:ext cx="152400" cy="692399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0" name="Straight Connector 139"/>
          <p:cNvCxnSpPr/>
          <p:nvPr/>
        </p:nvCxnSpPr>
        <p:spPr>
          <a:xfrm flipV="1">
            <a:off x="5026800" y="3657600"/>
            <a:ext cx="533400" cy="304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139" idx="2"/>
          </p:cNvCxnSpPr>
          <p:nvPr/>
        </p:nvCxnSpPr>
        <p:spPr>
          <a:xfrm flipV="1">
            <a:off x="5026801" y="2749799"/>
            <a:ext cx="457199" cy="3744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139" idx="0"/>
          </p:cNvCxnSpPr>
          <p:nvPr/>
        </p:nvCxnSpPr>
        <p:spPr>
          <a:xfrm rot="5400000" flipH="1" flipV="1">
            <a:off x="4988700" y="2095500"/>
            <a:ext cx="533400" cy="4572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12"/>
          <p:cNvSpPr txBox="1">
            <a:spLocks noChangeArrowheads="1"/>
          </p:cNvSpPr>
          <p:nvPr/>
        </p:nvSpPr>
        <p:spPr bwMode="auto">
          <a:xfrm>
            <a:off x="28194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46482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5" name="Text Box 16"/>
          <p:cNvSpPr txBox="1">
            <a:spLocks noChangeArrowheads="1"/>
          </p:cNvSpPr>
          <p:nvPr/>
        </p:nvSpPr>
        <p:spPr bwMode="auto">
          <a:xfrm>
            <a:off x="54864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1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241200" y="3972600"/>
            <a:ext cx="152400" cy="8280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779400" y="3733800"/>
            <a:ext cx="152400" cy="1058863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Text Box 12"/>
          <p:cNvSpPr txBox="1">
            <a:spLocks noChangeArrowheads="1"/>
          </p:cNvSpPr>
          <p:nvPr/>
        </p:nvSpPr>
        <p:spPr bwMode="auto">
          <a:xfrm>
            <a:off x="60198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7689000" y="3972600"/>
            <a:ext cx="152400" cy="828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0" name="Rectangle 4"/>
          <p:cNvSpPr>
            <a:spLocks noChangeArrowheads="1"/>
          </p:cNvSpPr>
          <p:nvPr/>
        </p:nvSpPr>
        <p:spPr bwMode="auto">
          <a:xfrm>
            <a:off x="8227200" y="3733800"/>
            <a:ext cx="152400" cy="1058863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Text Box 12"/>
          <p:cNvSpPr txBox="1">
            <a:spLocks noChangeArrowheads="1"/>
          </p:cNvSpPr>
          <p:nvPr/>
        </p:nvSpPr>
        <p:spPr bwMode="auto">
          <a:xfrm>
            <a:off x="7467600" y="4876800"/>
            <a:ext cx="12192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GB" altLang="zh-CN" sz="11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      </a:t>
            </a:r>
            <a:r>
              <a:rPr kumimoji="0" lang="en-GB" altLang="zh-CN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Arial" pitchFamily="34" charset="0"/>
              </a:rPr>
              <a:t>0               1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Retailer 2</a:t>
            </a:r>
            <a:endParaRPr lang="en-US" altLang="zh-CN" sz="1400" b="1" dirty="0" smtClean="0">
              <a:latin typeface="Calibri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5024437" y="5927725"/>
            <a:ext cx="8143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altLang="zh-CN" sz="1100" dirty="0" smtClean="0">
                <a:latin typeface="Calibri" pitchFamily="34" charset="0"/>
                <a:ea typeface="宋体" pitchFamily="2" charset="-122"/>
                <a:cs typeface="Arial" pitchFamily="34" charset="0"/>
              </a:rPr>
              <a:t>Traditional 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/>
        </p:nvGraphicFramePr>
        <p:xfrm>
          <a:off x="449580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0" y="12192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KPI’s – Portfolio Strength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858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54844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KPI’s – B&amp;M Channel Strength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noFill/>
          <a:ln w="25400" cap="flat" cmpd="sng" algn="ctr">
            <a:solidFill>
              <a:srgbClr val="71449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5" name="Title 1"/>
          <p:cNvSpPr txBox="1">
            <a:spLocks/>
          </p:cNvSpPr>
          <p:nvPr/>
        </p:nvSpPr>
        <p:spPr>
          <a:xfrm>
            <a:off x="-1588" y="609600"/>
            <a:ext cx="144938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Elecssories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62000" y="990600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352800" y="990600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164370" y="990600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733800"/>
            <a:ext cx="1676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1449A"/>
                </a:solidFill>
                <a:effectLst/>
                <a:uLnTx/>
                <a:uFillTx/>
                <a:latin typeface="Trebuchet MS"/>
                <a:ea typeface="+mj-ea"/>
                <a:cs typeface="+mj-cs"/>
              </a:rPr>
              <a:t>HealthBeauties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71449A"/>
              </a:solidFill>
              <a:effectLst/>
              <a:uLnTx/>
              <a:uFillTx/>
              <a:latin typeface="Trebuchet MS"/>
              <a:ea typeface="+mj-ea"/>
              <a:cs typeface="+mj-cs"/>
            </a:endParaRPr>
          </a:p>
        </p:txBody>
      </p:sp>
      <p:graphicFrame>
        <p:nvGraphicFramePr>
          <p:cNvPr id="70" name="Chart 69"/>
          <p:cNvGraphicFramePr/>
          <p:nvPr/>
        </p:nvGraphicFramePr>
        <p:xfrm>
          <a:off x="369983" y="1267857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/>
          <p:cNvSpPr/>
          <p:nvPr/>
        </p:nvSpPr>
        <p:spPr>
          <a:xfrm>
            <a:off x="304800" y="1261872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26" y="205740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" y="4142343"/>
            <a:ext cx="1673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Value Sales</a:t>
            </a:r>
            <a:endParaRPr 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142343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Volume Sales</a:t>
            </a:r>
            <a:endParaRPr 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172200" y="4142343"/>
            <a:ext cx="1531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 of Shoppers</a:t>
            </a:r>
            <a:endParaRPr lang="en-US" sz="1400" b="1" dirty="0"/>
          </a:p>
        </p:txBody>
      </p:sp>
      <p:graphicFrame>
        <p:nvGraphicFramePr>
          <p:cNvPr id="77" name="Chart 76"/>
          <p:cNvGraphicFramePr/>
          <p:nvPr/>
        </p:nvGraphicFramePr>
        <p:xfrm>
          <a:off x="360457" y="44196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9" name="Rectangle 78"/>
          <p:cNvSpPr/>
          <p:nvPr/>
        </p:nvSpPr>
        <p:spPr>
          <a:xfrm>
            <a:off x="295274" y="4413615"/>
            <a:ext cx="457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90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80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70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60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50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40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30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20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10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52400" y="520914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%</a:t>
            </a:r>
            <a:endParaRPr lang="en-US" sz="1200" b="1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10. KPI’s – Online Channel Strength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Impact of </a:t>
            </a:r>
            <a:r>
              <a:rPr lang="en-US" sz="2800" b="1" dirty="0" err="1" smtClean="0">
                <a:solidFill>
                  <a:schemeClr val="accent4"/>
                </a:solidFill>
              </a:rPr>
              <a:t>eMall</a:t>
            </a:r>
            <a:r>
              <a:rPr lang="en-US" sz="2800" b="1" dirty="0" smtClean="0">
                <a:solidFill>
                  <a:schemeClr val="accent4"/>
                </a:solidFill>
              </a:rPr>
              <a:t> on Retailers – Sales (Volume)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/>
        </p:nvGraphicFramePr>
        <p:xfrm>
          <a:off x="685800" y="762000"/>
          <a:ext cx="7620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Impact of </a:t>
            </a:r>
            <a:r>
              <a:rPr lang="en-US" sz="2800" b="1" dirty="0" err="1" smtClean="0">
                <a:solidFill>
                  <a:schemeClr val="accent4"/>
                </a:solidFill>
              </a:rPr>
              <a:t>eMall</a:t>
            </a:r>
            <a:r>
              <a:rPr lang="en-US" sz="2800" b="1" dirty="0" smtClean="0">
                <a:solidFill>
                  <a:schemeClr val="accent4"/>
                </a:solidFill>
              </a:rPr>
              <a:t> on Retailers – Sales (Value)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/>
        </p:nvGraphicFramePr>
        <p:xfrm>
          <a:off x="685800" y="762000"/>
          <a:ext cx="7620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155257" y="-228600"/>
            <a:ext cx="8912543" cy="79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accent4"/>
                </a:solidFill>
              </a:rPr>
              <a:t>Impact of </a:t>
            </a:r>
            <a:r>
              <a:rPr lang="en-US" sz="2800" b="1" dirty="0" err="1" smtClean="0">
                <a:solidFill>
                  <a:schemeClr val="accent4"/>
                </a:solidFill>
              </a:rPr>
              <a:t>eMall</a:t>
            </a:r>
            <a:r>
              <a:rPr lang="en-US" sz="2800" b="1" dirty="0" smtClean="0">
                <a:solidFill>
                  <a:schemeClr val="accent4"/>
                </a:solidFill>
              </a:rPr>
              <a:t> on Retailers – Net 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/>
          <p:cNvGraphicFramePr/>
          <p:nvPr/>
        </p:nvGraphicFramePr>
        <p:xfrm>
          <a:off x="685800" y="762000"/>
          <a:ext cx="7620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Chart 16"/>
          <p:cNvGraphicFramePr/>
          <p:nvPr/>
        </p:nvGraphicFramePr>
        <p:xfrm>
          <a:off x="4648200" y="762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9" y="914400"/>
          <a:ext cx="8763000" cy="29050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Supplier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Portfolio Strength (PS)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Strength (CS)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Supplier 1</a:t>
                      </a:r>
                      <a:endParaRPr lang="en-GB" sz="1600" b="1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Supplier 2</a:t>
                      </a:r>
                      <a:endParaRPr lang="en-GB" sz="16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Supplier 3</a:t>
                      </a:r>
                      <a:endParaRPr lang="en-GB" sz="1600" b="1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029195"/>
          <a:ext cx="8763000" cy="24703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Retailer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Relative Profitability</a:t>
                      </a:r>
                    </a:p>
                    <a:p>
                      <a:pPr algn="ctr"/>
                      <a:r>
                        <a:rPr lang="en-US" sz="1400" dirty="0" smtClean="0"/>
                        <a:t>(RP)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Shopper</a:t>
                      </a:r>
                      <a:r>
                        <a:rPr lang="en-US" sz="1400" baseline="0" dirty="0" smtClean="0"/>
                        <a:t> Base (Share of Pocket SOP)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Retailer 1</a:t>
                      </a:r>
                      <a:endParaRPr lang="en-GB" sz="1600" b="1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Retailer2</a:t>
                      </a:r>
                      <a:endParaRPr lang="en-GB" sz="16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300PDI colorful with background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5217" y="76200"/>
            <a:ext cx="1542180" cy="5143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5" y="-76200"/>
            <a:ext cx="8229600" cy="81646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 Final Scores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752475"/>
            <a:ext cx="9144000" cy="64008"/>
          </a:xfrm>
          <a:prstGeom prst="rect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5. 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7620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62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0" y="3657600"/>
            <a:ext cx="4495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Chart 16"/>
          <p:cNvGraphicFramePr/>
          <p:nvPr/>
        </p:nvGraphicFramePr>
        <p:xfrm>
          <a:off x="4648200" y="7620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1846</Words>
  <Application>Microsoft Office PowerPoint</Application>
  <PresentationFormat>On-screen Show (4:3)</PresentationFormat>
  <Paragraphs>864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5. Share of Shoppers – Urban Market</vt:lpstr>
      <vt:lpstr>5. Share of Shoppers – Urban Market</vt:lpstr>
      <vt:lpstr>5. Share of Shoppers – Rural Market</vt:lpstr>
      <vt:lpstr>5. Share of Shoppers – Rural Market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5. Market Evolution – Consumer Segment</vt:lpstr>
      <vt:lpstr>5. Market Evolution – Shopper Segment</vt:lpstr>
      <vt:lpstr>6. Awareness – Elecssories - Urban</vt:lpstr>
      <vt:lpstr>6. Awareness – Elecssories - Rural</vt:lpstr>
      <vt:lpstr>6. Awareness – HealthBeauties- Urban</vt:lpstr>
      <vt:lpstr>6. Awareness – HealthBeauties- Rural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 Final Scores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RaparlaAnil</dc:creator>
  <cp:lastModifiedBy>anil</cp:lastModifiedBy>
  <cp:revision>396</cp:revision>
  <dcterms:created xsi:type="dcterms:W3CDTF">2006-08-16T00:00:00Z</dcterms:created>
  <dcterms:modified xsi:type="dcterms:W3CDTF">2015-01-28T09:48:50Z</dcterms:modified>
</cp:coreProperties>
</file>