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53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5" r:id="rId9"/>
    <p:sldId id="266" r:id="rId10"/>
    <p:sldId id="279" r:id="rId11"/>
    <p:sldId id="280" r:id="rId12"/>
    <p:sldId id="267" r:id="rId13"/>
    <p:sldId id="268" r:id="rId14"/>
    <p:sldId id="269" r:id="rId15"/>
    <p:sldId id="270" r:id="rId16"/>
    <p:sldId id="272" r:id="rId17"/>
    <p:sldId id="301" r:id="rId18"/>
    <p:sldId id="274" r:id="rId19"/>
    <p:sldId id="276" r:id="rId20"/>
    <p:sldId id="278" r:id="rId21"/>
    <p:sldId id="281" r:id="rId22"/>
    <p:sldId id="282" r:id="rId23"/>
    <p:sldId id="304" r:id="rId24"/>
    <p:sldId id="302" r:id="rId25"/>
    <p:sldId id="284" r:id="rId26"/>
    <p:sldId id="285" r:id="rId27"/>
    <p:sldId id="303" r:id="rId28"/>
    <p:sldId id="291" r:id="rId29"/>
    <p:sldId id="287" r:id="rId30"/>
    <p:sldId id="300" r:id="rId31"/>
    <p:sldId id="293" r:id="rId32"/>
    <p:sldId id="296" r:id="rId33"/>
    <p:sldId id="295" r:id="rId34"/>
    <p:sldId id="294" r:id="rId35"/>
    <p:sldId id="298" r:id="rId36"/>
    <p:sldId id="297" r:id="rId37"/>
    <p:sldId id="277" r:id="rId38"/>
    <p:sldId id="288" r:id="rId39"/>
    <p:sldId id="271" r:id="rId40"/>
    <p:sldId id="299" r:id="rId41"/>
    <p:sldId id="289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DD5"/>
    <a:srgbClr val="FF6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9EED-C1B8-4B82-8955-18358E12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89EED-0883-4ACA-B21D-AC8B8302F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DE5D-0771-43EF-BEB3-91BDDF5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F537-8BA6-4D4F-9552-9FC5F6AE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3ED2-8EAF-40AC-9180-6FEB4BA6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4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8F30-9E32-4D81-8E86-DC7E28B9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0691-6E40-48B8-AA2C-396E0D07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836E-8B11-403A-BD95-BFB01033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C952-E2F5-433D-B1B3-8243AFA0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8215-3497-4248-8A20-076B9703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6212A-B652-4DD9-8B87-06B8426CB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AA99-91FC-4CCC-AD0E-2857EFC2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9239-9B1F-4E3C-8591-90A5539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A7AF-4531-445B-B217-FC49B320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7C65-8468-41CB-B5AB-AE917C8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57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7428-395D-4BB4-8F91-CF82AFA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AFC9-5860-4A10-ADA0-221B63EB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DDDA-AFD8-4CF8-B8B1-CF720F2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09B6-3526-4873-83A1-329A5E0C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B16E-9AB8-4F87-840A-B85B77F5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5754-3A89-482C-B5F8-0F7B4E4C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DA21-F801-40D1-80B6-CE3012D7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7534-1A6E-431F-AEE9-463E7C0E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455E-4254-4FD0-B2C4-8552C52A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D0F1-AC6D-4E6C-B433-EBB00BAE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0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9EE3-E701-4AD0-9BAB-E7C0AB76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4C81-0BC5-4BCB-AB04-F51B0574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2E6C-5C33-48C4-BE85-3F960612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30C1D-1215-429B-90BA-302A2B32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3BE1-7BDC-45BA-B1DF-79AF1C30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01BE-4233-4BC9-993A-45B8707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CC1F-317E-4B93-B6E2-52DBBD0E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3471-168A-421C-A8D2-3D935517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00EE-AA13-492B-9FB1-F61753A4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F29C4-1CE3-4360-B151-28DC0431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24B16-4D08-41C6-8B38-26DBBAFD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67B1D-FA83-4EC9-9228-B0632E72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791F-B49C-4BE7-BA86-0A7B0585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93CEF-0E5E-4734-80A0-E80DDD44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099-D784-4670-ACC3-00BB19D9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F645D-AAFD-4143-A4A4-88C4B35A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DB769-60F7-41E1-AB33-0383ED3B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512E7-9601-4775-9391-159D3B4D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31B54-19CA-4630-9203-09F734FE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5E2AF-605E-4389-B4E2-03987213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CF028-3BF3-4150-882F-92407F01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B1CE-927D-408B-ABAD-670C90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A5EB-7C87-4F51-8824-39121016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F5A4-BB37-4B9C-9A79-7E898E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AA56-2535-479D-B1F2-9B45710B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E98C-5525-48B7-AB06-9BE22BFB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C354-236B-4628-B76D-FC248F29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3433-2A6E-4FC3-9DB9-BB392A72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93E81-1C91-4641-9848-399315A1E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5C88-2285-4009-BF2C-838C960E8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335-C999-4874-B531-24DD080B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543B-EBBA-4425-B554-3E2B7856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8A32-B693-45D4-9BBC-45390A5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66AEE-9DFE-4A62-980B-87B42F1E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8637-53B6-4A26-87D4-FCB407CB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8D2F-F2E8-4023-9866-67E52AF06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6F17-2C84-4A39-A7C7-63345F57B68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562F-DB2A-4CD6-B305-F2614AD5A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B1AF-17F1-4929-93FC-A4BEE4CF1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84F2-5DB2-4477-9AEC-14A83F78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vironmentalcomputing.net/" TargetMode="External"/><Relationship Id="rId2" Type="http://schemas.openxmlformats.org/officeDocument/2006/relationships/hyperlink" Target="http://www.rpubs.com/collnellphd/r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hda.com/english/wiki/ggplot2-scatter-plots-quick-start-guide-r-software-and-data-visualization" TargetMode="External"/><Relationship Id="rId4" Type="http://schemas.openxmlformats.org/officeDocument/2006/relationships/hyperlink" Target="https://www.rstudio.com/wp-content/uploads/2015/03/ggplot2-cheatsheet.pdf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gramming code on computer screen">
            <a:extLst>
              <a:ext uri="{FF2B5EF4-FFF2-40B4-BE49-F238E27FC236}">
                <a16:creationId xmlns:a16="http://schemas.microsoft.com/office/drawing/2014/main" id="{2EF7BBFE-888A-4C18-BBD8-AE56B28F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5422B-3E1D-4716-9325-390837B96ABB}"/>
              </a:ext>
            </a:extLst>
          </p:cNvPr>
          <p:cNvSpPr/>
          <p:nvPr/>
        </p:nvSpPr>
        <p:spPr>
          <a:xfrm>
            <a:off x="617839" y="1186249"/>
            <a:ext cx="10981038" cy="4184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9B1C4-DB1D-47C3-8E25-94128CF95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and Graphing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BD279-7B2C-4E69-B712-3AC5B7A17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Harlan Seminar, Summer 2019</a:t>
            </a:r>
          </a:p>
          <a:p>
            <a:r>
              <a:rPr lang="en-US" dirty="0"/>
              <a:t>Emily Kottler</a:t>
            </a:r>
          </a:p>
        </p:txBody>
      </p:sp>
    </p:spTree>
    <p:extLst>
      <p:ext uri="{BB962C8B-B14F-4D97-AF65-F5344CB8AC3E}">
        <p14:creationId xmlns:p14="http://schemas.microsoft.com/office/powerpoint/2010/main" val="357223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1451-B755-4D04-81F2-6795A93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D0B5-24DB-4D9B-9C91-BFFE6254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habitat characteristics affect caterpillar abundance?</a:t>
            </a:r>
          </a:p>
        </p:txBody>
      </p:sp>
      <p:pic>
        <p:nvPicPr>
          <p:cNvPr id="1030" name="Picture 6" descr="Image result for caterpillar">
            <a:extLst>
              <a:ext uri="{FF2B5EF4-FFF2-40B4-BE49-F238E27FC236}">
                <a16:creationId xmlns:a16="http://schemas.microsoft.com/office/drawing/2014/main" id="{B9688E51-DFCF-4931-9A41-A0098292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2" y="2503054"/>
            <a:ext cx="5240483" cy="349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1451-B755-4D04-81F2-6795A93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D0B5-24DB-4D9B-9C91-BFFE6254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habitat characteristics affect caterpillar abundance?</a:t>
            </a:r>
          </a:p>
        </p:txBody>
      </p:sp>
      <p:pic>
        <p:nvPicPr>
          <p:cNvPr id="1030" name="Picture 6" descr="Image result for caterpillar">
            <a:extLst>
              <a:ext uri="{FF2B5EF4-FFF2-40B4-BE49-F238E27FC236}">
                <a16:creationId xmlns:a16="http://schemas.microsoft.com/office/drawing/2014/main" id="{B9688E51-DFCF-4931-9A41-A0098292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2" y="2503054"/>
            <a:ext cx="5240483" cy="349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4139F-1F0C-4C77-BD44-5E50F706F9A4}"/>
              </a:ext>
            </a:extLst>
          </p:cNvPr>
          <p:cNvSpPr txBox="1"/>
          <p:nvPr/>
        </p:nvSpPr>
        <p:spPr>
          <a:xfrm>
            <a:off x="6419274" y="2570133"/>
            <a:ext cx="5240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Predictor (independent)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Canopy cover</a:t>
            </a:r>
            <a:r>
              <a:rPr lang="en-US" sz="2000" dirty="0"/>
              <a:t>, </a:t>
            </a:r>
            <a:r>
              <a:rPr lang="en-US" sz="2000" dirty="0" err="1"/>
              <a:t>continous</a:t>
            </a:r>
            <a:r>
              <a:rPr lang="en-US" sz="2000" dirty="0"/>
              <a:t> 0-100%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Site “disturbance” </a:t>
            </a:r>
            <a:r>
              <a:rPr lang="en-US" sz="2000" dirty="0"/>
              <a:t>(i.e. pollution, trash, mowing and other human influences),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Response (dependent) variable: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# of caterpillars</a:t>
            </a:r>
            <a:r>
              <a:rPr lang="en-US" sz="2000" dirty="0"/>
              <a:t>, continuous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8 sites</a:t>
            </a:r>
          </a:p>
          <a:p>
            <a:r>
              <a:rPr lang="en-US" sz="2000" dirty="0"/>
              <a:t>5 plots per site</a:t>
            </a:r>
          </a:p>
        </p:txBody>
      </p:sp>
    </p:spTree>
    <p:extLst>
      <p:ext uri="{BB962C8B-B14F-4D97-AF65-F5344CB8AC3E}">
        <p14:creationId xmlns:p14="http://schemas.microsoft.com/office/powerpoint/2010/main" val="1880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ECCA-C4B6-407E-B189-C34C032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E0503D-F79F-4E76-8A24-D72772C69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9066" y="2249685"/>
            <a:ext cx="96359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“Happy families are all alike; every unhappy family is unhappy in its own way.” –– Leo Tolstoy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“Tidy datasets are all alike, but every messy dataset is messy in its own way.” –– Hadley Wickham</a:t>
            </a:r>
          </a:p>
        </p:txBody>
      </p:sp>
    </p:spTree>
    <p:extLst>
      <p:ext uri="{BB962C8B-B14F-4D97-AF65-F5344CB8AC3E}">
        <p14:creationId xmlns:p14="http://schemas.microsoft.com/office/powerpoint/2010/main" val="84827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FB3-3D57-480B-9DA8-9D4CE35D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tidy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5E43-50DF-4BDE-8BC2-F2E5AA40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15067"/>
            <a:ext cx="327659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Each variable must  </a:t>
            </a:r>
          </a:p>
          <a:p>
            <a:pPr marL="0" indent="0">
              <a:buNone/>
            </a:pPr>
            <a:r>
              <a:rPr lang="en-US" dirty="0"/>
              <a:t>have its own column </a:t>
            </a:r>
          </a:p>
        </p:txBody>
      </p:sp>
      <p:pic>
        <p:nvPicPr>
          <p:cNvPr id="4099" name="Picture 3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30099C34-DDE4-4D12-81AF-2246952B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114145"/>
            <a:ext cx="8949265" cy="27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BFBECD-F2B1-4EAC-9B68-9739C7604B01}"/>
              </a:ext>
            </a:extLst>
          </p:cNvPr>
          <p:cNvSpPr txBox="1">
            <a:spLocks/>
          </p:cNvSpPr>
          <p:nvPr/>
        </p:nvSpPr>
        <p:spPr>
          <a:xfrm>
            <a:off x="4419600" y="2015066"/>
            <a:ext cx="327659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2) Each observation must have its own row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A3FC6A-368C-4D01-8545-29A4AA4A2AB8}"/>
              </a:ext>
            </a:extLst>
          </p:cNvPr>
          <p:cNvSpPr txBox="1">
            <a:spLocks/>
          </p:cNvSpPr>
          <p:nvPr/>
        </p:nvSpPr>
        <p:spPr>
          <a:xfrm>
            <a:off x="7408334" y="2015067"/>
            <a:ext cx="327659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1) Each value must have its own cell</a:t>
            </a:r>
          </a:p>
        </p:txBody>
      </p:sp>
    </p:spTree>
    <p:extLst>
      <p:ext uri="{BB962C8B-B14F-4D97-AF65-F5344CB8AC3E}">
        <p14:creationId xmlns:p14="http://schemas.microsoft.com/office/powerpoint/2010/main" val="14281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A84E-F60E-4622-AB8D-F55DF0D6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1C75-7D7E-4843-B667-D56E93B8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F582F8-A715-45D0-8FB8-0B4D837A686C}"/>
              </a:ext>
            </a:extLst>
          </p:cNvPr>
          <p:cNvSpPr txBox="1">
            <a:spLocks/>
          </p:cNvSpPr>
          <p:nvPr/>
        </p:nvSpPr>
        <p:spPr>
          <a:xfrm>
            <a:off x="916460" y="55127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can we make this tidy?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2F098-0E3E-4824-B410-68B6C977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0" y="1612535"/>
            <a:ext cx="6066709" cy="41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6FEA13-3CBE-484A-8A0A-51086A8B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3" y="1621867"/>
            <a:ext cx="4626343" cy="31367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7AABC08-9542-4928-A5AC-1B71EBBB0A9F}"/>
              </a:ext>
            </a:extLst>
          </p:cNvPr>
          <p:cNvSpPr/>
          <p:nvPr/>
        </p:nvSpPr>
        <p:spPr>
          <a:xfrm>
            <a:off x="5320298" y="2803019"/>
            <a:ext cx="923731" cy="77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D8373-4ECE-4458-966D-AA267F5A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2" y="1936020"/>
            <a:ext cx="5567362" cy="2364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2D4634-A1DF-4506-A343-E957BB68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636" y="1539427"/>
            <a:ext cx="3115961" cy="126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Each variable has its own column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F70A-A09C-4719-B935-93EDE26C652C}"/>
              </a:ext>
            </a:extLst>
          </p:cNvPr>
          <p:cNvSpPr/>
          <p:nvPr/>
        </p:nvSpPr>
        <p:spPr>
          <a:xfrm>
            <a:off x="5782163" y="4054982"/>
            <a:ext cx="1375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Each observation has its own row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6FE79-4782-4792-A7F3-64DCD1ABC747}"/>
              </a:ext>
            </a:extLst>
          </p:cNvPr>
          <p:cNvSpPr/>
          <p:nvPr/>
        </p:nvSpPr>
        <p:spPr>
          <a:xfrm>
            <a:off x="7442101" y="4346843"/>
            <a:ext cx="4728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Each value must has its own cell, each cell has a value</a:t>
            </a:r>
          </a:p>
        </p:txBody>
      </p:sp>
    </p:spTree>
    <p:extLst>
      <p:ext uri="{BB962C8B-B14F-4D97-AF65-F5344CB8AC3E}">
        <p14:creationId xmlns:p14="http://schemas.microsoft.com/office/powerpoint/2010/main" val="67815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6FEA13-3CBE-484A-8A0A-51086A8B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3" y="1621867"/>
            <a:ext cx="4626343" cy="31367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7AABC08-9542-4928-A5AC-1B71EBBB0A9F}"/>
              </a:ext>
            </a:extLst>
          </p:cNvPr>
          <p:cNvSpPr/>
          <p:nvPr/>
        </p:nvSpPr>
        <p:spPr>
          <a:xfrm>
            <a:off x="5320298" y="2803019"/>
            <a:ext cx="923731" cy="77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D8373-4ECE-4458-966D-AA267F5A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2" y="1936020"/>
            <a:ext cx="5567362" cy="2364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2D4634-A1DF-4506-A343-E957BB68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636" y="1539427"/>
            <a:ext cx="3115961" cy="126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Each variable has its own column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F70A-A09C-4719-B935-93EDE26C652C}"/>
              </a:ext>
            </a:extLst>
          </p:cNvPr>
          <p:cNvSpPr/>
          <p:nvPr/>
        </p:nvSpPr>
        <p:spPr>
          <a:xfrm>
            <a:off x="5782163" y="4054982"/>
            <a:ext cx="1375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Each observation has its own row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6FE79-4782-4792-A7F3-64DCD1ABC747}"/>
              </a:ext>
            </a:extLst>
          </p:cNvPr>
          <p:cNvSpPr/>
          <p:nvPr/>
        </p:nvSpPr>
        <p:spPr>
          <a:xfrm>
            <a:off x="7442101" y="4346843"/>
            <a:ext cx="4728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Each value must has its own cell, each cell has a value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A5D0B6-B939-4CCF-8928-4A3A83D4B1BD}"/>
              </a:ext>
            </a:extLst>
          </p:cNvPr>
          <p:cNvSpPr/>
          <p:nvPr/>
        </p:nvSpPr>
        <p:spPr>
          <a:xfrm>
            <a:off x="9482277" y="2075934"/>
            <a:ext cx="1037968" cy="28558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7C79F-B27A-434B-9A0F-770E5619A239}"/>
              </a:ext>
            </a:extLst>
          </p:cNvPr>
          <p:cNvSpPr txBox="1">
            <a:spLocks/>
          </p:cNvSpPr>
          <p:nvPr/>
        </p:nvSpPr>
        <p:spPr>
          <a:xfrm>
            <a:off x="8859018" y="1222163"/>
            <a:ext cx="3522453" cy="34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Titles lower case, short, no spaces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A844B3-9D9E-42DA-BDAA-B37C549AE686}"/>
              </a:ext>
            </a:extLst>
          </p:cNvPr>
          <p:cNvSpPr txBox="1">
            <a:spLocks/>
          </p:cNvSpPr>
          <p:nvPr/>
        </p:nvSpPr>
        <p:spPr>
          <a:xfrm>
            <a:off x="3564541" y="5906732"/>
            <a:ext cx="5730861" cy="77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Save file as .csv not .xlsx -&gt; easier for R to deal with</a:t>
            </a:r>
          </a:p>
        </p:txBody>
      </p:sp>
    </p:spTree>
    <p:extLst>
      <p:ext uri="{BB962C8B-B14F-4D97-AF65-F5344CB8AC3E}">
        <p14:creationId xmlns:p14="http://schemas.microsoft.com/office/powerpoint/2010/main" val="111784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8839D1-C130-425A-9FDE-02C08CA82977}"/>
              </a:ext>
            </a:extLst>
          </p:cNvPr>
          <p:cNvSpPr/>
          <p:nvPr/>
        </p:nvSpPr>
        <p:spPr>
          <a:xfrm>
            <a:off x="1104901" y="2562225"/>
            <a:ext cx="110871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B154-39DC-495E-B86E-D6D82787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Do Exercise 2 in RStudio</a:t>
            </a:r>
          </a:p>
        </p:txBody>
      </p:sp>
    </p:spTree>
    <p:extLst>
      <p:ext uri="{BB962C8B-B14F-4D97-AF65-F5344CB8AC3E}">
        <p14:creationId xmlns:p14="http://schemas.microsoft.com/office/powerpoint/2010/main" val="339491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CDCA4-7DEE-4693-B737-40206A30B4DF}"/>
              </a:ext>
            </a:extLst>
          </p:cNvPr>
          <p:cNvSpPr/>
          <p:nvPr/>
        </p:nvSpPr>
        <p:spPr>
          <a:xfrm>
            <a:off x="453081" y="2880069"/>
            <a:ext cx="7257535" cy="472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7309-6D0F-4AB9-B803-EC648E8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B43-9997-4064-A273-0A901F26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Rstudio</a:t>
            </a:r>
            <a:r>
              <a:rPr lang="en-US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Inputting &amp; Organizing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 &amp; Graphing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4650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F389-D269-4560-89E7-7EA1134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working with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C6A7-FD3C-4186-A9F9-B67EA880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about your data with summary statistics &amp; visualization</a:t>
            </a:r>
          </a:p>
          <a:p>
            <a:pPr marL="514350" indent="-514350">
              <a:buAutoNum type="arabicParenR"/>
            </a:pPr>
            <a:r>
              <a:rPr lang="en-US" dirty="0"/>
              <a:t>Run statistical analyses</a:t>
            </a:r>
          </a:p>
          <a:p>
            <a:pPr marL="514350" indent="-514350">
              <a:buAutoNum type="arabicParenR"/>
            </a:pPr>
            <a:r>
              <a:rPr lang="en-US" dirty="0"/>
              <a:t>Graph results</a:t>
            </a:r>
          </a:p>
        </p:txBody>
      </p:sp>
    </p:spTree>
    <p:extLst>
      <p:ext uri="{BB962C8B-B14F-4D97-AF65-F5344CB8AC3E}">
        <p14:creationId xmlns:p14="http://schemas.microsoft.com/office/powerpoint/2010/main" val="31161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64AA-33D0-4973-8C25-7D53972A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7B47-32BF-4AC3-ACF6-8D3A65D4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both a computer language and a software program for:</a:t>
            </a:r>
            <a:endParaRPr lang="en-US" sz="3600" dirty="0"/>
          </a:p>
          <a:p>
            <a:pPr lvl="1"/>
            <a:r>
              <a:rPr lang="en-US" dirty="0"/>
              <a:t>organizing data</a:t>
            </a:r>
            <a:endParaRPr lang="en-US" sz="3200" dirty="0"/>
          </a:p>
          <a:p>
            <a:pPr lvl="1"/>
            <a:r>
              <a:rPr lang="en-US" dirty="0"/>
              <a:t>doing calculations</a:t>
            </a:r>
            <a:endParaRPr lang="en-US" sz="3200" dirty="0"/>
          </a:p>
          <a:p>
            <a:pPr lvl="1"/>
            <a:r>
              <a:rPr lang="en-US" dirty="0"/>
              <a:t>running statistics</a:t>
            </a:r>
            <a:endParaRPr lang="en-US" sz="3200" dirty="0"/>
          </a:p>
          <a:p>
            <a:pPr lvl="1"/>
            <a:r>
              <a:rPr lang="en-US" dirty="0"/>
              <a:t>making graphics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…and much more!</a:t>
            </a:r>
            <a:endParaRPr lang="en-US" sz="3600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C48B5-7048-402D-94F4-081B7F3D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8" y="4337609"/>
            <a:ext cx="10515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41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D5C4-1DD8-4362-9967-AADCAE2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F052-6E89-4469-A04D-B72F61B9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Shape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center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spread </a:t>
            </a:r>
            <a:r>
              <a:rPr lang="en-US" dirty="0"/>
              <a:t>of your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there outliers?</a:t>
            </a:r>
          </a:p>
        </p:txBody>
      </p:sp>
      <p:pic>
        <p:nvPicPr>
          <p:cNvPr id="3076" name="Picture 4" descr="Image result for data center and spread">
            <a:extLst>
              <a:ext uri="{FF2B5EF4-FFF2-40B4-BE49-F238E27FC236}">
                <a16:creationId xmlns:a16="http://schemas.microsoft.com/office/drawing/2014/main" id="{C0A43D06-310F-41D1-82E6-C668D21D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81" y="2529826"/>
            <a:ext cx="6643255" cy="26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ECDD-AD01-4E07-9593-67EF08BC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statistical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240D-E197-485A-8466-52CB094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Shapiro-</a:t>
            </a:r>
            <a:r>
              <a:rPr lang="en-US" sz="2400" dirty="0" err="1"/>
              <a:t>wilke</a:t>
            </a:r>
            <a:r>
              <a:rPr lang="en-US" sz="2400" dirty="0"/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Image result for bell curve">
            <a:extLst>
              <a:ext uri="{FF2B5EF4-FFF2-40B4-BE49-F238E27FC236}">
                <a16:creationId xmlns:a16="http://schemas.microsoft.com/office/drawing/2014/main" id="{5F7CD7E5-58D9-460B-BB12-7B6E1D6F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19" y="1707527"/>
            <a:ext cx="4311361" cy="22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7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ECDD-AD01-4E07-9593-67EF08BC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statistical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240D-E197-485A-8466-52CB094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Shapiro-</a:t>
            </a:r>
            <a:r>
              <a:rPr lang="en-US" sz="2400" dirty="0" err="1"/>
              <a:t>wilke</a:t>
            </a:r>
            <a:r>
              <a:rPr lang="en-US" sz="2400" dirty="0"/>
              <a:t>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Homogeneity of variance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err="1"/>
              <a:t>Levene</a:t>
            </a:r>
            <a:r>
              <a:rPr lang="en-US" sz="2400" dirty="0"/>
              <a:t> test</a:t>
            </a:r>
          </a:p>
        </p:txBody>
      </p:sp>
      <p:pic>
        <p:nvPicPr>
          <p:cNvPr id="4100" name="Picture 4" descr="Image result for bell curve">
            <a:extLst>
              <a:ext uri="{FF2B5EF4-FFF2-40B4-BE49-F238E27FC236}">
                <a16:creationId xmlns:a16="http://schemas.microsoft.com/office/drawing/2014/main" id="{5F7CD7E5-58D9-460B-BB12-7B6E1D6F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19" y="1707527"/>
            <a:ext cx="4311361" cy="22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data wedge homogeneity of variance">
            <a:extLst>
              <a:ext uri="{FF2B5EF4-FFF2-40B4-BE49-F238E27FC236}">
                <a16:creationId xmlns:a16="http://schemas.microsoft.com/office/drawing/2014/main" id="{5DFD52A4-DFF4-49B6-8212-C5781A49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72" y="4637953"/>
            <a:ext cx="2554109" cy="1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5343C-2E94-46EA-881A-BB8401B0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218" y="3382648"/>
            <a:ext cx="1371600" cy="29051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BD85AE-8092-4E89-8C3F-ECAB8B083095}"/>
              </a:ext>
            </a:extLst>
          </p:cNvPr>
          <p:cNvCxnSpPr/>
          <p:nvPr/>
        </p:nvCxnSpPr>
        <p:spPr>
          <a:xfrm>
            <a:off x="9550400" y="3429000"/>
            <a:ext cx="0" cy="2981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B81A0-4334-4090-952A-663A970363E1}"/>
              </a:ext>
            </a:extLst>
          </p:cNvPr>
          <p:cNvCxnSpPr>
            <a:cxnSpLocks/>
          </p:cNvCxnSpPr>
          <p:nvPr/>
        </p:nvCxnSpPr>
        <p:spPr>
          <a:xfrm>
            <a:off x="9550400" y="6410036"/>
            <a:ext cx="1380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5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C4E5-A582-4D38-8160-E39B4CE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deal with assumption violations?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F4D3-E026-4CA2-B5B1-2E60A3CF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Transform the data using log or sqrt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model with different assumptions</a:t>
            </a:r>
          </a:p>
          <a:p>
            <a:pPr lvl="1"/>
            <a:r>
              <a:rPr lang="en-US" dirty="0"/>
              <a:t>Generalized linear models can work with different assumed underlying distributions</a:t>
            </a:r>
          </a:p>
          <a:p>
            <a:pPr lvl="1"/>
            <a:r>
              <a:rPr lang="en-US" dirty="0"/>
              <a:t>Non-parametric tests have no assumptions about the underlying distribution, but have less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22921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8839D1-C130-425A-9FDE-02C08CA82977}"/>
              </a:ext>
            </a:extLst>
          </p:cNvPr>
          <p:cNvSpPr/>
          <p:nvPr/>
        </p:nvSpPr>
        <p:spPr>
          <a:xfrm>
            <a:off x="1104901" y="2562225"/>
            <a:ext cx="110871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B154-39DC-495E-B86E-D6D82787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Do Exercise 3 in RStudio</a:t>
            </a:r>
          </a:p>
        </p:txBody>
      </p:sp>
    </p:spTree>
    <p:extLst>
      <p:ext uri="{BB962C8B-B14F-4D97-AF65-F5344CB8AC3E}">
        <p14:creationId xmlns:p14="http://schemas.microsoft.com/office/powerpoint/2010/main" val="2164525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36E7-5E58-4AD7-96BA-C7310E5E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0A38-DA7E-4358-AB19-F2722F6D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going to create a linear model (ANOVA) to test the statistical significance of the relationship between our predictor &amp; response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4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36E7-5E58-4AD7-96BA-C7310E5E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0A38-DA7E-4358-AB19-F2722F6D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going to create a linear model (ANOVA) to test the statistical significance of the relationship between our predictor &amp; response variables</a:t>
            </a:r>
          </a:p>
          <a:p>
            <a:pPr marL="0" indent="0">
              <a:buNone/>
            </a:pPr>
            <a:r>
              <a:rPr lang="en-US" dirty="0"/>
              <a:t>					  +</a:t>
            </a:r>
          </a:p>
          <a:p>
            <a:pPr marL="0" indent="0">
              <a:buNone/>
            </a:pPr>
            <a:r>
              <a:rPr lang="en-US" dirty="0" err="1"/>
              <a:t>aov</a:t>
            </a:r>
            <a:r>
              <a:rPr lang="en-US" dirty="0"/>
              <a:t>( abundance ~ </a:t>
            </a:r>
            <a:r>
              <a:rPr lang="en-US" dirty="0" err="1"/>
              <a:t>canopy_cover</a:t>
            </a:r>
            <a:r>
              <a:rPr lang="en-US" dirty="0"/>
              <a:t> * disturbance)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8612C-8F52-4E1B-8A3C-4C60EDE09BAC}"/>
              </a:ext>
            </a:extLst>
          </p:cNvPr>
          <p:cNvSpPr/>
          <p:nvPr/>
        </p:nvSpPr>
        <p:spPr>
          <a:xfrm>
            <a:off x="5624945" y="3205019"/>
            <a:ext cx="258618" cy="7204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CDDA35-76A6-48D1-8373-71FAB6E34353}"/>
              </a:ext>
            </a:extLst>
          </p:cNvPr>
          <p:cNvSpPr/>
          <p:nvPr/>
        </p:nvSpPr>
        <p:spPr>
          <a:xfrm rot="16200000">
            <a:off x="1999673" y="4442688"/>
            <a:ext cx="637309" cy="3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39802-B655-4A87-92A7-3279FD623A4D}"/>
              </a:ext>
            </a:extLst>
          </p:cNvPr>
          <p:cNvSpPr txBox="1"/>
          <p:nvPr/>
        </p:nvSpPr>
        <p:spPr>
          <a:xfrm>
            <a:off x="1468581" y="5071772"/>
            <a:ext cx="1699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Dependent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363FE0-DD59-48AA-B010-D5BCF2E98CC7}"/>
              </a:ext>
            </a:extLst>
          </p:cNvPr>
          <p:cNvSpPr/>
          <p:nvPr/>
        </p:nvSpPr>
        <p:spPr>
          <a:xfrm rot="16200000">
            <a:off x="5096161" y="4445283"/>
            <a:ext cx="637309" cy="3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8BD8B-E9DA-47DE-BD40-C05AA782F1B7}"/>
              </a:ext>
            </a:extLst>
          </p:cNvPr>
          <p:cNvSpPr txBox="1"/>
          <p:nvPr/>
        </p:nvSpPr>
        <p:spPr>
          <a:xfrm>
            <a:off x="4565069" y="5074367"/>
            <a:ext cx="1699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6401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8839D1-C130-425A-9FDE-02C08CA82977}"/>
              </a:ext>
            </a:extLst>
          </p:cNvPr>
          <p:cNvSpPr/>
          <p:nvPr/>
        </p:nvSpPr>
        <p:spPr>
          <a:xfrm>
            <a:off x="1104901" y="2562225"/>
            <a:ext cx="110871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B154-39DC-495E-B86E-D6D82787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Do Exercise 4 in RStudio</a:t>
            </a:r>
          </a:p>
        </p:txBody>
      </p:sp>
    </p:spTree>
    <p:extLst>
      <p:ext uri="{BB962C8B-B14F-4D97-AF65-F5344CB8AC3E}">
        <p14:creationId xmlns:p14="http://schemas.microsoft.com/office/powerpoint/2010/main" val="1953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C340-1F2E-4BEC-97D7-E99D8433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9627-E38D-478A-9EBF-691E5A1D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E696-7E92-4546-B183-007ADDC5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695325"/>
            <a:ext cx="11563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B1FA-5C44-42DE-BD20-226964B9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05D1-626B-47A2-A6D3-9E22AF36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boxplot()</a:t>
            </a:r>
          </a:p>
          <a:p>
            <a:pPr marL="0" indent="0">
              <a:buNone/>
            </a:pPr>
            <a:r>
              <a:rPr lang="en-US" dirty="0"/>
              <a:t>plot()</a:t>
            </a:r>
          </a:p>
          <a:p>
            <a:pPr marL="457200" lvl="1" indent="0">
              <a:buNone/>
            </a:pPr>
            <a:r>
              <a:rPr lang="en-US" dirty="0"/>
              <a:t>Type- what type of plot should be drawn. Possible types are:</a:t>
            </a:r>
          </a:p>
          <a:p>
            <a:pPr lvl="2"/>
            <a:r>
              <a:rPr lang="en-US" dirty="0"/>
              <a:t>"p" for points,</a:t>
            </a:r>
          </a:p>
          <a:p>
            <a:pPr lvl="2"/>
            <a:r>
              <a:rPr lang="en-US" dirty="0"/>
              <a:t>"l" for lines,</a:t>
            </a:r>
          </a:p>
          <a:p>
            <a:pPr lvl="2"/>
            <a:r>
              <a:rPr lang="en-US" dirty="0"/>
              <a:t>"b" for both,</a:t>
            </a:r>
          </a:p>
          <a:p>
            <a:pPr lvl="2"/>
            <a:r>
              <a:rPr lang="en-US" dirty="0"/>
              <a:t>"h" for ‘histogram’</a:t>
            </a:r>
          </a:p>
        </p:txBody>
      </p:sp>
    </p:spTree>
    <p:extLst>
      <p:ext uri="{BB962C8B-B14F-4D97-AF65-F5344CB8AC3E}">
        <p14:creationId xmlns:p14="http://schemas.microsoft.com/office/powerpoint/2010/main" val="14564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64AA-33D0-4973-8C25-7D53972A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7B47-32BF-4AC3-ACF6-8D3A65D4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“environment” for R:</a:t>
            </a:r>
          </a:p>
          <a:p>
            <a:pPr lvl="1"/>
            <a:r>
              <a:rPr lang="en-US" dirty="0"/>
              <a:t>user-friendly interface organized to view graphs, data tables, R code, and output at the same time</a:t>
            </a:r>
          </a:p>
          <a:p>
            <a:pPr lvl="1"/>
            <a:r>
              <a:rPr lang="en-US" dirty="0"/>
              <a:t>must install R before you can install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9987F0-A461-4140-B4D9-45395ED7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8" y="4337609"/>
            <a:ext cx="10515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B2F0-B14E-4C97-A5EA-CC5093CB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FD5EE0E-F733-41F5-A499-C7892741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9" y="216817"/>
            <a:ext cx="4217308" cy="3212183"/>
          </a:xfrm>
          <a:ln>
            <a:solidFill>
              <a:schemeClr val="tx1"/>
            </a:solidFill>
          </a:ln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DABF3CC-6F55-4E0C-BC74-BF3AC2269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45" y="216817"/>
            <a:ext cx="5659704" cy="5731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1B8E42-64FC-4CAB-9DB3-1149A3F79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3"/>
          <a:stretch/>
        </p:blipFill>
        <p:spPr>
          <a:xfrm>
            <a:off x="741438" y="3697642"/>
            <a:ext cx="4223283" cy="2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1EDE-2D0A-40C7-B4E4-D1E97D6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a layered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3FDF-88DC-4658-A158-0A092306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378" y="3008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ggplot</a:t>
            </a:r>
            <a:r>
              <a:rPr lang="en-US" sz="3600" dirty="0"/>
              <a:t> ( data, </a:t>
            </a:r>
            <a:r>
              <a:rPr lang="en-US" sz="3600" dirty="0" err="1"/>
              <a:t>aes</a:t>
            </a:r>
            <a:r>
              <a:rPr lang="en-US" sz="3600" dirty="0"/>
              <a:t>(</a:t>
            </a:r>
            <a:r>
              <a:rPr lang="en-US" sz="3600" dirty="0" err="1"/>
              <a:t>x,y</a:t>
            </a:r>
            <a:r>
              <a:rPr lang="en-US" sz="3600" dirty="0"/>
              <a:t>) )</a:t>
            </a:r>
          </a:p>
          <a:p>
            <a:pPr marL="0" indent="0">
              <a:buNone/>
            </a:pPr>
            <a:r>
              <a:rPr lang="en-US" sz="3600" dirty="0"/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75F0-C02B-4B53-A041-8444B68520D0}"/>
              </a:ext>
            </a:extLst>
          </p:cNvPr>
          <p:cNvSpPr txBox="1"/>
          <p:nvPr/>
        </p:nvSpPr>
        <p:spPr>
          <a:xfrm>
            <a:off x="2256452" y="1368479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1) Assign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A24F94-4B59-4370-B302-9B49E9C2BE28}"/>
              </a:ext>
            </a:extLst>
          </p:cNvPr>
          <p:cNvCxnSpPr>
            <a:cxnSpLocks/>
          </p:cNvCxnSpPr>
          <p:nvPr/>
        </p:nvCxnSpPr>
        <p:spPr>
          <a:xfrm flipH="1" flipV="1">
            <a:off x="3601040" y="1830144"/>
            <a:ext cx="772997" cy="1178529"/>
          </a:xfrm>
          <a:prstGeom prst="line">
            <a:avLst/>
          </a:prstGeom>
          <a:ln>
            <a:solidFill>
              <a:srgbClr val="FF6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1EDE-2D0A-40C7-B4E4-D1E97D6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a layered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3FDF-88DC-4658-A158-0A092306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378" y="3008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ggplot</a:t>
            </a:r>
            <a:r>
              <a:rPr lang="en-US" sz="3600" dirty="0"/>
              <a:t> ( data, </a:t>
            </a:r>
            <a:r>
              <a:rPr lang="en-US" sz="3600" dirty="0" err="1"/>
              <a:t>aes</a:t>
            </a:r>
            <a:r>
              <a:rPr lang="en-US" sz="3600" dirty="0"/>
              <a:t>(</a:t>
            </a:r>
            <a:r>
              <a:rPr lang="en-US" sz="3600" dirty="0" err="1"/>
              <a:t>x,y</a:t>
            </a:r>
            <a:r>
              <a:rPr lang="en-US" sz="3600" dirty="0"/>
              <a:t>) )</a:t>
            </a:r>
          </a:p>
          <a:p>
            <a:pPr marL="0" indent="0">
              <a:buNone/>
            </a:pPr>
            <a:r>
              <a:rPr lang="en-US" sz="3600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00C97-BEDA-4351-BF99-C9730627C0BE}"/>
              </a:ext>
            </a:extLst>
          </p:cNvPr>
          <p:cNvSpPr/>
          <p:nvPr/>
        </p:nvSpPr>
        <p:spPr>
          <a:xfrm>
            <a:off x="6874994" y="1368479"/>
            <a:ext cx="7354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2) Aesthetic mappings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maps data to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geoms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assign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color, fill, shape, size, alpha 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75F0-C02B-4B53-A041-8444B68520D0}"/>
              </a:ext>
            </a:extLst>
          </p:cNvPr>
          <p:cNvSpPr txBox="1"/>
          <p:nvPr/>
        </p:nvSpPr>
        <p:spPr>
          <a:xfrm>
            <a:off x="2256452" y="1368479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1) Assign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579425-8526-4102-9B37-16AEF42987C6}"/>
              </a:ext>
            </a:extLst>
          </p:cNvPr>
          <p:cNvCxnSpPr>
            <a:cxnSpLocks/>
          </p:cNvCxnSpPr>
          <p:nvPr/>
        </p:nvCxnSpPr>
        <p:spPr>
          <a:xfrm flipH="1">
            <a:off x="6278252" y="2136044"/>
            <a:ext cx="977095" cy="87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A24F94-4B59-4370-B302-9B49E9C2BE28}"/>
              </a:ext>
            </a:extLst>
          </p:cNvPr>
          <p:cNvCxnSpPr>
            <a:cxnSpLocks/>
          </p:cNvCxnSpPr>
          <p:nvPr/>
        </p:nvCxnSpPr>
        <p:spPr>
          <a:xfrm flipH="1" flipV="1">
            <a:off x="3601040" y="1830144"/>
            <a:ext cx="772997" cy="1178529"/>
          </a:xfrm>
          <a:prstGeom prst="line">
            <a:avLst/>
          </a:prstGeom>
          <a:ln>
            <a:solidFill>
              <a:srgbClr val="FF6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48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1EDE-2D0A-40C7-B4E4-D1E97D6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ggplot2: a layered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3FDF-88DC-4658-A158-0A092306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378" y="3008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ggplot</a:t>
            </a:r>
            <a:r>
              <a:rPr lang="en-US" sz="3600" dirty="0"/>
              <a:t> ( data, </a:t>
            </a:r>
            <a:r>
              <a:rPr lang="en-US" sz="3600" dirty="0" err="1"/>
              <a:t>aes</a:t>
            </a:r>
            <a:r>
              <a:rPr lang="en-US" sz="3600" dirty="0"/>
              <a:t>(</a:t>
            </a:r>
            <a:r>
              <a:rPr lang="en-US" sz="3600" dirty="0" err="1"/>
              <a:t>x,y</a:t>
            </a:r>
            <a:r>
              <a:rPr lang="en-US" sz="3600" dirty="0"/>
              <a:t>) )</a:t>
            </a:r>
          </a:p>
          <a:p>
            <a:pPr marL="0" indent="0">
              <a:buNone/>
            </a:pPr>
            <a:r>
              <a:rPr lang="en-US" sz="3600" dirty="0"/>
              <a:t>		+ </a:t>
            </a:r>
            <a:r>
              <a:rPr lang="en-US" sz="3600" dirty="0" err="1"/>
              <a:t>geoms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00C97-BEDA-4351-BF99-C9730627C0BE}"/>
              </a:ext>
            </a:extLst>
          </p:cNvPr>
          <p:cNvSpPr/>
          <p:nvPr/>
        </p:nvSpPr>
        <p:spPr>
          <a:xfrm>
            <a:off x="6874994" y="1368479"/>
            <a:ext cx="7354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2) Aesthetic mappings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maps data to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geoms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assign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color, fill, shape, size, alpha 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75F0-C02B-4B53-A041-8444B68520D0}"/>
              </a:ext>
            </a:extLst>
          </p:cNvPr>
          <p:cNvSpPr txBox="1"/>
          <p:nvPr/>
        </p:nvSpPr>
        <p:spPr>
          <a:xfrm>
            <a:off x="2256452" y="1368479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1) Assign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579425-8526-4102-9B37-16AEF42987C6}"/>
              </a:ext>
            </a:extLst>
          </p:cNvPr>
          <p:cNvCxnSpPr>
            <a:cxnSpLocks/>
          </p:cNvCxnSpPr>
          <p:nvPr/>
        </p:nvCxnSpPr>
        <p:spPr>
          <a:xfrm flipH="1">
            <a:off x="6278252" y="2136044"/>
            <a:ext cx="977095" cy="87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A24F94-4B59-4370-B302-9B49E9C2BE28}"/>
              </a:ext>
            </a:extLst>
          </p:cNvPr>
          <p:cNvCxnSpPr>
            <a:cxnSpLocks/>
          </p:cNvCxnSpPr>
          <p:nvPr/>
        </p:nvCxnSpPr>
        <p:spPr>
          <a:xfrm flipH="1" flipV="1">
            <a:off x="3601040" y="1830144"/>
            <a:ext cx="772997" cy="1178529"/>
          </a:xfrm>
          <a:prstGeom prst="line">
            <a:avLst/>
          </a:prstGeom>
          <a:ln>
            <a:solidFill>
              <a:srgbClr val="FF6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BD6DC6-5C47-475D-97BD-A2E3EDEB8235}"/>
              </a:ext>
            </a:extLst>
          </p:cNvPr>
          <p:cNvSpPr txBox="1"/>
          <p:nvPr/>
        </p:nvSpPr>
        <p:spPr>
          <a:xfrm>
            <a:off x="4777081" y="4774664"/>
            <a:ext cx="4762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12DD5"/>
                </a:solidFill>
              </a:rPr>
              <a:t>3) geometric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12DD5"/>
                </a:solidFill>
              </a:rPr>
              <a:t>define what shapes are used to represent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12DD5"/>
                </a:solidFill>
              </a:rPr>
              <a:t>Points, lines, bars…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E0AFEF-70A9-47DF-9C76-0CED2EA38027}"/>
              </a:ext>
            </a:extLst>
          </p:cNvPr>
          <p:cNvCxnSpPr/>
          <p:nvPr/>
        </p:nvCxnSpPr>
        <p:spPr>
          <a:xfrm>
            <a:off x="5467546" y="4185501"/>
            <a:ext cx="245097" cy="546755"/>
          </a:xfrm>
          <a:prstGeom prst="line">
            <a:avLst/>
          </a:prstGeom>
          <a:ln>
            <a:solidFill>
              <a:srgbClr val="F12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8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B692-1C9D-4F6B-B930-120EF57B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Ex)Scatterplot of abundance vs. 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FC8B8-3911-48EE-8528-986B2ADCACA7}"/>
              </a:ext>
            </a:extLst>
          </p:cNvPr>
          <p:cNvSpPr/>
          <p:nvPr/>
        </p:nvSpPr>
        <p:spPr>
          <a:xfrm>
            <a:off x="1754564" y="1994125"/>
            <a:ext cx="91051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ggplot(data, aes(x=canopy_cover,y=abundance)) +</a:t>
            </a:r>
          </a:p>
          <a:p>
            <a:r>
              <a:rPr lang="en-US" sz="3200"/>
              <a:t>  geom_point()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7B1E6-05FD-4689-8D33-5D518F85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4" y="3374780"/>
            <a:ext cx="5087138" cy="3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4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B692-1C9D-4F6B-B930-120EF57B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Ex)Scatterplot of abundance vs. 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FC8B8-3911-48EE-8528-986B2ADCACA7}"/>
              </a:ext>
            </a:extLst>
          </p:cNvPr>
          <p:cNvSpPr/>
          <p:nvPr/>
        </p:nvSpPr>
        <p:spPr>
          <a:xfrm>
            <a:off x="169684" y="1852723"/>
            <a:ext cx="12782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(data, </a:t>
            </a:r>
            <a:r>
              <a:rPr lang="en-US" sz="3200" dirty="0" err="1"/>
              <a:t>aes</a:t>
            </a:r>
            <a:r>
              <a:rPr lang="en-US" sz="3200" dirty="0"/>
              <a:t>(x=</a:t>
            </a:r>
            <a:r>
              <a:rPr lang="en-US" sz="3200" dirty="0" err="1"/>
              <a:t>canopy_cover,y</a:t>
            </a:r>
            <a:r>
              <a:rPr lang="en-US" sz="3200" dirty="0"/>
              <a:t>=abundance, </a:t>
            </a:r>
            <a:r>
              <a:rPr lang="en-US" sz="3200" b="1" dirty="0">
                <a:solidFill>
                  <a:srgbClr val="F12DD5"/>
                </a:solidFill>
              </a:rPr>
              <a:t>color = disturbance</a:t>
            </a:r>
            <a:r>
              <a:rPr lang="en-US" sz="3200" dirty="0"/>
              <a:t>)) +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geom_point</a:t>
            </a:r>
            <a:r>
              <a:rPr lang="en-US" sz="3200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7D347-A8F4-4699-99DB-F85AE1EE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39" y="2505619"/>
            <a:ext cx="684761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2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DD97E7-AAF9-40E2-8C3D-82611270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60705"/>
            <a:ext cx="8696325" cy="6736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B59606-3288-44F1-B8D4-3111A8A84523}"/>
              </a:ext>
            </a:extLst>
          </p:cNvPr>
          <p:cNvSpPr/>
          <p:nvPr/>
        </p:nvSpPr>
        <p:spPr>
          <a:xfrm>
            <a:off x="304801" y="1590674"/>
            <a:ext cx="1924049" cy="3381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09C11A-E03B-4DF5-A5ED-B0A263A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79" y="1813718"/>
            <a:ext cx="1824871" cy="2450911"/>
          </a:xfrm>
        </p:spPr>
        <p:txBody>
          <a:bodyPr>
            <a:normAutofit fontScale="90000"/>
          </a:bodyPr>
          <a:lstStyle/>
          <a:p>
            <a:r>
              <a:rPr lang="en-US" dirty="0"/>
              <a:t>Do Exercise 5 in RStudio</a:t>
            </a:r>
          </a:p>
        </p:txBody>
      </p:sp>
    </p:spTree>
    <p:extLst>
      <p:ext uri="{BB962C8B-B14F-4D97-AF65-F5344CB8AC3E}">
        <p14:creationId xmlns:p14="http://schemas.microsoft.com/office/powerpoint/2010/main" val="2955725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CDCA4-7DEE-4693-B737-40206A30B4DF}"/>
              </a:ext>
            </a:extLst>
          </p:cNvPr>
          <p:cNvSpPr/>
          <p:nvPr/>
        </p:nvSpPr>
        <p:spPr>
          <a:xfrm>
            <a:off x="554681" y="3360360"/>
            <a:ext cx="7257535" cy="472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7309-6D0F-4AB9-B803-EC648E8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B43-9997-4064-A273-0A901F26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Rstudio</a:t>
            </a:r>
            <a:r>
              <a:rPr lang="en-US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Inputting &amp; Organizing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 &amp; Graphing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1777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6AD-33F8-47B6-BB84-C20D0EA7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 while working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84D1-DEAE-4C9F-99C2-7B2FC0F6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9815E404-1A48-40E3-9DC6-B75D05C2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3657"/>
            <a:ext cx="9790545" cy="48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05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5AC-7BBE-4D24-9902-3C981D3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4A89-B698-4FC4-A580-B5D51D42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Quick-R</a:t>
            </a:r>
          </a:p>
          <a:p>
            <a:endParaRPr lang="en-US" dirty="0"/>
          </a:p>
          <a:p>
            <a:r>
              <a:rPr lang="en-US" dirty="0"/>
              <a:t>R documentation</a:t>
            </a:r>
          </a:p>
          <a:p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64AA-33D0-4973-8C25-7D53972A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7B47-32BF-4AC3-ACF6-8D3A65D4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Its free</a:t>
            </a:r>
            <a:r>
              <a:rPr lang="en-US" dirty="0"/>
              <a:t> (unlike many other statistical programs!) and is available for Windows, Macintosh, and Linux.</a:t>
            </a:r>
            <a:r>
              <a:rPr lang="en-US" sz="3600" dirty="0"/>
              <a:t> </a:t>
            </a:r>
          </a:p>
          <a:p>
            <a:pPr lvl="0"/>
            <a:r>
              <a:rPr lang="en-US" b="1" dirty="0"/>
              <a:t>Open source</a:t>
            </a:r>
            <a:r>
              <a:rPr lang="en-US" dirty="0"/>
              <a:t> -&gt; can be freely redistributed and modified </a:t>
            </a:r>
            <a:endParaRPr lang="en-US" sz="3600" dirty="0"/>
          </a:p>
          <a:p>
            <a:pPr lvl="1"/>
            <a:r>
              <a:rPr lang="en-US" dirty="0"/>
              <a:t>Thousands of free online tutorials from sites like Quick-R and R-documentation</a:t>
            </a:r>
            <a:endParaRPr lang="en-US" sz="3200" dirty="0"/>
          </a:p>
          <a:p>
            <a:pPr lvl="1"/>
            <a:r>
              <a:rPr lang="en-US" dirty="0"/>
              <a:t>New tools for it are made by the community, you can even make them!</a:t>
            </a:r>
            <a:endParaRPr lang="en-US" sz="3200" dirty="0"/>
          </a:p>
          <a:p>
            <a:pPr lvl="0"/>
            <a:r>
              <a:rPr lang="en-US" b="1" dirty="0"/>
              <a:t>Reproducible Research </a:t>
            </a:r>
            <a:r>
              <a:rPr lang="en-US" dirty="0"/>
              <a:t>(self-documenting, repeatable)</a:t>
            </a:r>
            <a:endParaRPr lang="en-US" sz="3600" dirty="0"/>
          </a:p>
          <a:p>
            <a:pPr lvl="1"/>
            <a:r>
              <a:rPr lang="en-US" dirty="0"/>
              <a:t>once you have the code for making a graph, running a statistic, you have a record of exactly what you did. You repeat that task again and again with different data! So can other researchers if you share it.</a:t>
            </a:r>
            <a:endParaRPr lang="en-US" sz="3200" dirty="0"/>
          </a:p>
          <a:p>
            <a:pPr lvl="0"/>
            <a:r>
              <a:rPr lang="en-US" dirty="0"/>
              <a:t>Produces </a:t>
            </a:r>
            <a:r>
              <a:rPr lang="en-US" b="1" dirty="0"/>
              <a:t>publication-quality graphs</a:t>
            </a:r>
            <a:r>
              <a:rPr lang="en-US" dirty="0"/>
              <a:t>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b="1" dirty="0"/>
              <a:t>R is becoming the new norm for running biology statistics.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70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D6AE-94D1-4470-A087-96BBA70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code does not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2D81-6C1A-4193-9E89-D7EEE4D5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Check your “code grammar”  -&gt; are your commas, parentheses, quotations all correct?</a:t>
            </a:r>
          </a:p>
          <a:p>
            <a:pPr marL="514350" indent="-514350">
              <a:buAutoNum type="arabicParenR"/>
            </a:pPr>
            <a:r>
              <a:rPr lang="en-US" dirty="0"/>
              <a:t>Is the package that contains this function loaded using library()?</a:t>
            </a:r>
          </a:p>
          <a:p>
            <a:pPr marL="514350" indent="-514350">
              <a:buAutoNum type="arabicParenR"/>
            </a:pPr>
            <a:r>
              <a:rPr lang="en-US" dirty="0"/>
              <a:t>If these are both correct, see if someone’s had the same problem and posted on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A2DE-E1EB-417A-BFFA-5818F51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0C56-FD52-4E5C-A035-A539226E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http://www.rpubs.com/collnellphd/rbasics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sz="1200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http://environmentalcomputing.net/</a:t>
            </a: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 cheat sheet: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https://www.rstudio.com/wp-content/uploads/2015/03/ggplot2-cheatsheet.pdf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Guide to scatter plots: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http://www.sthda.com/english/wiki/ggplot2-scatter-plots-quick-start-guide-r-software-and-data-visualization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6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126B-09EC-46B9-B7F8-CC446441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993197"/>
            <a:ext cx="10515600" cy="1325563"/>
          </a:xfrm>
        </p:spPr>
        <p:txBody>
          <a:bodyPr/>
          <a:lstStyle/>
          <a:p>
            <a:r>
              <a:rPr lang="en-US" dirty="0"/>
              <a:t>Emily Kottler, ekottler@gwu.edu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D357-9F14-4E41-9DE4-D79BE747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thanks">
            <a:extLst>
              <a:ext uri="{FF2B5EF4-FFF2-40B4-BE49-F238E27FC236}">
                <a16:creationId xmlns:a16="http://schemas.microsoft.com/office/drawing/2014/main" id="{C8251832-8424-45BA-889E-43413EFE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6" y="286644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CDCA4-7DEE-4693-B737-40206A30B4DF}"/>
              </a:ext>
            </a:extLst>
          </p:cNvPr>
          <p:cNvSpPr/>
          <p:nvPr/>
        </p:nvSpPr>
        <p:spPr>
          <a:xfrm>
            <a:off x="378941" y="1825625"/>
            <a:ext cx="7257535" cy="472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7309-6D0F-4AB9-B803-EC648E8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B43-9997-4064-A273-0A901F26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Rstudio</a:t>
            </a:r>
            <a:r>
              <a:rPr lang="en-US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Inputting &amp; Organizing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 &amp; Graphing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112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92D-1752-4F73-A4C5-A0CA041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5B6B-5ED8-4859-9455-59780740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Script-</a:t>
            </a:r>
            <a:r>
              <a:rPr lang="en-US" dirty="0"/>
              <a:t> a text file containing a set of commands and comments</a:t>
            </a:r>
          </a:p>
          <a:p>
            <a:r>
              <a:rPr lang="en-US" b="1" dirty="0"/>
              <a:t>Object- </a:t>
            </a:r>
            <a:r>
              <a:rPr lang="en-US" dirty="0"/>
              <a:t>something that stores data. Some common types include: “lists”, “data frames”, and “characters” </a:t>
            </a:r>
          </a:p>
          <a:p>
            <a:r>
              <a:rPr lang="en-US" b="1" dirty="0"/>
              <a:t>Function-</a:t>
            </a:r>
            <a:r>
              <a:rPr lang="en-US" dirty="0"/>
              <a:t> a set of commands organized together to perform a specific task (e.g. the function “</a:t>
            </a:r>
            <a:r>
              <a:rPr lang="en-US" dirty="0" err="1"/>
              <a:t>t.test</a:t>
            </a:r>
            <a:r>
              <a:rPr lang="en-US" dirty="0"/>
              <a:t>” runs a t-test)</a:t>
            </a:r>
          </a:p>
          <a:p>
            <a:r>
              <a:rPr lang="en-US" b="1" dirty="0"/>
              <a:t>Package- </a:t>
            </a:r>
            <a:r>
              <a:rPr lang="en-US" dirty="0"/>
              <a:t>a collection of R functions, data, and compiled code in a well-defined format. R comes with a standard set of packages and others are available for download and installation</a:t>
            </a:r>
          </a:p>
        </p:txBody>
      </p:sp>
    </p:spTree>
    <p:extLst>
      <p:ext uri="{BB962C8B-B14F-4D97-AF65-F5344CB8AC3E}">
        <p14:creationId xmlns:p14="http://schemas.microsoft.com/office/powerpoint/2010/main" val="9491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681-1AC2-407E-80D7-C8F796D1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6ED7-3C55-4A96-A576-07DFDEC0B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46"/>
          <a:stretch/>
        </p:blipFill>
        <p:spPr>
          <a:xfrm>
            <a:off x="1243570" y="1270728"/>
            <a:ext cx="9704859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8839D1-C130-425A-9FDE-02C08CA82977}"/>
              </a:ext>
            </a:extLst>
          </p:cNvPr>
          <p:cNvSpPr/>
          <p:nvPr/>
        </p:nvSpPr>
        <p:spPr>
          <a:xfrm>
            <a:off x="1104901" y="2562225"/>
            <a:ext cx="110871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B154-39DC-495E-B86E-D6D82787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Do Exercise 1 in RStudio</a:t>
            </a:r>
          </a:p>
        </p:txBody>
      </p:sp>
    </p:spTree>
    <p:extLst>
      <p:ext uri="{BB962C8B-B14F-4D97-AF65-F5344CB8AC3E}">
        <p14:creationId xmlns:p14="http://schemas.microsoft.com/office/powerpoint/2010/main" val="41690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CDCA4-7DEE-4693-B737-40206A30B4DF}"/>
              </a:ext>
            </a:extLst>
          </p:cNvPr>
          <p:cNvSpPr/>
          <p:nvPr/>
        </p:nvSpPr>
        <p:spPr>
          <a:xfrm>
            <a:off x="436606" y="2377560"/>
            <a:ext cx="7257535" cy="472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7309-6D0F-4AB9-B803-EC648E8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B43-9997-4064-A273-0A901F26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Rstudio</a:t>
            </a:r>
            <a:r>
              <a:rPr lang="en-US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Inputting &amp; Organizing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 &amp; Graphing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4361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1127</Words>
  <Application>Microsoft Office PowerPoint</Application>
  <PresentationFormat>Widescreen</PresentationFormat>
  <Paragraphs>190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Data Analysis and Graphing in Rstudio</vt:lpstr>
      <vt:lpstr>What is R?</vt:lpstr>
      <vt:lpstr>What is RStudio?</vt:lpstr>
      <vt:lpstr>Why use R?</vt:lpstr>
      <vt:lpstr>Outline</vt:lpstr>
      <vt:lpstr>Terms to know</vt:lpstr>
      <vt:lpstr>RStudio Screen</vt:lpstr>
      <vt:lpstr>Do Exercise 1 in RStudio</vt:lpstr>
      <vt:lpstr>Outline</vt:lpstr>
      <vt:lpstr>Dataset example</vt:lpstr>
      <vt:lpstr>Dataset example</vt:lpstr>
      <vt:lpstr>Tidy Data</vt:lpstr>
      <vt:lpstr>How to format tidy data:</vt:lpstr>
      <vt:lpstr>Messy Data Example</vt:lpstr>
      <vt:lpstr>PowerPoint Presentation</vt:lpstr>
      <vt:lpstr>PowerPoint Presentation</vt:lpstr>
      <vt:lpstr>Do Exercise 2 in RStudio</vt:lpstr>
      <vt:lpstr>Outline</vt:lpstr>
      <vt:lpstr>Steps to working with data in R</vt:lpstr>
      <vt:lpstr>summary statistics</vt:lpstr>
      <vt:lpstr>Meeting statistical assumptions</vt:lpstr>
      <vt:lpstr>Meeting statistical assumptions</vt:lpstr>
      <vt:lpstr>How do we deal with assumption violations?</vt:lpstr>
      <vt:lpstr>Do Exercise 3 in RStudio</vt:lpstr>
      <vt:lpstr>Stats time!</vt:lpstr>
      <vt:lpstr>Stats time!</vt:lpstr>
      <vt:lpstr>Do Exercise 4 in RStudio</vt:lpstr>
      <vt:lpstr>PowerPoint Presentation</vt:lpstr>
      <vt:lpstr>Graphing our results</vt:lpstr>
      <vt:lpstr>PowerPoint Presentation</vt:lpstr>
      <vt:lpstr>ggplot2: a layered grammar of graphics</vt:lpstr>
      <vt:lpstr>ggplot2: a layered grammar of graphics</vt:lpstr>
      <vt:lpstr>ggplot2: a layered grammar of graphics</vt:lpstr>
      <vt:lpstr>Ex)Scatterplot of abundance vs. cover</vt:lpstr>
      <vt:lpstr>Ex)Scatterplot of abundance vs. cover</vt:lpstr>
      <vt:lpstr>Do Exercise 5 in RStudio</vt:lpstr>
      <vt:lpstr>Outline</vt:lpstr>
      <vt:lpstr>Your best friend while working in R</vt:lpstr>
      <vt:lpstr>Best websites</vt:lpstr>
      <vt:lpstr>When your code does not work:</vt:lpstr>
      <vt:lpstr>More resources</vt:lpstr>
      <vt:lpstr>Emily Kottler, ekottler@gwu.edu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Graphing in Rstudio</dc:title>
  <dc:creator>Kottler, Emily Jane</dc:creator>
  <cp:lastModifiedBy>Kottler, Emily Jane</cp:lastModifiedBy>
  <cp:revision>29</cp:revision>
  <dcterms:created xsi:type="dcterms:W3CDTF">2019-05-31T15:03:08Z</dcterms:created>
  <dcterms:modified xsi:type="dcterms:W3CDTF">2019-06-06T15:37:16Z</dcterms:modified>
</cp:coreProperties>
</file>