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39"/>
  </p:notesMasterIdLst>
  <p:handoutMasterIdLst>
    <p:handoutMasterId r:id="rId40"/>
  </p:handoutMasterIdLst>
  <p:sldIdLst>
    <p:sldId id="256" r:id="rId6"/>
    <p:sldId id="257" r:id="rId7"/>
    <p:sldId id="258" r:id="rId8"/>
    <p:sldId id="260" r:id="rId9"/>
    <p:sldId id="272" r:id="rId10"/>
    <p:sldId id="273" r:id="rId11"/>
    <p:sldId id="261" r:id="rId12"/>
    <p:sldId id="259" r:id="rId13"/>
    <p:sldId id="265" r:id="rId14"/>
    <p:sldId id="288" r:id="rId15"/>
    <p:sldId id="289" r:id="rId16"/>
    <p:sldId id="262" r:id="rId17"/>
    <p:sldId id="287" r:id="rId18"/>
    <p:sldId id="278" r:id="rId19"/>
    <p:sldId id="266" r:id="rId20"/>
    <p:sldId id="293" r:id="rId21"/>
    <p:sldId id="294" r:id="rId22"/>
    <p:sldId id="295" r:id="rId23"/>
    <p:sldId id="296" r:id="rId24"/>
    <p:sldId id="297" r:id="rId25"/>
    <p:sldId id="298" r:id="rId26"/>
    <p:sldId id="263" r:id="rId27"/>
    <p:sldId id="264" r:id="rId28"/>
    <p:sldId id="299" r:id="rId29"/>
    <p:sldId id="300" r:id="rId30"/>
    <p:sldId id="292" r:id="rId31"/>
    <p:sldId id="267" r:id="rId32"/>
    <p:sldId id="276" r:id="rId33"/>
    <p:sldId id="268" r:id="rId34"/>
    <p:sldId id="291" r:id="rId35"/>
    <p:sldId id="290" r:id="rId36"/>
    <p:sldId id="269" r:id="rId37"/>
    <p:sldId id="27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35"/>
    <p:restoredTop sz="94632"/>
  </p:normalViewPr>
  <p:slideViewPr>
    <p:cSldViewPr snapToGrid="0" snapToObjects="1">
      <p:cViewPr varScale="1">
        <p:scale>
          <a:sx n="169" d="100"/>
          <a:sy n="169" d="100"/>
        </p:scale>
        <p:origin x="2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3" d="100"/>
          <a:sy n="163" d="100"/>
        </p:scale>
        <p:origin x="416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175313-CE1B-B645-81F8-1F15898553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FD25B-AD21-B546-92D7-8D0FF07D4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7F280-7703-7F4C-88ED-B3486212FEFB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BAB79-CB86-094D-AD91-ED065884BC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0ECB5-E6C4-0240-A1F7-CB9B22256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04830-BC81-0D42-A6C9-397FFB455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1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2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2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2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926F350-0B99-4C80-AF27-1E5F4092CAD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926F350-0B99-4C80-AF27-1E5F4092CAD9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349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92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15E224-8E21-4FFD-A6C5-42C5E55CD09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0887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Transfer queue free of charge. Skip mention of the low queue</a:t>
            </a:r>
          </a:p>
        </p:txBody>
      </p:sp>
      <p:sp>
        <p:nvSpPr>
          <p:cNvPr id="215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57195735-4AE6-486E-A0EC-EC0C823FF26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0972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Mention that sinfo produces a long list of info</a:t>
            </a:r>
          </a:p>
        </p:txBody>
      </p:sp>
      <p:sp>
        <p:nvSpPr>
          <p:cNvPr id="218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CD4D30F5-4C44-4F73-87FA-C25425669A4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2577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7C02E937-A902-4407-96BF-F784569A25B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869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97DE9304-FB92-48D9-AE66-4FBB6513DE6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8491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C770554C-2475-45B1-9014-79489DEC45D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0179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34179A6F-8993-42AE-9809-78911650221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2292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6CA5A37-8793-4350-825C-255899CEDC2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6CA5A37-8793-4350-825C-255899CEDC2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2256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6CA5A37-8793-4350-825C-255899CEDC2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4460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FB72123-AF6A-4C38-A724-79AF152A9FC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b="0" strike="noStrike" spc="-1" dirty="0">
                <a:latin typeface="Arial"/>
              </a:rPr>
              <a:t>7</a:t>
            </a:r>
          </a:p>
        </p:txBody>
      </p:sp>
      <p:sp>
        <p:nvSpPr>
          <p:cNvPr id="29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6CA5A37-8793-4350-825C-255899CEDC2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1773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DC9368E-16B6-4DE2-A7CC-EF7FD6EBD42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926F350-0B99-4C80-AF27-1E5F4092CAD9}" type="slidenum">
              <a:rPr lang="en-US" sz="1400" b="0" strike="noStrike" spc="-1" smtClean="0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5619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C5E3887-A236-433D-82AB-4D144739355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926F350-0B99-4C80-AF27-1E5F4092CAD9}" type="slidenum">
              <a:rPr lang="en-US" sz="1400" b="0" strike="noStrike" spc="-1" smtClean="0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4521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926F350-0B99-4C80-AF27-1E5F4092CAD9}" type="slidenum">
              <a:rPr lang="en-US" sz="1400" b="0" strike="noStrike" spc="-1" smtClean="0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4513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926F350-0B99-4C80-AF27-1E5F4092CAD9}" type="slidenum">
              <a:rPr lang="en-US" sz="1400" b="0" strike="noStrike" spc="-1" smtClean="0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3766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4598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926F350-0B99-4C80-AF27-1E5F4092CAD9}" type="slidenum">
              <a:rPr lang="en-US" sz="1400" b="0" strike="noStrike" spc="-1" smtClean="0">
                <a:latin typeface="Times New Roman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985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E5B666-A010-1840-AB19-8120B5661A4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r"/>
            <a:r>
              <a:rPr lang="en-US" sz="800" spc="-1" dirty="0">
                <a:latin typeface="Times New Roman"/>
              </a:rPr>
              <a:t>A Practical Introduction to CSCS HPC Infrastructure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F412FE-F5B8-7842-B90B-A97958425DA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C244438-E802-4B54-8915-CA352CACC476}" type="slidenum">
              <a:rPr lang="en-US" sz="800" b="0" strike="noStrike" spc="-1" smtClean="0">
                <a:solidFill>
                  <a:srgbClr val="939393"/>
                </a:solidFill>
                <a:latin typeface="Arial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8A7741-0B36-3742-B399-E9C8ADB5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31640" y="3429000"/>
            <a:ext cx="11328120" cy="5004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8372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31640" y="3429000"/>
            <a:ext cx="11328120" cy="5004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A91BFC-B7CE-F84C-BC38-3057FE703EF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800" b="0" strike="noStrike" spc="-1">
                <a:solidFill>
                  <a:srgbClr val="939393"/>
                </a:solidFill>
                <a:latin typeface="Arial"/>
              </a:rPr>
              <a:t>A Practical Introduction to CSCS HPC Infrastructure</a:t>
            </a:r>
            <a:endParaRPr lang="en-US" sz="800" b="0" strike="noStrike" spc="-1">
              <a:latin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7AD80D-4DB9-8448-AD02-87BEEC5CCA57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6095880" y="6456240"/>
            <a:ext cx="383760" cy="143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4AD13FE5-ED84-4715-ABC5-6147AC65748E}" type="slidenum">
              <a:rPr lang="en-US" sz="800" b="0" strike="noStrike" spc="-1" smtClean="0">
                <a:solidFill>
                  <a:srgbClr val="939393"/>
                </a:solidFill>
                <a:latin typeface="Arial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431640" y="3429000"/>
            <a:ext cx="11328120" cy="5004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5140325"/>
          </a:xfrm>
        </p:spPr>
        <p:txBody>
          <a:bodyPr tIns="57600"/>
          <a:lstStyle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/>
              <a:t>A Practical Introduction to CSCS HPC Infrastructure</a:t>
            </a:r>
            <a:endParaRPr lang="en-US" noProof="0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31109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431640" y="3429000"/>
            <a:ext cx="11328120" cy="5004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31640" y="3429000"/>
            <a:ext cx="11328120" cy="5004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4.wmf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"/>
          <p:cNvSpPr/>
          <p:nvPr/>
        </p:nvSpPr>
        <p:spPr>
          <a:xfrm>
            <a:off x="6095880" y="6456240"/>
            <a:ext cx="360" cy="144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" name="Picture 14"/>
          <p:cNvPicPr/>
          <p:nvPr/>
        </p:nvPicPr>
        <p:blipFill>
          <a:blip r:embed="rId14"/>
          <a:stretch/>
        </p:blipFill>
        <p:spPr>
          <a:xfrm>
            <a:off x="10948320" y="6458400"/>
            <a:ext cx="815400" cy="132840"/>
          </a:xfrm>
          <a:prstGeom prst="rect">
            <a:avLst/>
          </a:prstGeom>
          <a:ln>
            <a:noFill/>
          </a:ln>
        </p:spPr>
      </p:pic>
      <p:pic>
        <p:nvPicPr>
          <p:cNvPr id="2" name="Picture 6"/>
          <p:cNvPicPr/>
          <p:nvPr/>
        </p:nvPicPr>
        <p:blipFill>
          <a:blip r:embed="rId15"/>
          <a:stretch/>
        </p:blipFill>
        <p:spPr>
          <a:xfrm>
            <a:off x="352440" y="6302880"/>
            <a:ext cx="1080720" cy="438840"/>
          </a:xfrm>
          <a:prstGeom prst="rect">
            <a:avLst/>
          </a:prstGeom>
          <a:ln>
            <a:noFill/>
          </a:ln>
        </p:spPr>
      </p:pic>
      <p:pic>
        <p:nvPicPr>
          <p:cNvPr id="3" name="Picture 8"/>
          <p:cNvPicPr/>
          <p:nvPr/>
        </p:nvPicPr>
        <p:blipFill>
          <a:blip r:embed="rId16"/>
          <a:srcRect t="25018" b="4170"/>
          <a:stretch/>
        </p:blipFill>
        <p:spPr>
          <a:xfrm>
            <a:off x="0" y="1236600"/>
            <a:ext cx="12191760" cy="219204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404040"/>
                </a:solidFill>
                <a:latin typeface="Arial"/>
                <a:ea typeface="Tahoma"/>
              </a:rPr>
              <a:t>Click to edit Master title style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3"/>
          <p:cNvSpPr/>
          <p:nvPr/>
        </p:nvSpPr>
        <p:spPr>
          <a:xfrm>
            <a:off x="0" y="3429000"/>
            <a:ext cx="12191760" cy="360"/>
          </a:xfrm>
          <a:prstGeom prst="line">
            <a:avLst/>
          </a:prstGeom>
          <a:ln w="2880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7"/>
          <p:cNvPicPr/>
          <p:nvPr/>
        </p:nvPicPr>
        <p:blipFill>
          <a:blip r:embed="rId17"/>
          <a:stretch/>
        </p:blipFill>
        <p:spPr>
          <a:xfrm>
            <a:off x="306000" y="320040"/>
            <a:ext cx="2520720" cy="705240"/>
          </a:xfrm>
          <a:prstGeom prst="rect">
            <a:avLst/>
          </a:prstGeom>
          <a:ln>
            <a:noFill/>
          </a:ln>
        </p:spPr>
      </p:pic>
      <p:pic>
        <p:nvPicPr>
          <p:cNvPr id="7" name="Picture 9"/>
          <p:cNvPicPr/>
          <p:nvPr/>
        </p:nvPicPr>
        <p:blipFill>
          <a:blip r:embed="rId14"/>
          <a:stretch/>
        </p:blipFill>
        <p:spPr>
          <a:xfrm>
            <a:off x="10805400" y="462240"/>
            <a:ext cx="947880" cy="154440"/>
          </a:xfrm>
          <a:prstGeom prst="rect">
            <a:avLst/>
          </a:prstGeom>
          <a:ln>
            <a:noFill/>
          </a:ln>
        </p:spPr>
      </p:pic>
      <p:sp>
        <p:nvSpPr>
          <p:cNvPr id="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6095880" y="6456240"/>
            <a:ext cx="360" cy="144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14"/>
          <p:cNvPicPr/>
          <p:nvPr/>
        </p:nvPicPr>
        <p:blipFill>
          <a:blip r:embed="rId15"/>
          <a:stretch/>
        </p:blipFill>
        <p:spPr>
          <a:xfrm>
            <a:off x="10948320" y="6458400"/>
            <a:ext cx="815400" cy="132840"/>
          </a:xfrm>
          <a:prstGeom prst="rect">
            <a:avLst/>
          </a:prstGeom>
          <a:ln>
            <a:noFill/>
          </a:ln>
        </p:spPr>
      </p:pic>
      <p:pic>
        <p:nvPicPr>
          <p:cNvPr id="47" name="Picture 6"/>
          <p:cNvPicPr/>
          <p:nvPr/>
        </p:nvPicPr>
        <p:blipFill>
          <a:blip r:embed="rId16"/>
          <a:stretch/>
        </p:blipFill>
        <p:spPr>
          <a:xfrm>
            <a:off x="352440" y="6302880"/>
            <a:ext cx="1080720" cy="438840"/>
          </a:xfrm>
          <a:prstGeom prst="rect">
            <a:avLst/>
          </a:prstGeom>
          <a:ln>
            <a:noFill/>
          </a:ln>
        </p:spPr>
      </p:pic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31640" y="1087560"/>
            <a:ext cx="5471280" cy="5140080"/>
          </a:xfrm>
          <a:prstGeom prst="rect">
            <a:avLst/>
          </a:prstGeom>
        </p:spPr>
        <p:txBody>
          <a:bodyPr lIns="0" tIns="72000" rIns="0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A60B16"/>
              </a:buClr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281"/>
              </a:spcBef>
              <a:buClr>
                <a:srgbClr val="A60B16"/>
              </a:buClr>
              <a:buFont typeface="Wingdings" charset="2"/>
              <a:buChar char="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281"/>
              </a:spcBef>
              <a:buClr>
                <a:srgbClr val="A60B16"/>
              </a:buClr>
              <a:buFont typeface="Wingdings" charset="2"/>
              <a:buChar char="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Fifth level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88480" y="1087560"/>
            <a:ext cx="5471280" cy="5140080"/>
          </a:xfrm>
          <a:prstGeom prst="rect">
            <a:avLst/>
          </a:prstGeom>
        </p:spPr>
        <p:txBody>
          <a:bodyPr lIns="0" tIns="72000" rIns="0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A60B16"/>
              </a:buClr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281"/>
              </a:spcBef>
              <a:buClr>
                <a:srgbClr val="A60B16"/>
              </a:buClr>
              <a:buFont typeface="Wingdings" charset="2"/>
              <a:buChar char="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281"/>
              </a:spcBef>
              <a:buClr>
                <a:srgbClr val="A60B16"/>
              </a:buClr>
              <a:buFont typeface="Wingdings" charset="2"/>
              <a:buChar char="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Fifth level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ftr"/>
          </p:nvPr>
        </p:nvSpPr>
        <p:spPr>
          <a:xfrm>
            <a:off x="1967400" y="6456240"/>
            <a:ext cx="4116240" cy="143640"/>
          </a:xfrm>
          <a:prstGeom prst="rect">
            <a:avLst/>
          </a:prstGeom>
        </p:spPr>
        <p:txBody>
          <a:bodyPr lIns="0" tIns="0" rIns="72000" bIns="0" anchor="ctr">
            <a:noAutofit/>
          </a:bodyPr>
          <a:lstStyle/>
          <a:p>
            <a:pPr algn="r"/>
            <a:r>
              <a:rPr lang="en-US" sz="800" spc="-1" dirty="0">
                <a:latin typeface="Times New Roman"/>
              </a:rPr>
              <a:t>A Practical Introduction to CSCS HPC Infrastructure</a:t>
            </a:r>
          </a:p>
        </p:txBody>
      </p:sp>
      <p:sp>
        <p:nvSpPr>
          <p:cNvPr id="51" name="PlaceHolder 5"/>
          <p:cNvSpPr>
            <a:spLocks noGrp="1"/>
          </p:cNvSpPr>
          <p:nvPr>
            <p:ph type="sldNum"/>
          </p:nvPr>
        </p:nvSpPr>
        <p:spPr>
          <a:xfrm>
            <a:off x="6095880" y="6456240"/>
            <a:ext cx="383760" cy="14364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5C244438-E802-4B54-8915-CA352CACC476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431640" y="46080"/>
            <a:ext cx="11328120" cy="861480"/>
          </a:xfrm>
          <a:prstGeom prst="rect">
            <a:avLst/>
          </a:prstGeom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>
                <a:solidFill>
                  <a:srgbClr val="404040"/>
                </a:solidFill>
                <a:latin typeface="Arial"/>
              </a:rPr>
              <a:t>Click to edit Master title style</a:t>
            </a:r>
            <a:endParaRPr lang="de-DE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714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Line 1"/>
          <p:cNvSpPr/>
          <p:nvPr/>
        </p:nvSpPr>
        <p:spPr>
          <a:xfrm>
            <a:off x="6095880" y="6456240"/>
            <a:ext cx="360" cy="144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Picture 14"/>
          <p:cNvPicPr/>
          <p:nvPr/>
        </p:nvPicPr>
        <p:blipFill>
          <a:blip r:embed="rId14"/>
          <a:stretch/>
        </p:blipFill>
        <p:spPr>
          <a:xfrm>
            <a:off x="10948320" y="6458400"/>
            <a:ext cx="815400" cy="132840"/>
          </a:xfrm>
          <a:prstGeom prst="rect">
            <a:avLst/>
          </a:prstGeom>
          <a:ln>
            <a:noFill/>
          </a:ln>
        </p:spPr>
      </p:pic>
      <p:pic>
        <p:nvPicPr>
          <p:cNvPr id="91" name="Picture 6"/>
          <p:cNvPicPr/>
          <p:nvPr/>
        </p:nvPicPr>
        <p:blipFill>
          <a:blip r:embed="rId15"/>
          <a:stretch/>
        </p:blipFill>
        <p:spPr>
          <a:xfrm>
            <a:off x="352440" y="6302880"/>
            <a:ext cx="1080720" cy="438840"/>
          </a:xfrm>
          <a:prstGeom prst="rect">
            <a:avLst/>
          </a:prstGeom>
          <a:ln>
            <a:noFill/>
          </a:ln>
        </p:spPr>
      </p:pic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431640" y="2349360"/>
            <a:ext cx="11328120" cy="1079280"/>
          </a:xfrm>
          <a:prstGeom prst="rect">
            <a:avLst/>
          </a:prstGeom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404040"/>
                </a:solidFill>
                <a:latin typeface="Arial"/>
                <a:ea typeface="Tahoma"/>
              </a:rPr>
              <a:t>Click to edit Master title style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Line 3"/>
          <p:cNvSpPr/>
          <p:nvPr/>
        </p:nvSpPr>
        <p:spPr>
          <a:xfrm>
            <a:off x="0" y="3429000"/>
            <a:ext cx="12191760" cy="360"/>
          </a:xfrm>
          <a:prstGeom prst="line">
            <a:avLst/>
          </a:prstGeom>
          <a:ln w="2880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4" name="Picture 7"/>
          <p:cNvPicPr/>
          <p:nvPr/>
        </p:nvPicPr>
        <p:blipFill>
          <a:blip r:embed="rId16"/>
          <a:stretch/>
        </p:blipFill>
        <p:spPr>
          <a:xfrm>
            <a:off x="306000" y="320040"/>
            <a:ext cx="2520720" cy="705240"/>
          </a:xfrm>
          <a:prstGeom prst="rect">
            <a:avLst/>
          </a:prstGeom>
          <a:ln>
            <a:noFill/>
          </a:ln>
        </p:spPr>
      </p:pic>
      <p:pic>
        <p:nvPicPr>
          <p:cNvPr id="95" name="Picture 9"/>
          <p:cNvPicPr/>
          <p:nvPr/>
        </p:nvPicPr>
        <p:blipFill>
          <a:blip r:embed="rId14"/>
          <a:stretch/>
        </p:blipFill>
        <p:spPr>
          <a:xfrm>
            <a:off x="10805400" y="462240"/>
            <a:ext cx="947880" cy="154440"/>
          </a:xfrm>
          <a:prstGeom prst="rect">
            <a:avLst/>
          </a:prstGeom>
          <a:ln>
            <a:noFill/>
          </a:ln>
        </p:spPr>
      </p:pic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ne 1"/>
          <p:cNvSpPr/>
          <p:nvPr/>
        </p:nvSpPr>
        <p:spPr>
          <a:xfrm>
            <a:off x="6095880" y="6456240"/>
            <a:ext cx="360" cy="144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4" name="Picture 14"/>
          <p:cNvPicPr/>
          <p:nvPr/>
        </p:nvPicPr>
        <p:blipFill>
          <a:blip r:embed="rId15"/>
          <a:stretch/>
        </p:blipFill>
        <p:spPr>
          <a:xfrm>
            <a:off x="10948320" y="6458400"/>
            <a:ext cx="815400" cy="132840"/>
          </a:xfrm>
          <a:prstGeom prst="rect">
            <a:avLst/>
          </a:prstGeom>
          <a:ln>
            <a:noFill/>
          </a:ln>
        </p:spPr>
      </p:pic>
      <p:pic>
        <p:nvPicPr>
          <p:cNvPr id="135" name="Picture 6"/>
          <p:cNvPicPr/>
          <p:nvPr/>
        </p:nvPicPr>
        <p:blipFill>
          <a:blip r:embed="rId16"/>
          <a:stretch/>
        </p:blipFill>
        <p:spPr>
          <a:xfrm>
            <a:off x="352440" y="6302880"/>
            <a:ext cx="1080720" cy="438840"/>
          </a:xfrm>
          <a:prstGeom prst="rect">
            <a:avLst/>
          </a:prstGeom>
          <a:ln>
            <a:noFill/>
          </a:ln>
        </p:spPr>
      </p:pic>
      <p:sp>
        <p:nvSpPr>
          <p:cNvPr id="136" name="PlaceHolder 2"/>
          <p:cNvSpPr>
            <a:spLocks noGrp="1"/>
          </p:cNvSpPr>
          <p:nvPr>
            <p:ph type="title"/>
          </p:nvPr>
        </p:nvSpPr>
        <p:spPr>
          <a:xfrm>
            <a:off x="431640" y="46080"/>
            <a:ext cx="11328120" cy="861480"/>
          </a:xfrm>
          <a:prstGeom prst="rect">
            <a:avLst/>
          </a:prstGeom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>
                <a:solidFill>
                  <a:srgbClr val="404040"/>
                </a:solidFill>
                <a:latin typeface="Arial"/>
              </a:rPr>
              <a:t>Click to edit Master title style</a:t>
            </a:r>
            <a:endParaRPr lang="de-DE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31640" y="1087560"/>
            <a:ext cx="11328120" cy="5140080"/>
          </a:xfrm>
          <a:prstGeom prst="rect">
            <a:avLst/>
          </a:prstGeom>
        </p:spPr>
        <p:txBody>
          <a:bodyPr lIns="0" tIns="57600" rIns="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360"/>
              </a:spcBef>
              <a:buClr>
                <a:srgbClr val="A60B16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A60B16"/>
              </a:buClr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A60B16"/>
              </a:buClr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Fifth level</a:t>
            </a:r>
          </a:p>
        </p:txBody>
      </p:sp>
      <p:sp>
        <p:nvSpPr>
          <p:cNvPr id="138" name="PlaceHolder 4"/>
          <p:cNvSpPr>
            <a:spLocks noGrp="1"/>
          </p:cNvSpPr>
          <p:nvPr>
            <p:ph type="ftr"/>
          </p:nvPr>
        </p:nvSpPr>
        <p:spPr>
          <a:xfrm>
            <a:off x="1967400" y="6456240"/>
            <a:ext cx="4116240" cy="143640"/>
          </a:xfrm>
          <a:prstGeom prst="rect">
            <a:avLst/>
          </a:prstGeom>
        </p:spPr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b="0" strike="noStrike" spc="-1">
                <a:solidFill>
                  <a:srgbClr val="939393"/>
                </a:solidFill>
                <a:latin typeface="Arial"/>
              </a:rPr>
              <a:t>A Practical Introduction to CSCS HPC Infrastructure</a:t>
            </a:r>
            <a:endParaRPr lang="en-US" sz="800" b="0" strike="noStrike" spc="-1">
              <a:latin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1C4BE5-2B3F-8247-942D-7D7E78233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ABFF-2C5B-DF4A-9627-668EF82C7B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1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ine 1"/>
          <p:cNvSpPr/>
          <p:nvPr/>
        </p:nvSpPr>
        <p:spPr>
          <a:xfrm>
            <a:off x="6095880" y="6456240"/>
            <a:ext cx="360" cy="144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7" name="Picture 14"/>
          <p:cNvPicPr/>
          <p:nvPr/>
        </p:nvPicPr>
        <p:blipFill>
          <a:blip r:embed="rId14"/>
          <a:stretch/>
        </p:blipFill>
        <p:spPr>
          <a:xfrm>
            <a:off x="10948320" y="6458400"/>
            <a:ext cx="815400" cy="132840"/>
          </a:xfrm>
          <a:prstGeom prst="rect">
            <a:avLst/>
          </a:prstGeom>
          <a:ln>
            <a:noFill/>
          </a:ln>
        </p:spPr>
      </p:pic>
      <p:pic>
        <p:nvPicPr>
          <p:cNvPr id="178" name="Picture 6"/>
          <p:cNvPicPr/>
          <p:nvPr/>
        </p:nvPicPr>
        <p:blipFill>
          <a:blip r:embed="rId15"/>
          <a:stretch/>
        </p:blipFill>
        <p:spPr>
          <a:xfrm>
            <a:off x="352440" y="6302880"/>
            <a:ext cx="1080720" cy="438840"/>
          </a:xfrm>
          <a:prstGeom prst="rect">
            <a:avLst/>
          </a:prstGeom>
          <a:ln>
            <a:noFill/>
          </a:ln>
        </p:spPr>
      </p:pic>
      <p:pic>
        <p:nvPicPr>
          <p:cNvPr id="179" name="Picture 4"/>
          <p:cNvPicPr/>
          <p:nvPr/>
        </p:nvPicPr>
        <p:blipFill>
          <a:blip r:embed="rId16"/>
          <a:srcRect t="16154" b="7453"/>
          <a:stretch/>
        </p:blipFill>
        <p:spPr>
          <a:xfrm>
            <a:off x="0" y="1231920"/>
            <a:ext cx="12191760" cy="2196720"/>
          </a:xfrm>
          <a:prstGeom prst="rect">
            <a:avLst/>
          </a:prstGeom>
          <a:ln>
            <a:noFill/>
          </a:ln>
        </p:spPr>
      </p:pic>
      <p:sp>
        <p:nvSpPr>
          <p:cNvPr id="180" name="PlaceHolder 2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404040"/>
                </a:solidFill>
                <a:latin typeface="Arial"/>
                <a:ea typeface="Tahoma"/>
              </a:rPr>
              <a:t>Thank you for your attention.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Line 3"/>
          <p:cNvSpPr/>
          <p:nvPr/>
        </p:nvSpPr>
        <p:spPr>
          <a:xfrm>
            <a:off x="0" y="3429000"/>
            <a:ext cx="12191760" cy="360"/>
          </a:xfrm>
          <a:prstGeom prst="line">
            <a:avLst/>
          </a:prstGeom>
          <a:ln w="2880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2" name="Picture 7"/>
          <p:cNvPicPr/>
          <p:nvPr/>
        </p:nvPicPr>
        <p:blipFill>
          <a:blip r:embed="rId17"/>
          <a:stretch/>
        </p:blipFill>
        <p:spPr>
          <a:xfrm>
            <a:off x="306000" y="320040"/>
            <a:ext cx="2520720" cy="705240"/>
          </a:xfrm>
          <a:prstGeom prst="rect">
            <a:avLst/>
          </a:prstGeom>
          <a:ln>
            <a:noFill/>
          </a:ln>
        </p:spPr>
      </p:pic>
      <p:pic>
        <p:nvPicPr>
          <p:cNvPr id="183" name="Picture 9"/>
          <p:cNvPicPr/>
          <p:nvPr/>
        </p:nvPicPr>
        <p:blipFill>
          <a:blip r:embed="rId14"/>
          <a:stretch/>
        </p:blipFill>
        <p:spPr>
          <a:xfrm>
            <a:off x="10805400" y="462240"/>
            <a:ext cx="947880" cy="154440"/>
          </a:xfrm>
          <a:prstGeom prst="rect">
            <a:avLst/>
          </a:prstGeom>
          <a:ln>
            <a:noFill/>
          </a:ln>
        </p:spPr>
      </p:pic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cscs.ch/storage/recover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cscs.ch/access/accounting/webtool" TargetMode="External"/><Relationship Id="rId2" Type="http://schemas.openxmlformats.org/officeDocument/2006/relationships/hyperlink" Target="https://account.cscs.ch/ump/auth/login" TargetMode="External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cscs.ch/access/running/piz_dai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0.xml"/><Relationship Id="rId4" Type="http://schemas.openxmlformats.org/officeDocument/2006/relationships/hyperlink" Target="http://modules.sourceforge.net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cscs.ch/access/running/jobscript_generato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cscs.ch/access/running/piz_daint/#slurm-batch-queu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user.cscs.ch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user.cscs.ch/access/faq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user.cscs.ch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hyperlink" Target="https://user.cscs.ch/access/faq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pubs.cray.com/" TargetMode="Externa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help@cscs.ch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help@cscs.ch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cscs.ch/" TargetMode="External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help@cscsc.h" TargetMode="External"/><Relationship Id="rId5" Type="http://schemas.openxmlformats.org/officeDocument/2006/relationships/hyperlink" Target="https://docs.nvidia.com/" TargetMode="External"/><Relationship Id="rId4" Type="http://schemas.openxmlformats.org/officeDocument/2006/relationships/hyperlink" Target="https://pubs.cray.com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cs.ch/services/user-regulations" TargetMode="External"/><Relationship Id="rId2" Type="http://schemas.openxmlformats.org/officeDocument/2006/relationships/hyperlink" Target="https://www.cscs.ch/user-lab/code-of-conduct" TargetMode="External"/><Relationship Id="rId1" Type="http://schemas.openxmlformats.org/officeDocument/2006/relationships/slideLayout" Target="../slideLayouts/slideLayout38.xml"/><Relationship Id="rId4" Type="http://schemas.openxmlformats.org/officeDocument/2006/relationships/hyperlink" Target="https://rechtssammlung.sp.ethz.ch/Dokumente/203.21en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cscs.ch/storage/recovery" TargetMode="External"/><Relationship Id="rId2" Type="http://schemas.openxmlformats.org/officeDocument/2006/relationships/hyperlink" Target="https://user.cscs.ch/storage/recovery/#data-backup" TargetMode="External"/><Relationship Id="rId1" Type="http://schemas.openxmlformats.org/officeDocument/2006/relationships/slideLayout" Target="../slideLayouts/slideLayout38.xml"/><Relationship Id="rId4" Type="http://schemas.openxmlformats.org/officeDocument/2006/relationships/hyperlink" Target="https://user.cscs.ch/storage/file_systems/scratch/#cleaning-polic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cscs.ch/access/run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cscs.ch/access/account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Relationship Id="rId4" Type="http://schemas.openxmlformats.org/officeDocument/2006/relationships/hyperlink" Target="https://user.cscs.ch/storage/transfer/externa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31640" y="3429000"/>
            <a:ext cx="11328120" cy="107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pc="-1" dirty="0">
                <a:solidFill>
                  <a:srgbClr val="404040"/>
                </a:solidFill>
                <a:ea typeface="Tahoma"/>
              </a:rPr>
              <a:t>A </a:t>
            </a:r>
            <a:r>
              <a:rPr lang="de-DE" sz="2800" b="1" spc="-1" dirty="0" err="1">
                <a:solidFill>
                  <a:srgbClr val="404040"/>
                </a:solidFill>
                <a:ea typeface="Tahoma"/>
              </a:rPr>
              <a:t>Practical</a:t>
            </a:r>
            <a:r>
              <a:rPr lang="de-DE" sz="2800" b="1" spc="-1" dirty="0">
                <a:solidFill>
                  <a:srgbClr val="404040"/>
                </a:solidFill>
                <a:ea typeface="Tahoma"/>
              </a:rPr>
              <a:t> </a:t>
            </a:r>
            <a:r>
              <a:rPr lang="de-DE" sz="2800" b="1" spc="-1" dirty="0" err="1">
                <a:solidFill>
                  <a:srgbClr val="404040"/>
                </a:solidFill>
                <a:ea typeface="Tahoma"/>
              </a:rPr>
              <a:t>Introduction</a:t>
            </a:r>
            <a:r>
              <a:rPr lang="de-DE" sz="2800" b="1" spc="-1" dirty="0">
                <a:solidFill>
                  <a:srgbClr val="404040"/>
                </a:solidFill>
                <a:ea typeface="Tahoma"/>
              </a:rPr>
              <a:t> </a:t>
            </a:r>
            <a:r>
              <a:rPr lang="de-DE" sz="2800" b="1" spc="-1" dirty="0" err="1">
                <a:solidFill>
                  <a:srgbClr val="404040"/>
                </a:solidFill>
                <a:ea typeface="Tahoma"/>
              </a:rPr>
              <a:t>to</a:t>
            </a:r>
            <a:r>
              <a:rPr lang="de-DE" sz="2800" b="1" spc="-1" dirty="0">
                <a:solidFill>
                  <a:srgbClr val="404040"/>
                </a:solidFill>
                <a:ea typeface="Tahoma"/>
              </a:rPr>
              <a:t> CSCS HPC Infrastructure</a:t>
            </a:r>
            <a:r>
              <a:rPr lang="de-DE" sz="2800" b="1" strike="noStrike" spc="-1" dirty="0">
                <a:solidFill>
                  <a:srgbClr val="404040"/>
                </a:solidFill>
                <a:latin typeface="Arial"/>
                <a:ea typeface="Tahoma"/>
              </a:rPr>
              <a:t>	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431640" y="4517605"/>
            <a:ext cx="11328120" cy="2160360"/>
          </a:xfrm>
          <a:prstGeom prst="rect">
            <a:avLst/>
          </a:prstGeom>
          <a:noFill/>
          <a:ln>
            <a:noFill/>
          </a:ln>
        </p:spPr>
        <p:txBody>
          <a:bodyPr lIns="0" tIns="180000" rIns="0" bIns="0">
            <a:noAutofit/>
          </a:bodyPr>
          <a:lstStyle/>
          <a:p>
            <a:pPr>
              <a:spcAft>
                <a:spcPts val="300"/>
              </a:spcAft>
            </a:pP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Tahoma"/>
              </a:rPr>
              <a:t>CSCS User Lab </a:t>
            </a:r>
            <a:r>
              <a:rPr lang="en-US" spc="-1" dirty="0">
                <a:solidFill>
                  <a:srgbClr val="808080"/>
                </a:solidFill>
                <a:ea typeface="Tahoma"/>
              </a:rPr>
              <a:t>Day, Hochschule Luzern, September 9</a:t>
            </a:r>
            <a:r>
              <a:rPr lang="en-US" spc="-1" baseline="30000" dirty="0">
                <a:solidFill>
                  <a:srgbClr val="808080"/>
                </a:solidFill>
                <a:ea typeface="Tahoma"/>
              </a:rPr>
              <a:t>th</a:t>
            </a:r>
            <a:r>
              <a:rPr lang="en-US" spc="-1" dirty="0">
                <a:solidFill>
                  <a:srgbClr val="808080"/>
                </a:solidFill>
                <a:ea typeface="Tahoma"/>
              </a:rPr>
              <a:t> 2019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300"/>
              </a:spcAft>
            </a:pPr>
            <a:endParaRPr lang="en-US" sz="1800" b="0" strike="noStrike" spc="-1" dirty="0">
              <a:solidFill>
                <a:srgbClr val="808080"/>
              </a:solidFill>
              <a:latin typeface="Arial"/>
              <a:ea typeface="Tahoma"/>
            </a:endParaRP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Tahoma"/>
              </a:rPr>
              <a:t>Luca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Tahoma"/>
              </a:rPr>
              <a:t>Marsella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Tahoma"/>
              </a:rPr>
              <a:t>, CSCS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/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scratch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filesystem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431640" y="1087560"/>
            <a:ext cx="11328120" cy="5140080"/>
          </a:xfrm>
          <a:prstGeom prst="rect">
            <a:avLst/>
          </a:prstGeom>
          <a:noFill/>
          <a:ln>
            <a:noFill/>
          </a:ln>
        </p:spPr>
        <p:txBody>
          <a:bodyPr lIns="0" tIns="57600" rIns="0">
            <a:noAutofit/>
          </a:bodyPr>
          <a:lstStyle/>
          <a:p>
            <a:r>
              <a:rPr lang="en-US" sz="2400" dirty="0"/>
              <a:t>Fast workspace for running jobs: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Designed for </a:t>
            </a:r>
            <a:r>
              <a:rPr lang="en-US" sz="2400" b="1" dirty="0"/>
              <a:t>performance</a:t>
            </a:r>
            <a:r>
              <a:rPr lang="en-US" sz="2400" dirty="0"/>
              <a:t> rather than reliability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Cleaning policy</a:t>
            </a:r>
            <a:r>
              <a:rPr lang="en-US" sz="2400" dirty="0"/>
              <a:t>: files </a:t>
            </a:r>
            <a:r>
              <a:rPr lang="en-US" sz="2400" b="1" dirty="0"/>
              <a:t>older than 30 days deleted </a:t>
            </a:r>
            <a:r>
              <a:rPr lang="en-US" sz="2400" dirty="0"/>
              <a:t>daily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No backup: </a:t>
            </a:r>
            <a:r>
              <a:rPr lang="en-US" sz="2400" dirty="0"/>
              <a:t>transfer data after job completion</a:t>
            </a:r>
          </a:p>
          <a:p>
            <a:endParaRPr lang="en-US" sz="2400" b="1" dirty="0"/>
          </a:p>
          <a:p>
            <a:r>
              <a:rPr lang="en-US" sz="2400" dirty="0"/>
              <a:t>Performance of Piz </a:t>
            </a:r>
            <a:r>
              <a:rPr lang="en-US" sz="2400" dirty="0" err="1"/>
              <a:t>Daint</a:t>
            </a:r>
            <a:r>
              <a:rPr lang="en-US" sz="2400" dirty="0"/>
              <a:t> scratch (</a:t>
            </a:r>
            <a:r>
              <a:rPr lang="en-US" sz="2400" dirty="0" err="1"/>
              <a:t>Lustre</a:t>
            </a:r>
            <a:r>
              <a:rPr lang="en-US" sz="2400" dirty="0"/>
              <a:t> filesystem):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Soft quota on </a:t>
            </a:r>
            <a:r>
              <a:rPr lang="en-US" sz="2400" b="1" dirty="0" err="1"/>
              <a:t>inodes</a:t>
            </a:r>
            <a:r>
              <a:rPr lang="en-US" sz="2400" b="1" dirty="0"/>
              <a:t> </a:t>
            </a:r>
            <a:r>
              <a:rPr lang="en-US" sz="2400" dirty="0"/>
              <a:t>(files and folders) </a:t>
            </a:r>
            <a:r>
              <a:rPr lang="en-US" sz="2400" b="1" dirty="0"/>
              <a:t>to avoid </a:t>
            </a:r>
            <a:r>
              <a:rPr lang="en-US" sz="2400" dirty="0"/>
              <a:t>large numbers of small files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Occupancy impacts performance: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&gt;</a:t>
            </a:r>
            <a:r>
              <a:rPr lang="en-US" sz="2400" dirty="0"/>
              <a:t> </a:t>
            </a:r>
            <a:r>
              <a:rPr lang="en-US" sz="2400" b="1" dirty="0"/>
              <a:t>60%</a:t>
            </a:r>
            <a:r>
              <a:rPr lang="en-US" sz="2400" dirty="0"/>
              <a:t>:</a:t>
            </a:r>
            <a:r>
              <a:rPr lang="en-US" sz="2400" b="1" dirty="0"/>
              <a:t> </a:t>
            </a:r>
            <a:r>
              <a:rPr lang="en-US" sz="2400" dirty="0"/>
              <a:t>we will ask you to </a:t>
            </a:r>
            <a:r>
              <a:rPr lang="en-US" sz="2400" b="1" dirty="0"/>
              <a:t>remove unnecessary data immediately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&gt; 80%</a:t>
            </a:r>
            <a:r>
              <a:rPr lang="en-US" sz="2400" dirty="0"/>
              <a:t>: we will free up disk space </a:t>
            </a:r>
            <a:r>
              <a:rPr lang="en-US" sz="2400" b="1" dirty="0"/>
              <a:t>manually removing data</a:t>
            </a:r>
            <a:endParaRPr lang="de-DE" sz="3200" spc="-1" dirty="0">
              <a:solidFill>
                <a:srgbClr val="000000"/>
              </a:solidFill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400" dirty="0"/>
              <a:t>All CSCS systems provide a scratch personal folder: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variable </a:t>
            </a:r>
            <a:r>
              <a:rPr lang="en-US" sz="2400" b="1" dirty="0"/>
              <a:t>$SCRATCH </a:t>
            </a:r>
            <a:r>
              <a:rPr lang="en-US" sz="2400" dirty="0"/>
              <a:t>points to the user space</a:t>
            </a:r>
            <a:endParaRPr lang="de-DE" sz="24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Shape 4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D44C5309-212B-46A5-83C5-126703CB1E26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10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B9BF4C5-FDD4-8D40-B6B2-CCA5E9C54968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1668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/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users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and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 /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project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storage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431640" y="1087560"/>
            <a:ext cx="11328120" cy="5140080"/>
          </a:xfrm>
          <a:prstGeom prst="rect">
            <a:avLst/>
          </a:prstGeom>
          <a:noFill/>
          <a:ln>
            <a:noFill/>
          </a:ln>
        </p:spPr>
        <p:txBody>
          <a:bodyPr lIns="0" tIns="57600" rIns="0">
            <a:noAutofit/>
          </a:bodyPr>
          <a:lstStyle/>
          <a:p>
            <a:r>
              <a:rPr lang="en-US" sz="2400" dirty="0"/>
              <a:t>Shared parallel filesystems based on the IBM GPFS software: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Accessible from the login nodes using native GPFS client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Storage space for datasets, shared code or configuration scripts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Better performance with larger files (archive small files with </a:t>
            </a:r>
            <a:r>
              <a:rPr lang="en-US" sz="2400" b="1" dirty="0"/>
              <a:t>tar</a:t>
            </a:r>
            <a:r>
              <a:rPr lang="en-US" sz="2400" dirty="0"/>
              <a:t>)</a:t>
            </a:r>
          </a:p>
          <a:p>
            <a:endParaRPr lang="en-US" sz="2400" b="1" dirty="0"/>
          </a:p>
          <a:p>
            <a:r>
              <a:rPr lang="en-US" sz="2400" b="1" dirty="0"/>
              <a:t>Users are NOT supposed to run jobs here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emphasis is on </a:t>
            </a:r>
            <a:r>
              <a:rPr lang="en-US" sz="2400" b="1" dirty="0"/>
              <a:t>reliability over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All directories are </a:t>
            </a:r>
            <a:r>
              <a:rPr lang="en-US" sz="2400" b="1" dirty="0"/>
              <a:t>backed up </a:t>
            </a:r>
            <a:r>
              <a:rPr lang="en-US" sz="2400" dirty="0"/>
              <a:t>with </a:t>
            </a:r>
            <a:r>
              <a:rPr lang="en-US" sz="2400" dirty="0">
                <a:hlinkClick r:id="rId3"/>
              </a:rPr>
              <a:t>GPFS snapshots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No cleaning policy until </a:t>
            </a:r>
            <a:r>
              <a:rPr lang="en-US" sz="2400" b="1" dirty="0"/>
              <a:t>3-months</a:t>
            </a:r>
            <a:r>
              <a:rPr lang="en-US" sz="2400" dirty="0"/>
              <a:t> after the end of the project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400" dirty="0"/>
              <a:t>Environment variables pointing to personal folders: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$HOME </a:t>
            </a:r>
            <a:r>
              <a:rPr lang="en-US" sz="2400" dirty="0"/>
              <a:t>points to </a:t>
            </a:r>
            <a:r>
              <a:rPr lang="en-US" sz="2400" b="1" dirty="0"/>
              <a:t>/users/$USER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$PROJECT </a:t>
            </a:r>
            <a:r>
              <a:rPr lang="en-US" sz="2400" dirty="0"/>
              <a:t>points to</a:t>
            </a:r>
            <a:r>
              <a:rPr lang="en-US" sz="2400" b="1" dirty="0"/>
              <a:t> /project/&lt;</a:t>
            </a:r>
            <a:r>
              <a:rPr lang="en-US" sz="2400" b="1" dirty="0" err="1"/>
              <a:t>group_id</a:t>
            </a:r>
            <a:r>
              <a:rPr lang="en-US" sz="2400" b="1" dirty="0"/>
              <a:t>&gt;/$USER</a:t>
            </a:r>
            <a:br>
              <a:rPr lang="en-US" sz="2400" dirty="0"/>
            </a:b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Shape 4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D44C5309-212B-46A5-83C5-126703CB1E26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11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8C6183B7-5C5E-A340-A5E7-EA543F4FEB03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19073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>
                <a:solidFill>
                  <a:srgbClr val="404040"/>
                </a:solidFill>
                <a:latin typeface="Arial"/>
              </a:rPr>
              <a:t>Computing Resources</a:t>
            </a:r>
            <a:endParaRPr lang="de-DE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431640" y="1087560"/>
            <a:ext cx="11328120" cy="5140080"/>
          </a:xfrm>
          <a:prstGeom prst="rect">
            <a:avLst/>
          </a:prstGeom>
          <a:noFill/>
          <a:ln>
            <a:noFill/>
          </a:ln>
        </p:spPr>
        <p:txBody>
          <a:bodyPr lIns="0" tIns="57600" rIns="0">
            <a:noAutofit/>
          </a:bodyPr>
          <a:lstStyle/>
          <a:p>
            <a:r>
              <a:rPr lang="en-US" sz="2400" dirty="0"/>
              <a:t>Computing time on Cray systems accounted in </a:t>
            </a:r>
            <a:r>
              <a:rPr lang="en-US" sz="2400" b="1" dirty="0"/>
              <a:t>node hours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Resources assigned over </a:t>
            </a:r>
            <a:r>
              <a:rPr lang="en-US" sz="2400" b="1" dirty="0"/>
              <a:t>three-months windows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/>
              <a:t>Quotas reset </a:t>
            </a:r>
            <a:r>
              <a:rPr lang="en-US" sz="2400" dirty="0"/>
              <a:t>on April 1st, July 1st, October 1st and January 1st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 thoroughly the quarterly compute budget within the time 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Unused resources in the three-months periods </a:t>
            </a:r>
            <a:r>
              <a:rPr lang="en-US" sz="2400" b="1" dirty="0"/>
              <a:t>cannot be recovered</a:t>
            </a:r>
          </a:p>
          <a:p>
            <a:endParaRPr lang="en-US" sz="2400" dirty="0"/>
          </a:p>
          <a:p>
            <a:r>
              <a:rPr lang="en-US" sz="2400" dirty="0"/>
              <a:t>Check your budget in the </a:t>
            </a:r>
            <a:r>
              <a:rPr lang="en-US" sz="2400" b="1" dirty="0"/>
              <a:t>current allocation window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Group usage - </a:t>
            </a:r>
            <a:r>
              <a:rPr lang="en-US" sz="2400" b="1" dirty="0" err="1"/>
              <a:t>sbucheck</a:t>
            </a:r>
            <a:endParaRPr lang="en-US" sz="2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reports group usage across the various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Daily usage - </a:t>
            </a:r>
            <a:r>
              <a:rPr lang="en-US" sz="2400" b="1" dirty="0" err="1"/>
              <a:t>monthly_usage</a:t>
            </a:r>
            <a:r>
              <a:rPr lang="en-US" sz="2400" dirty="0"/>
              <a:t> 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monthly_usage</a:t>
            </a:r>
            <a:r>
              <a:rPr lang="en-US" sz="2400" b="1" dirty="0"/>
              <a:t> --individual</a:t>
            </a:r>
            <a:r>
              <a:rPr lang="en-US" sz="2400" dirty="0"/>
              <a:t> usage per group member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Overview of resources with the </a:t>
            </a:r>
            <a:r>
              <a:rPr lang="en-US" sz="2400" dirty="0">
                <a:hlinkClick r:id="rId2"/>
              </a:rPr>
              <a:t>Account and Resources Tool</a:t>
            </a:r>
            <a:r>
              <a:rPr lang="en-US" sz="2400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Check the details on the </a:t>
            </a:r>
            <a:r>
              <a:rPr lang="en-US" sz="2400" dirty="0">
                <a:hlinkClick r:id="rId3"/>
              </a:rPr>
              <a:t>dedicated page</a:t>
            </a:r>
            <a:r>
              <a:rPr lang="en-US" sz="2400" dirty="0"/>
              <a:t> of the User Portal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Shape 4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D44C5309-212B-46A5-83C5-126703CB1E26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12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0B1840E8-34E3-A245-9A77-B05C0CFA801E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1800" y="44624"/>
            <a:ext cx="11328400" cy="862012"/>
          </a:xfrm>
        </p:spPr>
        <p:txBody>
          <a:bodyPr/>
          <a:lstStyle/>
          <a:p>
            <a:r>
              <a:rPr lang="en-US" b="1" dirty="0"/>
              <a:t>Piz </a:t>
            </a:r>
            <a:r>
              <a:rPr lang="en-US" b="1" dirty="0" err="1"/>
              <a:t>Daint</a:t>
            </a:r>
            <a:r>
              <a:rPr lang="en-US" b="1" dirty="0"/>
              <a:t> Specifications</a:t>
            </a:r>
            <a:endParaRPr lang="de-CH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043127"/>
              </p:ext>
            </p:extLst>
          </p:nvPr>
        </p:nvGraphicFramePr>
        <p:xfrm>
          <a:off x="431800" y="1289288"/>
          <a:ext cx="11328400" cy="3291840"/>
        </p:xfrm>
        <a:graphic>
          <a:graphicData uri="http://schemas.openxmlformats.org/drawingml/2006/table">
            <a:tbl>
              <a:tblPr/>
              <a:tblGrid>
                <a:gridCol w="566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Cray XC50/XC40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XC50 Compute Nodes (Intel Haswell</a:t>
                      </a:r>
                      <a:r>
                        <a:rPr lang="en-US" baseline="0" dirty="0"/>
                        <a:t> processor)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Intel® Xeon® E5-2690 v3 @ 2.60GHz (12 cores, 64GB RAM) </a:t>
                      </a:r>
                      <a:r>
                        <a:rPr lang="pt-BR" dirty="0" err="1"/>
                        <a:t>and</a:t>
                      </a:r>
                      <a:r>
                        <a:rPr lang="pt-BR" dirty="0"/>
                        <a:t> NVIDIA® Tesla® P100 16GB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XC40 Compute Nodes (Intel Broadwell processor)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Intel® Xeon® E5-2695 v4 @ 2.10GHz (18 cores, 64/128 GB RAM)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Login Nodes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Intel® Xeon® E5-2650 v3 @ 2.30GHz (10 cores, 256 GB RAM)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Interconnect Configuration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Aries routing and communications ASIC</a:t>
                      </a:r>
                      <a:br>
                        <a:rPr lang="en-US" dirty="0"/>
                      </a:br>
                      <a:r>
                        <a:rPr lang="en-US" dirty="0"/>
                        <a:t>Dragonfly network topology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Scratch capacity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Piz </a:t>
                      </a:r>
                      <a:r>
                        <a:rPr lang="en-US" dirty="0" err="1"/>
                        <a:t>Daint</a:t>
                      </a:r>
                      <a:r>
                        <a:rPr lang="en-US" dirty="0"/>
                        <a:t> scratch filesystem: 8.8 PB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31800" y="189628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400" y="5013176"/>
            <a:ext cx="10585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 Systems: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variable </a:t>
            </a:r>
            <a:r>
              <a:rPr lang="en-US" sz="2400" b="1" dirty="0"/>
              <a:t>$SCRATCH </a:t>
            </a:r>
            <a:r>
              <a:rPr lang="en-US" sz="2400" dirty="0"/>
              <a:t>points at user space </a:t>
            </a:r>
            <a:r>
              <a:rPr lang="en-US" sz="2400" dirty="0">
                <a:solidFill>
                  <a:srgbClr val="FF0000"/>
                </a:solidFill>
              </a:rPr>
              <a:t>/scratch/snx3000/$USER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/project </a:t>
            </a:r>
            <a:r>
              <a:rPr lang="en-US" sz="2400" dirty="0"/>
              <a:t>and </a:t>
            </a:r>
            <a:r>
              <a:rPr lang="en-US" sz="2400" b="1" dirty="0"/>
              <a:t>/store</a:t>
            </a:r>
            <a:r>
              <a:rPr lang="en-US" sz="2400" dirty="0"/>
              <a:t> mounted with </a:t>
            </a:r>
            <a:r>
              <a:rPr lang="en-US" sz="2400" b="1" dirty="0"/>
              <a:t>read-only</a:t>
            </a:r>
            <a:r>
              <a:rPr lang="en-US" sz="2400" dirty="0"/>
              <a:t> access on compute nodes</a:t>
            </a:r>
          </a:p>
          <a:p>
            <a:endParaRPr lang="en-US" dirty="0"/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B36BDCC0-EBDE-6B4F-AA5C-523D84690383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459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the Programming Environment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041401"/>
            <a:ext cx="11328400" cy="5186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You should prepare the environment before </a:t>
            </a:r>
            <a:r>
              <a:rPr lang="en-US" sz="2400" dirty="0">
                <a:hlinkClick r:id="rId3"/>
              </a:rPr>
              <a:t>running jobs</a:t>
            </a:r>
            <a:r>
              <a:rPr lang="en-US" sz="2400" dirty="0"/>
              <a:t>:</a:t>
            </a:r>
          </a:p>
          <a:p>
            <a:r>
              <a:rPr lang="en-US" sz="2400" dirty="0"/>
              <a:t>CSCS systems use the </a:t>
            </a:r>
            <a:r>
              <a:rPr lang="en-US" sz="2400" dirty="0">
                <a:hlinkClick r:id="rId4"/>
              </a:rPr>
              <a:t>modules framework</a:t>
            </a:r>
            <a:endParaRPr lang="en-US" sz="2400" dirty="0"/>
          </a:p>
          <a:p>
            <a:pPr lvl="1"/>
            <a:r>
              <a:rPr lang="en-US" dirty="0"/>
              <a:t>It manages applications and libraries path</a:t>
            </a:r>
          </a:p>
          <a:p>
            <a:pPr lvl="1"/>
            <a:r>
              <a:rPr lang="en-US" dirty="0"/>
              <a:t>Check currently loaded modules with </a:t>
            </a:r>
            <a:r>
              <a:rPr lang="en-US" b="1" dirty="0"/>
              <a:t>module list</a:t>
            </a:r>
          </a:p>
          <a:p>
            <a:pPr lvl="1"/>
            <a:endParaRPr lang="en-US" b="1" dirty="0"/>
          </a:p>
          <a:p>
            <a:r>
              <a:rPr lang="en-US" sz="2400" b="1" dirty="0"/>
              <a:t>Modules </a:t>
            </a:r>
            <a:r>
              <a:rPr lang="en-US" sz="2400" dirty="0"/>
              <a:t>loaded at login</a:t>
            </a:r>
          </a:p>
          <a:p>
            <a:pPr lvl="1"/>
            <a:r>
              <a:rPr lang="en-US" dirty="0"/>
              <a:t>The default environment on Piz </a:t>
            </a:r>
            <a:r>
              <a:rPr lang="en-US" dirty="0" err="1"/>
              <a:t>Daint</a:t>
            </a:r>
            <a:r>
              <a:rPr lang="en-US" dirty="0"/>
              <a:t> is </a:t>
            </a:r>
            <a:r>
              <a:rPr lang="en-US" b="1" dirty="0" err="1"/>
              <a:t>PrgEnv</a:t>
            </a:r>
            <a:r>
              <a:rPr lang="en-US" b="1" dirty="0"/>
              <a:t>-cray</a:t>
            </a:r>
            <a:endParaRPr lang="en-US" dirty="0"/>
          </a:p>
          <a:p>
            <a:pPr lvl="1"/>
            <a:r>
              <a:rPr lang="en-US" dirty="0"/>
              <a:t>The default architecture is XC50 (Intel Haswell): </a:t>
            </a:r>
            <a:r>
              <a:rPr lang="en-US" b="1" dirty="0" err="1"/>
              <a:t>craype-haswell</a:t>
            </a:r>
            <a:endParaRPr lang="en-US" b="1" dirty="0"/>
          </a:p>
          <a:p>
            <a:pPr lvl="1"/>
            <a:r>
              <a:rPr lang="en-US" dirty="0"/>
              <a:t>Browse the available modules with </a:t>
            </a:r>
            <a:r>
              <a:rPr lang="en-US" b="1" dirty="0"/>
              <a:t>module avail </a:t>
            </a:r>
          </a:p>
          <a:p>
            <a:pPr lvl="1"/>
            <a:endParaRPr lang="en-US" b="1" dirty="0"/>
          </a:p>
          <a:p>
            <a:r>
              <a:rPr lang="en-US" sz="2400" b="1" dirty="0"/>
              <a:t>Adjust targets </a:t>
            </a:r>
            <a:r>
              <a:rPr lang="en-US" sz="2400" dirty="0"/>
              <a:t>according to your project (</a:t>
            </a:r>
            <a:r>
              <a:rPr lang="en-US" sz="2400" b="1" dirty="0" err="1"/>
              <a:t>sbucheck</a:t>
            </a:r>
            <a:r>
              <a:rPr lang="en-US" sz="2400" dirty="0"/>
              <a:t>)</a:t>
            </a:r>
          </a:p>
          <a:p>
            <a:pPr lvl="2"/>
            <a:r>
              <a:rPr lang="en-US" sz="2400" b="1" dirty="0" err="1"/>
              <a:t>daint-gpu</a:t>
            </a:r>
            <a:r>
              <a:rPr lang="en-US" sz="2400" b="1" dirty="0"/>
              <a:t> </a:t>
            </a:r>
            <a:r>
              <a:rPr lang="en-US" sz="2400" dirty="0"/>
              <a:t>targets the XC50 (Intel Haswell and P100 Tesla GPUS)</a:t>
            </a:r>
          </a:p>
          <a:p>
            <a:pPr lvl="2"/>
            <a:r>
              <a:rPr lang="en-US" sz="2400" b="1" dirty="0" err="1"/>
              <a:t>daint</a:t>
            </a:r>
            <a:r>
              <a:rPr lang="en-US" sz="2400" b="1" dirty="0"/>
              <a:t>-mc</a:t>
            </a:r>
            <a:r>
              <a:rPr lang="en-US" sz="2400" dirty="0"/>
              <a:t> targets the XC40 (Intel Broadwell multicore)</a:t>
            </a:r>
          </a:p>
          <a:p>
            <a:pPr lvl="2"/>
            <a:r>
              <a:rPr lang="en-US" sz="2400" dirty="0"/>
              <a:t>These modules update the </a:t>
            </a:r>
            <a:r>
              <a:rPr lang="en-US" sz="2400" b="1" dirty="0"/>
              <a:t>MODULEPATH</a:t>
            </a:r>
            <a:r>
              <a:rPr lang="en-US" sz="2400" dirty="0"/>
              <a:t>: use </a:t>
            </a:r>
            <a:r>
              <a:rPr lang="en-US" sz="2400" b="1" dirty="0"/>
              <a:t>module switch </a:t>
            </a:r>
            <a:r>
              <a:rPr lang="en-US" sz="2400" dirty="0"/>
              <a:t>to swap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55FA5EC0-6CE1-9D46-9D49-7494E2F28C93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998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31640" y="2349360"/>
            <a:ext cx="11328120" cy="107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 err="1">
                <a:solidFill>
                  <a:srgbClr val="404040"/>
                </a:solidFill>
                <a:latin typeface="Arial"/>
                <a:ea typeface="Tahoma"/>
              </a:rPr>
              <a:t>Running</a:t>
            </a:r>
            <a:r>
              <a:rPr lang="de-DE" sz="2800" b="1" strike="noStrike" spc="-1" dirty="0">
                <a:solidFill>
                  <a:srgbClr val="404040"/>
                </a:solidFill>
                <a:latin typeface="Arial"/>
                <a:ea typeface="Tahoma"/>
              </a:rPr>
              <a:t> Jobs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31640" y="46080"/>
            <a:ext cx="1132704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404040"/>
                </a:solidFill>
                <a:latin typeface="Arial"/>
                <a:ea typeface="DejaVu Sans"/>
              </a:rPr>
              <a:t>The </a:t>
            </a:r>
            <a:r>
              <a:rPr lang="en-US" sz="2600" b="1" strike="noStrike" spc="-1" dirty="0" err="1">
                <a:solidFill>
                  <a:srgbClr val="404040"/>
                </a:solidFill>
                <a:latin typeface="Arial"/>
                <a:ea typeface="DejaVu Sans"/>
              </a:rPr>
              <a:t>Slurm</a:t>
            </a:r>
            <a:r>
              <a:rPr lang="en-US" sz="2600" b="1" strike="noStrike" spc="-1" dirty="0">
                <a:solidFill>
                  <a:srgbClr val="404040"/>
                </a:solidFill>
                <a:latin typeface="Arial"/>
                <a:ea typeface="DejaVu Sans"/>
              </a:rPr>
              <a:t> scheduler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095880" y="6456240"/>
            <a:ext cx="38268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5AF2B95B-5DD0-40BF-85AA-CBC6C6FC6F54}" type="slidenum">
              <a:rPr lang="en-US" sz="800" b="0" strike="noStrike" spc="-1">
                <a:solidFill>
                  <a:srgbClr val="939393"/>
                </a:solidFill>
                <a:latin typeface="Arial"/>
                <a:ea typeface="DejaVu Sans"/>
              </a:rPr>
              <a:t>16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431640" y="1087560"/>
            <a:ext cx="11327040" cy="51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7600" rIns="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Slurm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batch system/scheduler running on CSCS machines</a:t>
            </a: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Permits users to run jobs with specific settings</a:t>
            </a: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Job submission by calling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sbatch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with a job script </a:t>
            </a:r>
            <a:endParaRPr lang="en-US" sz="2400" b="0" strike="noStrike" spc="-1" dirty="0">
              <a:latin typeface="Arial"/>
            </a:endParaRPr>
          </a:p>
        </p:txBody>
      </p:sp>
      <p:grpSp>
        <p:nvGrpSpPr>
          <p:cNvPr id="96" name="Group 5"/>
          <p:cNvGrpSpPr/>
          <p:nvPr/>
        </p:nvGrpSpPr>
        <p:grpSpPr>
          <a:xfrm>
            <a:off x="1737360" y="3017520"/>
            <a:ext cx="4102920" cy="1857600"/>
            <a:chOff x="1737360" y="3017520"/>
            <a:chExt cx="4102920" cy="1857600"/>
          </a:xfrm>
        </p:grpSpPr>
        <p:sp>
          <p:nvSpPr>
            <p:cNvPr id="97" name="CustomShape 6"/>
            <p:cNvSpPr/>
            <p:nvPr/>
          </p:nvSpPr>
          <p:spPr>
            <a:xfrm>
              <a:off x="1737360" y="3325320"/>
              <a:ext cx="4102920" cy="1549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#!/bin/bash -l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--nodes=10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--time=0:30:00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--partition=normal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--constraint=gpu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[…]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srun myprogram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98" name="CustomShape 7"/>
            <p:cNvSpPr/>
            <p:nvPr/>
          </p:nvSpPr>
          <p:spPr>
            <a:xfrm>
              <a:off x="1737360" y="3017520"/>
              <a:ext cx="410292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job.sh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99" name="CustomShape 8"/>
          <p:cNvSpPr/>
          <p:nvPr/>
        </p:nvSpPr>
        <p:spPr>
          <a:xfrm>
            <a:off x="7051680" y="3749040"/>
            <a:ext cx="2914560" cy="32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$ sbatch job.sh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C120299F-E958-D94A-A54D-AF1551268BBD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67066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31640" y="46080"/>
            <a:ext cx="1132704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 dirty="0" err="1">
                <a:solidFill>
                  <a:srgbClr val="404040"/>
                </a:solidFill>
                <a:latin typeface="Arial"/>
                <a:ea typeface="DejaVu Sans"/>
              </a:rPr>
              <a:t>Slurm</a:t>
            </a:r>
            <a:r>
              <a:rPr lang="en-US" sz="2600" b="1" strike="noStrike" spc="-1" dirty="0">
                <a:solidFill>
                  <a:srgbClr val="404040"/>
                </a:solidFill>
                <a:latin typeface="Arial"/>
                <a:ea typeface="DejaVu Sans"/>
              </a:rPr>
              <a:t> </a:t>
            </a:r>
            <a:r>
              <a:rPr lang="en-US" sz="2600" b="1" strike="noStrike" spc="-1" dirty="0" err="1">
                <a:solidFill>
                  <a:srgbClr val="404040"/>
                </a:solidFill>
                <a:latin typeface="Arial"/>
                <a:ea typeface="DejaVu Sans"/>
              </a:rPr>
              <a:t>jobscripts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6095880" y="6456240"/>
            <a:ext cx="38268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5C1BCE5B-1EAB-4E30-8F9F-2E5C1AC905FD}" type="slidenum">
              <a:rPr lang="en-US" sz="800" b="0" strike="noStrike" spc="-1">
                <a:solidFill>
                  <a:srgbClr val="939393"/>
                </a:solidFill>
                <a:latin typeface="Arial"/>
                <a:ea typeface="DejaVu Sans"/>
              </a:rPr>
              <a:t>17</a:t>
            </a:fld>
            <a:endParaRPr lang="en-US" sz="800" b="0" strike="noStrike" spc="-1">
              <a:latin typeface="Arial"/>
            </a:endParaRPr>
          </a:p>
        </p:txBody>
      </p:sp>
      <p:grpSp>
        <p:nvGrpSpPr>
          <p:cNvPr id="103" name="Group 4"/>
          <p:cNvGrpSpPr/>
          <p:nvPr/>
        </p:nvGrpSpPr>
        <p:grpSpPr>
          <a:xfrm>
            <a:off x="2414880" y="1971720"/>
            <a:ext cx="6911280" cy="2599560"/>
            <a:chOff x="2414880" y="1971720"/>
            <a:chExt cx="6911280" cy="2599560"/>
          </a:xfrm>
        </p:grpSpPr>
        <p:sp>
          <p:nvSpPr>
            <p:cNvPr id="104" name="CustomShape 5"/>
            <p:cNvSpPr/>
            <p:nvPr/>
          </p:nvSpPr>
          <p:spPr>
            <a:xfrm>
              <a:off x="2414880" y="2279160"/>
              <a:ext cx="6911280" cy="272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u="sng" strike="noStrike" spc="-1">
                  <a:solidFill>
                    <a:srgbClr val="A60B16"/>
                  </a:solidFill>
                  <a:uFillTx/>
                  <a:latin typeface="Arial"/>
                  <a:ea typeface="DejaVu Sans"/>
                  <a:hlinkClick r:id="rId3"/>
                </a:rPr>
                <a:t>https://user.cscs.ch/access/running/jobscript_generator/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05" name="CustomShape 6"/>
            <p:cNvSpPr/>
            <p:nvPr/>
          </p:nvSpPr>
          <p:spPr>
            <a:xfrm>
              <a:off x="2414880" y="1971720"/>
              <a:ext cx="691128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Slurm Jobscript Generator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106" name="Picture 7"/>
            <p:cNvPicPr/>
            <p:nvPr/>
          </p:nvPicPr>
          <p:blipFill>
            <a:blip r:embed="rId4"/>
            <a:stretch/>
          </p:blipFill>
          <p:spPr>
            <a:xfrm>
              <a:off x="2414880" y="2556360"/>
              <a:ext cx="6911280" cy="2014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07" name="CustomShape 7"/>
          <p:cNvSpPr/>
          <p:nvPr/>
        </p:nvSpPr>
        <p:spPr>
          <a:xfrm>
            <a:off x="431640" y="1087560"/>
            <a:ext cx="11327040" cy="51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7600" rIns="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Our web interface for generating job scripts covers most cases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8" name="CustomShape 8"/>
          <p:cNvSpPr/>
          <p:nvPr/>
        </p:nvSpPr>
        <p:spPr>
          <a:xfrm>
            <a:off x="457200" y="5212080"/>
            <a:ext cx="11454840" cy="64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7600" rIns="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For a comprehensive list of all options check: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7174800" y="5303520"/>
            <a:ext cx="2914560" cy="32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$ man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sbatch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2B647B8B-93A5-AA41-994D-F4E35A17C566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75530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31640" y="46080"/>
            <a:ext cx="1132704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Slurm queues on Piz Daint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095880" y="6456240"/>
            <a:ext cx="38268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4627748E-7764-46E9-A315-59FFD94A9106}" type="slidenum">
              <a:rPr lang="en-US" sz="800" b="0" strike="noStrike" spc="-1">
                <a:solidFill>
                  <a:srgbClr val="939393"/>
                </a:solidFill>
                <a:latin typeface="Arial"/>
                <a:ea typeface="DejaVu Sans"/>
              </a:rPr>
              <a:t>18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431640" y="1087560"/>
            <a:ext cx="11327040" cy="51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7600" rIns="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Corresponding Slurm option: </a:t>
            </a:r>
            <a:r>
              <a:rPr lang="en-US" sz="2400" b="0" strike="noStrike" spc="-1">
                <a:solidFill>
                  <a:srgbClr val="000000"/>
                </a:solidFill>
                <a:latin typeface="Consola"/>
                <a:ea typeface="DejaVu Sans"/>
              </a:rPr>
              <a:t>--partition</a:t>
            </a:r>
            <a:endParaRPr lang="en-US" sz="24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Permits users to run jobs on different queues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114" name="Table 5"/>
          <p:cNvGraphicFramePr/>
          <p:nvPr/>
        </p:nvGraphicFramePr>
        <p:xfrm>
          <a:off x="1098360" y="2277000"/>
          <a:ext cx="9360720" cy="2961480"/>
        </p:xfrm>
        <a:graphic>
          <a:graphicData uri="http://schemas.openxmlformats.org/drawingml/2006/table">
            <a:tbl>
              <a:tblPr/>
              <a:tblGrid>
                <a:gridCol w="177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1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Name of the queue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E2001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Max 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E2001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Max nodes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E2001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Brief 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E200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debug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30 min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Quick turnaround for test jobs (one per user)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large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 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4400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Large scale work, by arrangement only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long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72 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Maximum 5 long jobs in total (one per user)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low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 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2400(gpu)/512(mc)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(currently disabled)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normal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24 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2400(gpu)/512(mc)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Standard queue for production work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prepost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30 min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High priority pre/post processing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xfer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24h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Data transfer queue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total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CSCS maintenance queue (restricted use)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5" name="CustomShape 6"/>
          <p:cNvSpPr/>
          <p:nvPr/>
        </p:nvSpPr>
        <p:spPr>
          <a:xfrm rot="16200000">
            <a:off x="10524600" y="3898440"/>
            <a:ext cx="358560" cy="286560"/>
          </a:xfrm>
          <a:prstGeom prst="flowChartExtra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7"/>
          <p:cNvSpPr/>
          <p:nvPr/>
        </p:nvSpPr>
        <p:spPr>
          <a:xfrm>
            <a:off x="1127520" y="5644800"/>
            <a:ext cx="856764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u="sng" strike="noStrike" spc="-1">
                <a:solidFill>
                  <a:srgbClr val="A60B16"/>
                </a:solidFill>
                <a:uFillTx/>
                <a:latin typeface="Consolas"/>
                <a:ea typeface="DejaVu Sans"/>
                <a:hlinkClick r:id="rId3"/>
              </a:rPr>
              <a:t>https://user.cscs.ch/access/running/piz_daint/#slurm-batch-queues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E1611C21-E26A-BB40-A8A0-B3393EB40AED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76998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31640" y="46080"/>
            <a:ext cx="1132704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Slurm queues (2)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6095880" y="6456240"/>
            <a:ext cx="38268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9AA947CB-4F9D-46FE-B22D-1AC1E04A1C28}" type="slidenum">
              <a:rPr lang="en-US" sz="800" b="0" strike="noStrike" spc="-1">
                <a:solidFill>
                  <a:srgbClr val="939393"/>
                </a:solidFill>
                <a:latin typeface="Arial"/>
                <a:ea typeface="DejaVu Sans"/>
              </a:rPr>
              <a:t>19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431640" y="1087560"/>
            <a:ext cx="11327040" cy="51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7600" rIns="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Watch your jobs in queues with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Observe state of queues with </a:t>
            </a:r>
            <a:endParaRPr lang="en-US" sz="2400" b="0" strike="noStrike" spc="-1" dirty="0">
              <a:latin typeface="Arial"/>
            </a:endParaRPr>
          </a:p>
        </p:txBody>
      </p:sp>
      <p:grpSp>
        <p:nvGrpSpPr>
          <p:cNvPr id="121" name="Group 5"/>
          <p:cNvGrpSpPr/>
          <p:nvPr/>
        </p:nvGrpSpPr>
        <p:grpSpPr>
          <a:xfrm>
            <a:off x="859320" y="3845520"/>
            <a:ext cx="9564120" cy="2097360"/>
            <a:chOff x="859320" y="3845520"/>
            <a:chExt cx="9564120" cy="2097360"/>
          </a:xfrm>
        </p:grpSpPr>
        <p:sp>
          <p:nvSpPr>
            <p:cNvPr id="122" name="CustomShape 6"/>
            <p:cNvSpPr/>
            <p:nvPr/>
          </p:nvSpPr>
          <p:spPr>
            <a:xfrm>
              <a:off x="859320" y="3845520"/>
              <a:ext cx="9564120" cy="2097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daint103:~$ sinfo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PARTITION AVAIL JOB_SIZE  TIMELIMIT   CPUS  S:C:T   NODES STATE      NODELIST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debug     up    1-4           30:00     72 2:18:2       2 allocated  nid00[448-449]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debug     up    1-4           30:00    24+ 1+:12+      14 idle       nid0[0008-0011,0450-0451,3508-3511,4276-4279]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xfer      up    1        1-00:00:00      9  9:1:1       2 idle       nordend0[3-4]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uftp      up    1        1-00:00:00      0  0:0:0       0 n/a        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cscsci    up    1        1-00:00:00    24+ 1+:12+       7 down$      nid0[0125,0299,3541-3543,4579,5967]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cscsci    up    1        1-00:00:00    24+ 1+:1+:      28 maint      nid0[0124,0126,1144-1147,1804-1807,3492-3495,3576-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123" name="CustomShape 7"/>
          <p:cNvSpPr/>
          <p:nvPr/>
        </p:nvSpPr>
        <p:spPr>
          <a:xfrm>
            <a:off x="5303520" y="1188720"/>
            <a:ext cx="2193840" cy="32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$ squeue -u ${USER}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4" name="CustomShape 8"/>
          <p:cNvSpPr/>
          <p:nvPr/>
        </p:nvSpPr>
        <p:spPr>
          <a:xfrm>
            <a:off x="5303520" y="3200400"/>
            <a:ext cx="3332480" cy="36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$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sinfo</a:t>
            </a:r>
            <a:r>
              <a:rPr lang="en-US" sz="1200" spc="-1" dirty="0">
                <a:solidFill>
                  <a:srgbClr val="000000"/>
                </a:solidFill>
                <a:latin typeface="Consolas"/>
              </a:rPr>
              <a:t> -</a:t>
            </a:r>
            <a:r>
              <a:rPr lang="en-US" sz="1200" spc="-1" dirty="0" err="1">
                <a:solidFill>
                  <a:srgbClr val="000000"/>
                </a:solidFill>
                <a:latin typeface="Consolas"/>
              </a:rPr>
              <a:t>o"%P</a:t>
            </a:r>
            <a:r>
              <a:rPr lang="en-US" sz="1200" spc="-1" dirty="0">
                <a:solidFill>
                  <a:srgbClr val="000000"/>
                </a:solidFill>
                <a:latin typeface="Consolas"/>
              </a:rPr>
              <a:t> %.5a %.10l %.6D %.6t"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25" name="CustomShape 9"/>
          <p:cNvSpPr/>
          <p:nvPr/>
        </p:nvSpPr>
        <p:spPr>
          <a:xfrm>
            <a:off x="731520" y="1737360"/>
            <a:ext cx="9966240" cy="1184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daint103:~$ squeue -u simbergm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  JOBID     USER ACCOUNT           NAME  ST REASON    START_TIME                TIME  TIME_LEFT NODES CPUS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11942503 simbergm csstaff hpx-3662-gcc-7   R None      16:36:57                 30:26    5:29:34     1   24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11945966 simbergm csstaff hpx-3712-gcc-7   R None      16:44:24                 22:59    5:37:01     1   72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11947200 simbergm csstaff hpx-3229-clang  PD BeginTime 17:34:15                  0:00    6:00:00     1    1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11947180 simbergm csstaff hpx-3684-gcc-7  PD BeginTime Tomorr 00:19              0:00    6:00:00     1    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85E3E077-9BF4-394B-A2FA-29DB3FA3403C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4951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431640" y="980640"/>
            <a:ext cx="5663880" cy="5328360"/>
          </a:xfrm>
          <a:prstGeom prst="rect">
            <a:avLst/>
          </a:prstGeom>
          <a:noFill/>
          <a:ln>
            <a:noFill/>
          </a:ln>
        </p:spPr>
        <p:txBody>
          <a:bodyPr lIns="0" tIns="72000" rIns="0">
            <a:normAutofit fontScale="925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600" b="0" strike="noStrike" spc="-1" dirty="0">
                <a:solidFill>
                  <a:srgbClr val="000000"/>
                </a:solidFill>
                <a:latin typeface="Arial"/>
              </a:rPr>
              <a:t>User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</a:rPr>
              <a:t>Policies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600" b="0" strike="noStrike" spc="-1" dirty="0">
                <a:solidFill>
                  <a:srgbClr val="000000"/>
                </a:solidFill>
                <a:latin typeface="Arial"/>
              </a:rPr>
              <a:t>Data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</a:rPr>
              <a:t>retention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600" b="0" strike="noStrike" spc="-1" dirty="0">
                <a:solidFill>
                  <a:srgbClr val="000000"/>
                </a:solidFill>
                <a:latin typeface="Arial"/>
              </a:rPr>
              <a:t>Fair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</a:rPr>
              <a:t>usage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600" b="0" strike="noStrike" spc="-1" dirty="0">
                <a:solidFill>
                  <a:srgbClr val="000000"/>
                </a:solidFill>
                <a:latin typeface="Arial"/>
              </a:rPr>
              <a:t>Resources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600" b="0" strike="noStrike" spc="-1" dirty="0">
                <a:solidFill>
                  <a:srgbClr val="000000"/>
                </a:solidFill>
                <a:latin typeface="Arial"/>
              </a:rPr>
              <a:t>Filesystems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600" spc="-1" dirty="0">
                <a:solidFill>
                  <a:srgbClr val="000000"/>
                </a:solidFill>
                <a:latin typeface="Arial"/>
              </a:rPr>
              <a:t>Computing 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endParaRPr lang="de-DE" sz="2600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buClr>
                <a:srgbClr val="A60B16"/>
              </a:buClr>
              <a:buFont typeface="Wingdings" charset="2"/>
              <a:buChar char=""/>
            </a:pP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</a:rPr>
              <a:t>Running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</a:rPr>
              <a:t> Jobs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600" b="0" strike="noStrike" spc="-1" dirty="0">
                <a:solidFill>
                  <a:srgbClr val="000000"/>
                </a:solidFill>
                <a:latin typeface="Arial"/>
              </a:rPr>
              <a:t>The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</a:rPr>
              <a:t>Slurm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</a:rPr>
              <a:t>scheduler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600" spc="-1" dirty="0">
                <a:solidFill>
                  <a:srgbClr val="000000"/>
                </a:solidFill>
                <a:latin typeface="Arial"/>
              </a:rPr>
              <a:t>Best </a:t>
            </a:r>
            <a:r>
              <a:rPr lang="de-DE" sz="2600" spc="-1" dirty="0" err="1">
                <a:solidFill>
                  <a:srgbClr val="000000"/>
                </a:solidFill>
                <a:latin typeface="Arial"/>
              </a:rPr>
              <a:t>practices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600" b="0" strike="noStrike" spc="-1" dirty="0">
                <a:solidFill>
                  <a:srgbClr val="000000"/>
                </a:solidFill>
                <a:latin typeface="Arial"/>
              </a:rPr>
              <a:t>Troubleshooting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600" spc="-1" dirty="0" err="1">
                <a:solidFill>
                  <a:srgbClr val="000000"/>
                </a:solidFill>
                <a:latin typeface="Arial"/>
              </a:rPr>
              <a:t>Documentation</a:t>
            </a:r>
            <a:r>
              <a:rPr lang="de-DE" sz="26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600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6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600" spc="-1" dirty="0" err="1">
                <a:solidFill>
                  <a:srgbClr val="000000"/>
                </a:solidFill>
                <a:latin typeface="Arial"/>
              </a:rPr>
              <a:t>list</a:t>
            </a:r>
            <a:r>
              <a:rPr lang="de-DE" sz="26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600" spc="-1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de-DE" sz="2600" spc="-1" dirty="0">
                <a:solidFill>
                  <a:srgbClr val="000000"/>
                </a:solidFill>
                <a:latin typeface="Arial"/>
              </a:rPr>
              <a:t> FAQ</a:t>
            </a:r>
          </a:p>
          <a:p>
            <a:pPr marL="743040" lvl="1" indent="-285480">
              <a:buClr>
                <a:srgbClr val="A60B16"/>
              </a:buClr>
              <a:buFont typeface="Wingdings" charset="2"/>
              <a:buChar char=""/>
            </a:pPr>
            <a:r>
              <a:rPr lang="de-DE" sz="2600" spc="-1" dirty="0" err="1">
                <a:solidFill>
                  <a:srgbClr val="000000"/>
                </a:solidFill>
              </a:rPr>
              <a:t>How</a:t>
            </a:r>
            <a:r>
              <a:rPr lang="de-DE" sz="2600" spc="-1" dirty="0">
                <a:solidFill>
                  <a:srgbClr val="000000"/>
                </a:solidFill>
              </a:rPr>
              <a:t> </a:t>
            </a:r>
            <a:r>
              <a:rPr lang="de-DE" sz="2600" spc="-1" dirty="0" err="1">
                <a:solidFill>
                  <a:srgbClr val="000000"/>
                </a:solidFill>
              </a:rPr>
              <a:t>to</a:t>
            </a:r>
            <a:r>
              <a:rPr lang="de-DE" sz="2600" spc="-1" dirty="0">
                <a:solidFill>
                  <a:srgbClr val="000000"/>
                </a:solidFill>
              </a:rPr>
              <a:t> </a:t>
            </a:r>
            <a:r>
              <a:rPr lang="de-DE" sz="2600" spc="-1" dirty="0" err="1">
                <a:solidFill>
                  <a:srgbClr val="000000"/>
                </a:solidFill>
              </a:rPr>
              <a:t>submit</a:t>
            </a:r>
            <a:r>
              <a:rPr lang="de-DE" sz="2600" spc="-1" dirty="0">
                <a:solidFill>
                  <a:srgbClr val="000000"/>
                </a:solidFill>
              </a:rPr>
              <a:t> a </a:t>
            </a:r>
            <a:r>
              <a:rPr lang="de-DE" sz="2600" spc="-1" dirty="0" err="1">
                <a:solidFill>
                  <a:srgbClr val="000000"/>
                </a:solidFill>
              </a:rPr>
              <a:t>support</a:t>
            </a:r>
            <a:r>
              <a:rPr lang="de-DE" sz="2600" spc="-1" dirty="0">
                <a:solidFill>
                  <a:srgbClr val="000000"/>
                </a:solidFill>
              </a:rPr>
              <a:t> </a:t>
            </a:r>
            <a:r>
              <a:rPr lang="de-DE" sz="2600" spc="-1" dirty="0" err="1">
                <a:solidFill>
                  <a:srgbClr val="000000"/>
                </a:solidFill>
              </a:rPr>
              <a:t>request</a:t>
            </a:r>
            <a:endParaRPr lang="de-DE" sz="26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A4F05752-C12B-450C-9BE8-96B92D65A314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2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232" name="TextShape 4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Outline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of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the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Presentation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Picture 2"/>
          <p:cNvPicPr/>
          <p:nvPr/>
        </p:nvPicPr>
        <p:blipFill>
          <a:blip r:embed="rId3"/>
          <a:srcRect t="12365" r="998"/>
          <a:stretch/>
        </p:blipFill>
        <p:spPr>
          <a:xfrm>
            <a:off x="6398280" y="908640"/>
            <a:ext cx="5251320" cy="4923720"/>
          </a:xfrm>
          <a:prstGeom prst="rect">
            <a:avLst/>
          </a:prstGeom>
          <a:ln>
            <a:noFill/>
          </a:ln>
        </p:spPr>
      </p:pic>
      <p:sp>
        <p:nvSpPr>
          <p:cNvPr id="234" name="CustomShape 5"/>
          <p:cNvSpPr/>
          <p:nvPr/>
        </p:nvSpPr>
        <p:spPr>
          <a:xfrm>
            <a:off x="6383880" y="5826600"/>
            <a:ext cx="5256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0" i="1" strike="noStrike" spc="-1" dirty="0">
                <a:solidFill>
                  <a:srgbClr val="000000"/>
                </a:solidFill>
                <a:latin typeface="Arial"/>
              </a:rPr>
              <a:t>CSCS office building in Lugano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F55B44C2-6A8D-6042-92BC-4A0EBA89854E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31640" y="46080"/>
            <a:ext cx="1132704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Job Priority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095880" y="6456240"/>
            <a:ext cx="38268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590833CB-E922-4335-B4E1-87C4E9135100}" type="slidenum">
              <a:rPr lang="en-US" sz="800" b="0" strike="noStrike" spc="-1">
                <a:solidFill>
                  <a:srgbClr val="939393"/>
                </a:solidFill>
                <a:latin typeface="Arial"/>
                <a:ea typeface="DejaVu Sans"/>
              </a:rPr>
              <a:t>20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431640" y="1087560"/>
            <a:ext cx="11327040" cy="51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7600" rIns="0" bIns="45000">
            <a:normAutofit fontScale="92000"/>
          </a:bodyPr>
          <a:lstStyle/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Job priority is based on partition,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fairshare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waiting time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the reason why a job is pending with  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your budget with </a:t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Even if you still have lots of hours left, there may be other users/accounts with less usage and/or more hours allocated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If the reason is “priority”, then you have to wait longer!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Also, make sure there are no reservations in the system (maintenances, large runs, etc.)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70320" y="5927760"/>
            <a:ext cx="2914560" cy="32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$ scontrol show reservations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4023360" y="2971080"/>
            <a:ext cx="1370880" cy="32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$ sbucheck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9966960" y="1141920"/>
            <a:ext cx="1370880" cy="32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$ sprio -w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766560" y="2148120"/>
            <a:ext cx="2102760" cy="32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$ squeue -u ${USER}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5663DC5-4E41-CC47-A979-08627E6BFB00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50705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31640" y="46080"/>
            <a:ext cx="1132704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Job allocations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095880" y="6456240"/>
            <a:ext cx="38268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6A5BC8A4-98A3-4D53-8082-91284C3C8769}" type="slidenum">
              <a:rPr lang="en-US" sz="800" b="0" strike="noStrike" spc="-1">
                <a:solidFill>
                  <a:srgbClr val="939393"/>
                </a:solidFill>
                <a:latin typeface="Arial"/>
                <a:ea typeface="DejaVu Sans"/>
              </a:rPr>
              <a:t>21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431640" y="1087560"/>
            <a:ext cx="11327040" cy="51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7600" rIns="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CSCS has 3-month allocation periods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If you want to fully utilize your allocated node hours, it’s better to have a constant stream of jobs rather than packing all the jobs at the end of the allocation period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9E2700A3-8436-B543-8B16-8D7B646D60C6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4115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31640" y="46080"/>
            <a:ext cx="1132704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Good practices when submitting jobs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095880" y="6456240"/>
            <a:ext cx="38268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94527DDA-63EB-44A4-BCF1-9B38A52FD434}" type="slidenum">
              <a:rPr lang="en-US" sz="800" b="0" strike="noStrike" spc="-1">
                <a:solidFill>
                  <a:srgbClr val="939393"/>
                </a:solidFill>
                <a:latin typeface="Arial"/>
                <a:ea typeface="DejaVu Sans"/>
              </a:rPr>
              <a:t>22</a:t>
            </a:fld>
            <a:endParaRPr lang="en-US" sz="800" b="0" strike="noStrike" spc="-1">
              <a:latin typeface="Arial"/>
            </a:endParaRPr>
          </a:p>
        </p:txBody>
      </p:sp>
      <p:grpSp>
        <p:nvGrpSpPr>
          <p:cNvPr id="141" name="Group 4"/>
          <p:cNvGrpSpPr/>
          <p:nvPr/>
        </p:nvGrpSpPr>
        <p:grpSpPr>
          <a:xfrm>
            <a:off x="335520" y="1182600"/>
            <a:ext cx="4102920" cy="1492560"/>
            <a:chOff x="335520" y="1182600"/>
            <a:chExt cx="4102920" cy="1492560"/>
          </a:xfrm>
        </p:grpSpPr>
        <p:sp>
          <p:nvSpPr>
            <p:cNvPr id="142" name="CustomShape 5"/>
            <p:cNvSpPr/>
            <p:nvPr/>
          </p:nvSpPr>
          <p:spPr>
            <a:xfrm>
              <a:off x="335520" y="1490400"/>
              <a:ext cx="4102920" cy="1184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#!/bin/bash -l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--nodes=120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B050"/>
                  </a:solidFill>
                  <a:latin typeface="Consolas"/>
                  <a:ea typeface="DejaVu Sans"/>
                </a:rPr>
                <a:t>#SBATCH --time=0:30:00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--partition=normal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--constraint=gpu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[...]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43" name="CustomShape 6"/>
            <p:cNvSpPr/>
            <p:nvPr/>
          </p:nvSpPr>
          <p:spPr>
            <a:xfrm>
              <a:off x="335520" y="1182600"/>
              <a:ext cx="410292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Specify accurate wall time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44" name="Group 7"/>
          <p:cNvGrpSpPr/>
          <p:nvPr/>
        </p:nvGrpSpPr>
        <p:grpSpPr>
          <a:xfrm>
            <a:off x="4937760" y="914400"/>
            <a:ext cx="6911280" cy="2060672"/>
            <a:chOff x="4937760" y="914400"/>
            <a:chExt cx="6911280" cy="2060672"/>
          </a:xfrm>
        </p:grpSpPr>
        <p:sp>
          <p:nvSpPr>
            <p:cNvPr id="145" name="CustomShape 8"/>
            <p:cNvSpPr/>
            <p:nvPr/>
          </p:nvSpPr>
          <p:spPr>
            <a:xfrm>
              <a:off x="4937760" y="1222200"/>
              <a:ext cx="6911280" cy="1752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#!/bin/bash -l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--nodes=120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--time=0:30:00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--partition=normal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--constraint=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gpu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module load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daint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-mc 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B050"/>
                  </a:solidFill>
                  <a:latin typeface="Consolas"/>
                  <a:ea typeface="DejaVu Sans"/>
                </a:rPr>
                <a:t>module load GREASY/2.1-cscs-CrayGNU-18.08 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B050"/>
                  </a:solidFill>
                  <a:latin typeface="Consolas"/>
                  <a:ea typeface="DejaVu Sans"/>
                </a:rPr>
                <a:t>greasy -f </a:t>
              </a:r>
              <a:r>
                <a:rPr lang="en-US" sz="1200" b="0" strike="noStrike" spc="-1" dirty="0" err="1">
                  <a:solidFill>
                    <a:srgbClr val="00B050"/>
                  </a:solidFill>
                  <a:latin typeface="Consolas"/>
                  <a:ea typeface="DejaVu Sans"/>
                </a:rPr>
                <a:t>greasy_tasks.list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46" name="CustomShape 9"/>
            <p:cNvSpPr/>
            <p:nvPr/>
          </p:nvSpPr>
          <p:spPr>
            <a:xfrm>
              <a:off x="4937760" y="914400"/>
              <a:ext cx="691128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For jobs with </a:t>
              </a:r>
              <a:r>
                <a:rPr lang="en-US" sz="1400" b="0" i="1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many</a:t>
              </a: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 tasks, use greasy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47" name="Group 10"/>
          <p:cNvGrpSpPr/>
          <p:nvPr/>
        </p:nvGrpSpPr>
        <p:grpSpPr>
          <a:xfrm>
            <a:off x="335520" y="3494520"/>
            <a:ext cx="3958920" cy="2336058"/>
            <a:chOff x="335520" y="3494520"/>
            <a:chExt cx="3958920" cy="2336058"/>
          </a:xfrm>
        </p:grpSpPr>
        <p:sp>
          <p:nvSpPr>
            <p:cNvPr id="148" name="CustomShape 11"/>
            <p:cNvSpPr/>
            <p:nvPr/>
          </p:nvSpPr>
          <p:spPr>
            <a:xfrm>
              <a:off x="335520" y="3893040"/>
              <a:ext cx="3958920" cy="19375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#!/bin/bash -l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--nodes=120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--time=0:30:00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--partition=normal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--constraint=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gpu</a:t>
              </a:r>
              <a:endPara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endParaRPr>
            </a:p>
            <a:p>
              <a:pPr>
                <a:lnSpc>
                  <a:spcPct val="100000"/>
                </a:lnSpc>
              </a:pPr>
              <a:r>
                <a:rPr lang="en-US" sz="1200" spc="-1" dirty="0">
                  <a:solidFill>
                    <a:srgbClr val="000000"/>
                  </a:solidFill>
                  <a:latin typeface="Consolas"/>
                </a:rPr>
                <a:t>#SBATCH --mail-type=ALL</a:t>
              </a:r>
              <a:endPara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endParaRPr>
            </a:p>
            <a:p>
              <a:pPr>
                <a:lnSpc>
                  <a:spcPct val="100000"/>
                </a:lnSpc>
              </a:pPr>
              <a:r>
                <a:rPr lang="en-US" sz="1200" spc="-1" dirty="0">
                  <a:solidFill>
                    <a:srgbClr val="000000"/>
                  </a:solidFill>
                  <a:latin typeface="Consolas"/>
                </a:rPr>
                <a:t>#SBATCH </a:t>
              </a:r>
              <a:r>
                <a:rPr lang="en-US" sz="1200" spc="-1" dirty="0">
                  <a:latin typeface="Consolas"/>
                </a:rPr>
                <a:t>--mail-user=&lt;</a:t>
              </a:r>
              <a:r>
                <a:rPr lang="en-US" sz="1200" spc="-1" dirty="0" err="1">
                  <a:latin typeface="Consolas"/>
                </a:rPr>
                <a:t>your_email</a:t>
              </a:r>
              <a:r>
                <a:rPr lang="en-US" sz="1200" spc="-1" dirty="0">
                  <a:latin typeface="Consolas"/>
                </a:rPr>
                <a:t>&gt;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cd </a:t>
              </a:r>
              <a:r>
                <a:rPr lang="en-US" sz="1200" b="0" strike="noStrike" spc="-1" dirty="0">
                  <a:solidFill>
                    <a:srgbClr val="00B050"/>
                  </a:solidFill>
                  <a:latin typeface="Consolas"/>
                  <a:ea typeface="DejaVu Sans"/>
                </a:rPr>
                <a:t>${SCRATCH}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srun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 </a:t>
              </a:r>
              <a:r>
                <a:rPr lang="en-US" sz="1200" b="0" strike="noStrike" spc="-1" dirty="0">
                  <a:solidFill>
                    <a:srgbClr val="00B050"/>
                  </a:solidFill>
                  <a:latin typeface="Consolas"/>
                  <a:ea typeface="DejaVu Sans"/>
                </a:rPr>
                <a:t>${SCRATCH}/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my_binary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49" name="CustomShape 12"/>
            <p:cNvSpPr/>
            <p:nvPr/>
          </p:nvSpPr>
          <p:spPr>
            <a:xfrm>
              <a:off x="335520" y="3494520"/>
              <a:ext cx="3958920" cy="397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Run jobs off ${SCRATCH}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50" name="Group 13"/>
          <p:cNvGrpSpPr/>
          <p:nvPr/>
        </p:nvGrpSpPr>
        <p:grpSpPr>
          <a:xfrm>
            <a:off x="4937760" y="3185640"/>
            <a:ext cx="6911280" cy="2950920"/>
            <a:chOff x="4937760" y="3185640"/>
            <a:chExt cx="6911280" cy="2950920"/>
          </a:xfrm>
        </p:grpSpPr>
        <p:grpSp>
          <p:nvGrpSpPr>
            <p:cNvPr id="151" name="Group 14"/>
            <p:cNvGrpSpPr/>
            <p:nvPr/>
          </p:nvGrpSpPr>
          <p:grpSpPr>
            <a:xfrm>
              <a:off x="4937760" y="3185640"/>
              <a:ext cx="6911280" cy="2950920"/>
              <a:chOff x="4937760" y="3185640"/>
              <a:chExt cx="6911280" cy="2950920"/>
            </a:xfrm>
          </p:grpSpPr>
          <p:sp>
            <p:nvSpPr>
              <p:cNvPr id="152" name="CustomShape 15"/>
              <p:cNvSpPr/>
              <p:nvPr/>
            </p:nvSpPr>
            <p:spPr>
              <a:xfrm>
                <a:off x="4937760" y="3491640"/>
                <a:ext cx="6911280" cy="2644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nsolas"/>
                    <a:ea typeface="DejaVu Sans"/>
                  </a:rPr>
                  <a:t>#!/bin/bash -l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nsolas"/>
                    <a:ea typeface="DejaVu Sans"/>
                  </a:rPr>
                  <a:t>#SBATCH --nodes=120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nsolas"/>
                    <a:ea typeface="DejaVu Sans"/>
                  </a:rPr>
                  <a:t>#SBATCH --time=0:30:00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nsolas"/>
                    <a:ea typeface="DejaVu Sans"/>
                  </a:rPr>
                  <a:t>#SBATCH --partition=normal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nsolas"/>
                    <a:ea typeface="DejaVu Sans"/>
                  </a:rPr>
                  <a:t>#SBATCH --constraint=gpu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808080"/>
                    </a:solidFill>
                    <a:latin typeface="Consolas"/>
                    <a:ea typeface="DejaVu Sans"/>
                  </a:rPr>
                  <a:t>function p() {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808080"/>
                    </a:solidFill>
                    <a:latin typeface="Consolas"/>
                    <a:ea typeface="DejaVu Sans"/>
                  </a:rPr>
                  <a:t>rt=$?;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808080"/>
                    </a:solidFill>
                    <a:latin typeface="Consolas"/>
                    <a:ea typeface="DejaVu Sans"/>
                  </a:rPr>
                  <a:t>if [[ ${rt} -ne 0 ]]; then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808080"/>
                    </a:solidFill>
                    <a:latin typeface="Consolas"/>
                    <a:ea typeface="DejaVu Sans"/>
                  </a:rPr>
                  <a:t>  sleep 2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808080"/>
                    </a:solidFill>
                    <a:latin typeface="Consolas"/>
                    <a:ea typeface="DejaVu Sans"/>
                  </a:rPr>
                  <a:t>fi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808080"/>
                    </a:solidFill>
                    <a:latin typeface="Consolas"/>
                    <a:ea typeface="DejaVu Sans"/>
                  </a:rPr>
                  <a:t>return ${rt}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808080"/>
                    </a:solidFill>
                    <a:latin typeface="Consolas"/>
                    <a:ea typeface="DejaVu Sans"/>
                  </a:rPr>
                  <a:t>} 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nsolas"/>
                    <a:ea typeface="DejaVu Sans"/>
                  </a:rPr>
                  <a:t>srun mytask ; p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nsolas"/>
                    <a:ea typeface="DejaVu Sans"/>
                  </a:rPr>
                  <a:t>srun mytask2 ; p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53" name="CustomShape 16"/>
              <p:cNvSpPr/>
              <p:nvPr/>
            </p:nvSpPr>
            <p:spPr>
              <a:xfrm>
                <a:off x="4937760" y="3185640"/>
                <a:ext cx="6911280" cy="30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rgbClr val="000000"/>
                    </a:solidFill>
                    <a:latin typeface="Consolas"/>
                    <a:ea typeface="DejaVu Sans"/>
                  </a:rPr>
                  <a:t>Make sure your sruns work! (or sleep a little bit in between)</a:t>
                </a:r>
                <a:endParaRPr lang="en-US" sz="1400" b="0" strike="noStrike" spc="-1">
                  <a:latin typeface="Arial"/>
                </a:endParaRPr>
              </a:p>
            </p:txBody>
          </p:sp>
        </p:grpSp>
      </p:grpSp>
      <p:sp>
        <p:nvSpPr>
          <p:cNvPr id="18" name="CustomShape 2">
            <a:extLst>
              <a:ext uri="{FF2B5EF4-FFF2-40B4-BE49-F238E27FC236}">
                <a16:creationId xmlns:a16="http://schemas.microsoft.com/office/drawing/2014/main" id="{6CEE4E85-5BCD-F54D-902C-F9CE7F350511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93734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31640" y="46080"/>
            <a:ext cx="1132704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What </a:t>
            </a:r>
            <a:r>
              <a:rPr lang="en-US" sz="2600" b="1" u="sng" strike="noStrike" spc="-1">
                <a:solidFill>
                  <a:srgbClr val="E2001A"/>
                </a:solidFill>
                <a:uFillTx/>
                <a:latin typeface="Arial"/>
                <a:ea typeface="DejaVu Sans"/>
              </a:rPr>
              <a:t>not</a:t>
            </a: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 to do </a:t>
            </a:r>
            <a:r>
              <a:rPr lang="en-US" sz="2600" b="1" strike="noStrike" spc="-1">
                <a:solidFill>
                  <a:srgbClr val="E2001A"/>
                </a:solidFill>
                <a:latin typeface="Arial"/>
                <a:ea typeface="DejaVu Sans"/>
              </a:rPr>
              <a:t>when submitting jobs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6095880" y="6456240"/>
            <a:ext cx="38268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96E0BC84-427C-42EE-8B33-7EAA24DF02A4}" type="slidenum">
              <a:rPr lang="en-US" sz="800" b="0" strike="noStrike" spc="-1">
                <a:solidFill>
                  <a:srgbClr val="939393"/>
                </a:solidFill>
                <a:latin typeface="Arial"/>
                <a:ea typeface="DejaVu Sans"/>
              </a:rPr>
              <a:t>23</a:t>
            </a:fld>
            <a:endParaRPr lang="en-US" sz="800" b="0" strike="noStrike" spc="-1">
              <a:latin typeface="Arial"/>
            </a:endParaRPr>
          </a:p>
        </p:txBody>
      </p:sp>
      <p:grpSp>
        <p:nvGrpSpPr>
          <p:cNvPr id="157" name="Group 4"/>
          <p:cNvGrpSpPr/>
          <p:nvPr/>
        </p:nvGrpSpPr>
        <p:grpSpPr>
          <a:xfrm>
            <a:off x="335520" y="1280160"/>
            <a:ext cx="4534920" cy="1845720"/>
            <a:chOff x="335520" y="1280160"/>
            <a:chExt cx="4534920" cy="1845720"/>
          </a:xfrm>
        </p:grpSpPr>
        <p:sp>
          <p:nvSpPr>
            <p:cNvPr id="158" name="CustomShape 5"/>
            <p:cNvSpPr/>
            <p:nvPr/>
          </p:nvSpPr>
          <p:spPr>
            <a:xfrm>
              <a:off x="335520" y="1758600"/>
              <a:ext cx="4534920" cy="1367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#!/bin/bash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...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while :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do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srun sbatch</a:t>
              </a: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 my_job.sbatch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sleep 1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done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59" name="CustomShape 6"/>
            <p:cNvSpPr/>
            <p:nvPr/>
          </p:nvSpPr>
          <p:spPr>
            <a:xfrm>
              <a:off x="335520" y="1280160"/>
              <a:ext cx="4534920" cy="477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Jobs that submit other jobs/tasks in loops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60" name="Group 7"/>
          <p:cNvGrpSpPr/>
          <p:nvPr/>
        </p:nvGrpSpPr>
        <p:grpSpPr>
          <a:xfrm>
            <a:off x="332280" y="3383280"/>
            <a:ext cx="3598920" cy="768011"/>
            <a:chOff x="332280" y="3383280"/>
            <a:chExt cx="3598920" cy="768011"/>
          </a:xfrm>
        </p:grpSpPr>
        <p:sp>
          <p:nvSpPr>
            <p:cNvPr id="161" name="CustomShape 8"/>
            <p:cNvSpPr/>
            <p:nvPr/>
          </p:nvSpPr>
          <p:spPr>
            <a:xfrm>
              <a:off x="332280" y="3691080"/>
              <a:ext cx="3598920" cy="4602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sacct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 -j 123456789 |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wc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 -l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CE181E"/>
                  </a:solidFill>
                  <a:latin typeface="Consolas"/>
                  <a:ea typeface="DejaVu Sans"/>
                </a:rPr>
                <a:t>25337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62" name="CustomShape 9"/>
            <p:cNvSpPr/>
            <p:nvPr/>
          </p:nvSpPr>
          <p:spPr>
            <a:xfrm>
              <a:off x="332280" y="3383280"/>
              <a:ext cx="359892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Jobs with </a:t>
              </a:r>
              <a:r>
                <a:rPr lang="en-US" sz="1400" b="0" i="1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thousands</a:t>
              </a: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 of tasks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63" name="Group 10"/>
          <p:cNvGrpSpPr/>
          <p:nvPr/>
        </p:nvGrpSpPr>
        <p:grpSpPr>
          <a:xfrm>
            <a:off x="5243760" y="1737360"/>
            <a:ext cx="6551280" cy="3945960"/>
            <a:chOff x="5243760" y="1737360"/>
            <a:chExt cx="6551280" cy="3945960"/>
          </a:xfrm>
        </p:grpSpPr>
        <p:sp>
          <p:nvSpPr>
            <p:cNvPr id="164" name="CustomShape 11"/>
            <p:cNvSpPr/>
            <p:nvPr/>
          </p:nvSpPr>
          <p:spPr>
            <a:xfrm>
              <a:off x="5243760" y="2308320"/>
              <a:ext cx="6551280" cy="3375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#!/bin/bash -l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--nodes=3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--time=0:30:00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--partition=normal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--constraint=gpu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export CRAY_CUDA_MPS=1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cd $SLURM_SUBMIT_DIR 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date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srun --nodes=1 --bcast=/tmp/${USER} --ntasks=1 --ntasks-per-node=1 --cpus-per-task=12 tune_5x16x13_exe0</a:t>
              </a: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 &amp;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srun --nodes=1 --bcast=/tmp/${USER} --ntasks=1 --ntasks-per-node=1 --cpus-per-task=12 tune_5x16x13_exe1</a:t>
              </a: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 &amp;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srun --nodes=1 --bcast=/tmp/${USER} --ntasks=1 --ntasks-per-node=1 --cpus-per-task=12 tune_5x16x13_exe10</a:t>
              </a: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 &amp;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[...]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sleep 29m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65" name="CustomShape 12"/>
            <p:cNvSpPr/>
            <p:nvPr/>
          </p:nvSpPr>
          <p:spPr>
            <a:xfrm>
              <a:off x="5243760" y="1737360"/>
              <a:ext cx="6551280" cy="569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Jobs with hundreds of tasks in parallel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66" name="Group 13"/>
          <p:cNvGrpSpPr/>
          <p:nvPr/>
        </p:nvGrpSpPr>
        <p:grpSpPr>
          <a:xfrm>
            <a:off x="338040" y="4451040"/>
            <a:ext cx="3958920" cy="1691340"/>
            <a:chOff x="338040" y="4451040"/>
            <a:chExt cx="3958920" cy="1691340"/>
          </a:xfrm>
        </p:grpSpPr>
        <p:sp>
          <p:nvSpPr>
            <p:cNvPr id="167" name="CustomShape 14"/>
            <p:cNvSpPr/>
            <p:nvPr/>
          </p:nvSpPr>
          <p:spPr>
            <a:xfrm>
              <a:off x="338040" y="4758840"/>
              <a:ext cx="3958920" cy="13835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#!/bin/bash -l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--nodes=120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--time=0:30:00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--partition=normal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--constraint=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gpu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srun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 </a:t>
              </a:r>
              <a:r>
                <a:rPr lang="en-US" sz="1200" b="0" strike="noStrike" spc="-1" dirty="0">
                  <a:solidFill>
                    <a:srgbClr val="E2001A"/>
                  </a:solidFill>
                  <a:latin typeface="Consolas"/>
                  <a:ea typeface="DejaVu Sans"/>
                </a:rPr>
                <a:t>~/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my_binary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 </a:t>
              </a:r>
              <a:r>
                <a:rPr lang="en-US" sz="1200" b="0" strike="noStrike" spc="-1" dirty="0">
                  <a:solidFill>
                    <a:srgbClr val="FF0000"/>
                  </a:solidFill>
                  <a:latin typeface="Consolas"/>
                  <a:ea typeface="DejaVu Sans"/>
                </a:rPr>
                <a:t>~/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Large_input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68" name="CustomShape 15"/>
            <p:cNvSpPr/>
            <p:nvPr/>
          </p:nvSpPr>
          <p:spPr>
            <a:xfrm>
              <a:off x="338040" y="4451040"/>
              <a:ext cx="395892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Jobs that run off ${HOME}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17" name="CustomShape 2">
            <a:extLst>
              <a:ext uri="{FF2B5EF4-FFF2-40B4-BE49-F238E27FC236}">
                <a16:creationId xmlns:a16="http://schemas.microsoft.com/office/drawing/2014/main" id="{1EB97CC1-A6A1-BF42-B40F-C966F7CD8997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10841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31640" y="46080"/>
            <a:ext cx="1132704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What </a:t>
            </a:r>
            <a:r>
              <a:rPr lang="en-US" sz="2600" b="1" u="sng" strike="noStrike" spc="-1">
                <a:solidFill>
                  <a:srgbClr val="E2001A"/>
                </a:solidFill>
                <a:uFillTx/>
                <a:latin typeface="Arial"/>
                <a:ea typeface="DejaVu Sans"/>
              </a:rPr>
              <a:t>not</a:t>
            </a: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 to do on </a:t>
            </a:r>
            <a:r>
              <a:rPr lang="en-US" sz="2600" b="1" strike="noStrike" spc="-1">
                <a:solidFill>
                  <a:srgbClr val="E2001A"/>
                </a:solidFill>
                <a:latin typeface="Arial"/>
                <a:ea typeface="DejaVu Sans"/>
              </a:rPr>
              <a:t>login</a:t>
            </a: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 </a:t>
            </a:r>
            <a:r>
              <a:rPr lang="en-US" sz="2600" b="1" strike="noStrike" spc="-1">
                <a:solidFill>
                  <a:srgbClr val="E2001A"/>
                </a:solidFill>
                <a:latin typeface="Arial"/>
                <a:ea typeface="DejaVu Sans"/>
              </a:rPr>
              <a:t>nodes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095880" y="6456240"/>
            <a:ext cx="38268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637B3F07-6ED6-4CDA-8999-DF367AA18E98}" type="slidenum">
              <a:rPr lang="en-US" sz="800" b="0" strike="noStrike" spc="-1">
                <a:solidFill>
                  <a:srgbClr val="939393"/>
                </a:solidFill>
                <a:latin typeface="Arial"/>
                <a:ea typeface="DejaVu Sans"/>
              </a:rPr>
              <a:t>24</a:t>
            </a:fld>
            <a:endParaRPr lang="en-US" sz="800" b="0" strike="noStrike" spc="-1">
              <a:latin typeface="Arial"/>
            </a:endParaRPr>
          </a:p>
        </p:txBody>
      </p:sp>
      <p:grpSp>
        <p:nvGrpSpPr>
          <p:cNvPr id="172" name="Group 4"/>
          <p:cNvGrpSpPr/>
          <p:nvPr/>
        </p:nvGrpSpPr>
        <p:grpSpPr>
          <a:xfrm>
            <a:off x="1371600" y="5272200"/>
            <a:ext cx="4102920" cy="762120"/>
            <a:chOff x="1371600" y="5272200"/>
            <a:chExt cx="4102920" cy="762120"/>
          </a:xfrm>
        </p:grpSpPr>
        <p:sp>
          <p:nvSpPr>
            <p:cNvPr id="173" name="CustomShape 5"/>
            <p:cNvSpPr/>
            <p:nvPr/>
          </p:nvSpPr>
          <p:spPr>
            <a:xfrm>
              <a:off x="1371600" y="5579640"/>
              <a:ext cx="4102920" cy="4546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$ make</a:t>
              </a: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 -j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$ make -j8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74" name="CustomShape 6"/>
            <p:cNvSpPr/>
            <p:nvPr/>
          </p:nvSpPr>
          <p:spPr>
            <a:xfrm>
              <a:off x="1371600" y="5272200"/>
              <a:ext cx="410292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GNU make without number of tasks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75" name="Group 7"/>
          <p:cNvGrpSpPr/>
          <p:nvPr/>
        </p:nvGrpSpPr>
        <p:grpSpPr>
          <a:xfrm>
            <a:off x="7234920" y="3657600"/>
            <a:ext cx="4102920" cy="1127520"/>
            <a:chOff x="7234920" y="3657600"/>
            <a:chExt cx="4102920" cy="1127520"/>
          </a:xfrm>
        </p:grpSpPr>
        <p:sp>
          <p:nvSpPr>
            <p:cNvPr id="176" name="CustomShape 8"/>
            <p:cNvSpPr/>
            <p:nvPr/>
          </p:nvSpPr>
          <p:spPr>
            <a:xfrm>
              <a:off x="7234920" y="3965400"/>
              <a:ext cx="4102920" cy="819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#!/bin/bash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for i in ${var}; do 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sbatch</a:t>
              </a: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 my_job.sbatch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done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77" name="CustomShape 9"/>
            <p:cNvSpPr/>
            <p:nvPr/>
          </p:nvSpPr>
          <p:spPr>
            <a:xfrm>
              <a:off x="7234920" y="3657600"/>
              <a:ext cx="410292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Other loops are even more evil!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78" name="Group 10"/>
          <p:cNvGrpSpPr/>
          <p:nvPr/>
        </p:nvGrpSpPr>
        <p:grpSpPr>
          <a:xfrm>
            <a:off x="7223760" y="1424160"/>
            <a:ext cx="4102920" cy="1857600"/>
            <a:chOff x="7223760" y="1424160"/>
            <a:chExt cx="4102920" cy="1857600"/>
          </a:xfrm>
        </p:grpSpPr>
        <p:sp>
          <p:nvSpPr>
            <p:cNvPr id="179" name="CustomShape 11"/>
            <p:cNvSpPr/>
            <p:nvPr/>
          </p:nvSpPr>
          <p:spPr>
            <a:xfrm>
              <a:off x="7223760" y="1731960"/>
              <a:ext cx="4102920" cy="1549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#!/bin/bash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while :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do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clear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squeue</a:t>
              </a: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 | grep JOBID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squeue</a:t>
              </a: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 | grep ${USER}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sleep 1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done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0" name="CustomShape 12"/>
            <p:cNvSpPr/>
            <p:nvPr/>
          </p:nvSpPr>
          <p:spPr>
            <a:xfrm>
              <a:off x="7223760" y="1424160"/>
              <a:ext cx="410292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Avoid infinite loops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81" name="Group 13"/>
          <p:cNvGrpSpPr/>
          <p:nvPr/>
        </p:nvGrpSpPr>
        <p:grpSpPr>
          <a:xfrm>
            <a:off x="1371600" y="1455120"/>
            <a:ext cx="4102920" cy="762480"/>
            <a:chOff x="1371600" y="1455120"/>
            <a:chExt cx="4102920" cy="762480"/>
          </a:xfrm>
        </p:grpSpPr>
        <p:sp>
          <p:nvSpPr>
            <p:cNvPr id="182" name="CustomShape 14"/>
            <p:cNvSpPr/>
            <p:nvPr/>
          </p:nvSpPr>
          <p:spPr>
            <a:xfrm>
              <a:off x="1371600" y="1762920"/>
              <a:ext cx="4102920" cy="4546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$ squeue </a:t>
              </a:r>
              <a:r>
                <a:rPr lang="en-US" sz="1200" b="0" strike="noStrike" spc="-1">
                  <a:solidFill>
                    <a:srgbClr val="CE181E"/>
                  </a:solidFill>
                  <a:latin typeface="Consolas"/>
                  <a:ea typeface="DejaVu Sans"/>
                </a:rPr>
                <a:t>| grep ${USER}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$ squeue -u ${USER}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3" name="CustomShape 15"/>
            <p:cNvSpPr/>
            <p:nvPr/>
          </p:nvSpPr>
          <p:spPr>
            <a:xfrm>
              <a:off x="1371600" y="1455120"/>
              <a:ext cx="410292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squeue without filtering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84" name="Group 16"/>
          <p:cNvGrpSpPr/>
          <p:nvPr/>
        </p:nvGrpSpPr>
        <p:grpSpPr>
          <a:xfrm>
            <a:off x="1371600" y="2953440"/>
            <a:ext cx="4102920" cy="579960"/>
            <a:chOff x="1371600" y="2953440"/>
            <a:chExt cx="4102920" cy="579960"/>
          </a:xfrm>
        </p:grpSpPr>
        <p:sp>
          <p:nvSpPr>
            <p:cNvPr id="185" name="CustomShape 17"/>
            <p:cNvSpPr/>
            <p:nvPr/>
          </p:nvSpPr>
          <p:spPr>
            <a:xfrm>
              <a:off x="1371600" y="3261240"/>
              <a:ext cx="4102920" cy="272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$ </a:t>
              </a:r>
              <a:r>
                <a:rPr lang="en-US" sz="1200" b="0" strike="noStrike" spc="-1">
                  <a:solidFill>
                    <a:srgbClr val="E2001A"/>
                  </a:solidFill>
                  <a:latin typeface="Consolas"/>
                  <a:ea typeface="DejaVu Sans"/>
                </a:rPr>
                <a:t>watch squeue </a:t>
              </a: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-u ${USER}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6" name="CustomShape 18"/>
            <p:cNvSpPr/>
            <p:nvPr/>
          </p:nvSpPr>
          <p:spPr>
            <a:xfrm>
              <a:off x="1371600" y="2953440"/>
              <a:ext cx="410292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watch overloads the scheduler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87" name="Group 19"/>
          <p:cNvGrpSpPr/>
          <p:nvPr/>
        </p:nvGrpSpPr>
        <p:grpSpPr>
          <a:xfrm>
            <a:off x="1371600" y="3807360"/>
            <a:ext cx="4102920" cy="579960"/>
            <a:chOff x="1371600" y="3807360"/>
            <a:chExt cx="4102920" cy="579960"/>
          </a:xfrm>
        </p:grpSpPr>
        <p:sp>
          <p:nvSpPr>
            <p:cNvPr id="188" name="CustomShape 20"/>
            <p:cNvSpPr/>
            <p:nvPr/>
          </p:nvSpPr>
          <p:spPr>
            <a:xfrm>
              <a:off x="1371600" y="4115160"/>
              <a:ext cx="4102920" cy="272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$ </a:t>
              </a:r>
              <a:r>
                <a:rPr lang="en-US" sz="1200" b="0" strike="noStrike" spc="-1">
                  <a:solidFill>
                    <a:srgbClr val="E2001A"/>
                  </a:solidFill>
                  <a:latin typeface="Consolas"/>
                  <a:ea typeface="DejaVu Sans"/>
                </a:rPr>
                <a:t>watch sacct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9" name="CustomShape 21"/>
            <p:cNvSpPr/>
            <p:nvPr/>
          </p:nvSpPr>
          <p:spPr>
            <a:xfrm>
              <a:off x="1371600" y="3807360"/>
              <a:ext cx="410292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sacct + watch: even worse!</a:t>
              </a:r>
              <a:endParaRPr lang="en-US" sz="1400" b="0" strike="noStrike" spc="-1">
                <a:latin typeface="Arial"/>
              </a:endParaRPr>
            </a:p>
          </p:txBody>
        </p:sp>
      </p:grpSp>
      <p:pic>
        <p:nvPicPr>
          <p:cNvPr id="190" name="Picture 189"/>
          <p:cNvPicPr/>
          <p:nvPr/>
        </p:nvPicPr>
        <p:blipFill>
          <a:blip r:embed="rId3"/>
          <a:stretch/>
        </p:blipFill>
        <p:spPr>
          <a:xfrm>
            <a:off x="5633280" y="1982520"/>
            <a:ext cx="274320" cy="274320"/>
          </a:xfrm>
          <a:prstGeom prst="rect">
            <a:avLst/>
          </a:prstGeom>
          <a:ln>
            <a:noFill/>
          </a:ln>
        </p:spPr>
      </p:pic>
      <p:pic>
        <p:nvPicPr>
          <p:cNvPr id="191" name="Picture 190"/>
          <p:cNvPicPr/>
          <p:nvPr/>
        </p:nvPicPr>
        <p:blipFill>
          <a:blip r:embed="rId4"/>
          <a:stretch/>
        </p:blipFill>
        <p:spPr>
          <a:xfrm>
            <a:off x="5633280" y="1753200"/>
            <a:ext cx="274320" cy="274320"/>
          </a:xfrm>
          <a:prstGeom prst="rect">
            <a:avLst/>
          </a:prstGeom>
          <a:ln>
            <a:noFill/>
          </a:ln>
        </p:spPr>
      </p:pic>
      <p:pic>
        <p:nvPicPr>
          <p:cNvPr id="192" name="Picture 191"/>
          <p:cNvPicPr/>
          <p:nvPr/>
        </p:nvPicPr>
        <p:blipFill>
          <a:blip r:embed="rId4"/>
          <a:stretch/>
        </p:blipFill>
        <p:spPr>
          <a:xfrm>
            <a:off x="5633280" y="3265200"/>
            <a:ext cx="274320" cy="274320"/>
          </a:xfrm>
          <a:prstGeom prst="rect">
            <a:avLst/>
          </a:prstGeom>
          <a:ln>
            <a:noFill/>
          </a:ln>
        </p:spPr>
      </p:pic>
      <p:pic>
        <p:nvPicPr>
          <p:cNvPr id="193" name="Picture 192"/>
          <p:cNvPicPr/>
          <p:nvPr/>
        </p:nvPicPr>
        <p:blipFill>
          <a:blip r:embed="rId4"/>
          <a:stretch/>
        </p:blipFill>
        <p:spPr>
          <a:xfrm>
            <a:off x="5633280" y="4129200"/>
            <a:ext cx="274320" cy="274320"/>
          </a:xfrm>
          <a:prstGeom prst="rect">
            <a:avLst/>
          </a:prstGeom>
          <a:ln>
            <a:noFill/>
          </a:ln>
        </p:spPr>
      </p:pic>
      <p:pic>
        <p:nvPicPr>
          <p:cNvPr id="194" name="Picture 193"/>
          <p:cNvPicPr/>
          <p:nvPr/>
        </p:nvPicPr>
        <p:blipFill>
          <a:blip r:embed="rId4"/>
          <a:stretch/>
        </p:blipFill>
        <p:spPr>
          <a:xfrm>
            <a:off x="5633280" y="5569200"/>
            <a:ext cx="274320" cy="274320"/>
          </a:xfrm>
          <a:prstGeom prst="rect">
            <a:avLst/>
          </a:prstGeom>
          <a:ln>
            <a:noFill/>
          </a:ln>
        </p:spPr>
      </p:pic>
      <p:pic>
        <p:nvPicPr>
          <p:cNvPr id="195" name="Picture 194"/>
          <p:cNvPicPr/>
          <p:nvPr/>
        </p:nvPicPr>
        <p:blipFill>
          <a:blip r:embed="rId3"/>
          <a:stretch/>
        </p:blipFill>
        <p:spPr>
          <a:xfrm>
            <a:off x="5633280" y="5798520"/>
            <a:ext cx="274320" cy="274320"/>
          </a:xfrm>
          <a:prstGeom prst="rect">
            <a:avLst/>
          </a:prstGeom>
          <a:ln>
            <a:noFill/>
          </a:ln>
        </p:spPr>
      </p:pic>
      <p:pic>
        <p:nvPicPr>
          <p:cNvPr id="196" name="Picture 195"/>
          <p:cNvPicPr/>
          <p:nvPr/>
        </p:nvPicPr>
        <p:blipFill>
          <a:blip r:embed="rId4"/>
          <a:stretch/>
        </p:blipFill>
        <p:spPr>
          <a:xfrm>
            <a:off x="11465280" y="2257200"/>
            <a:ext cx="274320" cy="274320"/>
          </a:xfrm>
          <a:prstGeom prst="rect">
            <a:avLst/>
          </a:prstGeom>
          <a:ln>
            <a:noFill/>
          </a:ln>
        </p:spPr>
      </p:pic>
      <p:pic>
        <p:nvPicPr>
          <p:cNvPr id="197" name="Picture 196"/>
          <p:cNvPicPr/>
          <p:nvPr/>
        </p:nvPicPr>
        <p:blipFill>
          <a:blip r:embed="rId4"/>
          <a:stretch/>
        </p:blipFill>
        <p:spPr>
          <a:xfrm>
            <a:off x="11465280" y="4201200"/>
            <a:ext cx="274320" cy="274320"/>
          </a:xfrm>
          <a:prstGeom prst="rect">
            <a:avLst/>
          </a:prstGeom>
          <a:ln>
            <a:noFill/>
          </a:ln>
        </p:spPr>
      </p:pic>
      <p:grpSp>
        <p:nvGrpSpPr>
          <p:cNvPr id="198" name="Group 22"/>
          <p:cNvGrpSpPr/>
          <p:nvPr/>
        </p:nvGrpSpPr>
        <p:grpSpPr>
          <a:xfrm>
            <a:off x="7234920" y="5133240"/>
            <a:ext cx="4102920" cy="1353343"/>
            <a:chOff x="7234920" y="5133240"/>
            <a:chExt cx="4102920" cy="1353343"/>
          </a:xfrm>
        </p:grpSpPr>
        <p:sp>
          <p:nvSpPr>
            <p:cNvPr id="199" name="CustomShape 23"/>
            <p:cNvSpPr/>
            <p:nvPr/>
          </p:nvSpPr>
          <p:spPr>
            <a:xfrm>
              <a:off x="7234920" y="5657040"/>
              <a:ext cx="4102920" cy="8295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#!/bin/bash -l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</a:t>
              </a: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SBATCH --nodes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=2</a:t>
              </a:r>
            </a:p>
            <a:p>
              <a:pPr>
                <a:lnSpc>
                  <a:spcPct val="100000"/>
                </a:lnSpc>
              </a:pPr>
              <a:r>
                <a:rPr lang="en-US" sz="1200" spc="-1" dirty="0">
                  <a:latin typeface="Consolas" panose="020B0609020204030204" pitchFamily="49" charset="0"/>
                  <a:cs typeface="Consolas" panose="020B0609020204030204" pitchFamily="49" charset="0"/>
                </a:rPr>
                <a:t>#SBATCH --mail-type=ALL</a:t>
              </a:r>
              <a:endParaRPr lang="en-US" sz="1200" b="0" strike="noStrike" spc="-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</a:t>
              </a:r>
              <a:r>
                <a:rPr lang="en-US" sz="1200" b="0" strike="noStrike" spc="-1" dirty="0">
                  <a:solidFill>
                    <a:srgbClr val="00A933"/>
                  </a:solidFill>
                  <a:latin typeface="Consolas"/>
                  <a:ea typeface="DejaVu Sans"/>
                </a:rPr>
                <a:t>--mail-user=&lt;</a:t>
              </a:r>
              <a:r>
                <a:rPr lang="en-US" sz="1200" b="0" strike="noStrike" spc="-1" dirty="0" err="1">
                  <a:solidFill>
                    <a:srgbClr val="00A933"/>
                  </a:solidFill>
                  <a:latin typeface="Consolas"/>
                  <a:ea typeface="DejaVu Sans"/>
                </a:rPr>
                <a:t>your_email</a:t>
              </a:r>
              <a:r>
                <a:rPr lang="en-US" sz="1200" b="0" strike="noStrike" spc="-1" dirty="0">
                  <a:solidFill>
                    <a:srgbClr val="00A933"/>
                  </a:solidFill>
                  <a:latin typeface="Consolas"/>
                  <a:ea typeface="DejaVu Sans"/>
                </a:rPr>
                <a:t>&gt;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00" name="CustomShape 24"/>
            <p:cNvSpPr/>
            <p:nvPr/>
          </p:nvSpPr>
          <p:spPr>
            <a:xfrm>
              <a:off x="7234920" y="5133240"/>
              <a:ext cx="4102920" cy="536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Use e-mail notification instead of loops with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Slurm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 commands</a:t>
              </a:r>
              <a:endParaRPr lang="en-US" sz="1400" b="0" strike="noStrike" spc="-1" dirty="0">
                <a:latin typeface="Arial"/>
              </a:endParaRPr>
            </a:p>
          </p:txBody>
        </p:sp>
      </p:grpSp>
      <p:pic>
        <p:nvPicPr>
          <p:cNvPr id="201" name="Picture 200"/>
          <p:cNvPicPr/>
          <p:nvPr/>
        </p:nvPicPr>
        <p:blipFill>
          <a:blip r:embed="rId3"/>
          <a:stretch/>
        </p:blipFill>
        <p:spPr>
          <a:xfrm>
            <a:off x="11501280" y="5834520"/>
            <a:ext cx="274320" cy="274320"/>
          </a:xfrm>
          <a:prstGeom prst="rect">
            <a:avLst/>
          </a:prstGeom>
          <a:ln>
            <a:noFill/>
          </a:ln>
        </p:spPr>
      </p:pic>
      <p:sp>
        <p:nvSpPr>
          <p:cNvPr id="35" name="CustomShape 2">
            <a:extLst>
              <a:ext uri="{FF2B5EF4-FFF2-40B4-BE49-F238E27FC236}">
                <a16:creationId xmlns:a16="http://schemas.microsoft.com/office/drawing/2014/main" id="{116303B1-74A1-A347-BE14-2C2822E41BE9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82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31640" y="46080"/>
            <a:ext cx="1132704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Summary: How to submit jobs at CSCS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095880" y="6456240"/>
            <a:ext cx="38268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59CCBA08-F50C-4932-97FB-FE8BBD0E144C}" type="slidenum">
              <a:rPr lang="en-US" sz="800" b="0" strike="noStrike" spc="-1">
                <a:solidFill>
                  <a:srgbClr val="939393"/>
                </a:solidFill>
                <a:latin typeface="Arial"/>
                <a:ea typeface="DejaVu Sans"/>
              </a:rPr>
              <a:t>25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431640" y="1290959"/>
            <a:ext cx="11327040" cy="48883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7600" rIns="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Move input data to $SCRATCH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the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jobscript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generator and accurately specify runtime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Monitor </a:t>
            </a: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(manually) 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your jobs with 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Slurm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e-mail notification for live-updates on job</a:t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status instead of repeated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Slurm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commands</a:t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Copy important output data back to /project or /home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5277876" y="1333936"/>
            <a:ext cx="1737360" cy="441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$ cd $SCRATCH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$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cp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-r ~/input .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07" name="CustomShape 6"/>
          <p:cNvSpPr/>
          <p:nvPr/>
        </p:nvSpPr>
        <p:spPr>
          <a:xfrm>
            <a:off x="5368842" y="3418532"/>
            <a:ext cx="2102760" cy="32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$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squeue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-u ${USER}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08" name="CustomShape 7"/>
          <p:cNvSpPr/>
          <p:nvPr/>
        </p:nvSpPr>
        <p:spPr>
          <a:xfrm>
            <a:off x="8919637" y="2408509"/>
            <a:ext cx="1645200" cy="32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$ sbatch job.sh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209" name="Picture 208"/>
          <p:cNvPicPr/>
          <p:nvPr/>
        </p:nvPicPr>
        <p:blipFill>
          <a:blip r:embed="rId3"/>
          <a:stretch/>
        </p:blipFill>
        <p:spPr>
          <a:xfrm>
            <a:off x="8343360" y="4242240"/>
            <a:ext cx="1874880" cy="1382760"/>
          </a:xfrm>
          <a:prstGeom prst="rect">
            <a:avLst/>
          </a:prstGeom>
          <a:ln>
            <a:noFill/>
          </a:ln>
        </p:spPr>
      </p:pic>
      <p:sp>
        <p:nvSpPr>
          <p:cNvPr id="10" name="CustomShape 2">
            <a:extLst>
              <a:ext uri="{FF2B5EF4-FFF2-40B4-BE49-F238E27FC236}">
                <a16:creationId xmlns:a16="http://schemas.microsoft.com/office/drawing/2014/main" id="{C1C236C3-C9F5-B049-97D1-54225FD166E5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61227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31640" y="2349360"/>
            <a:ext cx="11328120" cy="107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404040"/>
                </a:solidFill>
                <a:latin typeface="Arial"/>
                <a:ea typeface="Tahoma"/>
              </a:rPr>
              <a:t>Troubleshooting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08060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35519" y="1052640"/>
            <a:ext cx="11507076" cy="5229214"/>
          </a:xfrm>
          <a:prstGeom prst="rect">
            <a:avLst/>
          </a:prstGeom>
          <a:noFill/>
          <a:ln>
            <a:noFill/>
          </a:ln>
        </p:spPr>
        <p:txBody>
          <a:bodyPr lIns="0" tIns="72000" rIns="0">
            <a:noAutofit/>
          </a:bodyPr>
          <a:lstStyle/>
          <a:p>
            <a:pPr marL="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If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you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experience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an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issue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on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systems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r>
              <a:rPr lang="de-DE" sz="2400" spc="-1" dirty="0">
                <a:solidFill>
                  <a:srgbClr val="000000"/>
                </a:solidFill>
              </a:rPr>
              <a:t>Search </a:t>
            </a:r>
            <a:r>
              <a:rPr lang="de-DE" sz="2400" spc="-1" dirty="0" err="1">
                <a:solidFill>
                  <a:srgbClr val="000000"/>
                </a:solidFill>
              </a:rPr>
              <a:t>the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content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of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the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>
                <a:solidFill>
                  <a:srgbClr val="000000"/>
                </a:solidFill>
                <a:hlinkClick r:id="rId3"/>
              </a:rPr>
              <a:t>User Portal</a:t>
            </a:r>
            <a:r>
              <a:rPr lang="de-DE" sz="2400" spc="-1" dirty="0">
                <a:solidFill>
                  <a:srgbClr val="000000"/>
                </a:solidFill>
              </a:rPr>
              <a:t> (top </a:t>
            </a:r>
            <a:r>
              <a:rPr lang="de-DE" sz="2400" spc="-1" dirty="0" err="1">
                <a:solidFill>
                  <a:srgbClr val="000000"/>
                </a:solidFill>
              </a:rPr>
              <a:t>right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field</a:t>
            </a:r>
            <a:r>
              <a:rPr lang="de-DE" sz="2400" spc="-1" dirty="0">
                <a:solidFill>
                  <a:srgbClr val="000000"/>
                </a:solidFill>
              </a:rPr>
              <a:t>)</a:t>
            </a: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endParaRPr lang="de-DE" sz="2400" spc="-1" dirty="0">
              <a:solidFill>
                <a:srgbClr val="000000"/>
              </a:solidFill>
            </a:endParaRP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r>
              <a:rPr lang="de-DE" sz="2400" spc="-1" dirty="0" err="1">
                <a:solidFill>
                  <a:srgbClr val="000000"/>
                </a:solidFill>
              </a:rPr>
              <a:t>Does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your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issue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match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any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>
                <a:solidFill>
                  <a:srgbClr val="000000"/>
                </a:solidFill>
                <a:hlinkClick r:id="rId4"/>
              </a:rPr>
              <a:t>Frequently Asked Question</a:t>
            </a:r>
            <a:r>
              <a:rPr lang="de-DE" sz="2400" spc="-1" dirty="0">
                <a:solidFill>
                  <a:srgbClr val="000000"/>
                </a:solidFill>
              </a:rPr>
              <a:t>?</a:t>
            </a: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endParaRPr lang="de-DE" sz="2400" spc="-1" dirty="0">
              <a:solidFill>
                <a:srgbClr val="000000"/>
              </a:solidFill>
              <a:latin typeface="Arial"/>
            </a:endParaRP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advanced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topics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user’s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guides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may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also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help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257480" lvl="2" indent="-34272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1" spc="-1" dirty="0" err="1">
                <a:solidFill>
                  <a:srgbClr val="000000"/>
                </a:solidFill>
              </a:rPr>
              <a:t>module</a:t>
            </a:r>
            <a:r>
              <a:rPr lang="de-DE" sz="2400" b="1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</a:rPr>
              <a:t>help</a:t>
            </a:r>
            <a:r>
              <a:rPr lang="de-DE" sz="2400" b="1" spc="-1" dirty="0">
                <a:solidFill>
                  <a:srgbClr val="000000"/>
                </a:solidFill>
              </a:rPr>
              <a:t> </a:t>
            </a:r>
          </a:p>
          <a:p>
            <a:pPr marL="1257480" lvl="2" indent="-34272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1" spc="-1" dirty="0">
                <a:solidFill>
                  <a:srgbClr val="000000"/>
                </a:solidFill>
              </a:rPr>
              <a:t>man </a:t>
            </a:r>
          </a:p>
          <a:p>
            <a:pPr marL="1257480" lvl="2" indent="-34272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1" spc="-1" dirty="0" err="1">
                <a:solidFill>
                  <a:srgbClr val="000000"/>
                </a:solidFill>
              </a:rPr>
              <a:t>CrayPubs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BEEEA973-50FD-432A-A04E-27457F5BD416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27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270" name="TextShape 4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What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to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 do in 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case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of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trouble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?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89169B1D-0C9D-EF49-ACA9-6431838AB0ED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35520" y="1052640"/>
            <a:ext cx="4836600" cy="5176710"/>
          </a:xfrm>
          <a:prstGeom prst="rect">
            <a:avLst/>
          </a:prstGeom>
          <a:noFill/>
          <a:ln>
            <a:noFill/>
          </a:ln>
        </p:spPr>
        <p:txBody>
          <a:bodyPr lIns="0" tIns="72000" rIns="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spc="-1" dirty="0">
                <a:solidFill>
                  <a:srgbClr val="000000"/>
                </a:solidFill>
              </a:rPr>
              <a:t>User Portal: </a:t>
            </a:r>
            <a:r>
              <a:rPr lang="de-DE" sz="2400" u="sng" spc="-1" dirty="0">
                <a:solidFill>
                  <a:srgbClr val="A60B16"/>
                </a:solidFill>
                <a:hlinkClick r:id="rId3"/>
              </a:rPr>
              <a:t>http://user.cscs.ch</a:t>
            </a:r>
            <a:endParaRPr lang="de-DE" sz="2400" u="sng" spc="-1" dirty="0">
              <a:solidFill>
                <a:srgbClr val="A60B16"/>
              </a:solidFill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endParaRPr lang="de-DE" sz="2400" spc="-1" dirty="0">
              <a:solidFill>
                <a:srgbClr val="000000"/>
              </a:solidFill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spc="-1" dirty="0" err="1">
                <a:solidFill>
                  <a:srgbClr val="000000"/>
                </a:solidFill>
              </a:rPr>
              <a:t>Frequently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Asked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Questions</a:t>
            </a:r>
            <a:r>
              <a:rPr lang="de-DE" sz="2400" spc="-1" dirty="0">
                <a:solidFill>
                  <a:srgbClr val="000000"/>
                </a:solidFill>
              </a:rPr>
              <a:t>: </a:t>
            </a:r>
            <a:br>
              <a:rPr lang="de-DE" sz="2400" spc="-1" dirty="0">
                <a:solidFill>
                  <a:srgbClr val="000000"/>
                </a:solidFill>
              </a:rPr>
            </a:br>
            <a:r>
              <a:rPr lang="de-DE" sz="2400" spc="-1" dirty="0">
                <a:solidFill>
                  <a:srgbClr val="000000"/>
                </a:solidFill>
                <a:hlinkClick r:id="rId4"/>
              </a:rPr>
              <a:t>https://user.cscs.ch/access/faq</a:t>
            </a:r>
            <a:endParaRPr lang="de-DE" sz="2400" spc="-1" dirty="0">
              <a:solidFill>
                <a:srgbClr val="000000"/>
              </a:solidFill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endParaRPr lang="de-DE" sz="2400" spc="-1" dirty="0">
              <a:solidFill>
                <a:srgbClr val="000000"/>
              </a:solidFill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spc="-1" dirty="0">
                <a:solidFill>
                  <a:srgbClr val="000000"/>
                </a:solidFill>
              </a:rPr>
              <a:t>More </a:t>
            </a:r>
            <a:r>
              <a:rPr lang="de-DE" sz="2400" spc="-1" dirty="0" err="1">
                <a:solidFill>
                  <a:srgbClr val="000000"/>
                </a:solidFill>
              </a:rPr>
              <a:t>info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with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</a:rPr>
              <a:t>module</a:t>
            </a:r>
            <a:r>
              <a:rPr lang="de-DE" sz="2400" b="1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</a:rPr>
              <a:t>help</a:t>
            </a:r>
            <a:r>
              <a:rPr lang="de-DE" sz="2400" spc="-1" dirty="0">
                <a:solidFill>
                  <a:srgbClr val="000000"/>
                </a:solidFill>
              </a:rPr>
              <a:t>: 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400" b="1" spc="-1" dirty="0" err="1">
                <a:solidFill>
                  <a:srgbClr val="000000"/>
                </a:solidFill>
              </a:rPr>
              <a:t>module</a:t>
            </a:r>
            <a:r>
              <a:rPr lang="de-DE" sz="2400" b="1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</a:rPr>
              <a:t>help</a:t>
            </a:r>
            <a:r>
              <a:rPr lang="de-DE" sz="2400" b="1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</a:rPr>
              <a:t>cce</a:t>
            </a:r>
            <a:endParaRPr lang="de-DE" sz="2400" spc="-1" dirty="0">
              <a:solidFill>
                <a:srgbClr val="000000"/>
              </a:solidFill>
            </a:endParaRPr>
          </a:p>
          <a:p>
            <a:pPr marL="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Manuals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User’s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Guides: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command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trike="noStrike" spc="-1" dirty="0">
                <a:solidFill>
                  <a:srgbClr val="000000"/>
                </a:solidFill>
                <a:latin typeface="Arial"/>
              </a:rPr>
              <a:t>man </a:t>
            </a:r>
            <a:r>
              <a:rPr lang="de-DE" sz="2400" strike="noStrike" spc="-1" dirty="0">
                <a:solidFill>
                  <a:srgbClr val="000000"/>
                </a:solidFill>
                <a:latin typeface="Arial"/>
              </a:rPr>
              <a:t>on </a:t>
            </a:r>
            <a:r>
              <a:rPr lang="de-DE" sz="2400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trike="noStrike" spc="-1" dirty="0" err="1">
                <a:solidFill>
                  <a:srgbClr val="000000"/>
                </a:solidFill>
                <a:latin typeface="Arial"/>
              </a:rPr>
              <a:t>shell</a:t>
            </a:r>
            <a:endParaRPr lang="de-DE" sz="2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BEEEA973-50FD-432A-A04E-27457F5BD416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28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270" name="TextShape 4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Basic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Documentation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1" name="Content Placeholder 7"/>
          <p:cNvPicPr/>
          <p:nvPr/>
        </p:nvPicPr>
        <p:blipFill>
          <a:blip r:embed="rId5"/>
          <a:srcRect l="-751" t="-1406" r="44" b="-1432"/>
          <a:stretch/>
        </p:blipFill>
        <p:spPr>
          <a:xfrm>
            <a:off x="5172120" y="419400"/>
            <a:ext cx="6759360" cy="5889600"/>
          </a:xfrm>
          <a:prstGeom prst="rect">
            <a:avLst/>
          </a:prstGeom>
          <a:ln>
            <a:noFill/>
          </a:ln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11988A58-748A-904F-B84E-0AB9ED9C0455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4658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431640" y="4464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Cray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Documentation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431640" y="952920"/>
            <a:ext cx="11328120" cy="5140080"/>
          </a:xfrm>
          <a:prstGeom prst="rect">
            <a:avLst/>
          </a:prstGeom>
          <a:noFill/>
          <a:ln>
            <a:noFill/>
          </a:ln>
        </p:spPr>
        <p:txBody>
          <a:bodyPr lIns="0" tIns="57600" rIns="0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endParaRPr lang="de-DE" sz="2400" b="1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1" strike="noStrike" spc="-1" dirty="0" err="1">
                <a:solidFill>
                  <a:srgbClr val="000000"/>
                </a:solidFill>
                <a:latin typeface="Arial"/>
              </a:rPr>
              <a:t>CrayPubs</a:t>
            </a:r>
            <a:r>
              <a:rPr lang="de-DE" sz="24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trike="noStrike" spc="-1" dirty="0">
                <a:solidFill>
                  <a:srgbClr val="000000"/>
                </a:solidFill>
                <a:latin typeface="Arial"/>
              </a:rPr>
              <a:t>at </a:t>
            </a:r>
            <a:r>
              <a:rPr lang="de-DE" sz="2400" u="sng" spc="-1" dirty="0">
                <a:solidFill>
                  <a:srgbClr val="A60B16"/>
                </a:solidFill>
                <a:hlinkClick r:id="rId2"/>
              </a:rPr>
              <a:t>http://pubs.cray.com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Quick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access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search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Cray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books</a:t>
            </a:r>
            <a:endParaRPr lang="de-DE" sz="2400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</a:rPr>
              <a:t>man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pages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third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-party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documentation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Available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in HTML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PDF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formats</a:t>
            </a:r>
            <a:endParaRPr lang="de-DE" sz="2400" b="1" u="sng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endParaRPr lang="de-DE" sz="2400" b="1" u="sng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buClr>
                <a:srgbClr val="A60B16"/>
              </a:buClr>
              <a:buFont typeface="Wingdings" charset="2"/>
              <a:buChar char=""/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</a:rPr>
              <a:t>Cray man </a:t>
            </a:r>
            <a:r>
              <a:rPr lang="de-DE" sz="2400" strike="noStrike" spc="-1" dirty="0" err="1">
                <a:solidFill>
                  <a:srgbClr val="000000"/>
                </a:solidFill>
                <a:latin typeface="Arial"/>
              </a:rPr>
              <a:t>pages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743040" lvl="1" indent="-285480">
              <a:buClr>
                <a:srgbClr val="A60B16"/>
              </a:buClr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Textual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help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files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on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command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line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Cray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systems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buClr>
                <a:srgbClr val="A60B16"/>
              </a:buClr>
              <a:buFont typeface="Wingdings" charset="2"/>
              <a:buChar char=""/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</a:rPr>
              <a:t>man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command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followed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by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name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man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page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buClr>
                <a:srgbClr val="A60B16"/>
              </a:buClr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Described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on man(1)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page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accessible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with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trike="noStrike" spc="-1" dirty="0">
                <a:solidFill>
                  <a:srgbClr val="000000"/>
                </a:solidFill>
                <a:latin typeface="Arial"/>
              </a:rPr>
              <a:t>man man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TextShape 4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F1A54D89-4E9D-4BBE-9E51-6A7B35482EC2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29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7A5DDC15-E4D4-8D49-8F21-C7C17D3A84AB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31640" y="2349360"/>
            <a:ext cx="11328120" cy="107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404040"/>
                </a:solidFill>
                <a:latin typeface="Arial"/>
                <a:ea typeface="Tahoma"/>
              </a:rPr>
              <a:t>User </a:t>
            </a:r>
            <a:r>
              <a:rPr lang="de-DE" sz="2800" b="1" strike="noStrike" spc="-1" dirty="0" err="1">
                <a:solidFill>
                  <a:srgbClr val="404040"/>
                </a:solidFill>
                <a:latin typeface="Arial"/>
                <a:ea typeface="Tahoma"/>
              </a:rPr>
              <a:t>Policies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35519" y="1052640"/>
            <a:ext cx="11507076" cy="5229214"/>
          </a:xfrm>
          <a:prstGeom prst="rect">
            <a:avLst/>
          </a:prstGeom>
          <a:noFill/>
          <a:ln>
            <a:noFill/>
          </a:ln>
        </p:spPr>
        <p:txBody>
          <a:bodyPr lIns="0" tIns="72000" rIns="0">
            <a:noAutofit/>
          </a:bodyPr>
          <a:lstStyle/>
          <a:p>
            <a:pPr marL="36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r>
              <a:rPr lang="de-DE" sz="2400" spc="-1" dirty="0" err="1">
                <a:solidFill>
                  <a:srgbClr val="000000"/>
                </a:solidFill>
              </a:rPr>
              <a:t>Contact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us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</a:rPr>
              <a:t>if</a:t>
            </a:r>
            <a:r>
              <a:rPr lang="de-DE" sz="2400" b="1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  <a:latin typeface="Arial"/>
              </a:rPr>
              <a:t>you</a:t>
            </a: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  <a:latin typeface="Arial"/>
              </a:rPr>
              <a:t>can‘t</a:t>
            </a: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 find a </a:t>
            </a:r>
            <a:r>
              <a:rPr lang="de-DE" sz="2400" b="1" spc="-1" dirty="0" err="1">
                <a:solidFill>
                  <a:srgbClr val="000000"/>
                </a:solidFill>
                <a:latin typeface="Arial"/>
              </a:rPr>
              <a:t>solution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r>
              <a:rPr lang="de-DE" sz="2400" spc="-1" dirty="0">
                <a:solidFill>
                  <a:srgbClr val="000000"/>
                </a:solidFill>
              </a:rPr>
              <a:t>Write an </a:t>
            </a:r>
            <a:r>
              <a:rPr lang="de-DE" sz="2400" spc="-1" dirty="0" err="1">
                <a:solidFill>
                  <a:srgbClr val="000000"/>
                </a:solidFill>
              </a:rPr>
              <a:t>e-mail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to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>
                <a:solidFill>
                  <a:srgbClr val="000000"/>
                </a:solidFill>
                <a:hlinkClick r:id="rId3"/>
              </a:rPr>
              <a:t>help@cscs.ch</a:t>
            </a:r>
            <a:endParaRPr lang="de-DE" sz="2400" b="1" spc="-1" dirty="0">
              <a:solidFill>
                <a:srgbClr val="000000"/>
              </a:solidFill>
            </a:endParaRP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endParaRPr lang="de-DE" sz="2400" spc="-1" dirty="0">
              <a:solidFill>
                <a:srgbClr val="000000"/>
              </a:solidFill>
              <a:latin typeface="Arial"/>
            </a:endParaRP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Specify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  <a:latin typeface="Arial"/>
              </a:rPr>
              <a:t>system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your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  <a:latin typeface="Arial"/>
              </a:rPr>
              <a:t>project</a:t>
            </a: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 ID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in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subject</a:t>
            </a:r>
            <a:endParaRPr lang="de-DE" sz="2400" spc="-1" dirty="0">
              <a:solidFill>
                <a:srgbClr val="000000"/>
              </a:solidFill>
              <a:latin typeface="Arial"/>
            </a:endParaRP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endParaRPr lang="de-DE" sz="2400" spc="-1" dirty="0">
              <a:solidFill>
                <a:srgbClr val="000000"/>
              </a:solidFill>
              <a:latin typeface="Arial"/>
            </a:endParaRP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r>
              <a:rPr lang="de-DE" sz="2400" spc="-1" dirty="0">
                <a:solidFill>
                  <a:srgbClr val="000000"/>
                </a:solidFill>
                <a:latin typeface="Arial"/>
              </a:rPr>
              <a:t>Report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  <a:latin typeface="Arial"/>
              </a:rPr>
              <a:t>Slurm</a:t>
            </a: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  <a:latin typeface="Arial"/>
              </a:rPr>
              <a:t>job</a:t>
            </a: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 ID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indicate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  <a:latin typeface="Arial"/>
              </a:rPr>
              <a:t>Slurm</a:t>
            </a: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  <a:latin typeface="Arial"/>
              </a:rPr>
              <a:t>job</a:t>
            </a: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  <a:latin typeface="Arial"/>
              </a:rPr>
              <a:t>script</a:t>
            </a: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endParaRPr lang="de-DE" sz="2400" b="1" spc="-1" dirty="0">
              <a:solidFill>
                <a:srgbClr val="000000"/>
              </a:solidFill>
              <a:latin typeface="Arial"/>
            </a:endParaRP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Copy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scripts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source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files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$SCRATCH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give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us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access</a:t>
            </a:r>
            <a:endParaRPr lang="de-DE" sz="2400" spc="-1" dirty="0">
              <a:solidFill>
                <a:srgbClr val="000000"/>
              </a:solidFill>
              <a:latin typeface="Arial"/>
            </a:endParaRP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endParaRPr lang="de-DE" sz="2400" spc="-1" dirty="0">
              <a:solidFill>
                <a:srgbClr val="000000"/>
              </a:solidFill>
              <a:latin typeface="Arial"/>
            </a:endParaRPr>
          </a:p>
          <a:p>
            <a:pPr marL="360" algn="ctr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r>
              <a:rPr lang="de-DE" sz="2400" spc="-1" dirty="0">
                <a:solidFill>
                  <a:srgbClr val="000000"/>
                </a:solidFill>
                <a:latin typeface="Arial"/>
              </a:rPr>
              <a:t>The </a:t>
            </a:r>
            <a:r>
              <a:rPr lang="de-DE" sz="2400" b="1" spc="-1" dirty="0" err="1">
                <a:solidFill>
                  <a:schemeClr val="bg2"/>
                </a:solidFill>
                <a:latin typeface="Arial"/>
              </a:rPr>
              <a:t>more</a:t>
            </a:r>
            <a:r>
              <a:rPr lang="de-DE" sz="2400" b="1" spc="-1" dirty="0">
                <a:solidFill>
                  <a:schemeClr val="bg2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chemeClr val="bg2"/>
                </a:solidFill>
                <a:latin typeface="Arial"/>
              </a:rPr>
              <a:t>detailed</a:t>
            </a:r>
            <a:r>
              <a:rPr lang="de-DE" sz="2400" b="1" spc="-1" dirty="0">
                <a:solidFill>
                  <a:schemeClr val="bg2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chemeClr val="bg2"/>
                </a:solidFill>
                <a:latin typeface="Arial"/>
              </a:rPr>
              <a:t>the</a:t>
            </a:r>
            <a:r>
              <a:rPr lang="de-DE" sz="2400" b="1" spc="-1" dirty="0">
                <a:solidFill>
                  <a:schemeClr val="bg2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chemeClr val="bg2"/>
                </a:solidFill>
                <a:latin typeface="Arial"/>
              </a:rPr>
              <a:t>request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chemeClr val="bg2"/>
                </a:solidFill>
                <a:latin typeface="Arial"/>
              </a:rPr>
              <a:t>more</a:t>
            </a:r>
            <a:r>
              <a:rPr lang="de-DE" sz="2400" b="1" spc="-1" dirty="0">
                <a:solidFill>
                  <a:schemeClr val="bg2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chemeClr val="bg2"/>
                </a:solidFill>
                <a:latin typeface="Arial"/>
              </a:rPr>
              <a:t>effective</a:t>
            </a:r>
            <a:r>
              <a:rPr lang="de-DE" sz="2400" b="1" spc="-1" dirty="0">
                <a:solidFill>
                  <a:schemeClr val="bg2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chemeClr val="bg2"/>
                </a:solidFill>
                <a:latin typeface="Arial"/>
              </a:rPr>
              <a:t>the</a:t>
            </a:r>
            <a:r>
              <a:rPr lang="de-DE" sz="2400" b="1" spc="-1" dirty="0">
                <a:solidFill>
                  <a:schemeClr val="bg2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chemeClr val="bg2"/>
                </a:solidFill>
                <a:latin typeface="Arial"/>
              </a:rPr>
              <a:t>reply</a:t>
            </a:r>
            <a:r>
              <a:rPr lang="de-DE" sz="2400" spc="-1" dirty="0">
                <a:latin typeface="Arial"/>
              </a:rPr>
              <a:t>!</a:t>
            </a:r>
          </a:p>
          <a:p>
            <a:pPr marL="343260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Arial" panose="020B0604020202020204" pitchFamily="34" charset="0"/>
              <a:buChar char="•"/>
            </a:pPr>
            <a:endParaRPr lang="de-DE" sz="2000" strike="noStrike" spc="-1" dirty="0">
              <a:solidFill>
                <a:srgbClr val="000000"/>
              </a:solidFill>
              <a:latin typeface="Arial"/>
            </a:endParaRPr>
          </a:p>
          <a:p>
            <a:pPr marL="800280" lvl="1" indent="-34272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endParaRPr lang="de-DE" sz="2000" b="1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800280" lvl="1" indent="-34272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6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BEEEA973-50FD-432A-A04E-27457F5BD416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30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270" name="TextShape 4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How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to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submit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a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support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request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9CE847A6-D923-0246-ABDB-6695EE6081D1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60513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35519" y="1052641"/>
            <a:ext cx="11507076" cy="501840"/>
          </a:xfrm>
          <a:prstGeom prst="rect">
            <a:avLst/>
          </a:prstGeom>
          <a:noFill/>
          <a:ln>
            <a:noFill/>
          </a:ln>
        </p:spPr>
        <p:txBody>
          <a:bodyPr lIns="0" tIns="72000" rIns="0">
            <a:noAutofit/>
          </a:bodyPr>
          <a:lstStyle/>
          <a:p>
            <a:pPr marL="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Template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message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be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adapted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>
                <a:solidFill>
                  <a:srgbClr val="000000"/>
                </a:solidFill>
                <a:latin typeface="Arial"/>
                <a:hlinkClick r:id="rId3"/>
              </a:rPr>
              <a:t>help@cscs.ch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:</a:t>
            </a: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	</a:t>
            </a:r>
            <a:endParaRPr lang="de-DE" sz="2400" spc="-1" dirty="0">
              <a:solidFill>
                <a:srgbClr val="000000"/>
              </a:solidFill>
              <a:latin typeface="Arial"/>
            </a:endParaRPr>
          </a:p>
          <a:p>
            <a:pPr marL="36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BEEEA973-50FD-432A-A04E-27457F5BD416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31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270" name="TextShape 4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Example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of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a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request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for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support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7A0E5C-C80F-9E40-8C51-7519AB5149F7}"/>
              </a:ext>
            </a:extLst>
          </p:cNvPr>
          <p:cNvSpPr txBox="1"/>
          <p:nvPr/>
        </p:nvSpPr>
        <p:spPr>
          <a:xfrm>
            <a:off x="282414" y="1628234"/>
            <a:ext cx="11632218" cy="4031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6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r>
              <a:rPr lang="de-DE" sz="2400" b="1" spc="-1" dirty="0" err="1">
                <a:solidFill>
                  <a:srgbClr val="000000"/>
                </a:solidFill>
              </a:rPr>
              <a:t>Subject</a:t>
            </a:r>
            <a:r>
              <a:rPr lang="de-DE" sz="2400" spc="-1" dirty="0">
                <a:solidFill>
                  <a:srgbClr val="000000"/>
                </a:solidFill>
              </a:rPr>
              <a:t>: </a:t>
            </a:r>
            <a:r>
              <a:rPr lang="de-DE" sz="2400" spc="-1" dirty="0" err="1">
                <a:solidFill>
                  <a:srgbClr val="000000"/>
                </a:solidFill>
              </a:rPr>
              <a:t>Slurm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job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failed</a:t>
            </a:r>
            <a:r>
              <a:rPr lang="de-DE" sz="2400" spc="-1" dirty="0">
                <a:solidFill>
                  <a:srgbClr val="000000"/>
                </a:solidFill>
              </a:rPr>
              <a:t> on Piz </a:t>
            </a:r>
            <a:r>
              <a:rPr lang="de-DE" sz="2400" spc="-1" dirty="0" err="1">
                <a:solidFill>
                  <a:srgbClr val="000000"/>
                </a:solidFill>
              </a:rPr>
              <a:t>Daint</a:t>
            </a:r>
            <a:r>
              <a:rPr lang="de-DE" sz="2400" spc="-1" dirty="0">
                <a:solidFill>
                  <a:srgbClr val="000000"/>
                </a:solidFill>
              </a:rPr>
              <a:t> (</a:t>
            </a:r>
            <a:r>
              <a:rPr lang="de-DE" sz="2400" spc="-1" dirty="0" err="1">
                <a:solidFill>
                  <a:srgbClr val="000000"/>
                </a:solidFill>
              </a:rPr>
              <a:t>project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i="1" spc="-1" dirty="0">
                <a:solidFill>
                  <a:srgbClr val="000000"/>
                </a:solidFill>
              </a:rPr>
              <a:t>&lt;</a:t>
            </a:r>
            <a:r>
              <a:rPr lang="de-DE" sz="2400" i="1" spc="-1" dirty="0" err="1">
                <a:solidFill>
                  <a:srgbClr val="000000"/>
                </a:solidFill>
              </a:rPr>
              <a:t>project</a:t>
            </a:r>
            <a:r>
              <a:rPr lang="de-DE" sz="2400" i="1" spc="-1" dirty="0">
                <a:solidFill>
                  <a:srgbClr val="000000"/>
                </a:solidFill>
              </a:rPr>
              <a:t> ID&gt;</a:t>
            </a:r>
            <a:r>
              <a:rPr lang="de-DE" sz="2400" spc="-1" dirty="0">
                <a:solidFill>
                  <a:srgbClr val="000000"/>
                </a:solidFill>
              </a:rPr>
              <a:t>)</a:t>
            </a:r>
          </a:p>
          <a:p>
            <a:pPr marL="36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r>
              <a:rPr lang="de-DE" sz="2400" b="1" spc="-1" dirty="0">
                <a:solidFill>
                  <a:srgbClr val="000000"/>
                </a:solidFill>
              </a:rPr>
              <a:t>Content:</a:t>
            </a:r>
          </a:p>
          <a:p>
            <a:pPr marL="457560" lvl="1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r>
              <a:rPr lang="de-DE" sz="2400" spc="-1" dirty="0" err="1">
                <a:solidFill>
                  <a:srgbClr val="000000"/>
                </a:solidFill>
              </a:rPr>
              <a:t>My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username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is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i="1" spc="-1" dirty="0">
                <a:solidFill>
                  <a:srgbClr val="000000"/>
                </a:solidFill>
              </a:rPr>
              <a:t>&lt;</a:t>
            </a:r>
            <a:r>
              <a:rPr lang="de-DE" sz="2400" i="1" spc="-1" dirty="0" err="1">
                <a:solidFill>
                  <a:srgbClr val="000000"/>
                </a:solidFill>
              </a:rPr>
              <a:t>user</a:t>
            </a:r>
            <a:r>
              <a:rPr lang="de-DE" sz="2400" i="1" spc="-1" dirty="0">
                <a:solidFill>
                  <a:srgbClr val="000000"/>
                </a:solidFill>
              </a:rPr>
              <a:t> </a:t>
            </a:r>
            <a:r>
              <a:rPr lang="de-DE" sz="2400" i="1" spc="-1" dirty="0" err="1">
                <a:solidFill>
                  <a:srgbClr val="000000"/>
                </a:solidFill>
              </a:rPr>
              <a:t>name</a:t>
            </a:r>
            <a:r>
              <a:rPr lang="de-DE" sz="2400" i="1" spc="-1" dirty="0">
                <a:solidFill>
                  <a:srgbClr val="000000"/>
                </a:solidFill>
              </a:rPr>
              <a:t>&gt;, </a:t>
            </a:r>
            <a:r>
              <a:rPr lang="de-DE" sz="2400" spc="-1" dirty="0">
                <a:solidFill>
                  <a:srgbClr val="000000"/>
                </a:solidFill>
              </a:rPr>
              <a:t>I </a:t>
            </a:r>
            <a:r>
              <a:rPr lang="de-DE" sz="2400" spc="-1" dirty="0" err="1">
                <a:solidFill>
                  <a:srgbClr val="000000"/>
                </a:solidFill>
              </a:rPr>
              <a:t>submitted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the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job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i="1" spc="-1" dirty="0">
                <a:solidFill>
                  <a:srgbClr val="000000"/>
                </a:solidFill>
              </a:rPr>
              <a:t>&lt;</a:t>
            </a:r>
            <a:r>
              <a:rPr lang="de-DE" sz="2400" i="1" spc="-1" dirty="0" err="1">
                <a:solidFill>
                  <a:srgbClr val="000000"/>
                </a:solidFill>
              </a:rPr>
              <a:t>job</a:t>
            </a:r>
            <a:r>
              <a:rPr lang="de-DE" sz="2400" i="1" spc="-1" dirty="0">
                <a:solidFill>
                  <a:srgbClr val="000000"/>
                </a:solidFill>
              </a:rPr>
              <a:t> ID&gt; </a:t>
            </a:r>
            <a:r>
              <a:rPr lang="de-DE" sz="2400" spc="-1" dirty="0">
                <a:solidFill>
                  <a:srgbClr val="000000"/>
                </a:solidFill>
              </a:rPr>
              <a:t>on Piz </a:t>
            </a:r>
            <a:r>
              <a:rPr lang="de-DE" sz="2400" spc="-1" dirty="0" err="1">
                <a:solidFill>
                  <a:srgbClr val="000000"/>
                </a:solidFill>
              </a:rPr>
              <a:t>Daint</a:t>
            </a:r>
            <a:r>
              <a:rPr lang="de-DE" sz="2400" spc="-1" dirty="0">
                <a:solidFill>
                  <a:srgbClr val="000000"/>
                </a:solidFill>
              </a:rPr>
              <a:t>.</a:t>
            </a:r>
          </a:p>
          <a:p>
            <a:pPr marL="457560" lvl="1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r>
              <a:rPr lang="de-DE" sz="2400" spc="-1" dirty="0">
                <a:solidFill>
                  <a:srgbClr val="000000"/>
                </a:solidFill>
              </a:rPr>
              <a:t>The </a:t>
            </a:r>
            <a:r>
              <a:rPr lang="de-DE" sz="2400" spc="-1" dirty="0" err="1">
                <a:solidFill>
                  <a:srgbClr val="000000"/>
                </a:solidFill>
              </a:rPr>
              <a:t>job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running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i="1" spc="-1" dirty="0">
                <a:solidFill>
                  <a:srgbClr val="000000"/>
                </a:solidFill>
              </a:rPr>
              <a:t>&lt;</a:t>
            </a:r>
            <a:r>
              <a:rPr lang="de-DE" sz="2400" i="1" spc="-1" dirty="0" err="1">
                <a:solidFill>
                  <a:srgbClr val="000000"/>
                </a:solidFill>
              </a:rPr>
              <a:t>code</a:t>
            </a:r>
            <a:r>
              <a:rPr lang="de-DE" sz="2400" i="1" spc="-1" dirty="0">
                <a:solidFill>
                  <a:srgbClr val="000000"/>
                </a:solidFill>
              </a:rPr>
              <a:t> </a:t>
            </a:r>
            <a:r>
              <a:rPr lang="de-DE" sz="2400" i="1" spc="-1" dirty="0" err="1">
                <a:solidFill>
                  <a:srgbClr val="000000"/>
                </a:solidFill>
              </a:rPr>
              <a:t>name</a:t>
            </a:r>
            <a:r>
              <a:rPr lang="de-DE" sz="2400" i="1" spc="-1" dirty="0">
                <a:solidFill>
                  <a:srgbClr val="000000"/>
                </a:solidFill>
              </a:rPr>
              <a:t>&gt; </a:t>
            </a:r>
            <a:r>
              <a:rPr lang="de-DE" sz="2400" spc="-1" dirty="0" err="1">
                <a:solidFill>
                  <a:srgbClr val="000000"/>
                </a:solidFill>
              </a:rPr>
              <a:t>exited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with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state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>
                <a:solidFill>
                  <a:srgbClr val="000000"/>
                </a:solidFill>
              </a:rPr>
              <a:t>FAILED</a:t>
            </a:r>
            <a:r>
              <a:rPr lang="de-DE" sz="2400" spc="-1" dirty="0">
                <a:solidFill>
                  <a:srgbClr val="000000"/>
                </a:solidFill>
              </a:rPr>
              <a:t> but </a:t>
            </a:r>
            <a:r>
              <a:rPr lang="de-DE" sz="2400" spc="-1" dirty="0" err="1">
                <a:solidFill>
                  <a:srgbClr val="000000"/>
                </a:solidFill>
              </a:rPr>
              <a:t>no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error</a:t>
            </a:r>
            <a:r>
              <a:rPr lang="de-DE" sz="2400" spc="-1" dirty="0">
                <a:solidFill>
                  <a:srgbClr val="000000"/>
                </a:solidFill>
              </a:rPr>
              <a:t> in </a:t>
            </a:r>
            <a:r>
              <a:rPr lang="de-DE" sz="2400" spc="-1" dirty="0" err="1">
                <a:solidFill>
                  <a:srgbClr val="000000"/>
                </a:solidFill>
              </a:rPr>
              <a:t>output</a:t>
            </a:r>
            <a:r>
              <a:rPr lang="de-DE" sz="2400" spc="-1" dirty="0">
                <a:solidFill>
                  <a:srgbClr val="000000"/>
                </a:solidFill>
              </a:rPr>
              <a:t>.</a:t>
            </a:r>
          </a:p>
          <a:p>
            <a:pPr marL="457560" lvl="1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r>
              <a:rPr lang="de-DE" sz="2400" spc="-1" dirty="0">
                <a:solidFill>
                  <a:srgbClr val="000000"/>
                </a:solidFill>
              </a:rPr>
              <a:t>The </a:t>
            </a:r>
            <a:r>
              <a:rPr lang="de-DE" sz="2400" spc="-1" dirty="0" err="1">
                <a:solidFill>
                  <a:srgbClr val="000000"/>
                </a:solidFill>
              </a:rPr>
              <a:t>job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script</a:t>
            </a:r>
            <a:r>
              <a:rPr lang="de-DE" sz="2400" spc="-1" dirty="0">
                <a:solidFill>
                  <a:srgbClr val="000000"/>
                </a:solidFill>
              </a:rPr>
              <a:t> (</a:t>
            </a:r>
            <a:r>
              <a:rPr lang="de-DE" sz="2400" i="1" spc="-1" dirty="0">
                <a:solidFill>
                  <a:srgbClr val="000000"/>
                </a:solidFill>
              </a:rPr>
              <a:t>&lt;</a:t>
            </a:r>
            <a:r>
              <a:rPr lang="de-DE" sz="2400" i="1" spc="-1" dirty="0" err="1">
                <a:solidFill>
                  <a:srgbClr val="000000"/>
                </a:solidFill>
              </a:rPr>
              <a:t>script</a:t>
            </a:r>
            <a:r>
              <a:rPr lang="de-DE" sz="2400" i="1" spc="-1" dirty="0">
                <a:solidFill>
                  <a:srgbClr val="000000"/>
                </a:solidFill>
              </a:rPr>
              <a:t> </a:t>
            </a:r>
            <a:r>
              <a:rPr lang="de-DE" sz="2400" i="1" spc="-1" dirty="0" err="1">
                <a:solidFill>
                  <a:srgbClr val="000000"/>
                </a:solidFill>
              </a:rPr>
              <a:t>name</a:t>
            </a:r>
            <a:r>
              <a:rPr lang="de-DE" sz="2400" i="1" spc="-1" dirty="0">
                <a:solidFill>
                  <a:srgbClr val="000000"/>
                </a:solidFill>
              </a:rPr>
              <a:t>&gt;</a:t>
            </a:r>
            <a:r>
              <a:rPr lang="de-DE" sz="2400" spc="-1" dirty="0">
                <a:solidFill>
                  <a:srgbClr val="000000"/>
                </a:solidFill>
              </a:rPr>
              <a:t>) </a:t>
            </a:r>
            <a:r>
              <a:rPr lang="de-DE" sz="2400" spc="-1" dirty="0" err="1">
                <a:solidFill>
                  <a:srgbClr val="000000"/>
                </a:solidFill>
              </a:rPr>
              <a:t>and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input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files</a:t>
            </a:r>
            <a:r>
              <a:rPr lang="de-DE" sz="2400" spc="-1" dirty="0">
                <a:solidFill>
                  <a:srgbClr val="000000"/>
                </a:solidFill>
              </a:rPr>
              <a:t> (</a:t>
            </a:r>
            <a:r>
              <a:rPr lang="de-DE" sz="2400" i="1" spc="-1" dirty="0">
                <a:solidFill>
                  <a:srgbClr val="000000"/>
                </a:solidFill>
              </a:rPr>
              <a:t>&lt;</a:t>
            </a:r>
            <a:r>
              <a:rPr lang="de-DE" sz="2400" i="1" spc="-1" dirty="0" err="1">
                <a:solidFill>
                  <a:srgbClr val="000000"/>
                </a:solidFill>
              </a:rPr>
              <a:t>file</a:t>
            </a:r>
            <a:r>
              <a:rPr lang="de-DE" sz="2400" i="1" spc="-1">
                <a:solidFill>
                  <a:srgbClr val="000000"/>
                </a:solidFill>
              </a:rPr>
              <a:t> list</a:t>
            </a:r>
            <a:r>
              <a:rPr lang="de-DE" sz="2400" i="1" spc="-1" dirty="0">
                <a:solidFill>
                  <a:srgbClr val="000000"/>
                </a:solidFill>
              </a:rPr>
              <a:t>&gt;</a:t>
            </a:r>
            <a:r>
              <a:rPr lang="de-DE" sz="2400" spc="-1" dirty="0">
                <a:solidFill>
                  <a:srgbClr val="000000"/>
                </a:solidFill>
              </a:rPr>
              <a:t>) </a:t>
            </a:r>
            <a:r>
              <a:rPr lang="de-DE" sz="2400" spc="-1" dirty="0" err="1">
                <a:solidFill>
                  <a:srgbClr val="000000"/>
                </a:solidFill>
              </a:rPr>
              <a:t>can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be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found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here</a:t>
            </a:r>
            <a:r>
              <a:rPr lang="de-DE" sz="2400" spc="-1" dirty="0">
                <a:solidFill>
                  <a:srgbClr val="000000"/>
                </a:solidFill>
              </a:rPr>
              <a:t>:</a:t>
            </a:r>
          </a:p>
          <a:p>
            <a:pPr marL="1257480" lvl="2" indent="-34272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1" spc="-1" dirty="0">
                <a:solidFill>
                  <a:srgbClr val="000000"/>
                </a:solidFill>
              </a:rPr>
              <a:t>/</a:t>
            </a:r>
            <a:r>
              <a:rPr lang="de-DE" sz="2400" b="1" spc="-1" dirty="0" err="1">
                <a:solidFill>
                  <a:srgbClr val="000000"/>
                </a:solidFill>
              </a:rPr>
              <a:t>scratch</a:t>
            </a:r>
            <a:r>
              <a:rPr lang="de-DE" sz="2400" b="1" spc="-1" dirty="0">
                <a:solidFill>
                  <a:srgbClr val="000000"/>
                </a:solidFill>
              </a:rPr>
              <a:t>/snx3000/$USER/</a:t>
            </a:r>
            <a:r>
              <a:rPr lang="de-DE" sz="2400" b="1" spc="-1" dirty="0" err="1">
                <a:solidFill>
                  <a:srgbClr val="000000"/>
                </a:solidFill>
              </a:rPr>
              <a:t>job</a:t>
            </a:r>
            <a:endParaRPr lang="de-DE" sz="2400" b="1" spc="-1" dirty="0">
              <a:solidFill>
                <a:srgbClr val="000000"/>
              </a:solidFill>
            </a:endParaRPr>
          </a:p>
          <a:p>
            <a:pPr marL="1257480" lvl="2" indent="-34272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spc="-1" dirty="0">
                <a:solidFill>
                  <a:srgbClr val="000000"/>
                </a:solidFill>
              </a:rPr>
              <a:t>I </a:t>
            </a:r>
            <a:r>
              <a:rPr lang="de-DE" sz="2400" spc="-1" dirty="0" err="1">
                <a:solidFill>
                  <a:srgbClr val="000000"/>
                </a:solidFill>
              </a:rPr>
              <a:t>have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given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read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access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with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</a:rPr>
              <a:t>chmod</a:t>
            </a:r>
            <a:r>
              <a:rPr lang="de-DE" sz="2400" b="1" spc="-1" dirty="0">
                <a:solidFill>
                  <a:srgbClr val="000000"/>
                </a:solidFill>
              </a:rPr>
              <a:t> –R +</a:t>
            </a:r>
            <a:r>
              <a:rPr lang="de-DE" sz="2400" b="1" spc="-1" dirty="0" err="1">
                <a:solidFill>
                  <a:srgbClr val="000000"/>
                </a:solidFill>
              </a:rPr>
              <a:t>r</a:t>
            </a:r>
            <a:r>
              <a:rPr lang="de-DE" sz="2400" b="1" spc="-1" dirty="0">
                <a:solidFill>
                  <a:srgbClr val="000000"/>
                </a:solidFill>
              </a:rPr>
              <a:t> $SCRATCH/</a:t>
            </a:r>
            <a:r>
              <a:rPr lang="de-DE" sz="2400" b="1" spc="-1" dirty="0" err="1">
                <a:solidFill>
                  <a:srgbClr val="000000"/>
                </a:solidFill>
              </a:rPr>
              <a:t>job</a:t>
            </a:r>
            <a:endParaRPr lang="de-DE" sz="2400" spc="-1" dirty="0">
              <a:solidFill>
                <a:srgbClr val="000000"/>
              </a:solidFill>
            </a:endParaRPr>
          </a:p>
          <a:p>
            <a:pPr marL="457560" lvl="1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r>
              <a:rPr lang="de-DE" sz="2400" spc="-1" dirty="0" err="1">
                <a:solidFill>
                  <a:srgbClr val="000000"/>
                </a:solidFill>
              </a:rPr>
              <a:t>Please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let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me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know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the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reason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of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the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failure</a:t>
            </a:r>
            <a:r>
              <a:rPr lang="de-DE" sz="2400" spc="-1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EDB36BF-795D-6E47-9A2E-6590C56D9944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18182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407520" y="1312920"/>
            <a:ext cx="4018430" cy="5143320"/>
          </a:xfrm>
          <a:prstGeom prst="rect">
            <a:avLst/>
          </a:prstGeom>
          <a:noFill/>
          <a:ln>
            <a:noFill/>
          </a:ln>
        </p:spPr>
        <p:txBody>
          <a:bodyPr lIns="0" tIns="72000" rIns="0"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CSCS User Portal:</a:t>
            </a:r>
          </a:p>
          <a:p>
            <a:pPr marL="68580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400" b="0" u="sng" strike="noStrike" spc="-1" dirty="0">
                <a:solidFill>
                  <a:srgbClr val="A60B16"/>
                </a:solidFill>
                <a:uFillTx/>
                <a:latin typeface="Arial"/>
                <a:hlinkClick r:id="rId3"/>
              </a:rPr>
              <a:t>https://user.cscs.ch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Cray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Documentation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68580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400" b="0" u="sng" strike="noStrike" spc="-1" dirty="0">
                <a:solidFill>
                  <a:srgbClr val="A60B16"/>
                </a:solidFill>
                <a:uFillTx/>
                <a:latin typeface="Arial"/>
                <a:hlinkClick r:id="rId4"/>
              </a:rPr>
              <a:t>https://pubs.cray.com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NVIDIA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Documentation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68580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400" b="0" u="sng" strike="noStrike" spc="-1" dirty="0">
                <a:solidFill>
                  <a:srgbClr val="A60B16"/>
                </a:solidFill>
                <a:uFillTx/>
                <a:latin typeface="Arial"/>
                <a:hlinkClick r:id="rId5"/>
              </a:rPr>
              <a:t>https://docs.nvidia.com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Contact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us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400" b="0" u="sng" strike="noStrike" spc="-1" dirty="0">
                <a:solidFill>
                  <a:srgbClr val="A60B16"/>
                </a:solidFill>
                <a:uFillTx/>
                <a:latin typeface="Arial"/>
                <a:hlinkClick r:id="rId6"/>
              </a:rPr>
              <a:t>help@cscs.ch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de-DE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Shape 3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48D6AF23-3829-4797-B54C-5A482F337BFC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32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280" name="TextShape 4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Useful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links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CustomShape 5"/>
          <p:cNvSpPr/>
          <p:nvPr/>
        </p:nvSpPr>
        <p:spPr>
          <a:xfrm>
            <a:off x="4223880" y="5013000"/>
            <a:ext cx="7416360" cy="6140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0" i="1" strike="noStrike" spc="-1" dirty="0">
                <a:solidFill>
                  <a:srgbClr val="000000"/>
                </a:solidFill>
                <a:latin typeface="Arial"/>
              </a:rPr>
              <a:t>Piz </a:t>
            </a:r>
            <a:r>
              <a:rPr lang="en-US" b="0" i="1" strike="noStrike" spc="-1" dirty="0" err="1">
                <a:solidFill>
                  <a:srgbClr val="000000"/>
                </a:solidFill>
                <a:latin typeface="Arial"/>
              </a:rPr>
              <a:t>Daint</a:t>
            </a:r>
            <a:r>
              <a:rPr lang="en-US" b="0" i="1" strike="noStrike" spc="-1" dirty="0">
                <a:solidFill>
                  <a:srgbClr val="000000"/>
                </a:solidFill>
                <a:latin typeface="Arial"/>
              </a:rPr>
              <a:t> in the machine room at CSCS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282" name="Content Placeholder 6"/>
          <p:cNvPicPr/>
          <p:nvPr/>
        </p:nvPicPr>
        <p:blipFill>
          <a:blip r:embed="rId7"/>
          <a:stretch/>
        </p:blipFill>
        <p:spPr>
          <a:xfrm>
            <a:off x="5231880" y="692640"/>
            <a:ext cx="5471640" cy="4103640"/>
          </a:xfrm>
          <a:prstGeom prst="rect">
            <a:avLst/>
          </a:prstGeom>
          <a:ln>
            <a:noFill/>
          </a:ln>
        </p:spPr>
      </p:pic>
      <p:sp>
        <p:nvSpPr>
          <p:cNvPr id="8" name="CustomShape 2">
            <a:extLst>
              <a:ext uri="{FF2B5EF4-FFF2-40B4-BE49-F238E27FC236}">
                <a16:creationId xmlns:a16="http://schemas.microsoft.com/office/drawing/2014/main" id="{A7074B70-AF53-0847-94CF-0BC7DC278985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431640" y="3429000"/>
            <a:ext cx="11328120" cy="107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404040"/>
                </a:solidFill>
                <a:latin typeface="Arial"/>
                <a:ea typeface="Tahoma"/>
              </a:rPr>
              <a:t>Thank you for your kind attention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General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Policies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431640" y="1087560"/>
            <a:ext cx="11328120" cy="5140080"/>
          </a:xfrm>
          <a:prstGeom prst="rect">
            <a:avLst/>
          </a:prstGeom>
          <a:noFill/>
          <a:ln>
            <a:noFill/>
          </a:ln>
        </p:spPr>
        <p:txBody>
          <a:bodyPr lIns="0" tIns="57600" rIns="0">
            <a:noAutofit/>
          </a:bodyPr>
          <a:lstStyle/>
          <a:p>
            <a:r>
              <a:rPr lang="en-US" sz="2400" dirty="0"/>
              <a:t>The </a:t>
            </a:r>
            <a:r>
              <a:rPr lang="en-US" sz="2400" dirty="0">
                <a:hlinkClick r:id="rId2"/>
              </a:rPr>
              <a:t>code of conduct</a:t>
            </a:r>
            <a:r>
              <a:rPr lang="en-US" sz="2400" dirty="0"/>
              <a:t> outlines proper practices: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Access to Source Codes: </a:t>
            </a:r>
            <a:r>
              <a:rPr lang="en-US" sz="2400" dirty="0"/>
              <a:t>you agree to make codes available for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Scientific Advisory Committee: </a:t>
            </a:r>
            <a:r>
              <a:rPr lang="en-US" sz="2400" dirty="0"/>
              <a:t>committee members must not be contacted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Acknowledgements: </a:t>
            </a:r>
            <a:r>
              <a:rPr lang="en-US" sz="2400" dirty="0"/>
              <a:t>you must acknowledge the use of CSCS resources in all publications related to your production with reference to the “</a:t>
            </a:r>
            <a:r>
              <a:rPr lang="en-US" sz="2400" i="1" dirty="0"/>
              <a:t>project ID ###”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3"/>
              </a:rPr>
              <a:t>User Regulations</a:t>
            </a:r>
            <a:r>
              <a:rPr lang="en-US" sz="2400" dirty="0"/>
              <a:t> define basic guidelines: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Accounts are personal</a:t>
            </a:r>
            <a:r>
              <a:rPr lang="en-US" sz="2400" dirty="0"/>
              <a:t> and sharing them is forbidden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hlinkClick r:id="rId4"/>
              </a:rPr>
              <a:t>ETH Zurich Acceptable Use Policy for Telematics Resources (“BOT”)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Access to CSCS resources </a:t>
            </a:r>
            <a:r>
              <a:rPr lang="en-US" sz="2400" b="1" dirty="0"/>
              <a:t>may be revoked to users violating the policies</a:t>
            </a:r>
          </a:p>
        </p:txBody>
      </p:sp>
      <p:sp>
        <p:nvSpPr>
          <p:cNvPr id="245" name="TextShape 4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A434B877-7B6B-4B26-A680-A0549FBB0043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4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1BF7821-DC1F-F248-A56B-14711E319985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Data Retention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Policies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431640" y="1087560"/>
            <a:ext cx="11328120" cy="5140080"/>
          </a:xfrm>
          <a:prstGeom prst="rect">
            <a:avLst/>
          </a:prstGeom>
          <a:noFill/>
          <a:ln>
            <a:noFill/>
          </a:ln>
        </p:spPr>
        <p:txBody>
          <a:bodyPr lIns="0" tIns="57600" rIns="0">
            <a:noAutofit/>
          </a:bodyPr>
          <a:lstStyle/>
          <a:p>
            <a:r>
              <a:rPr lang="en-US" sz="2400" dirty="0"/>
              <a:t>Data backup for </a:t>
            </a:r>
            <a:r>
              <a:rPr lang="en-US" sz="2400" b="1" dirty="0"/>
              <a:t>active projects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Data in </a:t>
            </a:r>
            <a:r>
              <a:rPr lang="en-US" sz="2400" b="1" dirty="0"/>
              <a:t>users</a:t>
            </a:r>
            <a:r>
              <a:rPr lang="en-US" sz="2400" dirty="0"/>
              <a:t> and </a:t>
            </a:r>
            <a:r>
              <a:rPr lang="en-US" sz="2400" b="1" dirty="0"/>
              <a:t>project</a:t>
            </a:r>
            <a:r>
              <a:rPr lang="en-US" sz="2400" dirty="0"/>
              <a:t> folders is </a:t>
            </a:r>
            <a:r>
              <a:rPr lang="en-US" sz="2400" dirty="0">
                <a:hlinkClick r:id="rId2"/>
              </a:rPr>
              <a:t>backed up</a:t>
            </a:r>
            <a:r>
              <a:rPr lang="en-US" sz="2400" dirty="0"/>
              <a:t> (past 90 days)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Data recovery</a:t>
            </a:r>
            <a:r>
              <a:rPr lang="en-US" sz="2400" dirty="0"/>
              <a:t> is also possible with daily snapshots (past 7 days)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Data will be removed </a:t>
            </a:r>
            <a:r>
              <a:rPr lang="en-US" sz="2400" b="1" dirty="0"/>
              <a:t>3 months</a:t>
            </a:r>
            <a:r>
              <a:rPr lang="en-US" sz="2400" dirty="0"/>
              <a:t> after the expiration of the project</a:t>
            </a:r>
          </a:p>
          <a:p>
            <a:endParaRPr lang="en-US" sz="2400" dirty="0"/>
          </a:p>
          <a:p>
            <a:r>
              <a:rPr lang="en-US" sz="2400" dirty="0"/>
              <a:t>As soon as a </a:t>
            </a:r>
            <a:r>
              <a:rPr lang="en-US" sz="2400" b="1" dirty="0"/>
              <a:t>project expires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Data backup is </a:t>
            </a:r>
            <a:r>
              <a:rPr lang="en-US" sz="2400" b="1" dirty="0"/>
              <a:t>disabled</a:t>
            </a:r>
            <a:r>
              <a:rPr lang="en-US" sz="2400" dirty="0"/>
              <a:t> immediately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No data recovery</a:t>
            </a:r>
            <a:r>
              <a:rPr lang="en-US" sz="2400" dirty="0"/>
              <a:t> after the final data removal</a:t>
            </a:r>
          </a:p>
          <a:p>
            <a:endParaRPr lang="en-US" sz="2400" dirty="0"/>
          </a:p>
          <a:p>
            <a:r>
              <a:rPr lang="en-US" sz="2400" b="1" dirty="0"/>
              <a:t>No backup</a:t>
            </a:r>
            <a:r>
              <a:rPr lang="en-US" sz="2400" dirty="0"/>
              <a:t> for data in </a:t>
            </a:r>
            <a:r>
              <a:rPr lang="en-US" sz="2400" b="1" dirty="0"/>
              <a:t>scratch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No recovery in case of </a:t>
            </a:r>
            <a:r>
              <a:rPr lang="en-US" sz="2400" b="1" dirty="0"/>
              <a:t>accidental data loss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No recovery of data deleted due to the </a:t>
            </a:r>
            <a:r>
              <a:rPr lang="en-US" sz="2400" dirty="0">
                <a:hlinkClick r:id="rId4"/>
              </a:rPr>
              <a:t>cleaning policy</a:t>
            </a:r>
            <a:r>
              <a:rPr lang="en-US" sz="2400" dirty="0"/>
              <a:t> </a:t>
            </a:r>
          </a:p>
        </p:txBody>
      </p:sp>
      <p:sp>
        <p:nvSpPr>
          <p:cNvPr id="245" name="TextShape 4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A434B877-7B6B-4B26-A680-A0549FBB0043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5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3859BABA-4358-BE4C-A7C0-85BCFFDFB7BA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9317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Fair 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Usage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Policies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 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431640" y="1087560"/>
            <a:ext cx="11328120" cy="5140080"/>
          </a:xfrm>
          <a:prstGeom prst="rect">
            <a:avLst/>
          </a:prstGeom>
          <a:noFill/>
          <a:ln>
            <a:noFill/>
          </a:ln>
        </p:spPr>
        <p:txBody>
          <a:bodyPr lIns="0" tIns="57600" rIns="0">
            <a:noAutofit/>
          </a:bodyPr>
          <a:lstStyle/>
          <a:p>
            <a:r>
              <a:rPr lang="en-US" sz="2400" dirty="0"/>
              <a:t> </a:t>
            </a:r>
            <a:r>
              <a:rPr lang="en-US" sz="2400" dirty="0">
                <a:hlinkClick r:id="rId3"/>
              </a:rPr>
              <a:t>Slurm</a:t>
            </a:r>
            <a:r>
              <a:rPr lang="en-US" sz="24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job scheduler is a shared resource among users submitting jobs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Do not submit large numbers of jobs </a:t>
            </a:r>
            <a:r>
              <a:rPr lang="en-US" sz="2400" dirty="0"/>
              <a:t>and commands at the same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We will be forced to kill jobs and limit new submissions </a:t>
            </a:r>
          </a:p>
          <a:p>
            <a:endParaRPr lang="en-US" sz="2400" dirty="0"/>
          </a:p>
          <a:p>
            <a:r>
              <a:rPr lang="en-US" sz="2400" dirty="0"/>
              <a:t>Login nodes: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Running applications on login nodes is not allowed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Submit your simulations with the </a:t>
            </a:r>
            <a:r>
              <a:rPr lang="en-US" sz="2400" dirty="0" err="1"/>
              <a:t>Slurm</a:t>
            </a:r>
            <a:r>
              <a:rPr lang="en-US" sz="2400" dirty="0"/>
              <a:t> scheduler on compute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Heavy processes </a:t>
            </a:r>
            <a:r>
              <a:rPr lang="en-US" sz="2400" dirty="0"/>
              <a:t>running on login nodes will be </a:t>
            </a:r>
            <a:r>
              <a:rPr lang="en-US" sz="2400" b="1" dirty="0"/>
              <a:t>terminated</a:t>
            </a:r>
          </a:p>
          <a:p>
            <a:endParaRPr lang="de-DE" sz="2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TextShape 4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A434B877-7B6B-4B26-A680-A0549FBB0043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6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F9431DA-EFE8-7C40-9045-036C99C8DC8C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62252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31640" y="2349360"/>
            <a:ext cx="11328120" cy="107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404040"/>
                </a:solidFill>
                <a:latin typeface="Arial"/>
                <a:ea typeface="Tahoma"/>
              </a:rPr>
              <a:t>Resources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31640" y="4464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r>
              <a:rPr lang="de-DE" sz="2600" b="1" spc="-1" dirty="0" err="1">
                <a:solidFill>
                  <a:srgbClr val="404040"/>
                </a:solidFill>
                <a:ea typeface="Tahoma"/>
              </a:rPr>
              <a:t>How</a:t>
            </a:r>
            <a:r>
              <a:rPr lang="de-DE" sz="2600" b="1" spc="-1" dirty="0">
                <a:solidFill>
                  <a:srgbClr val="404040"/>
                </a:solidFill>
                <a:ea typeface="Tahoma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ea typeface="Tahoma"/>
              </a:rPr>
              <a:t>to</a:t>
            </a:r>
            <a:r>
              <a:rPr lang="de-DE" sz="2600" b="1" spc="-1" dirty="0">
                <a:solidFill>
                  <a:srgbClr val="404040"/>
                </a:solidFill>
                <a:ea typeface="Tahoma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ea typeface="Tahoma"/>
              </a:rPr>
              <a:t>access</a:t>
            </a:r>
            <a:r>
              <a:rPr lang="de-DE" sz="2600" b="1" spc="-1" dirty="0">
                <a:solidFill>
                  <a:srgbClr val="404040"/>
                </a:solidFill>
                <a:ea typeface="Tahoma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ea typeface="Tahoma"/>
              </a:rPr>
              <a:t>the</a:t>
            </a:r>
            <a:r>
              <a:rPr lang="de-DE" sz="2600" b="1" spc="-1" dirty="0">
                <a:solidFill>
                  <a:srgbClr val="404040"/>
                </a:solidFill>
                <a:ea typeface="Tahoma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ea typeface="Tahoma"/>
              </a:rPr>
              <a:t>systems</a:t>
            </a:r>
            <a:endParaRPr lang="de-DE" sz="2600" spc="-1" dirty="0">
              <a:solidFill>
                <a:srgbClr val="000000"/>
              </a:solidFill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4309FADA-7EE8-4670-93B5-A4BD02675CA2}" type="slidenum">
              <a:rPr lang="en-US" sz="800" b="0" strike="noStrike" spc="-1">
                <a:solidFill>
                  <a:srgbClr val="595959"/>
                </a:solidFill>
                <a:latin typeface="Arial"/>
              </a:rPr>
              <a:t>8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431640" y="1898280"/>
            <a:ext cx="18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695520" y="966439"/>
            <a:ext cx="10552343" cy="5261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/>
              <a:t>You should have already obtained an </a:t>
            </a:r>
            <a:r>
              <a:rPr lang="en-US" sz="2400" spc="-1" dirty="0">
                <a:hlinkClick r:id="rId3"/>
              </a:rPr>
              <a:t>account at CSCS</a:t>
            </a:r>
            <a:endParaRPr lang="en-US" sz="2400" spc="-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spc="-1" dirty="0"/>
          </a:p>
          <a:p>
            <a:r>
              <a:rPr lang="en-US" sz="2400" dirty="0"/>
              <a:t>The front end Ela is accessible via </a:t>
            </a:r>
            <a:r>
              <a:rPr lang="en-US" sz="2400" b="1" dirty="0" err="1"/>
              <a:t>ssh</a:t>
            </a:r>
            <a:r>
              <a:rPr lang="en-US" sz="2400" b="1" dirty="0"/>
              <a:t> </a:t>
            </a:r>
            <a:r>
              <a:rPr lang="en-US" sz="2400" dirty="0"/>
              <a:t>as </a:t>
            </a:r>
            <a:r>
              <a:rPr lang="en-US" sz="2400" b="1" dirty="0" err="1"/>
              <a:t>ela.cscs.ch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It provides a minimal Linux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</a:t>
            </a:r>
            <a:r>
              <a:rPr lang="en-US" sz="2400" b="1" dirty="0" err="1"/>
              <a:t>ssh</a:t>
            </a:r>
            <a:r>
              <a:rPr lang="en-US" sz="2400" b="1" dirty="0"/>
              <a:t> </a:t>
            </a:r>
            <a:r>
              <a:rPr lang="en-US" sz="2400" dirty="0"/>
              <a:t>the computing systems from Ela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start an </a:t>
            </a:r>
            <a:r>
              <a:rPr lang="en-US" sz="2400" dirty="0">
                <a:hlinkClick r:id="rId4"/>
              </a:rPr>
              <a:t>External Data Transfer</a:t>
            </a:r>
            <a:r>
              <a:rPr lang="en-US" sz="2400" dirty="0"/>
              <a:t> with </a:t>
            </a:r>
            <a:r>
              <a:rPr lang="en-US" sz="2400" dirty="0" err="1"/>
              <a:t>GridFTP</a:t>
            </a:r>
            <a:r>
              <a:rPr lang="en-US" sz="2400" dirty="0"/>
              <a:t> from/to CSCS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Please note the following:</a:t>
            </a:r>
            <a:endParaRPr lang="en-US" sz="2400" strike="noStrike" spc="-1" dirty="0">
              <a:solidFill>
                <a:srgbClr val="000000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No programming environments </a:t>
            </a:r>
            <a:r>
              <a:rPr lang="en-US" sz="2400" dirty="0"/>
              <a:t>on the front end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spc="-1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User scratch space is </a:t>
            </a:r>
            <a:r>
              <a:rPr lang="en-US" sz="2400" b="1" spc="-1" dirty="0"/>
              <a:t>not </a:t>
            </a:r>
            <a:r>
              <a:rPr lang="en-US" sz="2400" b="1" spc="-1" dirty="0">
                <a:solidFill>
                  <a:srgbClr val="000000"/>
                </a:solidFill>
              </a:rPr>
              <a:t>accessible </a:t>
            </a:r>
            <a:r>
              <a:rPr lang="en-US" sz="2400" spc="-1" dirty="0">
                <a:solidFill>
                  <a:srgbClr val="000000"/>
                </a:solidFill>
              </a:rPr>
              <a:t>from Ela</a:t>
            </a:r>
            <a:endParaRPr lang="en-US" sz="2400" dirty="0"/>
          </a:p>
        </p:txBody>
      </p:sp>
      <p:sp>
        <p:nvSpPr>
          <p:cNvPr id="8" name="CustomShape 9">
            <a:extLst>
              <a:ext uri="{FF2B5EF4-FFF2-40B4-BE49-F238E27FC236}">
                <a16:creationId xmlns:a16="http://schemas.microsoft.com/office/drawing/2014/main" id="{FCFB7894-4CD2-8C41-9F00-DA5375AF3D5C}"/>
              </a:ext>
            </a:extLst>
          </p:cNvPr>
          <p:cNvSpPr/>
          <p:nvPr/>
        </p:nvSpPr>
        <p:spPr>
          <a:xfrm>
            <a:off x="8322317" y="2863970"/>
            <a:ext cx="2914560" cy="352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$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ssh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daint.cscs.ch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" name="CustomShape 9">
            <a:extLst>
              <a:ext uri="{FF2B5EF4-FFF2-40B4-BE49-F238E27FC236}">
                <a16:creationId xmlns:a16="http://schemas.microsoft.com/office/drawing/2014/main" id="{C940BA8F-84FD-3E43-9EBD-246A7BAD7BA5}"/>
              </a:ext>
            </a:extLst>
          </p:cNvPr>
          <p:cNvSpPr/>
          <p:nvPr/>
        </p:nvSpPr>
        <p:spPr>
          <a:xfrm>
            <a:off x="8317997" y="1766721"/>
            <a:ext cx="2914560" cy="352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$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ssh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ela.cscs.ch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C1540F38-004D-B34E-9A19-F049843141B6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419760" y="18864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Filesystems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922880A5-4D85-47EC-A584-84D0AF403143}" type="slidenum">
              <a:rPr lang="en-US" sz="800" b="0" strike="noStrike" spc="-1">
                <a:solidFill>
                  <a:srgbClr val="595959"/>
                </a:solidFill>
                <a:latin typeface="Arial"/>
              </a:rPr>
              <a:t>9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431640" y="1898280"/>
            <a:ext cx="18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695520" y="4992219"/>
            <a:ext cx="1080072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</a:rPr>
              <a:t>Soft quota:</a:t>
            </a:r>
            <a:endParaRPr lang="en-US" sz="24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latin typeface="Arial"/>
              </a:rPr>
              <a:t>Soft quota on </a:t>
            </a:r>
            <a:r>
              <a:rPr lang="en-US" sz="2400" b="1" spc="-1" dirty="0">
                <a:latin typeface="Arial"/>
              </a:rPr>
              <a:t>scratch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to prevent excessive loads on the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Lustre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filesystem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latin typeface="Arial"/>
              </a:rPr>
              <a:t>Quota reached: 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warning at submit time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400" b="1" spc="-1" dirty="0">
                <a:solidFill>
                  <a:srgbClr val="FF0000"/>
                </a:solidFill>
                <a:latin typeface="Arial"/>
              </a:rPr>
              <a:t>no job 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submission </a:t>
            </a:r>
            <a:r>
              <a:rPr lang="en-US" sz="2400" strike="noStrike" spc="-1" dirty="0">
                <a:solidFill>
                  <a:srgbClr val="000000"/>
                </a:solidFill>
                <a:latin typeface="Arial"/>
              </a:rPr>
              <a:t>allowed</a:t>
            </a:r>
            <a:endParaRPr lang="en-US" sz="2400" strike="noStrike" spc="-1" dirty="0">
              <a:latin typeface="Arial"/>
            </a:endParaRPr>
          </a:p>
        </p:txBody>
      </p:sp>
      <p:graphicFrame>
        <p:nvGraphicFramePr>
          <p:cNvPr id="265" name="Table 6"/>
          <p:cNvGraphicFramePr/>
          <p:nvPr>
            <p:extLst>
              <p:ext uri="{D42A27DB-BD31-4B8C-83A1-F6EECF244321}">
                <p14:modId xmlns:p14="http://schemas.microsoft.com/office/powerpoint/2010/main" val="999654709"/>
              </p:ext>
            </p:extLst>
          </p:nvPr>
        </p:nvGraphicFramePr>
        <p:xfrm>
          <a:off x="431640" y="1053720"/>
          <a:ext cx="11328120" cy="3383280"/>
        </p:xfrm>
        <a:graphic>
          <a:graphicData uri="http://schemas.openxmlformats.org/drawingml/2006/table">
            <a:tbl>
              <a:tblPr/>
              <a:tblGrid>
                <a:gridCol w="188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7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8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/scratch </a:t>
                      </a:r>
                      <a:br/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(Piz Daint)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/scratch (Clusters)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/users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/project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/store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Type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Lustre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GPFS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GPFS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GPFS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GPFS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Quota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Soft quota </a:t>
                      </a:r>
                      <a:br/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 M files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None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10 GB/user </a:t>
                      </a:r>
                      <a:br>
                        <a:rPr dirty="0"/>
                      </a:b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100K files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Maximum</a:t>
                      </a:r>
                      <a:br>
                        <a:rPr dirty="0"/>
                      </a:b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50K files/TB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Maximum</a:t>
                      </a:r>
                      <a:br>
                        <a:rPr dirty="0"/>
                      </a:b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50K files/TB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Expiration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30 days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30 days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Account closure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End of the project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End of the contract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Data Backup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None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None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90 days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90 days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90 days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Access Speed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Fast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Fast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Slow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Medium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Slow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Capacity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8.8 PB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1.4 PB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86 TB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4.7 PB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3.6 PB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CustomShape 2">
            <a:extLst>
              <a:ext uri="{FF2B5EF4-FFF2-40B4-BE49-F238E27FC236}">
                <a16:creationId xmlns:a16="http://schemas.microsoft.com/office/drawing/2014/main" id="{83232175-E97E-EF4F-812C-D7AE6F685739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07A"/>
      </a:dk2>
      <a:lt2>
        <a:srgbClr val="E2001A"/>
      </a:lt2>
      <a:accent1>
        <a:srgbClr val="72791C"/>
      </a:accent1>
      <a:accent2>
        <a:srgbClr val="007A96"/>
      </a:accent2>
      <a:accent3>
        <a:srgbClr val="974806"/>
      </a:accent3>
      <a:accent4>
        <a:srgbClr val="800080"/>
      </a:accent4>
      <a:accent5>
        <a:srgbClr val="A78720"/>
      </a:accent5>
      <a:accent6>
        <a:srgbClr val="A60B16"/>
      </a:accent6>
      <a:hlink>
        <a:srgbClr val="A60B16"/>
      </a:hlink>
      <a:folHlink>
        <a:srgbClr val="A60B1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07A"/>
      </a:dk2>
      <a:lt2>
        <a:srgbClr val="E2001A"/>
      </a:lt2>
      <a:accent1>
        <a:srgbClr val="72791C"/>
      </a:accent1>
      <a:accent2>
        <a:srgbClr val="007A96"/>
      </a:accent2>
      <a:accent3>
        <a:srgbClr val="974806"/>
      </a:accent3>
      <a:accent4>
        <a:srgbClr val="800080"/>
      </a:accent4>
      <a:accent5>
        <a:srgbClr val="A78720"/>
      </a:accent5>
      <a:accent6>
        <a:srgbClr val="A60B16"/>
      </a:accent6>
      <a:hlink>
        <a:srgbClr val="A60B16"/>
      </a:hlink>
      <a:folHlink>
        <a:srgbClr val="A60B1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07A"/>
      </a:dk2>
      <a:lt2>
        <a:srgbClr val="E2001A"/>
      </a:lt2>
      <a:accent1>
        <a:srgbClr val="72791C"/>
      </a:accent1>
      <a:accent2>
        <a:srgbClr val="007A96"/>
      </a:accent2>
      <a:accent3>
        <a:srgbClr val="974806"/>
      </a:accent3>
      <a:accent4>
        <a:srgbClr val="800080"/>
      </a:accent4>
      <a:accent5>
        <a:srgbClr val="A78720"/>
      </a:accent5>
      <a:accent6>
        <a:srgbClr val="A60B16"/>
      </a:accent6>
      <a:hlink>
        <a:srgbClr val="A60B16"/>
      </a:hlink>
      <a:folHlink>
        <a:srgbClr val="A60B1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07A"/>
      </a:dk2>
      <a:lt2>
        <a:srgbClr val="E2001A"/>
      </a:lt2>
      <a:accent1>
        <a:srgbClr val="72791C"/>
      </a:accent1>
      <a:accent2>
        <a:srgbClr val="007A96"/>
      </a:accent2>
      <a:accent3>
        <a:srgbClr val="974806"/>
      </a:accent3>
      <a:accent4>
        <a:srgbClr val="800080"/>
      </a:accent4>
      <a:accent5>
        <a:srgbClr val="A78720"/>
      </a:accent5>
      <a:accent6>
        <a:srgbClr val="A60B16"/>
      </a:accent6>
      <a:hlink>
        <a:srgbClr val="A60B16"/>
      </a:hlink>
      <a:folHlink>
        <a:srgbClr val="A60B1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07A"/>
      </a:dk2>
      <a:lt2>
        <a:srgbClr val="E2001A"/>
      </a:lt2>
      <a:accent1>
        <a:srgbClr val="72791C"/>
      </a:accent1>
      <a:accent2>
        <a:srgbClr val="007A96"/>
      </a:accent2>
      <a:accent3>
        <a:srgbClr val="974806"/>
      </a:accent3>
      <a:accent4>
        <a:srgbClr val="800080"/>
      </a:accent4>
      <a:accent5>
        <a:srgbClr val="A78720"/>
      </a:accent5>
      <a:accent6>
        <a:srgbClr val="A60B16"/>
      </a:accent6>
      <a:hlink>
        <a:srgbClr val="A60B16"/>
      </a:hlink>
      <a:folHlink>
        <a:srgbClr val="A60B1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07A"/>
      </a:dk2>
      <a:lt2>
        <a:srgbClr val="E2001A"/>
      </a:lt2>
      <a:accent1>
        <a:srgbClr val="72791C"/>
      </a:accent1>
      <a:accent2>
        <a:srgbClr val="007A96"/>
      </a:accent2>
      <a:accent3>
        <a:srgbClr val="974806"/>
      </a:accent3>
      <a:accent4>
        <a:srgbClr val="800080"/>
      </a:accent4>
      <a:accent5>
        <a:srgbClr val="A78720"/>
      </a:accent5>
      <a:accent6>
        <a:srgbClr val="A60B16"/>
      </a:accent6>
      <a:hlink>
        <a:srgbClr val="A60B16"/>
      </a:hlink>
      <a:folHlink>
        <a:srgbClr val="A60B1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CSCSPowerPointTemplate-16to9-2015</Template>
  <TotalTime>9477</TotalTime>
  <Words>2640</Words>
  <Application>Microsoft Macintosh PowerPoint</Application>
  <PresentationFormat>Widescreen</PresentationFormat>
  <Paragraphs>574</Paragraphs>
  <Slides>33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Arial</vt:lpstr>
      <vt:lpstr>Calibri</vt:lpstr>
      <vt:lpstr>Consola</vt:lpstr>
      <vt:lpstr>Consolas</vt:lpstr>
      <vt:lpstr>DejaVu Sans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Piz Daint Specifications</vt:lpstr>
      <vt:lpstr>Setting the Programming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Luca Marsella</dc:creator>
  <dc:description/>
  <cp:lastModifiedBy>Luca</cp:lastModifiedBy>
  <cp:revision>1091</cp:revision>
  <cp:lastPrinted>2019-02-27T14:23:26Z</cp:lastPrinted>
  <dcterms:created xsi:type="dcterms:W3CDTF">2015-04-15T09:07:29Z</dcterms:created>
  <dcterms:modified xsi:type="dcterms:W3CDTF">2019-09-04T09:46:36Z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