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80"/>
  </p:notesMasterIdLst>
  <p:sldIdLst>
    <p:sldId id="265" r:id="rId3"/>
    <p:sldId id="267" r:id="rId4"/>
    <p:sldId id="320" r:id="rId5"/>
    <p:sldId id="269" r:id="rId6"/>
    <p:sldId id="322" r:id="rId7"/>
    <p:sldId id="273" r:id="rId8"/>
    <p:sldId id="321" r:id="rId9"/>
    <p:sldId id="280" r:id="rId10"/>
    <p:sldId id="282" r:id="rId11"/>
    <p:sldId id="319" r:id="rId12"/>
    <p:sldId id="414" r:id="rId13"/>
    <p:sldId id="285" r:id="rId14"/>
    <p:sldId id="334" r:id="rId15"/>
    <p:sldId id="323" r:id="rId16"/>
    <p:sldId id="409" r:id="rId17"/>
    <p:sldId id="410" r:id="rId18"/>
    <p:sldId id="411" r:id="rId19"/>
    <p:sldId id="413" r:id="rId20"/>
    <p:sldId id="419" r:id="rId21"/>
    <p:sldId id="400" r:id="rId22"/>
    <p:sldId id="318" r:id="rId23"/>
    <p:sldId id="324" r:id="rId24"/>
    <p:sldId id="325" r:id="rId25"/>
    <p:sldId id="326" r:id="rId26"/>
    <p:sldId id="327" r:id="rId27"/>
    <p:sldId id="328" r:id="rId28"/>
    <p:sldId id="329" r:id="rId29"/>
    <p:sldId id="331" r:id="rId30"/>
    <p:sldId id="330" r:id="rId31"/>
    <p:sldId id="333" r:id="rId32"/>
    <p:sldId id="350" r:id="rId33"/>
    <p:sldId id="408" r:id="rId34"/>
    <p:sldId id="366" r:id="rId35"/>
    <p:sldId id="367" r:id="rId36"/>
    <p:sldId id="372" r:id="rId37"/>
    <p:sldId id="369" r:id="rId38"/>
    <p:sldId id="355" r:id="rId39"/>
    <p:sldId id="405" r:id="rId40"/>
    <p:sldId id="376" r:id="rId41"/>
    <p:sldId id="404" r:id="rId42"/>
    <p:sldId id="406" r:id="rId43"/>
    <p:sldId id="347" r:id="rId44"/>
    <p:sldId id="343" r:id="rId45"/>
    <p:sldId id="335" r:id="rId46"/>
    <p:sldId id="339" r:id="rId47"/>
    <p:sldId id="344" r:id="rId48"/>
    <p:sldId id="345" r:id="rId49"/>
    <p:sldId id="342" r:id="rId50"/>
    <p:sldId id="415" r:id="rId51"/>
    <p:sldId id="348" r:id="rId52"/>
    <p:sldId id="359" r:id="rId53"/>
    <p:sldId id="377" r:id="rId54"/>
    <p:sldId id="383" r:id="rId55"/>
    <p:sldId id="379" r:id="rId56"/>
    <p:sldId id="380" r:id="rId57"/>
    <p:sldId id="384" r:id="rId58"/>
    <p:sldId id="385" r:id="rId59"/>
    <p:sldId id="420" r:id="rId60"/>
    <p:sldId id="393" r:id="rId61"/>
    <p:sldId id="398" r:id="rId62"/>
    <p:sldId id="375" r:id="rId63"/>
    <p:sldId id="365" r:id="rId64"/>
    <p:sldId id="394" r:id="rId65"/>
    <p:sldId id="396" r:id="rId66"/>
    <p:sldId id="395" r:id="rId67"/>
    <p:sldId id="397" r:id="rId68"/>
    <p:sldId id="399" r:id="rId69"/>
    <p:sldId id="387" r:id="rId70"/>
    <p:sldId id="388" r:id="rId71"/>
    <p:sldId id="389" r:id="rId72"/>
    <p:sldId id="416" r:id="rId73"/>
    <p:sldId id="391" r:id="rId74"/>
    <p:sldId id="392" r:id="rId75"/>
    <p:sldId id="407" r:id="rId76"/>
    <p:sldId id="309" r:id="rId77"/>
    <p:sldId id="356" r:id="rId78"/>
    <p:sldId id="358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79FBD08-242E-48F0-86A1-05A1C17FEBFB}">
          <p14:sldIdLst>
            <p14:sldId id="265"/>
            <p14:sldId id="267"/>
            <p14:sldId id="320"/>
            <p14:sldId id="269"/>
            <p14:sldId id="322"/>
            <p14:sldId id="273"/>
            <p14:sldId id="321"/>
            <p14:sldId id="280"/>
            <p14:sldId id="282"/>
            <p14:sldId id="319"/>
            <p14:sldId id="414"/>
            <p14:sldId id="285"/>
            <p14:sldId id="334"/>
            <p14:sldId id="323"/>
            <p14:sldId id="409"/>
            <p14:sldId id="410"/>
            <p14:sldId id="411"/>
            <p14:sldId id="413"/>
            <p14:sldId id="419"/>
            <p14:sldId id="400"/>
            <p14:sldId id="318"/>
            <p14:sldId id="324"/>
            <p14:sldId id="325"/>
            <p14:sldId id="326"/>
            <p14:sldId id="327"/>
            <p14:sldId id="328"/>
            <p14:sldId id="329"/>
            <p14:sldId id="331"/>
            <p14:sldId id="330"/>
            <p14:sldId id="333"/>
            <p14:sldId id="350"/>
            <p14:sldId id="408"/>
            <p14:sldId id="366"/>
            <p14:sldId id="367"/>
            <p14:sldId id="372"/>
            <p14:sldId id="369"/>
            <p14:sldId id="355"/>
            <p14:sldId id="405"/>
            <p14:sldId id="376"/>
            <p14:sldId id="404"/>
            <p14:sldId id="406"/>
            <p14:sldId id="347"/>
            <p14:sldId id="343"/>
            <p14:sldId id="335"/>
            <p14:sldId id="339"/>
            <p14:sldId id="344"/>
            <p14:sldId id="345"/>
            <p14:sldId id="342"/>
            <p14:sldId id="415"/>
            <p14:sldId id="348"/>
            <p14:sldId id="359"/>
            <p14:sldId id="377"/>
            <p14:sldId id="383"/>
            <p14:sldId id="379"/>
            <p14:sldId id="380"/>
            <p14:sldId id="384"/>
            <p14:sldId id="385"/>
            <p14:sldId id="420"/>
            <p14:sldId id="393"/>
            <p14:sldId id="398"/>
            <p14:sldId id="375"/>
            <p14:sldId id="365"/>
            <p14:sldId id="394"/>
            <p14:sldId id="396"/>
            <p14:sldId id="395"/>
            <p14:sldId id="397"/>
            <p14:sldId id="399"/>
            <p14:sldId id="387"/>
            <p14:sldId id="388"/>
            <p14:sldId id="389"/>
            <p14:sldId id="416"/>
            <p14:sldId id="391"/>
            <p14:sldId id="392"/>
            <p14:sldId id="407"/>
            <p14:sldId id="309"/>
            <p14:sldId id="356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013" autoAdjust="0"/>
  </p:normalViewPr>
  <p:slideViewPr>
    <p:cSldViewPr snapToGrid="0">
      <p:cViewPr>
        <p:scale>
          <a:sx n="125" d="100"/>
          <a:sy n="125" d="100"/>
        </p:scale>
        <p:origin x="390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b="1" err="1"/>
              <a:t>Minimum wage over time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8.5</c:v>
                </c:pt>
                <c:pt idx="1">
                  <c:v>8.6</c:v>
                </c:pt>
                <c:pt idx="2">
                  <c:v>8.9</c:v>
                </c:pt>
                <c:pt idx="3">
                  <c:v>9</c:v>
                </c:pt>
                <c:pt idx="4">
                  <c:v>9.1999999999999993</c:v>
                </c:pt>
                <c:pt idx="5">
                  <c:v>9.4</c:v>
                </c:pt>
                <c:pt idx="6">
                  <c:v>9.6</c:v>
                </c:pt>
                <c:pt idx="7">
                  <c:v>10.45</c:v>
                </c:pt>
                <c:pt idx="8">
                  <c:v>12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7205-47D8-8203-1109EFAF0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994433967"/>
        <c:axId val="1994434447"/>
      </c:barChart>
      <c:catAx>
        <c:axId val="199443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34447"/>
        <c:crosses val="autoZero"/>
        <c:auto val="1"/>
        <c:lblAlgn val="ctr"/>
        <c:lblOffset val="100"/>
        <c:noMultiLvlLbl val="0"/>
      </c:catAx>
      <c:valAx>
        <c:axId val="1994434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33967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dPt>
            <c:idx val="16"/>
            <c:marker>
              <c:symbol val="circle"/>
              <c:size val="5"/>
              <c:spPr>
                <a:solidFill>
                  <a:schemeClr val="accent1"/>
                </a:solidFill>
                <a:ln w="508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1-9837-4A46-A3A6-41BD08E43AE8}"/>
              </c:ext>
            </c:extLst>
          </c:dPt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8</c:v>
                </c:pt>
                <c:pt idx="9">
                  <c:v>12</c:v>
                </c:pt>
                <c:pt idx="10">
                  <c:v>4</c:v>
                </c:pt>
                <c:pt idx="11">
                  <c:v>5</c:v>
                </c:pt>
                <c:pt idx="12">
                  <c:v>2</c:v>
                </c:pt>
                <c:pt idx="13">
                  <c:v>1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10</c:v>
                </c:pt>
                <c:pt idx="1">
                  <c:v>15</c:v>
                </c:pt>
                <c:pt idx="2">
                  <c:v>72</c:v>
                </c:pt>
                <c:pt idx="3">
                  <c:v>22</c:v>
                </c:pt>
                <c:pt idx="4">
                  <c:v>13</c:v>
                </c:pt>
                <c:pt idx="5">
                  <c:v>26</c:v>
                </c:pt>
                <c:pt idx="6">
                  <c:v>64</c:v>
                </c:pt>
                <c:pt idx="7">
                  <c:v>38</c:v>
                </c:pt>
                <c:pt idx="8">
                  <c:v>74</c:v>
                </c:pt>
                <c:pt idx="9">
                  <c:v>101</c:v>
                </c:pt>
                <c:pt idx="10">
                  <c:v>49</c:v>
                </c:pt>
                <c:pt idx="11">
                  <c:v>52</c:v>
                </c:pt>
                <c:pt idx="12">
                  <c:v>21</c:v>
                </c:pt>
                <c:pt idx="13">
                  <c:v>4</c:v>
                </c:pt>
                <c:pt idx="14">
                  <c:v>22</c:v>
                </c:pt>
                <c:pt idx="15">
                  <c:v>25</c:v>
                </c:pt>
                <c:pt idx="16">
                  <c:v>34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9837-4A46-A3A6-41BD08E43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329840"/>
        <c:axId val="304322160"/>
      </c:scatterChart>
      <c:valAx>
        <c:axId val="30432984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" sz="2000"/>
                  <a:t>Number of firefighters</a:t>
                </a:r>
              </a:p>
            </c:rich>
          </c:tx>
          <c:layout>
            <c:manualLayout>
              <c:xMode val="edge"/>
              <c:yMode val="edge"/>
              <c:x val="0.34168553520896972"/>
              <c:y val="0.8989455006171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crossAx val="304322160"/>
        <c:crosses val="autoZero"/>
        <c:crossBetween val="midCat"/>
      </c:valAx>
      <c:valAx>
        <c:axId val="30432216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" sz="2000" b="0"/>
                  <a:t>Damage caused by fire</a:t>
                </a:r>
              </a:p>
            </c:rich>
          </c:tx>
          <c:layout>
            <c:manualLayout>
              <c:xMode val="edge"/>
              <c:yMode val="edge"/>
              <c:x val="1.4175823746513947E-2"/>
              <c:y val="0.157629160623729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crossAx val="30432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2000" dirty="0"/>
              <a:t>Ice cream sales &amp; </a:t>
            </a:r>
            <a:br>
              <a:rPr lang="en" sz="2000" dirty="0"/>
            </a:br>
            <a:r>
              <a:rPr lang="en" sz="2000" dirty="0"/>
              <a:t>heat strokes per month</a:t>
            </a:r>
            <a:endParaRPr lang="de-DE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Ice cream sales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Fable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Ten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</c:v>
                </c:pt>
                <c:pt idx="1">
                  <c:v>0.9</c:v>
                </c:pt>
                <c:pt idx="2">
                  <c:v>1.3</c:v>
                </c:pt>
                <c:pt idx="3">
                  <c:v>2.2000000000000002</c:v>
                </c:pt>
                <c:pt idx="4">
                  <c:v>4.7</c:v>
                </c:pt>
                <c:pt idx="5">
                  <c:v>5.8</c:v>
                </c:pt>
                <c:pt idx="6">
                  <c:v>6.6</c:v>
                </c:pt>
                <c:pt idx="7">
                  <c:v>6.4</c:v>
                </c:pt>
                <c:pt idx="8">
                  <c:v>5.2</c:v>
                </c:pt>
                <c:pt idx="9">
                  <c:v>2.1</c:v>
                </c:pt>
                <c:pt idx="10">
                  <c:v>0.8</c:v>
                </c:pt>
                <c:pt idx="11">
                  <c:v>0.7</c:v>
                </c:pt>
              </c:numCache>
            </c:numRef>
          </c: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D115-4590-BDDD-F0BC0230D0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 strokes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Fable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Ten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0.1</c:v>
                </c:pt>
                <c:pt idx="1">
                  <c:v>0.3</c:v>
                </c:pt>
                <c:pt idx="2">
                  <c:v>0.9</c:v>
                </c:pt>
                <c:pt idx="3">
                  <c:v>1.6</c:v>
                </c:pt>
                <c:pt idx="4">
                  <c:v>4.0999999999999996</c:v>
                </c:pt>
                <c:pt idx="5">
                  <c:v>6</c:v>
                </c:pt>
                <c:pt idx="6">
                  <c:v>6.2</c:v>
                </c:pt>
                <c:pt idx="7">
                  <c:v>6.4</c:v>
                </c:pt>
                <c:pt idx="8">
                  <c:v>6</c:v>
                </c:pt>
                <c:pt idx="9">
                  <c:v>4.5</c:v>
                </c:pt>
                <c:pt idx="10">
                  <c:v>0.5</c:v>
                </c:pt>
                <c:pt idx="11">
                  <c:v>0.2</c:v>
                </c:pt>
              </c:numCache>
            </c:numRef>
          </c: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D115-4590-BDDD-F0BC0230D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7930352"/>
        <c:axId val="1477932272"/>
      </c:lineChart>
      <c:catAx>
        <c:axId val="147793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7932272"/>
        <c:crosses val="autoZero"/>
        <c:auto val="1"/>
        <c:lblAlgn val="ctr"/>
        <c:lblOffset val="100"/>
        <c:noMultiLvlLbl val="0"/>
      </c:catAx>
      <c:valAx>
        <c:axId val="1477932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793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Demand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100</c:v>
                </c:pt>
                <c:pt idx="1">
                  <c:v>110</c:v>
                </c:pt>
                <c:pt idx="2">
                  <c:v>112</c:v>
                </c:pt>
                <c:pt idx="3">
                  <c:v>105</c:v>
                </c:pt>
                <c:pt idx="4">
                  <c:v>120</c:v>
                </c:pt>
                <c:pt idx="5">
                  <c:v>150</c:v>
                </c:pt>
                <c:pt idx="6">
                  <c:v>140</c:v>
                </c:pt>
                <c:pt idx="7">
                  <c:v>140</c:v>
                </c:pt>
                <c:pt idx="8">
                  <c:v>130</c:v>
                </c:pt>
                <c:pt idx="9">
                  <c:v>120</c:v>
                </c:pt>
                <c:pt idx="10">
                  <c:v>110</c:v>
                </c:pt>
                <c:pt idx="11">
                  <c:v>125</c:v>
                </c:pt>
                <c:pt idx="12">
                  <c:v>80</c:v>
                </c:pt>
                <c:pt idx="13">
                  <c:v>70</c:v>
                </c:pt>
                <c:pt idx="14">
                  <c:v>170</c:v>
                </c:pt>
                <c:pt idx="15">
                  <c:v>90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9.5</c:v>
                </c:pt>
                <c:pt idx="4">
                  <c:v>7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8</c:v>
                </c:pt>
                <c:pt idx="11">
                  <c:v>5</c:v>
                </c:pt>
                <c:pt idx="12">
                  <c:v>12</c:v>
                </c:pt>
                <c:pt idx="13">
                  <c:v>14</c:v>
                </c:pt>
                <c:pt idx="14">
                  <c:v>1</c:v>
                </c:pt>
                <c:pt idx="15">
                  <c:v>9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3AC2-42CA-96E1-A2B32C3EA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7700304"/>
        <c:axId val="937693584"/>
      </c:scatterChart>
      <c:valAx>
        <c:axId val="937700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7693584"/>
        <c:crosses val="autoZero"/>
        <c:crossBetween val="midCat"/>
      </c:valAx>
      <c:valAx>
        <c:axId val="937693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7700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</c:v>
                </c:pt>
                <c:pt idx="1">
                  <c:v>0.5</c:v>
                </c:pt>
                <c:pt idx="2">
                  <c:v>0.8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4.5</c:v>
                </c:pt>
                <c:pt idx="7">
                  <c:v>4</c:v>
                </c:pt>
                <c:pt idx="8">
                  <c:v>5.5</c:v>
                </c:pt>
                <c:pt idx="9">
                  <c:v>4.5</c:v>
                </c:pt>
                <c:pt idx="10">
                  <c:v>6</c:v>
                </c:pt>
                <c:pt idx="11">
                  <c:v>7.4</c:v>
                </c:pt>
                <c:pt idx="12">
                  <c:v>7</c:v>
                </c:pt>
                <c:pt idx="13">
                  <c:v>8</c:v>
                </c:pt>
                <c:pt idx="14">
                  <c:v>7.2</c:v>
                </c:pt>
                <c:pt idx="15">
                  <c:v>8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5E04-4A0B-B205-893614AB5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530944"/>
        <c:axId val="1773521824"/>
      </c:scatterChart>
      <c:valAx>
        <c:axId val="177353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3521824"/>
        <c:crosses val="autoZero"/>
        <c:crossBetween val="midCat"/>
      </c:valAx>
      <c:valAx>
        <c:axId val="1773521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353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1275">
                <a:solidFill>
                  <a:schemeClr val="tx1"/>
                </a:solidFill>
              </a:ln>
              <a:effectLst/>
            </c:spPr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8</c:v>
                </c:pt>
                <c:pt idx="12">
                  <c:v>9</c:v>
                </c:pt>
                <c:pt idx="13">
                  <c:v>8</c:v>
                </c:pt>
                <c:pt idx="14">
                  <c:v>9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0.44488906006224638</c:v>
                </c:pt>
                <c:pt idx="1">
                  <c:v>0.3589895546882359</c:v>
                </c:pt>
                <c:pt idx="2">
                  <c:v>0.61850892588484385</c:v>
                </c:pt>
                <c:pt idx="3">
                  <c:v>0.76953480092837467</c:v>
                </c:pt>
                <c:pt idx="4">
                  <c:v>0.89402128496173672</c:v>
                </c:pt>
                <c:pt idx="5">
                  <c:v>0.58246519641603334</c:v>
                </c:pt>
                <c:pt idx="6">
                  <c:v>0.8559039640709506</c:v>
                </c:pt>
                <c:pt idx="7">
                  <c:v>0.25674269366801239</c:v>
                </c:pt>
                <c:pt idx="8">
                  <c:v>0.14468402380512957</c:v>
                </c:pt>
                <c:pt idx="9">
                  <c:v>0.72011972651178269</c:v>
                </c:pt>
                <c:pt idx="10">
                  <c:v>0.33707899152132814</c:v>
                </c:pt>
                <c:pt idx="11">
                  <c:v>3.631629162394634E-2</c:v>
                </c:pt>
                <c:pt idx="12">
                  <c:v>0.85541148019536151</c:v>
                </c:pt>
                <c:pt idx="13">
                  <c:v>0.45497851052907523</c:v>
                </c:pt>
                <c:pt idx="14">
                  <c:v>0.50840860251939024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B86D-4573-B8BB-151836724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0638496"/>
        <c:axId val="1870646656"/>
      </c:scatterChart>
      <c:valAx>
        <c:axId val="1870638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70646656"/>
        <c:crosses val="autoZero"/>
        <c:crossBetween val="midCat"/>
      </c:valAx>
      <c:valAx>
        <c:axId val="1870646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70638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079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</c:v>
                </c:pt>
                <c:pt idx="1">
                  <c:v>0.5</c:v>
                </c:pt>
                <c:pt idx="2">
                  <c:v>0.8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4.5</c:v>
                </c:pt>
                <c:pt idx="7">
                  <c:v>4</c:v>
                </c:pt>
                <c:pt idx="8">
                  <c:v>5.5</c:v>
                </c:pt>
                <c:pt idx="9">
                  <c:v>4.5</c:v>
                </c:pt>
                <c:pt idx="10">
                  <c:v>6</c:v>
                </c:pt>
                <c:pt idx="11">
                  <c:v>7.4</c:v>
                </c:pt>
                <c:pt idx="12">
                  <c:v>7</c:v>
                </c:pt>
                <c:pt idx="13">
                  <c:v>8</c:v>
                </c:pt>
                <c:pt idx="14">
                  <c:v>7.2</c:v>
                </c:pt>
                <c:pt idx="15">
                  <c:v>8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B37A-4E4A-BA63-1E21C802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530944"/>
        <c:axId val="1773521824"/>
      </c:scatterChart>
      <c:valAx>
        <c:axId val="177353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3521824"/>
        <c:crosses val="autoZero"/>
        <c:crossBetween val="midCat"/>
      </c:valAx>
      <c:valAx>
        <c:axId val="1773521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353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079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</c:v>
                </c:pt>
                <c:pt idx="1">
                  <c:v>0.5</c:v>
                </c:pt>
                <c:pt idx="2">
                  <c:v>0.8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4.5</c:v>
                </c:pt>
                <c:pt idx="7">
                  <c:v>4</c:v>
                </c:pt>
                <c:pt idx="8">
                  <c:v>5.5</c:v>
                </c:pt>
                <c:pt idx="9">
                  <c:v>4.5</c:v>
                </c:pt>
                <c:pt idx="10">
                  <c:v>6</c:v>
                </c:pt>
                <c:pt idx="11">
                  <c:v>7.4</c:v>
                </c:pt>
                <c:pt idx="12">
                  <c:v>7</c:v>
                </c:pt>
                <c:pt idx="13">
                  <c:v>8</c:v>
                </c:pt>
                <c:pt idx="14">
                  <c:v>7.2</c:v>
                </c:pt>
                <c:pt idx="15">
                  <c:v>8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B37A-4E4A-BA63-1E21C802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530944"/>
        <c:axId val="1773521824"/>
      </c:scatterChart>
      <c:valAx>
        <c:axId val="177353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3521824"/>
        <c:crosses val="autoZero"/>
        <c:crossBetween val="midCat"/>
      </c:valAx>
      <c:valAx>
        <c:axId val="1773521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353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07:20:06.539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4825 24575,'9'-2'0,"-1"1"0,1-2 0,-1 1 0,0-1 0,0 0 0,0-1 0,0 0 0,-1 0 0,10-7 0,29-14 0,66-13 0,-81 29 0,-1 0 0,0-2 0,-1-2 0,54-31 0,21-39 0,-87 69 0,0-1 0,-1 0 0,-1-1 0,0 0 0,-1-1 0,-1-1 0,17-29 0,-12 19 0,-12 17 0,1-1 0,-2-1 0,0 1 0,4-15 0,13-31 0,98-191 0,-66 136 0,-31 70 0,-2-1 0,-2 0 0,-2-1 0,16-71 0,-10 21 0,4 2 0,57-134 0,-14 23 0,-14 38 0,92-332 0,-23 63 0,-71 253 0,-34 108 0,3 0 0,33-71 0,115-258 0,-108 265 0,-38 90 0,-3-1 0,17-57 0,-29 75 0,0 1 0,2 0 0,1 1 0,2 1 0,0 0 0,2 1 0,1 1 0,1 0 0,1 2 0,1 0 0,2 1 0,0 1 0,1 1 0,1 2 0,49-30 0,154-82 0,-211 120 0,1 0 0,0 2 0,0 0 0,1 1 0,0 1 0,0 1 0,1 1 0,0 0 0,24-2 0,-39 7 0,0 1 0,-1 0 0,0 0 0,1 0 0,-1 1 0,1-1 0,-1 1 0,0 0 0,0 0 0,0 0 0,0 1 0,-1-1 0,1 1 0,4 4 0,49 54 0,-27-27 0,140 125 0,-97-95 0,-2 4 0,70 88 0,-91-95 0,-23-30 0,34 52 0,-52-66 0,-1 0 0,12 36 0,-14-34 0,1-1 0,16 29 0,0-1 0,-1 0 0,-2 1 0,13 50 0,5 13 0,-27-80 0,-1-1 0,-1 1 0,-2 1 0,-1-1 0,3 49 0,-4-43 0,1 1 0,2-2 0,18 53 0,-5-21 0,11 96 0,-24-116 0,1 1 0,21 63 0,-6-51 0,-14-39 0,-2 0 0,0 1 0,-2-1 0,0 1 0,4 35 0,6 62 0,-8-72 0,3 60 0,9 132 0,1 40 0,-8 46 0,-6-212 0,1-15 0,2 37 0,-7-83 0,3 1 0,1-1 0,3-1 0,26 80 0,-12-66 0,45 88 0,-68-151 0,14 27 0,2-1 0,0-1 0,2 0 0,1-2 0,1 0 0,1-1 0,1-1 0,1-1 0,1-2 0,1 0 0,1-2 0,56 30 0,-9-7 0,-47-25 0,1 0 0,1-2 0,47 16 0,23 8-1365,-83-35-5461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07:20:34.256"/>
    </inkml:context>
    <inkml:brush xml:id="br0">
      <inkml:brushProperty name="width" value="0.15875" units="cm"/>
      <inkml:brushProperty name="height" value="0.15875" units="cm"/>
      <inkml:brushProperty name="color" value="#C922E2"/>
    </inkml:brush>
  </inkml:definitions>
  <inkml:trace contextRef="#ctx0" brushRef="#br0">1 4710 24575,'3'2'0,"1"1"0,-1-1 0,1 0 0,0 0 0,0 0 0,0-1 0,0 1 0,0-1 0,0 0 0,0 0 0,1 0 0,-1 0 0,0-1 0,0 0 0,1 0 0,-1 0 0,0-1 0,8 0 0,3-2 0,0 0 0,0-1 0,26-11 0,122-54 0,-3-7 0,173-112 0,-322 181 0,-1 1 0,0-2 0,0 1 0,0-2 0,-1 1 0,0-1 0,-1 0 0,0-1 0,-1 0 0,0-1 0,0 1 0,-1-1 0,0 0 0,5-17 0,92-213 0,-18 29 0,-44 117 0,-27 67 0,17-47 0,-19 43 0,1 1 0,35-58 0,-30 58 0,-1-1 0,18-48 0,-11 22 0,46-85 0,-58 121 0,27-53 0,48-133 0,-68 153 0,3-9 0,16-72 0,28-114 0,-43 172 0,7-17 0,-19 67 0,-1-2 0,-2 1 0,-1-1 0,-1-1 0,2-39 0,8-145 0,-11 44 0,-7 128 0,3-1 0,1 1 0,2-1 0,15-63 0,-4 36 0,-12 50 0,1 0 0,11-33 0,1 2 0,12-59 0,-20 70 0,2 1 0,2 1 0,25-59 0,188-291 0,-202 358 0,33-38 0,6-8 0,-54 69 0,0 0 0,0 0 0,0 1 0,1 0 0,1 1 0,-1 0 0,1 0 0,0 1 0,0 0 0,0 1 0,1 0 0,-1 1 0,21-4 0,-17 5 0,1 1 0,0 0 0,0 1 0,0 1 0,0 0 0,0 1 0,19 5 0,-25-4 0,-1 0 0,1 1 0,-1 0 0,1 0 0,-1 1 0,0 0 0,-1 0 0,1 0 0,-1 1 0,0 1 0,-1-1 0,12 15 0,64 91 0,-42-56 0,-13-19 0,-1 1 0,-2 1 0,31 70 0,-34-58 0,-9-27 0,-2 1 0,0 1 0,-2-1 0,-1 1 0,-1 1 0,5 45 0,-8-41 0,1 0 0,2-1 0,1 1 0,19 50 0,-12-41 0,15 77 0,-14-1 0,21 110 0,-28-180 0,-2 1 0,1 61 0,7 58 0,8 30 0,10 46 0,24 142 0,-46-286 0,-4-28 0,2 1 0,34 124 0,-11-92 0,5-1 0,87 174 0,-73-183 0,-17-29 0,3-1 0,2-2 0,3-1 0,51 56 0,52 29 0,-117-121 0,1-1 0,1-2 0,52 30 0,219 80 0,-114-76 0,-66-22 0,-107-28-195,-1 0 0,0 1 0,0 1 0,-1 0 0,0 1 0,20 17 0,-20-14-6631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07:22:47.072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2051 24575,'364'-15'0,"-111"8"0,-168 8 0,126-15 0,39-5 0,-20 2 0,244-46 0,-395 50 0,0-4 0,129-44 0,-3-21 0,-162 64 0,14-11 0,105-70 0,-150 92 0,129-98 0,58-22 0,-64 18 0,-63 47 0,166-139 0,-147 130 0,-57 47 0,-2-2 0,38-39 0,109-115 0,106-71 0,-236 209 0,2 2 0,2 3 0,71-39 0,-98 61 0,9-4 0,2 1 0,0 2 0,68-20 0,-72 29 0,52-5 0,-43 6 0,175-18 0,-147 15 0,-33 4 0,48-1 0,63 5 0,159 4 0,-270 1 0,0 1 0,0 2 0,-1 2 0,-1 1 0,1 2 0,-2 1 0,38 20 0,-8-6 0,-42-19 0,0 1 0,38 23 0,5 10 0,331 195 0,-205-141 0,-169-83 0,0 0 0,-1 2 0,0 0 0,18 19 0,4 2 0,63 56 0,25 18 0,20-2 0,102 71 0,-80-64 0,-70-50 0,116 62 0,42 21 0,-188-111 0,98 43 0,65 29 0,15-9 0,-248-99 0,69 26 0,1-4 0,0-2 0,86 11 0,-72-25 0,53 8 0,-126-12 0,55 11 0,2-3 0,81 2 0,-129-11 0,0 1 0,39 9 0,19 2 0,82-5 0,-88-7 0,96 16 0,-39 0 0,167 0 0,-225-15 0,168 16 0,92 1 0,-330-20-69,9-1-191,-1 1 1,1 1 0,-1 0 0,21 5 0,-20-2-6567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07:23:07.283"/>
    </inkml:context>
    <inkml:brush xml:id="br0">
      <inkml:brushProperty name="width" value="0.15875" units="cm"/>
      <inkml:brushProperty name="height" value="0.15875" units="cm"/>
      <inkml:brushProperty name="color" value="#C922E2"/>
    </inkml:brush>
  </inkml:definitions>
  <inkml:trace contextRef="#ctx0" brushRef="#br0">0 2051 24575,'364'-15'0,"-111"8"0,-168 8 0,126-15 0,39-5 0,-20 2 0,244-46 0,-395 50 0,0-4 0,129-44 0,-3-21 0,-162 64 0,14-11 0,105-70 0,-150 92 0,129-98 0,58-22 0,-64 18 0,-63 47 0,166-139 0,-147 130 0,-57 47 0,-2-2 0,38-39 0,109-115 0,106-71 0,-236 209 0,2 2 0,2 3 0,71-39 0,-98 61 0,9-4 0,2 1 0,0 2 0,68-20 0,-72 29 0,52-5 0,-43 6 0,175-18 0,-147 15 0,-33 4 0,48-1 0,63 5 0,159 4 0,-270 1 0,0 1 0,0 2 0,-1 2 0,-1 1 0,1 2 0,-2 1 0,38 20 0,-8-6 0,-42-19 0,0 1 0,38 23 0,5 10 0,331 195 0,-205-141 0,-169-83 0,0 0 0,-1 2 0,0 0 0,18 19 0,4 2 0,63 56 0,25 18 0,20-2 0,102 71 0,-80-64 0,-70-50 0,116 62 0,42 21 0,-188-111 0,98 43 0,65 29 0,15-9 0,-248-99 0,69 26 0,1-4 0,0-2 0,86 11 0,-72-25 0,53 8 0,-126-12 0,55 11 0,2-3 0,81 2 0,-129-11 0,0 1 0,39 9 0,19 2 0,82-5 0,-88-7 0,96 16 0,-39 0 0,167 0 0,-225-15 0,168 16 0,92 1 0,-330-20-69,9-1-191,-1 1 1,1 1 0,-1 0 0,21 5 0,-20-2-6567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3F089-0B23-4DFA-90CE-7EAA6BCB84F3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79DC-B0C9-4B9A-9124-6863F1164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2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4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/>
              <a:t>https://editverse.com/de/choosing-the-right-statistical-test-a-2024-flowchart-approach/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4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Presentations prepared by me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Interactive Coding Challenges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Own projects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Your questions and mutual support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PCs / Laptops / MacBooks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Trinket.io, Google Colaboratory / JupyterLite</a:t>
            </a:r>
            <a:endParaRPr lang="de-DE"/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Workshop Forum TBD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Bing Copilot / Chat GPT / Google Gemini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3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10F7-D9EB-0C50-E2F7-D7F67BB0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95719-F728-02B3-8899-01F0A831B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F30FE-30B5-57BD-79A3-04DDC1F3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"/>
              <a:t>You develop one or more projects of your choice </a:t>
            </a:r>
            <a:br>
              <a:rPr lang="de-DE"/>
            </a:br>
            <a:endParaRPr lang="de-DE"/>
          </a:p>
          <a:p>
            <a:pPr marL="0" indent="0">
              <a:buClr>
                <a:schemeClr val="tx1"/>
              </a:buClr>
              <a:buNone/>
            </a:pPr>
            <a:r>
              <a:rPr lang="en" b="1" err="1"/>
              <a:t>Project 1: Interactive mini-games</a:t>
            </a:r>
            <a:endParaRPr lang="en-GB" b="1"/>
          </a:p>
          <a:p>
            <a:r>
              <a:rPr lang="en" err="1"/>
              <a:t>Hangman, Match Four etc.</a:t>
            </a:r>
          </a:p>
          <a:p>
            <a:endParaRPr lang="en-GB"/>
          </a:p>
          <a:p>
            <a:pPr marL="0" indent="0">
              <a:buNone/>
            </a:pPr>
            <a:r>
              <a:rPr lang="en" b="1" err="1"/>
              <a:t>Project 2: Trading Bot</a:t>
            </a:r>
          </a:p>
          <a:p>
            <a:r>
              <a:rPr lang="en" err="1"/>
              <a:t>You develop an algorithm that simulates stock purchases and sales</a:t>
            </a:r>
            <a:endParaRPr lang="en-GB"/>
          </a:p>
          <a:p>
            <a:r>
              <a:rPr lang="en" err="1"/>
              <a:t>You test your bot on real historical data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26A1E-29DE-917D-2852-8E7DE3B7B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4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ED6D3-C84B-7E68-7C29-18C658282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C4C6C-6808-A11A-2354-300DD3DC2A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8FA03-9B63-74BB-C7D4-EE919F391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"/>
              <a:t>You develop one or more projects of your choice </a:t>
            </a:r>
            <a:br>
              <a:rPr lang="de-DE"/>
            </a:br>
            <a:endParaRPr lang="de-DE"/>
          </a:p>
          <a:p>
            <a:pPr marL="0" indent="0">
              <a:buClr>
                <a:schemeClr val="tx1"/>
              </a:buClr>
              <a:buNone/>
            </a:pPr>
            <a:r>
              <a:rPr lang="en" b="1" err="1"/>
              <a:t>Project 1: Interactive mini-games</a:t>
            </a:r>
            <a:endParaRPr lang="en-GB" b="1"/>
          </a:p>
          <a:p>
            <a:r>
              <a:rPr lang="en" err="1"/>
              <a:t>Hangman, Match Four etc.</a:t>
            </a:r>
          </a:p>
          <a:p>
            <a:endParaRPr lang="en-GB"/>
          </a:p>
          <a:p>
            <a:pPr marL="0" indent="0">
              <a:buNone/>
            </a:pPr>
            <a:r>
              <a:rPr lang="en" b="1" err="1"/>
              <a:t>Project 2: Trading Bot</a:t>
            </a:r>
          </a:p>
          <a:p>
            <a:r>
              <a:rPr lang="en" err="1"/>
              <a:t>You develop an algorithm that simulates stock purchases and sales</a:t>
            </a:r>
            <a:endParaRPr lang="en-GB"/>
          </a:p>
          <a:p>
            <a:r>
              <a:rPr lang="en" err="1"/>
              <a:t>You test your bot on real historical data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25554-DFA9-FB9B-1390-4BE2B6652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33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5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/>
              <a:t>It is both about creating analyses and consuming.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12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/>
              <a:t>*to put it simply,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9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8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5"/>
            </a:gs>
            <a:gs pos="100000">
              <a:schemeClr val="accent2">
                <a:lumMod val="50000"/>
              </a:schemeClr>
            </a:gs>
            <a:gs pos="57000">
              <a:schemeClr val="accent1"/>
            </a:gs>
            <a:gs pos="100000">
              <a:schemeClr val="accent1">
                <a:lumMod val="30000"/>
                <a:lumOff val="7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5A8A3F-1452-0C1F-2429-C20D21CF71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DFD6DA-BF32-FE93-3B79-379266EA54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3706" y="1284574"/>
            <a:ext cx="1864587" cy="1864587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68B01B2-547B-6D32-F4E7-8ACFCBD1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"/>
              <a:t>Elliot Kovanda – Data Scientist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D216F41D-13F5-7750-5D90-0F9633913959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050" b="1"/>
              <a:t>Advanced Python Goethe</a:t>
            </a:r>
            <a:br>
              <a:rPr lang="en-US" sz="1050" b="1"/>
            </a:br>
            <a:r>
              <a:rPr lang="en" sz="1050" b="1"/>
              <a:t>University Frankfurt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/>
          <a:lstStyle/>
          <a:p>
            <a:r>
              <a:rPr lang="en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195301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b="1"/>
              <a:t>Python Application Course</a:t>
            </a:r>
            <a:br>
              <a:rPr lang="en-US" b="1"/>
            </a:br>
            <a:r>
              <a:rPr lang="en" b="1"/>
              <a:t>Goethe University Frankfurt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59780C3-E179-C148-19B1-98B2474D0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0" indent="0">
              <a:buNone/>
              <a:defRPr sz="2400"/>
            </a:lvl1pPr>
          </a:lstStyle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82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FAA4-721A-F43C-4191-B6DCD4C0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4D839-8561-EC40-6275-5F8BDB146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E631-B0C1-5960-9028-AD1938AEEE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604DE-0418-74F2-F94B-0514BE2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4"/>
            </a:gs>
            <a:gs pos="23000">
              <a:schemeClr val="accent4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80CC0E-7568-41D2-A264-743C0AD18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5EDA3D-BC61-0043-4EC1-FDEC5861FB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639A1D3-D3AB-ED2C-6083-379E0883C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"/>
              <a:t>Click to edit Master subtitle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4E90C63F-3051-4534-1F7E-78E0F015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"/>
              <a:t>Elliot Kovanda – Data Scientist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4981EC3-B1A7-DE8A-8FE6-1E1F4F6CA134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050" b="1"/>
              <a:t>Advanced Python Goethe</a:t>
            </a:r>
            <a:br>
              <a:rPr lang="en-US" sz="1050" b="1"/>
            </a:br>
            <a:r>
              <a:rPr lang="en" sz="1050" b="1"/>
              <a:t>University Frankfurt</a:t>
            </a:r>
          </a:p>
        </p:txBody>
      </p:sp>
    </p:spTree>
    <p:extLst>
      <p:ext uri="{BB962C8B-B14F-4D97-AF65-F5344CB8AC3E}">
        <p14:creationId xmlns:p14="http://schemas.microsoft.com/office/powerpoint/2010/main" val="30402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083-21BB-8322-EE3E-186B14F2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FB571-9521-0380-F2CE-FC86D8B3F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8567-37D2-F06D-9554-A7320321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E971-CE83-F7B6-B31B-D4A1E6DC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6739-E34A-F0C6-1002-19162FAA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58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449D-AE81-9A1A-1043-0A094D3D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E6ED-5DA7-E3C9-F4AA-42DBD221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DCC7-FA88-D714-AD96-2EEEBFBA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D11A-EB39-28CE-4D44-E4B4AA9E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3BDF-F625-B90E-ACA5-FB9BC751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8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AD81-BDC8-65AA-8DEE-DA60AA0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A306-71C2-CDC2-3555-46BE0ED5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5272-2437-543B-FDA0-6DD6A59C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F1DA-1DEA-3046-5FBC-D638860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3B3C-5A90-98E4-AE0C-66F4817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90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BA54-1B8D-B35B-5300-9B01832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837-ED1E-D072-BC39-470F413C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FCFB-EA38-D0EE-0517-47691BD0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25571-E0DD-7D96-30A6-A1D472CD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7A6A-8890-3C57-F49F-4C0F4580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FF2EF-D8D5-783B-C356-28AC599C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94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A513-AFB0-07FB-0B6B-B92CE3E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A8F9C-8A65-6C6C-1D5C-F7AD2C4D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77731-45C5-5D37-58BB-DC575566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CECA-5413-0A7F-1DE5-04BB4FD2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A14-6DE4-7C2E-6CAB-4D32060F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87CBD-0935-5C35-1D7A-DE721EBA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F922-ABFC-394B-B1CA-B8FBD66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6A62-B18C-D98B-A615-D7394C1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47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5C8B-E460-1886-56ED-D16BF474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54548-0064-E768-D513-186C5E32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9348-0CB0-7077-8C8F-C1DC4F64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C26C-7BB4-2CF1-C4F3-4BFA6DF5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47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A3138-6CAB-3980-57FE-3FA789F5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78D52-7F7D-9E85-0B71-14D4819A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87E-B7DA-D8D1-27D0-745A6DC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44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5E4B-3705-AAD1-1139-ABCC4C4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F259-1059-3E1C-E4CD-D9F05434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0051-695C-7287-278D-6ECF3F35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A5E1-E6F9-D35F-6BAF-59617413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B3F1-5B39-9434-7C8F-286424C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44A4-A7EE-0B4A-2BCB-1BFC31E1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81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2E4-00E6-494A-4DD9-9970FB6D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7CD90-4E0B-E6A3-4F7F-28ADF8C2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F6AD8-5512-96E8-D11F-51D6A1D3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0FB2-8429-F60C-DB87-946BD11F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9D2F-04DA-21EE-6EAF-A51050A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1806-A69C-06D8-EA7D-8B0C5FE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38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A73F-CA47-B68A-DAA7-B29E86F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C50A-FAF9-0983-C72E-1E0C4AE6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B185-E587-87E6-A48B-80216AB3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F95E-BA44-9599-8DF9-6AE52302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900F-C634-D0BE-817B-3B8DC9E8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1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DA23C-63C3-0A37-3538-CF245C06B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89F64-0303-260A-29C8-DB8E1EC7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C72C-4F12-EA14-0931-E41ABAC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34C1-84EC-160D-F515-34AD61C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0124-4D31-5A04-80BB-AC6D9B4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0">
              <a:schemeClr val="accent4">
                <a:lumMod val="75000"/>
              </a:schemeClr>
            </a:gs>
            <a:gs pos="59000">
              <a:schemeClr val="accent3">
                <a:lumMod val="50000"/>
              </a:schemeClr>
            </a:gs>
            <a:gs pos="100000">
              <a:srgbClr val="002060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4881686"/>
            <a:ext cx="10561418" cy="433955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00B480-3869-A725-8056-05DA72707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3822D-535E-CFA4-E061-FDAF4FDBD0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C58BA57-EF29-9F7B-1995-241A267B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"/>
              <a:t>Elliot Kovanda – Data Scientist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EC86BD7-2DBB-F49B-D391-B40FA94D2880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050" b="1"/>
              <a:t>Advanced Python Goethe</a:t>
            </a:r>
            <a:br>
              <a:rPr lang="en-US" sz="1050" b="1"/>
            </a:br>
            <a:r>
              <a:rPr lang="en" sz="1050" b="1"/>
              <a:t>University Frankfurt</a:t>
            </a:r>
          </a:p>
        </p:txBody>
      </p:sp>
    </p:spTree>
    <p:extLst>
      <p:ext uri="{BB962C8B-B14F-4D97-AF65-F5344CB8AC3E}">
        <p14:creationId xmlns:p14="http://schemas.microsoft.com/office/powerpoint/2010/main" val="3186028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5="http://schemas.microsoft.com/office/powerpoint/2012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5="http://schemas.microsoft.com/office/powerpoint/2012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0">
              <a:schemeClr val="accent5"/>
            </a:gs>
            <a:gs pos="46000">
              <a:schemeClr val="accent5"/>
            </a:gs>
            <a:gs pos="100000">
              <a:schemeClr val="accent6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 anchor="ctr"/>
          <a:lstStyle/>
          <a:p>
            <a:r>
              <a:rPr lang="en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050" b="1"/>
              <a:t>Advanced Python Goethe</a:t>
            </a:r>
            <a:br>
              <a:rPr lang="en-US" sz="1050" b="1"/>
            </a:br>
            <a:r>
              <a:rPr lang="en" sz="1050" b="1"/>
              <a:t>University Frankfurt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595FAFD-0823-4C45-9623-6BBE3B846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875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"/>
              <a:t>Elliot Kovanda – Data Scientist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50" r:id="rId3"/>
    <p:sldLayoutId id="2147483651" r:id="rId4"/>
    <p:sldLayoutId id="2147483681" r:id="rId5"/>
    <p:sldLayoutId id="2147483652" r:id="rId6"/>
    <p:sldLayoutId id="2147483653" r:id="rId7"/>
    <p:sldLayoutId id="2147483654" r:id="rId8"/>
    <p:sldLayoutId id="2147483682" r:id="rId9"/>
    <p:sldLayoutId id="2147483683" r:id="rId10"/>
    <p:sldLayoutId id="2147483655" r:id="rId11"/>
    <p:sldLayoutId id="2147483656" r:id="rId12"/>
    <p:sldLayoutId id="2147483663" r:id="rId13"/>
    <p:sldLayoutId id="2147483657" r:id="rId14"/>
    <p:sldLayoutId id="2147483666" r:id="rId15"/>
    <p:sldLayoutId id="2147483661" r:id="rId16"/>
    <p:sldLayoutId id="2147483658" r:id="rId17"/>
    <p:sldLayoutId id="2147483659" r:id="rId18"/>
    <p:sldLayoutId id="2147483667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4041-FAB5-CE22-4EE2-043DF7BD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F88E-6CAD-EF8C-4957-AC0B3695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49BB-3E84-B3DC-5594-F725C3B55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F8FB-3F7D-C088-F3F6-8E0477CF4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57B5-22DC-D2F1-E1E6-DA57359E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20.svg"/><Relationship Id="rId2" Type="http://schemas.openxmlformats.org/officeDocument/2006/relationships/image" Target="../media/image2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50.png"/><Relationship Id="rId26" Type="http://schemas.openxmlformats.org/officeDocument/2006/relationships/image" Target="../media/image33.svg"/><Relationship Id="rId3" Type="http://schemas.openxmlformats.org/officeDocument/2006/relationships/image" Target="../media/image25.svg"/><Relationship Id="rId21" Type="http://schemas.openxmlformats.org/officeDocument/2006/relationships/image" Target="../media/image53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5" Type="http://schemas.openxmlformats.org/officeDocument/2006/relationships/image" Target="../media/image32.png"/><Relationship Id="rId2" Type="http://schemas.openxmlformats.org/officeDocument/2006/relationships/image" Target="../media/image2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24" Type="http://schemas.openxmlformats.org/officeDocument/2006/relationships/image" Target="../media/image31.svg"/><Relationship Id="rId32" Type="http://schemas.openxmlformats.org/officeDocument/2006/relationships/image" Target="../media/image20.svg"/><Relationship Id="rId5" Type="http://schemas.openxmlformats.org/officeDocument/2006/relationships/image" Target="../media/image27.svg"/><Relationship Id="rId15" Type="http://schemas.openxmlformats.org/officeDocument/2006/relationships/image" Target="../media/image47.svg"/><Relationship Id="rId23" Type="http://schemas.openxmlformats.org/officeDocument/2006/relationships/image" Target="../media/image30.png"/><Relationship Id="rId28" Type="http://schemas.openxmlformats.org/officeDocument/2006/relationships/image" Target="../media/image35.svg"/><Relationship Id="rId10" Type="http://schemas.openxmlformats.org/officeDocument/2006/relationships/image" Target="../media/image42.png"/><Relationship Id="rId19" Type="http://schemas.openxmlformats.org/officeDocument/2006/relationships/image" Target="../media/image51.svg"/><Relationship Id="rId31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Relationship Id="rId22" Type="http://schemas.openxmlformats.org/officeDocument/2006/relationships/image" Target="../media/image54.svg"/><Relationship Id="rId27" Type="http://schemas.openxmlformats.org/officeDocument/2006/relationships/image" Target="../media/image34.png"/><Relationship Id="rId30" Type="http://schemas.openxmlformats.org/officeDocument/2006/relationships/image" Target="../media/image37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0.png"/><Relationship Id="rId4" Type="http://schemas.openxmlformats.org/officeDocument/2006/relationships/customXml" Target="../ink/ink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0.png"/><Relationship Id="rId4" Type="http://schemas.openxmlformats.org/officeDocument/2006/relationships/customXml" Target="../ink/ink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0C8-6C45-ECD0-6FA4-6B5B7FBAF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"/>
              <a:t>Advanced Python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D59E-4F91-7790-87E9-44703CA5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578318"/>
            <a:ext cx="10572000" cy="1205793"/>
          </a:xfrm>
        </p:spPr>
        <p:txBody>
          <a:bodyPr/>
          <a:lstStyle/>
          <a:p>
            <a:pPr algn="ctr"/>
            <a:r>
              <a:rPr lang="en"/>
              <a:t>Data analysis, visualization and statistics in Python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157007" cy="365125"/>
          </a:xfrm>
        </p:spPr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1773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A99D-45A7-3FED-628F-049290A0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275-10C7-DC27-DA2C-5916993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Schedule Day 1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329A4-4D09-1C80-7772-63671E6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8B4B05-10A2-C55A-FC29-FFE3B9E671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" b="1" dirty="0"/>
              <a:t>4pm – 7:30pm: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" dirty="0"/>
              <a:t>Introduction to Statistical Concepts + Python Practice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C8487810-3C9F-3379-D8E2-2D1B4174041F}"/>
              </a:ext>
            </a:extLst>
          </p:cNvPr>
          <p:cNvSpPr/>
          <p:nvPr/>
        </p:nvSpPr>
        <p:spPr>
          <a:xfrm>
            <a:off x="9247909" y="1693620"/>
            <a:ext cx="3071683" cy="91262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Fell free to take </a:t>
            </a:r>
            <a:br>
              <a:rPr lang="e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breaks ☕ at any time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84E8F10A-1DC9-B128-26FD-8B41E12DCE3E}"/>
              </a:ext>
            </a:extLst>
          </p:cNvPr>
          <p:cNvSpPr/>
          <p:nvPr/>
        </p:nvSpPr>
        <p:spPr>
          <a:xfrm>
            <a:off x="9247909" y="2882229"/>
            <a:ext cx="3071683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If you have to leave earlier, you may 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👋</a:t>
            </a:r>
            <a:endParaRPr lang="e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D04BD0E-D98E-B21F-F1E9-9D4D368F683C}"/>
              </a:ext>
            </a:extLst>
          </p:cNvPr>
          <p:cNvSpPr/>
          <p:nvPr/>
        </p:nvSpPr>
        <p:spPr>
          <a:xfrm>
            <a:off x="9247909" y="4146231"/>
            <a:ext cx="3071683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This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is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your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course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br>
              <a:rPr lang="de-DE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Make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most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of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it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🙋‍♀️</a:t>
            </a:r>
            <a:endParaRPr lang="e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2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369F1-207D-DBDC-43A6-31EB507F6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C620-6669-5870-2DBD-27E1E788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Schedule Day 2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97D98-1DCA-0248-A3AD-6B6DFC7D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DB45599-515C-89E6-E15B-A8B3C31F6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" b="1" dirty="0"/>
              <a:t>4pm – 7:30pm:</a:t>
            </a:r>
          </a:p>
          <a:p>
            <a:pPr marL="0" indent="0">
              <a:buNone/>
            </a:pPr>
            <a:r>
              <a:rPr lang="en" dirty="0"/>
              <a:t>(Introduction to Statistical Concepts + Python Practice)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" dirty="0"/>
              <a:t>Advanced data processing in Python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" dirty="0"/>
              <a:t>Interactive visualizations in Python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465C794-EAF9-8371-9BEC-D4C8264C6D5E}"/>
              </a:ext>
            </a:extLst>
          </p:cNvPr>
          <p:cNvSpPr/>
          <p:nvPr/>
        </p:nvSpPr>
        <p:spPr>
          <a:xfrm>
            <a:off x="9247909" y="1693620"/>
            <a:ext cx="3071683" cy="91262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Fell free to take </a:t>
            </a:r>
            <a:br>
              <a:rPr lang="e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breaks ☕ at any time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81DDF4B1-AFEE-1F28-C354-1ACF390BC1CA}"/>
              </a:ext>
            </a:extLst>
          </p:cNvPr>
          <p:cNvSpPr/>
          <p:nvPr/>
        </p:nvSpPr>
        <p:spPr>
          <a:xfrm>
            <a:off x="9247909" y="2882229"/>
            <a:ext cx="3071683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If you have to leave earlier, you may 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👋</a:t>
            </a:r>
            <a:endParaRPr lang="e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68FD6F0A-0156-85AC-9DBC-6026C8464FC8}"/>
              </a:ext>
            </a:extLst>
          </p:cNvPr>
          <p:cNvSpPr/>
          <p:nvPr/>
        </p:nvSpPr>
        <p:spPr>
          <a:xfrm>
            <a:off x="9247909" y="4146231"/>
            <a:ext cx="3071683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This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is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your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course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br>
              <a:rPr lang="de-DE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Make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most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of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it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🙋‍♀️</a:t>
            </a:r>
            <a:endParaRPr lang="e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3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Why pursue data analysis </a:t>
            </a:r>
            <a:br>
              <a:rPr lang="en" dirty="0"/>
            </a:br>
            <a:r>
              <a:rPr lang="en" dirty="0"/>
              <a:t>and statistics?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80451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6573-53EC-34F4-C688-592D8A6E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Disclaimer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07CFE-E98D-E66A-D49D-138474AB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CDB6F-690A-0117-877C-2BDECD182C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dirty="0"/>
              <a:t>This will not be a statistics lecture.</a:t>
            </a:r>
          </a:p>
          <a:p>
            <a:pPr marL="0" indent="0">
              <a:buNone/>
            </a:pPr>
            <a:r>
              <a:rPr lang="en" dirty="0"/>
              <a:t>I will present some things in a simplified way. </a:t>
            </a:r>
          </a:p>
          <a:p>
            <a:pPr marL="0" indent="0">
              <a:buNone/>
            </a:pPr>
            <a:r>
              <a:rPr lang="en" dirty="0"/>
              <a:t>This makes the content more accessible to everyone.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en" sz="1600" dirty="0"/>
              <a:t>@Stats nerds: Forgive me if I am sometimes imprecise or simplify topics to achieve this goal </a:t>
            </a:r>
          </a:p>
        </p:txBody>
      </p:sp>
    </p:spTree>
    <p:extLst>
      <p:ext uri="{BB962C8B-B14F-4D97-AF65-F5344CB8AC3E}">
        <p14:creationId xmlns:p14="http://schemas.microsoft.com/office/powerpoint/2010/main" val="42391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F3AC7-B6FC-EA0E-85EC-9BD5571D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3790E-1438-F6F5-C594-976ADC52B22A}"/>
              </a:ext>
            </a:extLst>
          </p:cNvPr>
          <p:cNvSpPr/>
          <p:nvPr/>
        </p:nvSpPr>
        <p:spPr>
          <a:xfrm>
            <a:off x="451514" y="805267"/>
            <a:ext cx="4347314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/>
              <a:t>Benefits of Data Analysis &amp;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10277-4272-95C5-E9E5-A3FA34278612}"/>
              </a:ext>
            </a:extLst>
          </p:cNvPr>
          <p:cNvSpPr txBox="1"/>
          <p:nvPr/>
        </p:nvSpPr>
        <p:spPr>
          <a:xfrm>
            <a:off x="451514" y="1519534"/>
            <a:ext cx="5112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Identifying patterns &amp; connections</a:t>
            </a:r>
          </a:p>
          <a:p>
            <a:endParaRPr lang="de-DE" dirty="0"/>
          </a:p>
          <a:p>
            <a:r>
              <a:rPr lang="en" dirty="0"/>
              <a:t>Facts &gt; opinions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en" dirty="0"/>
              <a:t>Make automated decisions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DF8A1-504C-BF6C-B815-81534FB542EC}"/>
              </a:ext>
            </a:extLst>
          </p:cNvPr>
          <p:cNvSpPr/>
          <p:nvPr/>
        </p:nvSpPr>
        <p:spPr>
          <a:xfrm>
            <a:off x="8234546" y="805267"/>
            <a:ext cx="2887110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/>
              <a:t>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66F73-08E8-9A09-5FB1-26FDE770D9AE}"/>
              </a:ext>
            </a:extLst>
          </p:cNvPr>
          <p:cNvSpPr txBox="1"/>
          <p:nvPr/>
        </p:nvSpPr>
        <p:spPr>
          <a:xfrm>
            <a:off x="8234546" y="1519534"/>
            <a:ext cx="33441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/>
              <a:t>Studies &amp; Research</a:t>
            </a:r>
            <a:r>
              <a:rPr lang="en" dirty="0"/>
              <a:t> </a:t>
            </a:r>
            <a:br>
              <a:rPr lang="de-DE" dirty="0"/>
            </a:br>
            <a:r>
              <a:rPr lang="en" dirty="0"/>
              <a:t>Creating new knowledge </a:t>
            </a:r>
            <a:br>
              <a:rPr lang="en" dirty="0"/>
            </a:br>
            <a:r>
              <a:rPr lang="en" dirty="0"/>
              <a:t>through analysis</a:t>
            </a:r>
          </a:p>
          <a:p>
            <a:endParaRPr lang="de-DE" dirty="0"/>
          </a:p>
          <a:p>
            <a:r>
              <a:rPr lang="en" b="1" dirty="0"/>
              <a:t>Management</a:t>
            </a:r>
            <a:br>
              <a:rPr lang="de-DE" dirty="0"/>
            </a:br>
            <a:r>
              <a:rPr lang="en" dirty="0"/>
              <a:t>Make informed decisions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en" b="1" dirty="0"/>
              <a:t>Data Analyst / Data Scientist</a:t>
            </a:r>
            <a:br>
              <a:rPr lang="de-DE" dirty="0"/>
            </a:br>
            <a:r>
              <a:rPr lang="en" dirty="0"/>
              <a:t>Enable or automate </a:t>
            </a:r>
            <a:br>
              <a:rPr lang="de-DE" dirty="0"/>
            </a:br>
            <a:r>
              <a:rPr lang="en" dirty="0"/>
              <a:t>informed decisions</a:t>
            </a:r>
          </a:p>
          <a:p>
            <a:endParaRPr lang="de-DE" dirty="0"/>
          </a:p>
          <a:p>
            <a:r>
              <a:rPr lang="en" b="1" dirty="0"/>
              <a:t>In everyday life</a:t>
            </a:r>
          </a:p>
          <a:p>
            <a:r>
              <a:rPr lang="en" dirty="0"/>
              <a:t>Better media literacy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25D13ECF-5392-9104-EBF2-FB1675C7A4B3}"/>
              </a:ext>
            </a:extLst>
          </p:cNvPr>
          <p:cNvSpPr/>
          <p:nvPr/>
        </p:nvSpPr>
        <p:spPr>
          <a:xfrm>
            <a:off x="6315740" y="805266"/>
            <a:ext cx="396948" cy="396949"/>
          </a:xfrm>
          <a:prstGeom prst="chevron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96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6DA-8DE7-448B-F583-E20AD4B2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Distorted axes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D8422-B292-F16A-364B-2BD27074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0C973-2827-ECDE-6541-4B4D4985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657"/>
          <a:stretch/>
        </p:blipFill>
        <p:spPr>
          <a:xfrm>
            <a:off x="299054" y="1575596"/>
            <a:ext cx="5917323" cy="3706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4B703-418A-E8C4-45E3-A04FED62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616"/>
          <a:stretch/>
        </p:blipFill>
        <p:spPr>
          <a:xfrm>
            <a:off x="6357768" y="1575596"/>
            <a:ext cx="5573790" cy="37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0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19343-77AC-E918-2660-B4CEBD2A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D96F-CA98-8A7D-F343-0BA27679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Distorted axes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075A6-2D88-E844-9585-CC9B11F5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r/dataisugly - Germany's current ruling parties trying to visualize how much the minimum wage has risen under their rule (they were taking office in December 2021)">
            <a:extLst>
              <a:ext uri="{FF2B5EF4-FFF2-40B4-BE49-F238E27FC236}">
                <a16:creationId xmlns:a16="http://schemas.microsoft.com/office/drawing/2014/main" id="{A862B1FE-2526-21EE-B735-CBFF27B4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41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D131-09DE-80C4-4E51-9818E7C01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32FCF-4E8B-3AF9-270B-EE811CFD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r/dataisugly - Germany's current ruling parties trying to visualize how much the minimum wage has risen under their rule (they were taking office in December 2021)">
            <a:extLst>
              <a:ext uri="{FF2B5EF4-FFF2-40B4-BE49-F238E27FC236}">
                <a16:creationId xmlns:a16="http://schemas.microsoft.com/office/drawing/2014/main" id="{AFABC6D0-D5CE-D7D7-DBFD-988DAE5F2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66"/>
          <a:stretch/>
        </p:blipFill>
        <p:spPr bwMode="auto">
          <a:xfrm>
            <a:off x="0" y="0"/>
            <a:ext cx="6782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948D37B-BD38-7F15-E829-4D2C7A35A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396630"/>
              </p:ext>
            </p:extLst>
          </p:nvPr>
        </p:nvGraphicFramePr>
        <p:xfrm>
          <a:off x="7107829" y="719666"/>
          <a:ext cx="463265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2924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9F5D4-08D1-80CD-DED5-CC5D687E3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7344-554D-1CA3-DA02-36DBBEF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BA440-1C72-A7AC-A4CA-D06ECA8C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AD4873-2246-920B-14EA-625CB50EC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34950"/>
              </p:ext>
            </p:extLst>
          </p:nvPr>
        </p:nvGraphicFramePr>
        <p:xfrm>
          <a:off x="3666836" y="3019520"/>
          <a:ext cx="514003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125980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9095804"/>
                    </a:ext>
                  </a:extLst>
                </a:gridCol>
                <a:gridCol w="1888836">
                  <a:extLst>
                    <a:ext uri="{9D8B030D-6E8A-4147-A177-3AD203B41FA5}">
                      <a16:colId xmlns:a16="http://schemas.microsoft.com/office/drawing/2014/main" val="135718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/>
                        <a:t>Year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Sales Units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Market Share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2023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100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0.5%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7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2024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71613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F8505E4-832F-10E4-DBE7-A8B8977615E1}"/>
              </a:ext>
            </a:extLst>
          </p:cNvPr>
          <p:cNvSpPr/>
          <p:nvPr/>
        </p:nvSpPr>
        <p:spPr>
          <a:xfrm>
            <a:off x="3956050" y="1549510"/>
            <a:ext cx="1911350" cy="970450"/>
          </a:xfrm>
          <a:prstGeom prst="wedgeRoundRectCallout">
            <a:avLst>
              <a:gd name="adj1" fmla="val 26675"/>
              <a:gd name="adj2" fmla="val 71661"/>
              <a:gd name="adj3" fmla="val 16667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sales</a:t>
            </a:r>
            <a:r>
              <a:rPr lang="de-DE" b="1" dirty="0"/>
              <a:t> </a:t>
            </a:r>
            <a:r>
              <a:rPr lang="de-DE" b="1" dirty="0" err="1"/>
              <a:t>grew</a:t>
            </a:r>
            <a:r>
              <a:rPr lang="de-DE" b="1" dirty="0"/>
              <a:t> 20%!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7D9C6CC-CE33-75F4-8C0F-FE254B94B365}"/>
              </a:ext>
            </a:extLst>
          </p:cNvPr>
          <p:cNvSpPr/>
          <p:nvPr/>
        </p:nvSpPr>
        <p:spPr>
          <a:xfrm>
            <a:off x="6965950" y="1549510"/>
            <a:ext cx="2057400" cy="970450"/>
          </a:xfrm>
          <a:prstGeom prst="wedgeRoundRectCallout">
            <a:avLst>
              <a:gd name="adj1" fmla="val -22827"/>
              <a:gd name="adj2" fmla="val 74933"/>
              <a:gd name="adj3" fmla="val 16667"/>
            </a:avLst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doubled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market</a:t>
            </a:r>
            <a:r>
              <a:rPr lang="de-DE" b="1" dirty="0"/>
              <a:t> </a:t>
            </a:r>
            <a:r>
              <a:rPr lang="de-DE" b="1" dirty="0" err="1"/>
              <a:t>share</a:t>
            </a:r>
            <a:r>
              <a:rPr lang="de-DE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581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12662-3EF7-8433-FC24-6C68F3A96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1AD9-934F-96F6-A9EF-1CFACFBC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E8777-15B3-E008-EC41-839B0806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902550-7F79-7211-B1C7-3C1387A51ED0}"/>
              </a:ext>
            </a:extLst>
          </p:cNvPr>
          <p:cNvGraphicFramePr>
            <a:graphicFrameLocks noGrp="1"/>
          </p:cNvGraphicFramePr>
          <p:nvPr/>
        </p:nvGraphicFramePr>
        <p:xfrm>
          <a:off x="3666836" y="3019520"/>
          <a:ext cx="514003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125980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9095804"/>
                    </a:ext>
                  </a:extLst>
                </a:gridCol>
                <a:gridCol w="1888836">
                  <a:extLst>
                    <a:ext uri="{9D8B030D-6E8A-4147-A177-3AD203B41FA5}">
                      <a16:colId xmlns:a16="http://schemas.microsoft.com/office/drawing/2014/main" val="135718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/>
                        <a:t>Year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Sales Units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Market Share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2023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100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0.5%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7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2024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71613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3C0882B-3FF0-65E0-4C2B-2E1DA07D3F05}"/>
              </a:ext>
            </a:extLst>
          </p:cNvPr>
          <p:cNvSpPr/>
          <p:nvPr/>
        </p:nvSpPr>
        <p:spPr>
          <a:xfrm>
            <a:off x="3956050" y="1549510"/>
            <a:ext cx="1911350" cy="970450"/>
          </a:xfrm>
          <a:prstGeom prst="wedgeRoundRectCallout">
            <a:avLst>
              <a:gd name="adj1" fmla="val 26675"/>
              <a:gd name="adj2" fmla="val 71661"/>
              <a:gd name="adj3" fmla="val 16667"/>
            </a:avLst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about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profit</a:t>
            </a:r>
            <a:r>
              <a:rPr lang="de-DE" b="1" dirty="0"/>
              <a:t>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5F3F95F-7B3A-CD7B-D523-14B2BD07E4F0}"/>
              </a:ext>
            </a:extLst>
          </p:cNvPr>
          <p:cNvSpPr/>
          <p:nvPr/>
        </p:nvSpPr>
        <p:spPr>
          <a:xfrm>
            <a:off x="6965950" y="1549510"/>
            <a:ext cx="2057400" cy="970450"/>
          </a:xfrm>
          <a:prstGeom prst="wedgeRoundRectCallout">
            <a:avLst>
              <a:gd name="adj1" fmla="val -22827"/>
              <a:gd name="adj2" fmla="val 74933"/>
              <a:gd name="adj3" fmla="val 16667"/>
            </a:avLst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Looks like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market</a:t>
            </a:r>
            <a:r>
              <a:rPr lang="de-DE" b="1" dirty="0"/>
              <a:t> </a:t>
            </a:r>
            <a:r>
              <a:rPr lang="de-DE" b="1" dirty="0" err="1"/>
              <a:t>shrunk</a:t>
            </a:r>
            <a:r>
              <a:rPr lang="de-DE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4622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0D30-855D-8265-1EF4-D2F8CB18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An overview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7085-ED22-1C20-7DAD-BFA8021A8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F6365-0275-3D6C-9E85-DF646493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68741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C778-8D5C-C99D-9A15-C1F3F0BE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Professional relevance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53BFE-2689-D26E-7F48-27F4C3DA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1AE0262E-E0B4-3494-646C-50642F61A240}"/>
              </a:ext>
            </a:extLst>
          </p:cNvPr>
          <p:cNvSpPr/>
          <p:nvPr/>
        </p:nvSpPr>
        <p:spPr>
          <a:xfrm>
            <a:off x="6448405" y="-221710"/>
            <a:ext cx="871870" cy="157299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2437F4F7-BBAC-ADBC-F984-3C29DB2C1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7113" y="447188"/>
            <a:ext cx="734453" cy="734453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73116FE-0979-99C7-B748-B8BD7AED6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91712"/>
              </p:ext>
            </p:extLst>
          </p:nvPr>
        </p:nvGraphicFramePr>
        <p:xfrm>
          <a:off x="603794" y="1760340"/>
          <a:ext cx="10571998" cy="3876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7452">
                  <a:extLst>
                    <a:ext uri="{9D8B030D-6E8A-4147-A177-3AD203B41FA5}">
                      <a16:colId xmlns:a16="http://schemas.microsoft.com/office/drawing/2014/main" val="1442635143"/>
                    </a:ext>
                  </a:extLst>
                </a:gridCol>
                <a:gridCol w="8284546">
                  <a:extLst>
                    <a:ext uri="{9D8B030D-6E8A-4147-A177-3AD203B41FA5}">
                      <a16:colId xmlns:a16="http://schemas.microsoft.com/office/drawing/2014/main" val="338360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/>
                        <a:t>Discipline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Example question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Will the new advertising campaign increase sales?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4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 err="1"/>
                        <a:t>Pharma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Does a new drug shorten recovery time?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16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Sports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What player metrics are related to win 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1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Do students learn more effectively with a new tool?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3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Management /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What factors determine the development of a company </a:t>
                      </a:r>
                      <a:br>
                        <a:rPr lang="de-DE"/>
                      </a:br>
                      <a:r>
                        <a:rPr lang="en"/>
                        <a:t>or portfolio?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Human resource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How does working from home affect employee satisfaction?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Journalism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How do we communicate income differences effectively?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5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3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24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0B60-0D92-9608-748F-E9238CCC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 outlook… </a:t>
            </a:r>
            <a:r>
              <a:rPr lang="de-DE" dirty="0"/>
              <a:t>🔜</a:t>
            </a:r>
            <a:endParaRPr lang="e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42521-AC9F-28ED-61F5-2A7533A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765E7-84CF-8A9D-CF38-44F218ED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Demo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95267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5D38-D363-DB04-79D1-E4315C435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E3F8-2CFC-4C82-8928-1F19B100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What do we mean by</a:t>
            </a:r>
            <a:br>
              <a:rPr lang="de-DE"/>
            </a:br>
            <a:r>
              <a:rPr lang="en"/>
              <a:t>data analysis &amp; statistics?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EB248-BFE6-5690-A95B-4C3598089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71724-EE13-3481-964C-D4EDC080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78941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5E409-2149-6CE5-7A1E-73D61DAB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EA28C2-E584-C52D-F0CB-B943826E89A0}"/>
              </a:ext>
            </a:extLst>
          </p:cNvPr>
          <p:cNvCxnSpPr>
            <a:cxnSpLocks/>
          </p:cNvCxnSpPr>
          <p:nvPr/>
        </p:nvCxnSpPr>
        <p:spPr>
          <a:xfrm>
            <a:off x="6096000" y="964019"/>
            <a:ext cx="0" cy="45152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3070D6-5157-18F8-2459-C8F406A519D5}"/>
              </a:ext>
            </a:extLst>
          </p:cNvPr>
          <p:cNvSpPr/>
          <p:nvPr/>
        </p:nvSpPr>
        <p:spPr>
          <a:xfrm>
            <a:off x="1188705" y="964019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Exploratory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24552D-23E7-9AD4-383D-C205044D7547}"/>
              </a:ext>
            </a:extLst>
          </p:cNvPr>
          <p:cNvSpPr/>
          <p:nvPr/>
        </p:nvSpPr>
        <p:spPr>
          <a:xfrm>
            <a:off x="7305969" y="964019"/>
            <a:ext cx="3415383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Statistical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1CECC-5EAC-7E56-014B-1AEEA92AF9B3}"/>
              </a:ext>
            </a:extLst>
          </p:cNvPr>
          <p:cNvSpPr txBox="1"/>
          <p:nvPr/>
        </p:nvSpPr>
        <p:spPr>
          <a:xfrm>
            <a:off x="1129728" y="1679944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Describes the </a:t>
            </a:r>
            <a:r>
              <a:rPr lang="en" b="1"/>
              <a:t>past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E7DE9-58BF-8583-3E0A-4C23281830B9}"/>
              </a:ext>
            </a:extLst>
          </p:cNvPr>
          <p:cNvSpPr txBox="1"/>
          <p:nvPr/>
        </p:nvSpPr>
        <p:spPr>
          <a:xfrm>
            <a:off x="7696634" y="1679944"/>
            <a:ext cx="263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Describes the </a:t>
            </a:r>
            <a:r>
              <a:rPr lang="en" b="1"/>
              <a:t>future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560D4-A8A8-B24D-B96B-FB05CFFA81C1}"/>
              </a:ext>
            </a:extLst>
          </p:cNvPr>
          <p:cNvSpPr txBox="1"/>
          <p:nvPr/>
        </p:nvSpPr>
        <p:spPr>
          <a:xfrm>
            <a:off x="625596" y="3583654"/>
            <a:ext cx="4541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Uses statistics such as </a:t>
            </a:r>
            <a:r>
              <a:rPr lang="en" b="1" dirty="0"/>
              <a:t>mean</a:t>
            </a:r>
            <a:r>
              <a:rPr lang="en" dirty="0"/>
              <a:t>, </a:t>
            </a:r>
            <a:r>
              <a:rPr lang="en" b="1" dirty="0"/>
              <a:t>minimum</a:t>
            </a:r>
            <a:r>
              <a:rPr lang="en" dirty="0"/>
              <a:t>, </a:t>
            </a:r>
            <a:br>
              <a:rPr lang="en" dirty="0"/>
            </a:br>
            <a:r>
              <a:rPr lang="en" b="1" dirty="0"/>
              <a:t>maximum</a:t>
            </a:r>
            <a:r>
              <a:rPr lang="en" dirty="0"/>
              <a:t> to describe characteristics</a:t>
            </a:r>
            <a:br>
              <a:rPr lang="de-DE" dirty="0"/>
            </a:br>
            <a:r>
              <a:rPr lang="en" dirty="0"/>
              <a:t>of the collected data.</a:t>
            </a:r>
          </a:p>
          <a:p>
            <a:pPr algn="ctr"/>
            <a:endParaRPr lang="de-DE" dirty="0"/>
          </a:p>
          <a:p>
            <a:pPr algn="ctr"/>
            <a:r>
              <a:rPr lang="en" dirty="0"/>
              <a:t>Uses numerous visualizations to </a:t>
            </a:r>
            <a:br>
              <a:rPr lang="de-DE" dirty="0"/>
            </a:br>
            <a:r>
              <a:rPr lang="en" dirty="0"/>
              <a:t>discover various 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76C0F-E3BF-BD40-04A2-663914F065C7}"/>
              </a:ext>
            </a:extLst>
          </p:cNvPr>
          <p:cNvSpPr txBox="1"/>
          <p:nvPr/>
        </p:nvSpPr>
        <p:spPr>
          <a:xfrm>
            <a:off x="6792545" y="3583654"/>
            <a:ext cx="44422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Uses statistics such as </a:t>
            </a:r>
            <a:r>
              <a:rPr lang="en" b="1" dirty="0"/>
              <a:t>p-value</a:t>
            </a:r>
            <a:r>
              <a:rPr lang="en" dirty="0"/>
              <a:t> or </a:t>
            </a:r>
            <a:br>
              <a:rPr lang="de-DE" dirty="0"/>
            </a:br>
            <a:r>
              <a:rPr lang="en" b="1" dirty="0"/>
              <a:t>R-value</a:t>
            </a:r>
            <a:r>
              <a:rPr lang="en" dirty="0"/>
              <a:t> to describe the validity of </a:t>
            </a:r>
            <a:br>
              <a:rPr lang="de-DE" dirty="0"/>
            </a:br>
            <a:r>
              <a:rPr lang="en" dirty="0"/>
              <a:t>predictive models.</a:t>
            </a:r>
          </a:p>
          <a:p>
            <a:pPr algn="ctr"/>
            <a:endParaRPr lang="de-DE" dirty="0"/>
          </a:p>
          <a:p>
            <a:pPr algn="ctr"/>
            <a:r>
              <a:rPr lang="en" dirty="0"/>
              <a:t>Uses visualizations sparingly, especially</a:t>
            </a:r>
            <a:br>
              <a:rPr lang="de-DE" dirty="0"/>
            </a:br>
            <a:r>
              <a:rPr lang="en" dirty="0"/>
              <a:t>to communicate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D0DAB-E40D-EA1E-416D-E4BD1FCEE4EC}"/>
              </a:ext>
            </a:extLst>
          </p:cNvPr>
          <p:cNvSpPr txBox="1"/>
          <p:nvPr/>
        </p:nvSpPr>
        <p:spPr>
          <a:xfrm>
            <a:off x="1250778" y="2433681"/>
            <a:ext cx="329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Tries to find patterns – </a:t>
            </a:r>
          </a:p>
          <a:p>
            <a:pPr algn="ctr"/>
            <a:r>
              <a:rPr lang="en" dirty="0"/>
              <a:t>Regardless of their causality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F3FDE-F645-4177-1825-2A24532FCF14}"/>
              </a:ext>
            </a:extLst>
          </p:cNvPr>
          <p:cNvSpPr txBox="1"/>
          <p:nvPr/>
        </p:nvSpPr>
        <p:spPr>
          <a:xfrm>
            <a:off x="7039426" y="2433681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Tries to find patterns with a causal</a:t>
            </a:r>
            <a:br>
              <a:rPr lang="de-DE" dirty="0"/>
            </a:br>
            <a:r>
              <a:rPr lang="en" dirty="0"/>
              <a:t>relationship.</a:t>
            </a:r>
          </a:p>
        </p:txBody>
      </p:sp>
    </p:spTree>
    <p:extLst>
      <p:ext uri="{BB962C8B-B14F-4D97-AF65-F5344CB8AC3E}">
        <p14:creationId xmlns:p14="http://schemas.microsoft.com/office/powerpoint/2010/main" val="341129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viedo Medical Research - Participate in Clinical Studies">
            <a:extLst>
              <a:ext uri="{FF2B5EF4-FFF2-40B4-BE49-F238E27FC236}">
                <a16:creationId xmlns:a16="http://schemas.microsoft.com/office/drawing/2014/main" id="{EC6421D3-C632-C2A9-42F3-40CB56C0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23" y="1765553"/>
            <a:ext cx="6448714" cy="403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21ECB9-BF54-F9A4-533B-0C098DAA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An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7B895-EC0C-E245-9C10-33A88BA0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503E2-88D4-3654-F47A-8BC20E5959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3" y="1744134"/>
            <a:ext cx="7218106" cy="4032780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6.1% of all women, but only 4.5% of men, clicked on the advertisement. </a:t>
            </a:r>
            <a:r>
              <a:rPr lang="en" dirty="0">
                <a:sym typeface="Wingdings" panose="05000000000000000000" pitchFamily="2" charset="2"/>
              </a:rPr>
              <a:t></a:t>
            </a:r>
            <a:r>
              <a:rPr lang="en" dirty="0"/>
              <a:t> </a:t>
            </a:r>
            <a:r>
              <a:rPr lang="en" b="1" dirty="0"/>
              <a:t>Exploratory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" dirty="0"/>
              <a:t>Advertising leads to significantly more</a:t>
            </a:r>
            <a:br>
              <a:rPr lang="de-DE" dirty="0"/>
            </a:br>
            <a:r>
              <a:rPr lang="en" dirty="0"/>
              <a:t>interaction among women </a:t>
            </a:r>
            <a:br>
              <a:rPr lang="en" dirty="0"/>
            </a:br>
            <a:r>
              <a:rPr lang="en" dirty="0"/>
              <a:t>than men (p = 0.02). </a:t>
            </a:r>
            <a:r>
              <a:rPr lang="en" dirty="0">
                <a:sym typeface="Wingdings" panose="05000000000000000000" pitchFamily="2" charset="2"/>
              </a:rPr>
              <a:t></a:t>
            </a:r>
            <a:r>
              <a:rPr lang="en" dirty="0"/>
              <a:t> </a:t>
            </a:r>
            <a:r>
              <a:rPr lang="en" b="1" dirty="0">
                <a:sym typeface="Wingdings" panose="05000000000000000000" pitchFamily="2" charset="2"/>
              </a:rPr>
              <a:t>Statistical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9280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E77A9-438F-FC07-FCF8-EF3513ED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3AAD-508A-5F78-5EF7-FC8E955E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An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C2D84-1882-EDAC-665C-ADD8C05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C43EC-BECE-4033-232D-8B2E6666DE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3" y="1744134"/>
            <a:ext cx="7218106" cy="4032780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6.1% of all women, but only 4.5% of men, clicked on the advertisement. </a:t>
            </a:r>
            <a:r>
              <a:rPr lang="en" dirty="0">
                <a:sym typeface="Wingdings" panose="05000000000000000000" pitchFamily="2" charset="2"/>
              </a:rPr>
              <a:t></a:t>
            </a:r>
            <a:r>
              <a:rPr lang="en" dirty="0"/>
              <a:t> </a:t>
            </a:r>
            <a:r>
              <a:rPr lang="en" b="1" dirty="0"/>
              <a:t>Exploratory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" dirty="0"/>
              <a:t>Advertising leads to significantly more</a:t>
            </a:r>
            <a:br>
              <a:rPr lang="de-DE" dirty="0"/>
            </a:br>
            <a:r>
              <a:rPr lang="en" dirty="0"/>
              <a:t>interaction among women</a:t>
            </a:r>
            <a:br>
              <a:rPr lang="en" dirty="0"/>
            </a:br>
            <a:r>
              <a:rPr lang="en" dirty="0"/>
              <a:t>than men (p = 0.02). </a:t>
            </a:r>
            <a:r>
              <a:rPr lang="en" dirty="0">
                <a:sym typeface="Wingdings" panose="05000000000000000000" pitchFamily="2" charset="2"/>
              </a:rPr>
              <a:t></a:t>
            </a:r>
            <a:r>
              <a:rPr lang="en" dirty="0"/>
              <a:t> </a:t>
            </a:r>
            <a:r>
              <a:rPr lang="en" b="1" dirty="0">
                <a:sym typeface="Wingdings" panose="05000000000000000000" pitchFamily="2" charset="2"/>
              </a:rPr>
              <a:t>Statistical</a:t>
            </a:r>
            <a:endParaRPr lang="de-DE" b="1" dirty="0"/>
          </a:p>
        </p:txBody>
      </p:sp>
      <p:pic>
        <p:nvPicPr>
          <p:cNvPr id="2052" name="Picture 4" descr="Oviedo Medical Research - Participate in Clinical Studies">
            <a:extLst>
              <a:ext uri="{FF2B5EF4-FFF2-40B4-BE49-F238E27FC236}">
                <a16:creationId xmlns:a16="http://schemas.microsoft.com/office/drawing/2014/main" id="{699EFBA2-B8E5-79E8-AD50-58FF225D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23" y="1765553"/>
            <a:ext cx="6448714" cy="403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DB3FF5-77BE-88E0-6E5E-F4460EABF0F8}"/>
              </a:ext>
            </a:extLst>
          </p:cNvPr>
          <p:cNvSpPr/>
          <p:nvPr/>
        </p:nvSpPr>
        <p:spPr>
          <a:xfrm>
            <a:off x="8144539" y="1765553"/>
            <a:ext cx="2721935" cy="97045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Makes a statement about </a:t>
            </a:r>
            <a:r>
              <a:rPr lang="en" b="1"/>
              <a:t>the given </a:t>
            </a:r>
            <a:r>
              <a:rPr lang="en"/>
              <a:t>observations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FB5D6-B374-48D4-8B1E-928AC1C004BE}"/>
              </a:ext>
            </a:extLst>
          </p:cNvPr>
          <p:cNvSpPr/>
          <p:nvPr/>
        </p:nvSpPr>
        <p:spPr>
          <a:xfrm>
            <a:off x="8144539" y="3275298"/>
            <a:ext cx="2721935" cy="97045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/>
              <a:t>Makes a statement about </a:t>
            </a:r>
            <a:r>
              <a:rPr lang="en" b="1" dirty="0"/>
              <a:t>future</a:t>
            </a:r>
          </a:p>
          <a:p>
            <a:pPr algn="ctr"/>
            <a:r>
              <a:rPr lang="en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04778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0AC60-78B8-89FE-218D-743E9D7EE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5254-7634-C204-1B35-DE9B0401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Correlation vs Causation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ACE25-AC3C-BB0C-26AD-142B58C75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5682-69CA-4F44-0A8E-BE7C71C7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610262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5F863-2EED-CC62-BE47-8CB260E5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6CE7D-01D1-EEB4-3740-0A5B17E0A638}"/>
              </a:ext>
            </a:extLst>
          </p:cNvPr>
          <p:cNvSpPr txBox="1"/>
          <p:nvPr/>
        </p:nvSpPr>
        <p:spPr>
          <a:xfrm>
            <a:off x="2105246" y="2782669"/>
            <a:ext cx="863569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3600" i="1"/>
              <a:t>"Correlation does not imply causation"</a:t>
            </a:r>
          </a:p>
          <a:p>
            <a:pPr algn="ctr"/>
            <a:br>
              <a:rPr lang="de-DE" sz="2000"/>
            </a:br>
            <a:r>
              <a:rPr lang="en" sz="2000"/>
              <a:t>- Every statistics professor ever</a:t>
            </a:r>
          </a:p>
        </p:txBody>
      </p:sp>
    </p:spTree>
    <p:extLst>
      <p:ext uri="{BB962C8B-B14F-4D97-AF65-F5344CB8AC3E}">
        <p14:creationId xmlns:p14="http://schemas.microsoft.com/office/powerpoint/2010/main" val="3883945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F529-6005-69D9-B495-EAD300493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DD5E-9135-E1F4-2658-B3A04D1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An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0D0CB-6A59-1C82-8833-9DB24C9F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FE2FDC-92E7-835E-E6C1-1A206DFD9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104041"/>
              </p:ext>
            </p:extLst>
          </p:nvPr>
        </p:nvGraphicFramePr>
        <p:xfrm>
          <a:off x="635811" y="1601972"/>
          <a:ext cx="6635296" cy="377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742B62E8-A5F6-19D9-0447-57800451A795}"/>
              </a:ext>
            </a:extLst>
          </p:cNvPr>
          <p:cNvSpPr/>
          <p:nvPr/>
        </p:nvSpPr>
        <p:spPr>
          <a:xfrm>
            <a:off x="6573903" y="1601972"/>
            <a:ext cx="4449609" cy="3381153"/>
          </a:xfrm>
          <a:prstGeom prst="irregularSeal2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/>
              <a:t>Firefighters do MORE DAMAGE!!!</a:t>
            </a:r>
            <a:br>
              <a:rPr lang="en" b="1" dirty="0"/>
            </a:br>
            <a:r>
              <a:rPr lang="de-DE" b="1" dirty="0"/>
              <a:t>🔥🧑‍🚒🚒</a:t>
            </a:r>
            <a:r>
              <a:rPr lang="en" b="1" dirty="0"/>
              <a:t> 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2018BF7-D54A-02E1-6B90-FAF41EFF65DB}"/>
              </a:ext>
            </a:extLst>
          </p:cNvPr>
          <p:cNvSpPr/>
          <p:nvPr/>
        </p:nvSpPr>
        <p:spPr>
          <a:xfrm>
            <a:off x="3953459" y="-221710"/>
            <a:ext cx="871870" cy="157299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D800DE9E-543E-B1E4-745E-DFBF96925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2167" y="447188"/>
            <a:ext cx="734453" cy="7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1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BED6-D6C4-D66E-E6D6-0E1B4F29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An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89762-2A63-2441-382F-68CD3CC3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CE2A493-4712-D778-D817-691668FF4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10581"/>
              </p:ext>
            </p:extLst>
          </p:nvPr>
        </p:nvGraphicFramePr>
        <p:xfrm>
          <a:off x="451514" y="1601972"/>
          <a:ext cx="6122389" cy="386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24B6957C-7E00-2512-AD9E-1F16DFD0A37F}"/>
              </a:ext>
            </a:extLst>
          </p:cNvPr>
          <p:cNvSpPr/>
          <p:nvPr/>
        </p:nvSpPr>
        <p:spPr>
          <a:xfrm>
            <a:off x="6573903" y="1601972"/>
            <a:ext cx="4449609" cy="3381153"/>
          </a:xfrm>
          <a:prstGeom prst="irregularSeal2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/>
              <a:t>Ice cream sales cause heat stroke!!1!</a:t>
            </a:r>
            <a:br>
              <a:rPr lang="de-DE" b="1" dirty="0"/>
            </a:br>
            <a:r>
              <a:rPr lang="de-DE" b="1" dirty="0"/>
              <a:t>🍧🤯</a:t>
            </a:r>
          </a:p>
        </p:txBody>
      </p:sp>
      <p:sp>
        <p:nvSpPr>
          <p:cNvPr id="8" name="Rectangle: Single Corner Snipped 4">
            <a:extLst>
              <a:ext uri="{FF2B5EF4-FFF2-40B4-BE49-F238E27FC236}">
                <a16:creationId xmlns:a16="http://schemas.microsoft.com/office/drawing/2014/main" id="{A5DBFA83-EA4F-95EA-000B-4E5CE65A1B4A}"/>
              </a:ext>
            </a:extLst>
          </p:cNvPr>
          <p:cNvSpPr/>
          <p:nvPr/>
        </p:nvSpPr>
        <p:spPr>
          <a:xfrm>
            <a:off x="3953459" y="-221710"/>
            <a:ext cx="871870" cy="157299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Graphic 5" descr="Lightbulb with solid fill">
            <a:extLst>
              <a:ext uri="{FF2B5EF4-FFF2-40B4-BE49-F238E27FC236}">
                <a16:creationId xmlns:a16="http://schemas.microsoft.com/office/drawing/2014/main" id="{237292EC-58E2-78EE-26E5-5E70C4BAA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2167" y="447188"/>
            <a:ext cx="734453" cy="7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0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B840DC5-1377-2631-4FC7-122D09E7BF6D}"/>
              </a:ext>
            </a:extLst>
          </p:cNvPr>
          <p:cNvGrpSpPr/>
          <p:nvPr/>
        </p:nvGrpSpPr>
        <p:grpSpPr>
          <a:xfrm>
            <a:off x="451514" y="4704941"/>
            <a:ext cx="3456341" cy="1200329"/>
            <a:chOff x="95277" y="4630180"/>
            <a:chExt cx="3456341" cy="1200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0BD0ED-24DA-0DF0-57E8-85A9B7306EAB}"/>
                </a:ext>
              </a:extLst>
            </p:cNvPr>
            <p:cNvSpPr/>
            <p:nvPr/>
          </p:nvSpPr>
          <p:spPr>
            <a:xfrm>
              <a:off x="95277" y="4777705"/>
              <a:ext cx="3456341" cy="9478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dirty="0">
                  <a:solidFill>
                    <a:schemeClr val="bg1"/>
                  </a:solidFill>
                </a:rPr>
                <a:t>Python courses in the summer semester 2025</a:t>
              </a:r>
              <a:br>
                <a:rPr lang="en" dirty="0">
                  <a:solidFill>
                    <a:schemeClr val="bg1"/>
                  </a:solidFill>
                </a:rPr>
              </a:br>
              <a:r>
                <a:rPr lang="en" dirty="0">
                  <a:solidFill>
                    <a:schemeClr val="bg1"/>
                  </a:solidFill>
                </a:rPr>
                <a:t>(so far)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0D4757-35E5-652B-0A01-A9382730BF89}"/>
                </a:ext>
              </a:extLst>
            </p:cNvPr>
            <p:cNvSpPr txBox="1"/>
            <p:nvPr/>
          </p:nvSpPr>
          <p:spPr>
            <a:xfrm>
              <a:off x="2791228" y="4630180"/>
              <a:ext cx="702436" cy="12003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7200" b="1">
                  <a:solidFill>
                    <a:schemeClr val="accent3">
                      <a:lumMod val="75000"/>
                    </a:schemeClr>
                  </a:solidFill>
                </a:defRPr>
              </a:lvl1pPr>
            </a:lstStyle>
            <a:p>
              <a:r>
                <a:rPr lang="en" dirty="0">
                  <a:solidFill>
                    <a:schemeClr val="accent6"/>
                  </a:solidFill>
                </a:rPr>
                <a:t>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DB41D7-99E9-4492-D932-A01B623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Previously...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F58B2-54EB-0583-C62D-C42E4AB1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105577-5BAB-ABFD-25D9-CF317634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1646250"/>
            <a:ext cx="5391902" cy="1752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24AA5-65AA-9AB7-387F-F25794E5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5" r="1330" b="8716"/>
          <a:stretch/>
        </p:blipFill>
        <p:spPr>
          <a:xfrm>
            <a:off x="4871096" y="2831889"/>
            <a:ext cx="6826102" cy="2339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F88E51-D708-4925-58FC-EEB35C540E30}"/>
              </a:ext>
            </a:extLst>
          </p:cNvPr>
          <p:cNvSpPr txBox="1"/>
          <p:nvPr/>
        </p:nvSpPr>
        <p:spPr>
          <a:xfrm>
            <a:off x="4411561" y="859260"/>
            <a:ext cx="122020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sz="7200" b="1" dirty="0">
                <a:solidFill>
                  <a:schemeClr val="accent3">
                    <a:lumMod val="75000"/>
                  </a:schemeClr>
                </a:solidFill>
              </a:rPr>
              <a:t>2x</a:t>
            </a:r>
            <a:endParaRPr lang="de-DE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3BC924B-744A-295A-50FC-225F216E7D17}"/>
              </a:ext>
            </a:extLst>
          </p:cNvPr>
          <p:cNvSpPr/>
          <p:nvPr/>
        </p:nvSpPr>
        <p:spPr>
          <a:xfrm>
            <a:off x="6675967" y="1465185"/>
            <a:ext cx="4244237" cy="9478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bg1"/>
                </a:solidFill>
              </a:rPr>
              <a:t>Statistics and Data Visualization in Python for Advanced Users </a:t>
            </a:r>
            <a:br>
              <a:rPr lang="en" b="1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(German, 2-Day)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633C8890-318C-4729-3F61-1277400424E4}"/>
              </a:ext>
            </a:extLst>
          </p:cNvPr>
          <p:cNvSpPr txBox="1"/>
          <p:nvPr/>
        </p:nvSpPr>
        <p:spPr>
          <a:xfrm>
            <a:off x="9909131" y="590064"/>
            <a:ext cx="122020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" dirty="0"/>
              <a:t>1x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4DD22-3120-0022-2783-593F2F0D3E40}"/>
              </a:ext>
            </a:extLst>
          </p:cNvPr>
          <p:cNvSpPr txBox="1"/>
          <p:nvPr/>
        </p:nvSpPr>
        <p:spPr>
          <a:xfrm>
            <a:off x="10864647" y="2640153"/>
            <a:ext cx="122020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" dirty="0"/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313085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03FFC-05B4-CFE5-6E6D-A64B3B2EF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94AB7-C375-F87A-2712-261EC2C5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D08C07-60C4-D2CA-F904-D4FB723CADFE}"/>
              </a:ext>
            </a:extLst>
          </p:cNvPr>
          <p:cNvCxnSpPr>
            <a:cxnSpLocks/>
          </p:cNvCxnSpPr>
          <p:nvPr/>
        </p:nvCxnSpPr>
        <p:spPr>
          <a:xfrm>
            <a:off x="6096000" y="737191"/>
            <a:ext cx="0" cy="45152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1D50AE9-C7BA-9406-06E4-BD9060ACF1E5}"/>
              </a:ext>
            </a:extLst>
          </p:cNvPr>
          <p:cNvSpPr/>
          <p:nvPr/>
        </p:nvSpPr>
        <p:spPr>
          <a:xfrm>
            <a:off x="1188705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/>
              <a:t>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2646B-05F9-088E-35C1-13BF315BB3BB}"/>
              </a:ext>
            </a:extLst>
          </p:cNvPr>
          <p:cNvSpPr/>
          <p:nvPr/>
        </p:nvSpPr>
        <p:spPr>
          <a:xfrm>
            <a:off x="7305969" y="737191"/>
            <a:ext cx="3415383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Causality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8CE1B-43B4-D51E-4180-82B954749349}"/>
              </a:ext>
            </a:extLst>
          </p:cNvPr>
          <p:cNvSpPr txBox="1"/>
          <p:nvPr/>
        </p:nvSpPr>
        <p:spPr>
          <a:xfrm>
            <a:off x="344266" y="1453116"/>
            <a:ext cx="5104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Two variables change </a:t>
            </a:r>
            <a:r>
              <a:rPr lang="en" b="1" i="1"/>
              <a:t>with </a:t>
            </a:r>
            <a:r>
              <a:rPr lang="en"/>
              <a:t>each other.</a:t>
            </a:r>
          </a:p>
          <a:p>
            <a:pPr algn="ctr"/>
            <a:endParaRPr lang="de-DE"/>
          </a:p>
          <a:p>
            <a:pPr algn="ctr"/>
            <a:r>
              <a:rPr lang="en"/>
              <a:t>The measure of correlation is </a:t>
            </a:r>
            <a:br>
              <a:rPr lang="de-DE"/>
            </a:br>
            <a:r>
              <a:rPr lang="en"/>
              <a:t>the r-value from -1 to +1.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3EF22-D6E3-BE7E-B4D9-9A06C3635D31}"/>
              </a:ext>
            </a:extLst>
          </p:cNvPr>
          <p:cNvSpPr txBox="1"/>
          <p:nvPr/>
        </p:nvSpPr>
        <p:spPr>
          <a:xfrm>
            <a:off x="6335699" y="1453116"/>
            <a:ext cx="5355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Two variables change </a:t>
            </a:r>
            <a:r>
              <a:rPr lang="en" b="1" i="1" dirty="0"/>
              <a:t>because of</a:t>
            </a:r>
            <a:r>
              <a:rPr lang="en" dirty="0"/>
              <a:t> each other.</a:t>
            </a:r>
          </a:p>
          <a:p>
            <a:pPr algn="ctr"/>
            <a:endParaRPr lang="de-DE" dirty="0"/>
          </a:p>
          <a:p>
            <a:pPr algn="ctr"/>
            <a:r>
              <a:rPr lang="en" dirty="0"/>
              <a:t>The measure of causality is the p-value </a:t>
            </a:r>
          </a:p>
          <a:p>
            <a:pPr algn="ctr"/>
            <a:r>
              <a:rPr lang="en" dirty="0"/>
              <a:t>and the effect size.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2B257-BA68-3628-746D-B576D795AE2B}"/>
              </a:ext>
            </a:extLst>
          </p:cNvPr>
          <p:cNvSpPr txBox="1"/>
          <p:nvPr/>
        </p:nvSpPr>
        <p:spPr>
          <a:xfrm>
            <a:off x="678516" y="3204566"/>
            <a:ext cx="44358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Common change can be </a:t>
            </a:r>
            <a:r>
              <a:rPr lang="en" b="1" dirty="0"/>
              <a:t>accidental</a:t>
            </a:r>
            <a:r>
              <a:rPr lang="en" dirty="0"/>
              <a:t>:</a:t>
            </a:r>
          </a:p>
          <a:p>
            <a:pPr algn="ctr"/>
            <a:r>
              <a:rPr lang="de-DE" dirty="0"/>
              <a:t>🍧</a:t>
            </a:r>
            <a:r>
              <a:rPr lang="en" dirty="0"/>
              <a:t> &amp; </a:t>
            </a:r>
            <a:r>
              <a:rPr lang="de-DE" dirty="0"/>
              <a:t>🎳</a:t>
            </a:r>
            <a:endParaRPr lang="en" dirty="0"/>
          </a:p>
          <a:p>
            <a:pPr algn="ctr"/>
            <a:endParaRPr lang="de-DE" dirty="0"/>
          </a:p>
          <a:p>
            <a:pPr algn="ctr"/>
            <a:r>
              <a:rPr lang="en" dirty="0"/>
              <a:t>Common change can  be explained </a:t>
            </a:r>
            <a:br>
              <a:rPr lang="de-DE" b="1" dirty="0"/>
            </a:br>
            <a:r>
              <a:rPr lang="en" b="1" dirty="0"/>
              <a:t> by third factors: </a:t>
            </a:r>
            <a:br>
              <a:rPr lang="de-DE" dirty="0"/>
            </a:br>
            <a:r>
              <a:rPr lang="en" dirty="0"/>
              <a:t> </a:t>
            </a:r>
            <a:r>
              <a:rPr lang="de-DE" dirty="0"/>
              <a:t>🍧&amp;🤯</a:t>
            </a:r>
            <a:r>
              <a:rPr lang="en" dirty="0">
                <a:sym typeface="Wingdings" panose="05000000000000000000" pitchFamily="2" charset="2"/>
              </a:rPr>
              <a:t> </a:t>
            </a:r>
            <a:r>
              <a:rPr lang="de-DE" dirty="0">
                <a:sym typeface="Wingdings" panose="05000000000000000000" pitchFamily="2" charset="2"/>
              </a:rPr>
              <a:t>🌞</a:t>
            </a:r>
            <a:r>
              <a:rPr lang="en" dirty="0">
                <a:sym typeface="Wingdings" panose="05000000000000000000" pitchFamily="2" charset="2"/>
              </a:rPr>
              <a:t> </a:t>
            </a:r>
          </a:p>
          <a:p>
            <a:pPr algn="ctr"/>
            <a:endParaRPr lang="de-DE" dirty="0">
              <a:sym typeface="Wingdings" panose="05000000000000000000" pitchFamily="2" charset="2"/>
            </a:endParaRPr>
          </a:p>
          <a:p>
            <a:pPr algn="ctr"/>
            <a:r>
              <a:rPr lang="en" dirty="0"/>
              <a:t>Joint change can  be </a:t>
            </a:r>
            <a:r>
              <a:rPr lang="en" b="1" dirty="0"/>
              <a:t>causal:</a:t>
            </a:r>
          </a:p>
          <a:p>
            <a:pPr algn="ctr"/>
            <a:r>
              <a:rPr lang="de-DE" dirty="0"/>
              <a:t>🍧</a:t>
            </a:r>
            <a:r>
              <a:rPr lang="en" dirty="0"/>
              <a:t>&amp; </a:t>
            </a:r>
            <a:r>
              <a:rPr lang="de-DE" dirty="0"/>
              <a:t>😊</a:t>
            </a:r>
            <a:r>
              <a:rPr lang="en" dirty="0"/>
              <a:t> / </a:t>
            </a:r>
            <a:r>
              <a:rPr lang="de-DE" dirty="0"/>
              <a:t>😢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357B3-2B0E-3C63-78A8-16DF6213389E}"/>
              </a:ext>
            </a:extLst>
          </p:cNvPr>
          <p:cNvSpPr txBox="1"/>
          <p:nvPr/>
        </p:nvSpPr>
        <p:spPr>
          <a:xfrm>
            <a:off x="7045036" y="3204566"/>
            <a:ext cx="3937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To establish causality, we need to</a:t>
            </a:r>
            <a:br>
              <a:rPr lang="de-DE" dirty="0"/>
            </a:br>
            <a:r>
              <a:rPr lang="en" dirty="0"/>
              <a:t>prove with sufficient probability</a:t>
            </a:r>
            <a:br>
              <a:rPr lang="en" dirty="0"/>
            </a:br>
            <a:r>
              <a:rPr lang="en" dirty="0"/>
              <a:t>that </a:t>
            </a:r>
            <a:r>
              <a:rPr lang="en" b="1" dirty="0"/>
              <a:t>independent variables</a:t>
            </a:r>
          </a:p>
          <a:p>
            <a:pPr algn="ctr"/>
            <a:r>
              <a:rPr lang="de-DE" dirty="0"/>
              <a:t>a</a:t>
            </a:r>
            <a:r>
              <a:rPr lang="en" dirty="0"/>
              <a:t>ffect </a:t>
            </a:r>
            <a:r>
              <a:rPr lang="en" b="1" dirty="0"/>
              <a:t>dependent variables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57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E0BEA-4592-591D-8B1C-7AEAC88B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76347-A269-6A2E-7238-49E273B4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BFE128-192B-AB17-9386-0A1812B0C8B6}"/>
              </a:ext>
            </a:extLst>
          </p:cNvPr>
          <p:cNvCxnSpPr>
            <a:cxnSpLocks/>
          </p:cNvCxnSpPr>
          <p:nvPr/>
        </p:nvCxnSpPr>
        <p:spPr>
          <a:xfrm>
            <a:off x="4054548" y="1733088"/>
            <a:ext cx="0" cy="39659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AA4F2-7E22-7D9B-BD48-9ED6C4155C9E}"/>
              </a:ext>
            </a:extLst>
          </p:cNvPr>
          <p:cNvCxnSpPr>
            <a:cxnSpLocks/>
          </p:cNvCxnSpPr>
          <p:nvPr/>
        </p:nvCxnSpPr>
        <p:spPr>
          <a:xfrm>
            <a:off x="8059478" y="1733088"/>
            <a:ext cx="0" cy="40670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A0A47-09A5-0874-77FB-2B09E0AB7E3B}"/>
              </a:ext>
            </a:extLst>
          </p:cNvPr>
          <p:cNvSpPr/>
          <p:nvPr/>
        </p:nvSpPr>
        <p:spPr>
          <a:xfrm>
            <a:off x="386921" y="1733088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Positive (r &gt; 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E4F50-00E0-945B-E219-8EE2221CBA85}"/>
              </a:ext>
            </a:extLst>
          </p:cNvPr>
          <p:cNvSpPr/>
          <p:nvPr/>
        </p:nvSpPr>
        <p:spPr>
          <a:xfrm>
            <a:off x="4388307" y="1733088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Negative ( r &lt; 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FF74A6-C573-A092-768C-98D44B4B485E}"/>
              </a:ext>
            </a:extLst>
          </p:cNvPr>
          <p:cNvSpPr/>
          <p:nvPr/>
        </p:nvSpPr>
        <p:spPr>
          <a:xfrm>
            <a:off x="8308176" y="1733088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None (r ≈ 0)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0326A-CED5-7B39-4385-E0458D85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/>
          <a:lstStyle/>
          <a:p>
            <a:r>
              <a:rPr lang="en"/>
              <a:t>Three types of correlation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3C62A-3AD7-39A3-32D0-F3ECFCD8A453}"/>
              </a:ext>
            </a:extLst>
          </p:cNvPr>
          <p:cNvSpPr txBox="1"/>
          <p:nvPr/>
        </p:nvSpPr>
        <p:spPr>
          <a:xfrm>
            <a:off x="646290" y="2282455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"If A rises,  B rises" (or vice versa)</a:t>
            </a:r>
            <a:br>
              <a:rPr lang="de-DE"/>
            </a:br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69386-976E-AAD5-BE46-209C69D65D77}"/>
              </a:ext>
            </a:extLst>
          </p:cNvPr>
          <p:cNvSpPr txBox="1"/>
          <p:nvPr/>
        </p:nvSpPr>
        <p:spPr>
          <a:xfrm>
            <a:off x="4750132" y="2282455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"If A rises,  B </a:t>
            </a:r>
            <a:r>
              <a:rPr lang="en" b="1"/>
              <a:t>falls</a:t>
            </a:r>
            <a:r>
              <a:rPr lang="en"/>
              <a:t>" </a:t>
            </a:r>
            <a:br>
              <a:rPr lang="de-DE"/>
            </a:br>
            <a:r>
              <a:rPr lang="en"/>
              <a:t>(or vice versa)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248709-2619-C0C5-94B9-98AB2F5F0291}"/>
              </a:ext>
            </a:extLst>
          </p:cNvPr>
          <p:cNvSpPr txBox="1"/>
          <p:nvPr/>
        </p:nvSpPr>
        <p:spPr>
          <a:xfrm>
            <a:off x="8597067" y="228245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“If A rises, B falls or rises"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F3FA52B4-9E98-683A-5DD0-DF85CA1DC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862578"/>
              </p:ext>
            </p:extLst>
          </p:nvPr>
        </p:nvGraphicFramePr>
        <p:xfrm>
          <a:off x="4203553" y="3059938"/>
          <a:ext cx="3784894" cy="252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D16AFCC-BCE6-E4A7-884C-DE893D606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767578"/>
              </p:ext>
            </p:extLst>
          </p:nvPr>
        </p:nvGraphicFramePr>
        <p:xfrm>
          <a:off x="85362" y="3059939"/>
          <a:ext cx="3784894" cy="252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017B2F5-0B89-571F-CD20-B04BCC527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924740"/>
              </p:ext>
            </p:extLst>
          </p:nvPr>
        </p:nvGraphicFramePr>
        <p:xfrm>
          <a:off x="8308172" y="3059937"/>
          <a:ext cx="3627055" cy="252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58506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CAF41-9A8D-DCD8-E265-0172632A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8C02-E7FE-E96D-1ADE-8005C8A8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It's your turn!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E1527-1DB5-F5D4-2137-FEA5992C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515C5-61EC-9358-24CF-54A672E916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Exercises</a:t>
            </a:r>
          </a:p>
          <a:p>
            <a:pPr marL="0" indent="0" algn="ctr">
              <a:buNone/>
            </a:pPr>
            <a:r>
              <a:rPr lang="en" sz="4000" dirty="0">
                <a:sym typeface="Wingdings" panose="05000000000000000000" pitchFamily="2" charset="2"/>
              </a:rPr>
              <a:t>Notebook 1 - Beginning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683079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406D-FF02-500E-C199-020A1F9A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Great Tree of</a:t>
            </a:r>
            <a:br>
              <a:rPr lang="de-DE" dirty="0"/>
            </a:br>
            <a:r>
              <a:rPr lang="en" dirty="0"/>
              <a:t>Statistical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862FD-5CD1-7CBD-25D4-170F9B7A1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28C79-4707-EDAE-19C3-4E99C5B7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86734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58779-D751-FF5D-609F-8CE6ED4D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6D77-8F18-F6F7-015F-63E2354C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EDA1-929D-0AE3-2EF8-AA432AD8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DF66-1905-F5CC-00B2-79DD4CDC5E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E687E266-F06B-9368-EE4D-6F092667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9EB143-6F64-6450-E9A6-E1AD414F7B46}"/>
              </a:ext>
            </a:extLst>
          </p:cNvPr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8CAFE-1E56-CAE6-E025-418C0EA8829C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EFFA1-597D-08BE-4D8B-5B40EC083CBB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1182374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C377D-9970-C8D8-C920-57B693D9E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F9AA7F-5B9D-73FE-5A11-5C38BCB44F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C1F96-290F-F37A-675F-AADD5E19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C07A3315-A4EE-B244-8442-E7073570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0B1A0E-0777-5C6B-3C92-E704FFB246BF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3105860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BF510-3FD3-A0F5-114B-B45F4F383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9C9746-C818-E108-B3F8-26F3B5E672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70553-F788-E2A4-8B7F-699270C0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10383675-82F8-8D13-30EF-2A6468E7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8D69DCA3-1A58-CA00-7D25-42EDE9F9D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58"/>
          <a:stretch/>
        </p:blipFill>
        <p:spPr bwMode="auto">
          <a:xfrm>
            <a:off x="1524000" y="0"/>
            <a:ext cx="9144000" cy="13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6949E-B231-8501-12BC-4C48F83B2FB9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3163053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7DEC0-EBFF-19A7-A951-76F823CEA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F0BB80-54BF-8CFE-AAF2-5F061A3B0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06646-C584-EF1A-CA58-EBB5A809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21D3F95F-AB07-7A06-7968-800858DB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427EA7B0-DF93-A124-0101-084FEBF6C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98" b="45013"/>
          <a:stretch/>
        </p:blipFill>
        <p:spPr bwMode="auto">
          <a:xfrm>
            <a:off x="1524000" y="0"/>
            <a:ext cx="1765005" cy="37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FDF06560-9FAE-C9EB-F601-89E0F6036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2" t="42791" r="78527" b="44703"/>
          <a:stretch/>
        </p:blipFill>
        <p:spPr bwMode="auto">
          <a:xfrm>
            <a:off x="2317898" y="2934586"/>
            <a:ext cx="1169581" cy="8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0E7C16C4-6797-CA33-E88C-60D26A946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28" t="25432" r="72636" b="45736"/>
          <a:stretch/>
        </p:blipFill>
        <p:spPr bwMode="auto">
          <a:xfrm>
            <a:off x="2870790" y="1744134"/>
            <a:ext cx="1155405" cy="19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is your research question flowchart">
            <a:extLst>
              <a:ext uri="{FF2B5EF4-FFF2-40B4-BE49-F238E27FC236}">
                <a16:creationId xmlns:a16="http://schemas.microsoft.com/office/drawing/2014/main" id="{6A06991D-28A1-616C-6F64-F6693B470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1" b="87080"/>
          <a:stretch/>
        </p:blipFill>
        <p:spPr bwMode="auto">
          <a:xfrm>
            <a:off x="1524000" y="-1"/>
            <a:ext cx="5146158" cy="8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hat is your research question flowchart">
            <a:extLst>
              <a:ext uri="{FF2B5EF4-FFF2-40B4-BE49-F238E27FC236}">
                <a16:creationId xmlns:a16="http://schemas.microsoft.com/office/drawing/2014/main" id="{7EA0C5EB-DE62-A2AB-EF14-E3B778D16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50" t="10439" r="51163" b="87287"/>
          <a:stretch/>
        </p:blipFill>
        <p:spPr bwMode="auto">
          <a:xfrm>
            <a:off x="5323366" y="715926"/>
            <a:ext cx="666307" cy="15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3E162B-3675-B45E-1BA9-6E11432DAF4A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4DBF17-B6EC-9773-2B65-DC086EC295D9}"/>
              </a:ext>
            </a:extLst>
          </p:cNvPr>
          <p:cNvSpPr/>
          <p:nvPr/>
        </p:nvSpPr>
        <p:spPr>
          <a:xfrm>
            <a:off x="1124984" y="2882900"/>
            <a:ext cx="1500224" cy="1104900"/>
          </a:xfrm>
          <a:custGeom>
            <a:avLst/>
            <a:gdLst>
              <a:gd name="connsiteX0" fmla="*/ 0 w 1500224"/>
              <a:gd name="connsiteY0" fmla="*/ 552450 h 1104900"/>
              <a:gd name="connsiteX1" fmla="*/ 750112 w 1500224"/>
              <a:gd name="connsiteY1" fmla="*/ 0 h 1104900"/>
              <a:gd name="connsiteX2" fmla="*/ 1500224 w 1500224"/>
              <a:gd name="connsiteY2" fmla="*/ 552450 h 1104900"/>
              <a:gd name="connsiteX3" fmla="*/ 750112 w 1500224"/>
              <a:gd name="connsiteY3" fmla="*/ 1104900 h 1104900"/>
              <a:gd name="connsiteX4" fmla="*/ 0 w 1500224"/>
              <a:gd name="connsiteY4" fmla="*/ 55245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0224" h="1104900" extrusionOk="0">
                <a:moveTo>
                  <a:pt x="0" y="552450"/>
                </a:moveTo>
                <a:cubicBezTo>
                  <a:pt x="-4005" y="271579"/>
                  <a:pt x="337105" y="56147"/>
                  <a:pt x="750112" y="0"/>
                </a:cubicBezTo>
                <a:cubicBezTo>
                  <a:pt x="1174465" y="-5338"/>
                  <a:pt x="1517580" y="238856"/>
                  <a:pt x="1500224" y="552450"/>
                </a:cubicBezTo>
                <a:cubicBezTo>
                  <a:pt x="1519376" y="853248"/>
                  <a:pt x="1161587" y="1168620"/>
                  <a:pt x="750112" y="1104900"/>
                </a:cubicBezTo>
                <a:cubicBezTo>
                  <a:pt x="340811" y="1112779"/>
                  <a:pt x="-40132" y="816118"/>
                  <a:pt x="0" y="552450"/>
                </a:cubicBezTo>
                <a:close/>
              </a:path>
            </a:pathLst>
          </a:custGeom>
          <a:noFill/>
          <a:ln w="57150">
            <a:solidFill>
              <a:schemeClr val="accent3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873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E34B1-6CF1-0882-7955-C615BD74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EFABE9-61DD-DE43-999D-E782372C3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53497-3613-62B0-A438-143723C0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16195E79-2469-8EA0-122F-EC55115C7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2ED2A205-A0B0-9F08-F856-7C0395E55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98" b="45013"/>
          <a:stretch/>
        </p:blipFill>
        <p:spPr bwMode="auto">
          <a:xfrm>
            <a:off x="1524000" y="0"/>
            <a:ext cx="1765005" cy="37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3E4BCDC0-9DF1-C27A-FF25-E31B59930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2" t="42791" r="78527" b="44703"/>
          <a:stretch/>
        </p:blipFill>
        <p:spPr bwMode="auto">
          <a:xfrm>
            <a:off x="2317898" y="2934586"/>
            <a:ext cx="1169581" cy="8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EF797E51-A911-6952-9C49-EC30B2A98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28" t="25432" r="72636" b="45736"/>
          <a:stretch/>
        </p:blipFill>
        <p:spPr bwMode="auto">
          <a:xfrm>
            <a:off x="2870790" y="1744134"/>
            <a:ext cx="1155405" cy="19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is your research question flowchart">
            <a:extLst>
              <a:ext uri="{FF2B5EF4-FFF2-40B4-BE49-F238E27FC236}">
                <a16:creationId xmlns:a16="http://schemas.microsoft.com/office/drawing/2014/main" id="{55C5C51D-BCCE-B440-E001-36BC0264B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1" b="87080"/>
          <a:stretch/>
        </p:blipFill>
        <p:spPr bwMode="auto">
          <a:xfrm>
            <a:off x="1524000" y="-1"/>
            <a:ext cx="5146158" cy="8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hat is your research question flowchart">
            <a:extLst>
              <a:ext uri="{FF2B5EF4-FFF2-40B4-BE49-F238E27FC236}">
                <a16:creationId xmlns:a16="http://schemas.microsoft.com/office/drawing/2014/main" id="{499C9563-0471-C049-D443-B2476FE22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50" t="10439" r="51163" b="87287"/>
          <a:stretch/>
        </p:blipFill>
        <p:spPr bwMode="auto">
          <a:xfrm>
            <a:off x="5323366" y="715926"/>
            <a:ext cx="666307" cy="15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AC328C-5984-BA87-11D6-D57A9934B2D2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75510E-E9F5-6CDD-4075-7107A4D65FC2}"/>
              </a:ext>
            </a:extLst>
          </p:cNvPr>
          <p:cNvCxnSpPr>
            <a:cxnSpLocks/>
          </p:cNvCxnSpPr>
          <p:nvPr/>
        </p:nvCxnSpPr>
        <p:spPr>
          <a:xfrm>
            <a:off x="723900" y="1555750"/>
            <a:ext cx="92710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B5B3BA-CC3E-47EB-361A-47F0F688E845}"/>
              </a:ext>
            </a:extLst>
          </p:cNvPr>
          <p:cNvCxnSpPr>
            <a:cxnSpLocks/>
          </p:cNvCxnSpPr>
          <p:nvPr/>
        </p:nvCxnSpPr>
        <p:spPr>
          <a:xfrm>
            <a:off x="723900" y="2667000"/>
            <a:ext cx="92710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477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09611-6BA3-32A1-0B21-2BC0D778A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11F462-908E-724C-34D9-9BB8592DA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882C7-0198-81E4-31BE-2C0C0297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4508842E-FB63-0B4F-0173-CE7C90337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07F31050-248E-5EB7-B0E3-72C5C5025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98" b="45013"/>
          <a:stretch/>
        </p:blipFill>
        <p:spPr bwMode="auto">
          <a:xfrm>
            <a:off x="1524000" y="0"/>
            <a:ext cx="1765005" cy="37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7098989F-98C4-8313-2AF4-90B428A21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2" t="42791" r="78527" b="44703"/>
          <a:stretch/>
        </p:blipFill>
        <p:spPr bwMode="auto">
          <a:xfrm>
            <a:off x="2317898" y="2934586"/>
            <a:ext cx="1169581" cy="8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29D80E67-3A6D-E77A-A36E-2E5447154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28" t="25432" r="72636" b="45736"/>
          <a:stretch/>
        </p:blipFill>
        <p:spPr bwMode="auto">
          <a:xfrm>
            <a:off x="2870790" y="1744134"/>
            <a:ext cx="1155405" cy="19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is your research question flowchart">
            <a:extLst>
              <a:ext uri="{FF2B5EF4-FFF2-40B4-BE49-F238E27FC236}">
                <a16:creationId xmlns:a16="http://schemas.microsoft.com/office/drawing/2014/main" id="{BC4AF816-1AF7-6C32-D7E8-7BE06C7D5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1" b="87080"/>
          <a:stretch/>
        </p:blipFill>
        <p:spPr bwMode="auto">
          <a:xfrm>
            <a:off x="1524000" y="-1"/>
            <a:ext cx="5146158" cy="8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hat is your research question flowchart">
            <a:extLst>
              <a:ext uri="{FF2B5EF4-FFF2-40B4-BE49-F238E27FC236}">
                <a16:creationId xmlns:a16="http://schemas.microsoft.com/office/drawing/2014/main" id="{117B0FE7-E4D0-1F68-16C6-80A242F08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50" t="10439" r="51163" b="87287"/>
          <a:stretch/>
        </p:blipFill>
        <p:spPr bwMode="auto">
          <a:xfrm>
            <a:off x="5323366" y="715926"/>
            <a:ext cx="666307" cy="15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DA0BB4-5D69-C46E-1DD8-F32AEB11A125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827A4F-5AB2-1FA6-6E89-83ACD1F5CB38}"/>
              </a:ext>
            </a:extLst>
          </p:cNvPr>
          <p:cNvGrpSpPr/>
          <p:nvPr/>
        </p:nvGrpSpPr>
        <p:grpSpPr>
          <a:xfrm>
            <a:off x="4185681" y="2128559"/>
            <a:ext cx="3607984" cy="3019093"/>
            <a:chOff x="4040371" y="2128559"/>
            <a:chExt cx="3607984" cy="30190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409967-F043-8F95-B9E1-535CB0BF070C}"/>
                </a:ext>
              </a:extLst>
            </p:cNvPr>
            <p:cNvSpPr/>
            <p:nvPr/>
          </p:nvSpPr>
          <p:spPr>
            <a:xfrm>
              <a:off x="4040371" y="2128559"/>
              <a:ext cx="3607984" cy="467833"/>
            </a:xfrm>
            <a:prstGeom prst="rect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/>
                <a:t>Requirements for Pearson's 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0F2836-01AA-00EE-5280-A3892FF1FA73}"/>
                </a:ext>
              </a:extLst>
            </p:cNvPr>
            <p:cNvSpPr/>
            <p:nvPr/>
          </p:nvSpPr>
          <p:spPr>
            <a:xfrm>
              <a:off x="4040371" y="2780688"/>
              <a:ext cx="3607984" cy="467833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/>
                <a:t>Two numeric variables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7E8102-7E19-5F2E-0C43-0C7F527F63EB}"/>
                </a:ext>
              </a:extLst>
            </p:cNvPr>
            <p:cNvSpPr/>
            <p:nvPr/>
          </p:nvSpPr>
          <p:spPr>
            <a:xfrm>
              <a:off x="4040371" y="3414865"/>
              <a:ext cx="3607984" cy="467833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/>
                <a:t>Linear relationship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3B0449-AE3C-E997-D1A4-A290AC14548C}"/>
                </a:ext>
              </a:extLst>
            </p:cNvPr>
            <p:cNvSpPr/>
            <p:nvPr/>
          </p:nvSpPr>
          <p:spPr>
            <a:xfrm>
              <a:off x="4040371" y="4047342"/>
              <a:ext cx="3607984" cy="467833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/>
                <a:t>Free of outliers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823CA6-55DD-D514-4D38-F8991C1BF960}"/>
                </a:ext>
              </a:extLst>
            </p:cNvPr>
            <p:cNvSpPr/>
            <p:nvPr/>
          </p:nvSpPr>
          <p:spPr>
            <a:xfrm>
              <a:off x="4040371" y="4679819"/>
              <a:ext cx="3607984" cy="467833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/>
                <a:t>Normally 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75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A384-25F4-1C21-43F2-AEFC0DBF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Whom did I develop the course for?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E38FA-5C06-1D2B-6F0F-EB3F6D6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C6E9A-57D9-F1B7-319F-2F281A3E0B92}"/>
              </a:ext>
            </a:extLst>
          </p:cNvPr>
          <p:cNvCxnSpPr>
            <a:cxnSpLocks/>
          </p:cNvCxnSpPr>
          <p:nvPr/>
        </p:nvCxnSpPr>
        <p:spPr>
          <a:xfrm>
            <a:off x="1642533" y="4598169"/>
            <a:ext cx="890693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DEE2DD-21D7-69F3-0090-D6B42B25B458}"/>
              </a:ext>
            </a:extLst>
          </p:cNvPr>
          <p:cNvSpPr txBox="1"/>
          <p:nvPr/>
        </p:nvSpPr>
        <p:spPr>
          <a:xfrm>
            <a:off x="4831872" y="4987486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400"/>
              <a:t>Python Knowledge</a:t>
            </a:r>
            <a:endParaRPr lang="en-GB" sz="24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25D6B-DEFC-6DF8-8F21-812E1908AB21}"/>
              </a:ext>
            </a:extLst>
          </p:cNvPr>
          <p:cNvCxnSpPr>
            <a:cxnSpLocks/>
          </p:cNvCxnSpPr>
          <p:nvPr/>
        </p:nvCxnSpPr>
        <p:spPr>
          <a:xfrm>
            <a:off x="2658020" y="3851563"/>
            <a:ext cx="0" cy="746606"/>
          </a:xfrm>
          <a:prstGeom prst="straightConnector1">
            <a:avLst/>
          </a:prstGeom>
          <a:ln w="47625">
            <a:solidFill>
              <a:schemeClr val="accent5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6E00A-053E-CB6E-0E18-0C5DD30C66A5}"/>
              </a:ext>
            </a:extLst>
          </p:cNvPr>
          <p:cNvCxnSpPr>
            <a:cxnSpLocks/>
          </p:cNvCxnSpPr>
          <p:nvPr/>
        </p:nvCxnSpPr>
        <p:spPr>
          <a:xfrm>
            <a:off x="6093947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A80CE-6C52-12F8-4E99-53511F35C40A}"/>
              </a:ext>
            </a:extLst>
          </p:cNvPr>
          <p:cNvCxnSpPr>
            <a:cxnSpLocks/>
          </p:cNvCxnSpPr>
          <p:nvPr/>
        </p:nvCxnSpPr>
        <p:spPr>
          <a:xfrm>
            <a:off x="4313638" y="3851563"/>
            <a:ext cx="0" cy="746606"/>
          </a:xfrm>
          <a:prstGeom prst="straightConnector1">
            <a:avLst/>
          </a:prstGeom>
          <a:ln w="47625">
            <a:solidFill>
              <a:schemeClr val="accent5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975FF3-8083-A488-43A2-4C679CEAE7BC}"/>
              </a:ext>
            </a:extLst>
          </p:cNvPr>
          <p:cNvSpPr txBox="1"/>
          <p:nvPr/>
        </p:nvSpPr>
        <p:spPr>
          <a:xfrm>
            <a:off x="1899639" y="2630078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Python</a:t>
            </a:r>
          </a:p>
          <a:p>
            <a:pPr algn="ctr"/>
            <a:r>
              <a:rPr lang="e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Newbies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4F6BA-46CD-17E9-2CE4-DE300118FA33}"/>
              </a:ext>
            </a:extLst>
          </p:cNvPr>
          <p:cNvSpPr txBox="1"/>
          <p:nvPr/>
        </p:nvSpPr>
        <p:spPr>
          <a:xfrm>
            <a:off x="3789296" y="2630078"/>
            <a:ext cx="104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92C64-A147-A792-0238-C10E6346947A}"/>
              </a:ext>
            </a:extLst>
          </p:cNvPr>
          <p:cNvSpPr txBox="1"/>
          <p:nvPr/>
        </p:nvSpPr>
        <p:spPr>
          <a:xfrm>
            <a:off x="5477881" y="2630078"/>
            <a:ext cx="1236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400" b="1" dirty="0"/>
              <a:t>Python</a:t>
            </a:r>
            <a:br>
              <a:rPr lang="de-DE" sz="2400" b="1" dirty="0"/>
            </a:br>
            <a:r>
              <a:rPr lang="en" sz="2400" b="1" dirty="0"/>
              <a:t>Users</a:t>
            </a:r>
            <a:endParaRPr lang="en-GB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BF43F3-0496-9267-FD9C-CF9CEF992B34}"/>
              </a:ext>
            </a:extLst>
          </p:cNvPr>
          <p:cNvCxnSpPr>
            <a:cxnSpLocks/>
          </p:cNvCxnSpPr>
          <p:nvPr/>
        </p:nvCxnSpPr>
        <p:spPr>
          <a:xfrm>
            <a:off x="7878360" y="3851563"/>
            <a:ext cx="0" cy="746606"/>
          </a:xfrm>
          <a:prstGeom prst="straightConnector1">
            <a:avLst/>
          </a:prstGeom>
          <a:ln w="47625">
            <a:solidFill>
              <a:schemeClr val="accent5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7F922F-269D-E0BB-2BE9-E0ACFC3EFCA0}"/>
              </a:ext>
            </a:extLst>
          </p:cNvPr>
          <p:cNvSpPr txBox="1"/>
          <p:nvPr/>
        </p:nvSpPr>
        <p:spPr>
          <a:xfrm>
            <a:off x="7132002" y="2630078"/>
            <a:ext cx="149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400">
                <a:solidFill>
                  <a:schemeClr val="accent5">
                    <a:lumMod val="40000"/>
                    <a:lumOff val="60000"/>
                  </a:schemeClr>
                </a:solidFill>
              </a:rPr>
              <a:t>Python</a:t>
            </a:r>
            <a:br>
              <a:rPr lang="de-DE" sz="240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" sz="2400">
                <a:solidFill>
                  <a:schemeClr val="accent5">
                    <a:lumMod val="40000"/>
                    <a:lumOff val="60000"/>
                  </a:schemeClr>
                </a:solidFill>
              </a:rPr>
              <a:t>Experts</a:t>
            </a:r>
            <a:endParaRPr lang="en-GB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0E25061-2A7D-85EA-72CC-5F408F9BAB1C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5400000" flipH="1" flipV="1">
            <a:off x="4377009" y="911089"/>
            <a:ext cx="12700" cy="3437979"/>
          </a:xfrm>
          <a:prstGeom prst="curvedConnector3">
            <a:avLst>
              <a:gd name="adj1" fmla="val 7604654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94BA65B-B991-7A4F-B63B-D228815B05BC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5204818" y="1738898"/>
            <a:ext cx="12700" cy="1782361"/>
          </a:xfrm>
          <a:prstGeom prst="curvedConnector3">
            <a:avLst>
              <a:gd name="adj1" fmla="val 180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78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B0BCD-57EA-B7AE-E91B-9FFEABF8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B737-502B-807E-B713-AC8E7F89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It's your turn!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A9D-3B5C-6868-B1B8-0F50ACE2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E525-600F-5733-C4C8-1D25FE4CE5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Exercises</a:t>
            </a:r>
          </a:p>
          <a:p>
            <a:pPr marL="0" indent="0" algn="ctr">
              <a:buNone/>
            </a:pPr>
            <a:r>
              <a:rPr lang="en" sz="4000" dirty="0">
                <a:sym typeface="Wingdings" panose="05000000000000000000" pitchFamily="2" charset="2"/>
              </a:rPr>
              <a:t>Notebook 1 - End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96269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3414C-9C3D-44BA-7276-13018710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548103-A4AE-094F-A092-C49DCBA981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68D44-DD0C-1D5D-A4E4-1E1986E2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545DD35F-9A44-E01A-1B82-FB7CC9FE5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50EE99AA-D309-5186-FEF2-7BAEB3F70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1" r="43263" b="80258"/>
          <a:stretch/>
        </p:blipFill>
        <p:spPr bwMode="auto">
          <a:xfrm>
            <a:off x="4718050" y="0"/>
            <a:ext cx="1993900" cy="13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ABC05-3B93-19D2-45CF-C793DA6F4F0F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3431477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CBAE-9FB5-C500-571A-CD4739ED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Different types of</a:t>
            </a:r>
            <a:br>
              <a:rPr lang="de-DE"/>
            </a:br>
            <a:r>
              <a:rPr lang="en"/>
              <a:t>statistical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9BADF-8FD6-1869-A133-F9A06923F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46A1-68A5-6837-6312-2DDC9DAA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96250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2279D-3945-C852-E017-83114B7B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D21E75-DBB6-1031-F039-85756E495515}"/>
              </a:ext>
            </a:extLst>
          </p:cNvPr>
          <p:cNvCxnSpPr>
            <a:cxnSpLocks/>
          </p:cNvCxnSpPr>
          <p:nvPr/>
        </p:nvCxnSpPr>
        <p:spPr>
          <a:xfrm>
            <a:off x="4054548" y="737191"/>
            <a:ext cx="0" cy="49618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5DAADB-47BA-4561-C3B8-A801940A31A3}"/>
              </a:ext>
            </a:extLst>
          </p:cNvPr>
          <p:cNvCxnSpPr>
            <a:cxnSpLocks/>
          </p:cNvCxnSpPr>
          <p:nvPr/>
        </p:nvCxnSpPr>
        <p:spPr>
          <a:xfrm>
            <a:off x="8059478" y="737191"/>
            <a:ext cx="0" cy="5062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58640C-D011-0965-2C62-30D268C06A6D}"/>
              </a:ext>
            </a:extLst>
          </p:cNvPr>
          <p:cNvSpPr/>
          <p:nvPr/>
        </p:nvSpPr>
        <p:spPr>
          <a:xfrm>
            <a:off x="386921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Categorical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D95DC-E52D-7A44-64DE-94401E43F4FD}"/>
              </a:ext>
            </a:extLst>
          </p:cNvPr>
          <p:cNvSpPr/>
          <p:nvPr/>
        </p:nvSpPr>
        <p:spPr>
          <a:xfrm>
            <a:off x="4388307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Ordinal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8228A4-17FD-9C8B-279D-E1318F212C58}"/>
              </a:ext>
            </a:extLst>
          </p:cNvPr>
          <p:cNvSpPr/>
          <p:nvPr/>
        </p:nvSpPr>
        <p:spPr>
          <a:xfrm>
            <a:off x="8308176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Numerical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F5278-AC2D-9C2B-5F4F-6E5CADD63606}"/>
              </a:ext>
            </a:extLst>
          </p:cNvPr>
          <p:cNvSpPr txBox="1"/>
          <p:nvPr/>
        </p:nvSpPr>
        <p:spPr>
          <a:xfrm>
            <a:off x="1245806" y="1282995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Countable</a:t>
            </a:r>
            <a:br>
              <a:rPr lang="de-DE" b="1"/>
            </a:br>
            <a:r>
              <a:rPr lang="en" b="1"/>
              <a:t>Python: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0210F-08B5-57D7-1F6D-904C84B59B09}"/>
              </a:ext>
            </a:extLst>
          </p:cNvPr>
          <p:cNvSpPr txBox="1"/>
          <p:nvPr/>
        </p:nvSpPr>
        <p:spPr>
          <a:xfrm>
            <a:off x="5000194" y="1282995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Sortable</a:t>
            </a:r>
          </a:p>
          <a:p>
            <a:pPr algn="ctr"/>
            <a:r>
              <a:rPr lang="en" b="1"/>
              <a:t>Python: String / Int</a:t>
            </a:r>
            <a:endParaRPr lang="de-DE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71949-2595-8E1F-8798-6AACF3803461}"/>
              </a:ext>
            </a:extLst>
          </p:cNvPr>
          <p:cNvSpPr txBox="1"/>
          <p:nvPr/>
        </p:nvSpPr>
        <p:spPr>
          <a:xfrm>
            <a:off x="8950518" y="1282995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Measurable</a:t>
            </a:r>
          </a:p>
          <a:p>
            <a:pPr algn="ctr"/>
            <a:r>
              <a:rPr lang="en" b="1"/>
              <a:t>Python: Int / Float</a:t>
            </a:r>
            <a:endParaRPr lang="de-DE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6EE81-A91C-2520-EDBD-341117E42DB3}"/>
              </a:ext>
            </a:extLst>
          </p:cNvPr>
          <p:cNvSpPr txBox="1"/>
          <p:nvPr/>
        </p:nvSpPr>
        <p:spPr>
          <a:xfrm>
            <a:off x="451514" y="2383854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Examples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Medication or placebo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Product bought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Favorite ice cream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9364C-AA94-2443-87AE-4F28272A11A0}"/>
              </a:ext>
            </a:extLst>
          </p:cNvPr>
          <p:cNvSpPr txBox="1"/>
          <p:nvPr/>
        </p:nvSpPr>
        <p:spPr>
          <a:xfrm>
            <a:off x="4343757" y="2383854"/>
            <a:ext cx="3677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Examples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Age group: young,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Dose: low, medium,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Rating: poor, medium,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…</a:t>
            </a:r>
          </a:p>
          <a:p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46506D-8F26-E71E-F6FD-3CEF53C02E6A}"/>
              </a:ext>
            </a:extLst>
          </p:cNvPr>
          <p:cNvSpPr txBox="1"/>
          <p:nvPr/>
        </p:nvSpPr>
        <p:spPr>
          <a:xfrm>
            <a:off x="8308176" y="2383854"/>
            <a:ext cx="33473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/>
              <a:t>Examples 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Number of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Points in an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Weight &amp;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hours of sleep per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9728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EEBF-D486-0E4C-F92D-9A5F3581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Dependent &amp; Independent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11172-92C4-64FB-CEF2-5A5FC691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F4111-0EBF-9386-AD5E-8AEC849D6011}"/>
              </a:ext>
            </a:extLst>
          </p:cNvPr>
          <p:cNvGrpSpPr/>
          <p:nvPr/>
        </p:nvGrpSpPr>
        <p:grpSpPr>
          <a:xfrm>
            <a:off x="1002968" y="1743285"/>
            <a:ext cx="9610585" cy="3972429"/>
            <a:chOff x="368595" y="1743285"/>
            <a:chExt cx="9610585" cy="39724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FF3281-A0D6-A539-6AEB-09FA2E046258}"/>
                </a:ext>
              </a:extLst>
            </p:cNvPr>
            <p:cNvSpPr/>
            <p:nvPr/>
          </p:nvSpPr>
          <p:spPr>
            <a:xfrm>
              <a:off x="2822061" y="1743285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CF74DD3-BAD1-A088-EE2E-A0FE3DFD8BDA}"/>
                </a:ext>
              </a:extLst>
            </p:cNvPr>
            <p:cNvSpPr/>
            <p:nvPr/>
          </p:nvSpPr>
          <p:spPr>
            <a:xfrm>
              <a:off x="7418870" y="1743285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35BDD4F-E35E-F22C-D131-AD7F610B21C1}"/>
                </a:ext>
              </a:extLst>
            </p:cNvPr>
            <p:cNvSpPr/>
            <p:nvPr/>
          </p:nvSpPr>
          <p:spPr>
            <a:xfrm>
              <a:off x="2822061" y="2873003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95D4BBA-45A5-2107-A571-77DB97E0182C}"/>
                </a:ext>
              </a:extLst>
            </p:cNvPr>
            <p:cNvSpPr/>
            <p:nvPr/>
          </p:nvSpPr>
          <p:spPr>
            <a:xfrm>
              <a:off x="2822061" y="4002721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1AA9EA8-7C0F-08A8-A346-E3D2B88FD412}"/>
                </a:ext>
              </a:extLst>
            </p:cNvPr>
            <p:cNvSpPr/>
            <p:nvPr/>
          </p:nvSpPr>
          <p:spPr>
            <a:xfrm>
              <a:off x="7418870" y="2873002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3A43259-3566-3D95-056A-E9DF910ADB37}"/>
                </a:ext>
              </a:extLst>
            </p:cNvPr>
            <p:cNvSpPr/>
            <p:nvPr/>
          </p:nvSpPr>
          <p:spPr>
            <a:xfrm>
              <a:off x="7418870" y="4002721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0F8FF30D-FDF1-9B96-B8C4-37C3F675AB03}"/>
                </a:ext>
              </a:extLst>
            </p:cNvPr>
            <p:cNvSpPr/>
            <p:nvPr/>
          </p:nvSpPr>
          <p:spPr>
            <a:xfrm>
              <a:off x="5450958" y="2716043"/>
              <a:ext cx="439479" cy="970450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FDC4DE-842A-E5AF-752A-DE779C616818}"/>
                </a:ext>
              </a:extLst>
            </p:cNvPr>
            <p:cNvSpPr txBox="1"/>
            <p:nvPr/>
          </p:nvSpPr>
          <p:spPr>
            <a:xfrm>
              <a:off x="2315043" y="5069383"/>
              <a:ext cx="1729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dirty="0"/>
                <a:t>Independent </a:t>
              </a:r>
              <a:br>
                <a:rPr lang="de-DE" dirty="0"/>
              </a:br>
              <a:r>
                <a:rPr lang="en" dirty="0"/>
                <a:t>variable (IV)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EC74CF-741E-BFBA-A241-E3C450511DF8}"/>
                </a:ext>
              </a:extLst>
            </p:cNvPr>
            <p:cNvSpPr txBox="1"/>
            <p:nvPr/>
          </p:nvSpPr>
          <p:spPr>
            <a:xfrm>
              <a:off x="6927882" y="5069383"/>
              <a:ext cx="1697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dirty="0"/>
                <a:t>Dependent </a:t>
              </a:r>
              <a:br>
                <a:rPr lang="de-DE" dirty="0"/>
              </a:br>
              <a:r>
                <a:rPr lang="en" dirty="0"/>
                <a:t>Variable (DV)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017AA4-5495-0BEF-2946-22AA533079D7}"/>
                </a:ext>
              </a:extLst>
            </p:cNvPr>
            <p:cNvSpPr txBox="1"/>
            <p:nvPr/>
          </p:nvSpPr>
          <p:spPr>
            <a:xfrm>
              <a:off x="368595" y="3060208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"/>
                <a:t>Manipulated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F332AD-C1DE-214D-0E4F-3A4221B857E5}"/>
                </a:ext>
              </a:extLst>
            </p:cNvPr>
            <p:cNvSpPr txBox="1"/>
            <p:nvPr/>
          </p:nvSpPr>
          <p:spPr>
            <a:xfrm>
              <a:off x="8666000" y="306020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dirty="0"/>
                <a:t>Measured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545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A4FF0-851D-FDFF-10C2-3A2E4FB82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9A91-CDD0-98B6-5593-C742B529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Dependent &amp; Independent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2B164-5D9B-2A3B-B042-54B401D3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532F20-1880-77A7-E607-498A6C575440}"/>
              </a:ext>
            </a:extLst>
          </p:cNvPr>
          <p:cNvGrpSpPr/>
          <p:nvPr/>
        </p:nvGrpSpPr>
        <p:grpSpPr>
          <a:xfrm>
            <a:off x="1002968" y="1743285"/>
            <a:ext cx="9610585" cy="3972429"/>
            <a:chOff x="368595" y="1743285"/>
            <a:chExt cx="9610585" cy="39724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38BB01-098F-B919-AAA2-BF475C0CACB6}"/>
                </a:ext>
              </a:extLst>
            </p:cNvPr>
            <p:cNvSpPr/>
            <p:nvPr/>
          </p:nvSpPr>
          <p:spPr>
            <a:xfrm>
              <a:off x="2822061" y="1743285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💊</a:t>
              </a:r>
              <a:endParaRPr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7C3C2CC-EA67-D307-EE83-8C751BA141BF}"/>
                </a:ext>
              </a:extLst>
            </p:cNvPr>
            <p:cNvSpPr/>
            <p:nvPr/>
          </p:nvSpPr>
          <p:spPr>
            <a:xfrm>
              <a:off x="7418870" y="1743285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😊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CEFF065-609E-D8A3-8B96-2A3A97FE1439}"/>
                </a:ext>
              </a:extLst>
            </p:cNvPr>
            <p:cNvSpPr/>
            <p:nvPr/>
          </p:nvSpPr>
          <p:spPr>
            <a:xfrm>
              <a:off x="2822061" y="2873003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/>
                <a:t>❌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62A34FE-6E8C-8345-9F26-7E2F528C799B}"/>
                </a:ext>
              </a:extLst>
            </p:cNvPr>
            <p:cNvSpPr/>
            <p:nvPr/>
          </p:nvSpPr>
          <p:spPr>
            <a:xfrm>
              <a:off x="2822061" y="4002721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💊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0B34144-8764-2907-5F11-2A413D71EBAE}"/>
                </a:ext>
              </a:extLst>
            </p:cNvPr>
            <p:cNvSpPr/>
            <p:nvPr/>
          </p:nvSpPr>
          <p:spPr>
            <a:xfrm>
              <a:off x="7418870" y="2873002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🤒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83D1B74-CD96-A809-1E8F-EFF1E2B8A983}"/>
                </a:ext>
              </a:extLst>
            </p:cNvPr>
            <p:cNvSpPr/>
            <p:nvPr/>
          </p:nvSpPr>
          <p:spPr>
            <a:xfrm>
              <a:off x="7418870" y="4002721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😊</a:t>
              </a:r>
            </a:p>
          </p:txBody>
        </p: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228D5E8F-F30B-F9A1-51D4-75DDA4974F47}"/>
                </a:ext>
              </a:extLst>
            </p:cNvPr>
            <p:cNvSpPr/>
            <p:nvPr/>
          </p:nvSpPr>
          <p:spPr>
            <a:xfrm>
              <a:off x="5450958" y="2716043"/>
              <a:ext cx="439479" cy="970450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82553EE-15EB-B347-B02D-0E1BAC80180F}"/>
                </a:ext>
              </a:extLst>
            </p:cNvPr>
            <p:cNvSpPr txBox="1"/>
            <p:nvPr/>
          </p:nvSpPr>
          <p:spPr>
            <a:xfrm>
              <a:off x="2325465" y="5069383"/>
              <a:ext cx="1709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/>
                <a:t>Experimental </a:t>
              </a:r>
              <a:br>
                <a:rPr lang="de-DE"/>
              </a:br>
              <a:r>
                <a:rPr lang="en"/>
                <a:t>Group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B9EB2C-6005-7404-F60A-CD36E7BE0316}"/>
                </a:ext>
              </a:extLst>
            </p:cNvPr>
            <p:cNvSpPr txBox="1"/>
            <p:nvPr/>
          </p:nvSpPr>
          <p:spPr>
            <a:xfrm>
              <a:off x="7319016" y="506938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dirty="0"/>
                <a:t>Health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8E3996-8BF0-4C0B-868B-D496979B3A49}"/>
                </a:ext>
              </a:extLst>
            </p:cNvPr>
            <p:cNvSpPr txBox="1"/>
            <p:nvPr/>
          </p:nvSpPr>
          <p:spPr>
            <a:xfrm>
              <a:off x="368595" y="3060208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"/>
                <a:t>Manipulated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A0691-DA0C-E792-80AC-148607939BF9}"/>
                </a:ext>
              </a:extLst>
            </p:cNvPr>
            <p:cNvSpPr txBox="1"/>
            <p:nvPr/>
          </p:nvSpPr>
          <p:spPr>
            <a:xfrm>
              <a:off x="8666000" y="306020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dirty="0"/>
                <a:t>Measured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848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64544-D58E-1F38-AF2C-55B1225E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BA22-D288-88E5-B20F-4DFFF2EB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Dependent &amp; Independent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784EC-682A-D1EB-E1B4-C6D04676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CECB82-06C5-8945-D18F-68FC27AA6639}"/>
              </a:ext>
            </a:extLst>
          </p:cNvPr>
          <p:cNvGrpSpPr/>
          <p:nvPr/>
        </p:nvGrpSpPr>
        <p:grpSpPr>
          <a:xfrm>
            <a:off x="1002968" y="1743285"/>
            <a:ext cx="9610585" cy="3972429"/>
            <a:chOff x="368595" y="1743285"/>
            <a:chExt cx="9610585" cy="39724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F85F77F-0E53-4496-7296-807C3EBF5D26}"/>
                </a:ext>
              </a:extLst>
            </p:cNvPr>
            <p:cNvSpPr/>
            <p:nvPr/>
          </p:nvSpPr>
          <p:spPr>
            <a:xfrm>
              <a:off x="2822061" y="1743285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🧓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92DDC12-4E60-7524-CA4A-4189289B8E02}"/>
                </a:ext>
              </a:extLst>
            </p:cNvPr>
            <p:cNvSpPr/>
            <p:nvPr/>
          </p:nvSpPr>
          <p:spPr>
            <a:xfrm>
              <a:off x="7418870" y="1743285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/>
                <a:t>10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381FC3A-C723-F1FA-3413-4FB9D41CB3F4}"/>
                </a:ext>
              </a:extLst>
            </p:cNvPr>
            <p:cNvSpPr/>
            <p:nvPr/>
          </p:nvSpPr>
          <p:spPr>
            <a:xfrm>
              <a:off x="2822061" y="2873003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🧒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B08BA0F-BA69-0FB8-84AB-606FF760B00C}"/>
                </a:ext>
              </a:extLst>
            </p:cNvPr>
            <p:cNvSpPr/>
            <p:nvPr/>
          </p:nvSpPr>
          <p:spPr>
            <a:xfrm>
              <a:off x="2822061" y="4002721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🧓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6CBA659-9FBE-6D96-6272-33BA115894FE}"/>
                </a:ext>
              </a:extLst>
            </p:cNvPr>
            <p:cNvSpPr/>
            <p:nvPr/>
          </p:nvSpPr>
          <p:spPr>
            <a:xfrm>
              <a:off x="7418870" y="2873002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/>
                <a:t>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8F05D39-7EDF-9E0E-17DC-EB653AA9ECDC}"/>
                </a:ext>
              </a:extLst>
            </p:cNvPr>
            <p:cNvSpPr/>
            <p:nvPr/>
          </p:nvSpPr>
          <p:spPr>
            <a:xfrm>
              <a:off x="7418870" y="4002721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/>
                <a:t>8</a:t>
              </a:r>
            </a:p>
          </p:txBody>
        </p: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45BE16E8-5331-A856-9912-B1AD32F23FB1}"/>
                </a:ext>
              </a:extLst>
            </p:cNvPr>
            <p:cNvSpPr/>
            <p:nvPr/>
          </p:nvSpPr>
          <p:spPr>
            <a:xfrm>
              <a:off x="5450958" y="2716043"/>
              <a:ext cx="439479" cy="970450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EE7C29-9A9E-D6F4-0AF9-A5E42927D251}"/>
                </a:ext>
              </a:extLst>
            </p:cNvPr>
            <p:cNvSpPr txBox="1"/>
            <p:nvPr/>
          </p:nvSpPr>
          <p:spPr>
            <a:xfrm>
              <a:off x="2495385" y="5069383"/>
              <a:ext cx="1369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/>
                <a:t>Age of the</a:t>
              </a:r>
              <a:br>
                <a:rPr lang="de-DE"/>
              </a:br>
              <a:r>
                <a:rPr lang="en"/>
                <a:t>target group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EBCA80-DA7B-0847-79D0-63322EA2D4F0}"/>
                </a:ext>
              </a:extLst>
            </p:cNvPr>
            <p:cNvSpPr txBox="1"/>
            <p:nvPr/>
          </p:nvSpPr>
          <p:spPr>
            <a:xfrm>
              <a:off x="6868571" y="5069383"/>
              <a:ext cx="1816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/>
                <a:t>Product Rating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2C1C8B-9874-16E2-9497-714371C3CBF9}"/>
                </a:ext>
              </a:extLst>
            </p:cNvPr>
            <p:cNvSpPr txBox="1"/>
            <p:nvPr/>
          </p:nvSpPr>
          <p:spPr>
            <a:xfrm>
              <a:off x="368595" y="3060208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"/>
                <a:t>Manipulated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FA8084-29B4-B626-81DF-A0FF5DF9F0F0}"/>
                </a:ext>
              </a:extLst>
            </p:cNvPr>
            <p:cNvSpPr txBox="1"/>
            <p:nvPr/>
          </p:nvSpPr>
          <p:spPr>
            <a:xfrm>
              <a:off x="8666000" y="306020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dirty="0"/>
                <a:t>Measured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863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B4708-3A76-B57B-35DD-461D7F913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5D04-2B20-85B7-B312-36207136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Dependent &amp; Independent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4D8C6-C0E3-AC5B-2C97-A112997D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167C6-DF45-5BC8-ACBA-7491AC0B7B48}"/>
              </a:ext>
            </a:extLst>
          </p:cNvPr>
          <p:cNvGrpSpPr/>
          <p:nvPr/>
        </p:nvGrpSpPr>
        <p:grpSpPr>
          <a:xfrm>
            <a:off x="1002968" y="1743285"/>
            <a:ext cx="9610585" cy="3972429"/>
            <a:chOff x="368595" y="1743285"/>
            <a:chExt cx="9610585" cy="39724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72B1642-3135-8D09-FEF5-8012FE47B06C}"/>
                </a:ext>
              </a:extLst>
            </p:cNvPr>
            <p:cNvSpPr/>
            <p:nvPr/>
          </p:nvSpPr>
          <p:spPr>
            <a:xfrm>
              <a:off x="2822061" y="1743285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🧓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F98C5C6-018A-2CA7-7797-51DF3434B95F}"/>
                </a:ext>
              </a:extLst>
            </p:cNvPr>
            <p:cNvSpPr/>
            <p:nvPr/>
          </p:nvSpPr>
          <p:spPr>
            <a:xfrm>
              <a:off x="7418870" y="1743285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😊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6E0CDEC-810A-EF66-622C-0D7B2101E45C}"/>
                </a:ext>
              </a:extLst>
            </p:cNvPr>
            <p:cNvSpPr/>
            <p:nvPr/>
          </p:nvSpPr>
          <p:spPr>
            <a:xfrm>
              <a:off x="2822061" y="2873003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🧒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17E4C91-448D-205B-CBDC-F54A0254599A}"/>
                </a:ext>
              </a:extLst>
            </p:cNvPr>
            <p:cNvSpPr/>
            <p:nvPr/>
          </p:nvSpPr>
          <p:spPr>
            <a:xfrm>
              <a:off x="2822061" y="4002721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🧓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CE7C73-29EE-9D42-1FD3-6BE35414A3D2}"/>
                </a:ext>
              </a:extLst>
            </p:cNvPr>
            <p:cNvSpPr/>
            <p:nvPr/>
          </p:nvSpPr>
          <p:spPr>
            <a:xfrm>
              <a:off x="7418870" y="2873002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🤒</a:t>
              </a:r>
              <a:endParaRPr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7BE7A7C-0541-E353-422C-4C965BB76C4C}"/>
                </a:ext>
              </a:extLst>
            </p:cNvPr>
            <p:cNvSpPr/>
            <p:nvPr/>
          </p:nvSpPr>
          <p:spPr>
            <a:xfrm>
              <a:off x="7418870" y="4002721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😊</a:t>
              </a:r>
            </a:p>
          </p:txBody>
        </p: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6EECF38B-0805-155D-BB39-38318A2FFCFB}"/>
                </a:ext>
              </a:extLst>
            </p:cNvPr>
            <p:cNvSpPr/>
            <p:nvPr/>
          </p:nvSpPr>
          <p:spPr>
            <a:xfrm>
              <a:off x="5450958" y="2716043"/>
              <a:ext cx="439479" cy="970450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4113D2-0F42-339F-5F95-3402A7162EFF}"/>
                </a:ext>
              </a:extLst>
            </p:cNvPr>
            <p:cNvSpPr txBox="1"/>
            <p:nvPr/>
          </p:nvSpPr>
          <p:spPr>
            <a:xfrm>
              <a:off x="2829610" y="5069383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/>
                <a:t>Age</a:t>
              </a:r>
            </a:p>
            <a:p>
              <a:pPr algn="ctr"/>
              <a:endParaRPr lang="de-DE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BE28D9-3E74-B278-7E03-E441005A4A61}"/>
                </a:ext>
              </a:extLst>
            </p:cNvPr>
            <p:cNvSpPr txBox="1"/>
            <p:nvPr/>
          </p:nvSpPr>
          <p:spPr>
            <a:xfrm>
              <a:off x="7319018" y="506938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dirty="0"/>
                <a:t>Health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01BA10-2AF0-1DD3-4599-EE503BBD5C08}"/>
                </a:ext>
              </a:extLst>
            </p:cNvPr>
            <p:cNvSpPr txBox="1"/>
            <p:nvPr/>
          </p:nvSpPr>
          <p:spPr>
            <a:xfrm>
              <a:off x="368595" y="3060208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"/>
                <a:t>Manipulated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A55B73-6783-2A81-3049-939758232EFD}"/>
                </a:ext>
              </a:extLst>
            </p:cNvPr>
            <p:cNvSpPr txBox="1"/>
            <p:nvPr/>
          </p:nvSpPr>
          <p:spPr>
            <a:xfrm>
              <a:off x="8666000" y="306020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dirty="0"/>
                <a:t>Measured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4733C4-D3F5-FF8C-C109-9E187039A0C1}"/>
              </a:ext>
            </a:extLst>
          </p:cNvPr>
          <p:cNvSpPr/>
          <p:nvPr/>
        </p:nvSpPr>
        <p:spPr>
          <a:xfrm>
            <a:off x="4525858" y="1743285"/>
            <a:ext cx="715926" cy="680483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/>
              <a:t>💊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D963DC-F416-6779-B3C8-C6119A45B6BB}"/>
              </a:ext>
            </a:extLst>
          </p:cNvPr>
          <p:cNvSpPr/>
          <p:nvPr/>
        </p:nvSpPr>
        <p:spPr>
          <a:xfrm>
            <a:off x="4525858" y="2873003"/>
            <a:ext cx="715926" cy="680483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/>
              <a:t>❌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536E84-9034-878B-BAB2-924B27B961A4}"/>
              </a:ext>
            </a:extLst>
          </p:cNvPr>
          <p:cNvSpPr/>
          <p:nvPr/>
        </p:nvSpPr>
        <p:spPr>
          <a:xfrm>
            <a:off x="4525858" y="4002721"/>
            <a:ext cx="715926" cy="680483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/>
              <a:t>💊</a:t>
            </a:r>
            <a:endParaRPr lang="de-DE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6B4A9-6F49-0F40-22D8-C71DF466B7C3}"/>
              </a:ext>
            </a:extLst>
          </p:cNvPr>
          <p:cNvSpPr txBox="1"/>
          <p:nvPr/>
        </p:nvSpPr>
        <p:spPr>
          <a:xfrm>
            <a:off x="4360615" y="506938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685883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616E-C6DD-207F-2A82-6E1CD87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Dependent &amp; Independent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A70DD-E27B-ABF8-2A72-A64D6CC9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BBDA0-0BC0-2AD5-FAC0-BF23666F08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" sz="2000" dirty="0"/>
              <a:t>Independent variables (IV) may influence dependent variables (DV)</a:t>
            </a:r>
          </a:p>
          <a:p>
            <a:pPr lvl="1"/>
            <a:r>
              <a:rPr lang="en" sz="2000" dirty="0"/>
              <a:t>IV are therefore also considered </a:t>
            </a:r>
            <a:r>
              <a:rPr lang="en" sz="2000" b="1" i="1" dirty="0"/>
              <a:t>predictors</a:t>
            </a:r>
            <a:r>
              <a:rPr lang="en" sz="2000" dirty="0"/>
              <a:t> of DV (</a:t>
            </a:r>
            <a:r>
              <a:rPr lang="en" sz="2000" i="1" dirty="0"/>
              <a:t>result</a:t>
            </a:r>
            <a:r>
              <a:rPr lang="en" sz="2000" dirty="0"/>
              <a:t>)</a:t>
            </a:r>
          </a:p>
          <a:p>
            <a:r>
              <a:rPr lang="en" sz="2000" dirty="0"/>
              <a:t>Typically, we can influence IV and but not DV. </a:t>
            </a:r>
          </a:p>
          <a:p>
            <a:pPr lvl="1"/>
            <a:r>
              <a:rPr lang="en" sz="2000" dirty="0"/>
              <a:t>A dependent variable should be changed by manipulating </a:t>
            </a:r>
            <a:br>
              <a:rPr lang="en" sz="2000" dirty="0"/>
            </a:br>
            <a:r>
              <a:rPr lang="en" sz="2000" dirty="0"/>
              <a:t>an independent variable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20C755-2EE4-EB32-28CB-86A08EAC9007}"/>
              </a:ext>
            </a:extLst>
          </p:cNvPr>
          <p:cNvGrpSpPr/>
          <p:nvPr/>
        </p:nvGrpSpPr>
        <p:grpSpPr>
          <a:xfrm>
            <a:off x="451515" y="4356611"/>
            <a:ext cx="11882252" cy="988021"/>
            <a:chOff x="451515" y="4356611"/>
            <a:chExt cx="11882252" cy="988021"/>
          </a:xfrm>
        </p:grpSpPr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FCB620D9-381A-E9B4-A2F0-32C4D07F12DD}"/>
                </a:ext>
              </a:extLst>
            </p:cNvPr>
            <p:cNvSpPr/>
            <p:nvPr/>
          </p:nvSpPr>
          <p:spPr>
            <a:xfrm>
              <a:off x="451515" y="4356611"/>
              <a:ext cx="11882252" cy="988021"/>
            </a:xfrm>
            <a:prstGeom prst="snip1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b="1" dirty="0">
                  <a:solidFill>
                    <a:schemeClr val="accent5">
                      <a:lumMod val="50000"/>
                    </a:schemeClr>
                  </a:solidFill>
                </a:rPr>
                <a:t> 		For example, we want to increase buying behavior (DV) through </a:t>
              </a:r>
              <a:br>
                <a:rPr lang="de-DE" b="1" dirty="0">
                  <a:solidFill>
                    <a:schemeClr val="accent5">
                      <a:lumMod val="50000"/>
                    </a:schemeClr>
                  </a:solidFill>
                </a:rPr>
              </a:br>
              <a:r>
                <a:rPr lang="en" b="1" dirty="0">
                  <a:solidFill>
                    <a:schemeClr val="accent5">
                      <a:lumMod val="50000"/>
                    </a:schemeClr>
                  </a:solidFill>
                </a:rPr>
                <a:t> 		the design of our online shop (IV) or the sales price.</a:t>
              </a:r>
            </a:p>
          </p:txBody>
        </p:sp>
        <p:pic>
          <p:nvPicPr>
            <p:cNvPr id="9" name="Graphic 8" descr="Lightbulb with solid fill">
              <a:extLst>
                <a:ext uri="{FF2B5EF4-FFF2-40B4-BE49-F238E27FC236}">
                  <a16:creationId xmlns:a16="http://schemas.microsoft.com/office/drawing/2014/main" id="{ACB9B061-753D-64A7-B633-001171657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8855" y="4483394"/>
              <a:ext cx="734453" cy="734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67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D2796-C082-7B2E-8C91-95B2BE13C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832F0-8455-ECF7-2B6C-ABAD6A31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E64FC7-2B68-4281-2ABA-DB238F3BB3A4}"/>
              </a:ext>
            </a:extLst>
          </p:cNvPr>
          <p:cNvCxnSpPr>
            <a:cxnSpLocks/>
          </p:cNvCxnSpPr>
          <p:nvPr/>
        </p:nvCxnSpPr>
        <p:spPr>
          <a:xfrm>
            <a:off x="4054548" y="737191"/>
            <a:ext cx="0" cy="49618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2F1830-2AAD-BF94-CBB1-55DA8EAC05D4}"/>
              </a:ext>
            </a:extLst>
          </p:cNvPr>
          <p:cNvCxnSpPr>
            <a:cxnSpLocks/>
          </p:cNvCxnSpPr>
          <p:nvPr/>
        </p:nvCxnSpPr>
        <p:spPr>
          <a:xfrm>
            <a:off x="8059478" y="737191"/>
            <a:ext cx="0" cy="5062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13187-3EA0-8028-E4A5-D9912E409BD6}"/>
              </a:ext>
            </a:extLst>
          </p:cNvPr>
          <p:cNvSpPr/>
          <p:nvPr/>
        </p:nvSpPr>
        <p:spPr>
          <a:xfrm>
            <a:off x="386921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Categorical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023890-32D7-E0BD-EF45-84BEC6DF3D2F}"/>
              </a:ext>
            </a:extLst>
          </p:cNvPr>
          <p:cNvSpPr/>
          <p:nvPr/>
        </p:nvSpPr>
        <p:spPr>
          <a:xfrm>
            <a:off x="4388307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Ordinal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14A8B7-C9F1-AAA3-0D8C-501205B549FE}"/>
              </a:ext>
            </a:extLst>
          </p:cNvPr>
          <p:cNvSpPr/>
          <p:nvPr/>
        </p:nvSpPr>
        <p:spPr>
          <a:xfrm>
            <a:off x="8308176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Numerical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A54AE-173B-2CA6-359E-F884454F8EB2}"/>
              </a:ext>
            </a:extLst>
          </p:cNvPr>
          <p:cNvSpPr txBox="1"/>
          <p:nvPr/>
        </p:nvSpPr>
        <p:spPr>
          <a:xfrm>
            <a:off x="1245806" y="1282995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Countable</a:t>
            </a:r>
            <a:br>
              <a:rPr lang="de-DE" b="1"/>
            </a:br>
            <a:r>
              <a:rPr lang="en" b="1"/>
              <a:t>Python: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05AFF-CBF0-4E76-F6F9-5F7C7B305E7C}"/>
              </a:ext>
            </a:extLst>
          </p:cNvPr>
          <p:cNvSpPr txBox="1"/>
          <p:nvPr/>
        </p:nvSpPr>
        <p:spPr>
          <a:xfrm>
            <a:off x="5000194" y="1282995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Sortable</a:t>
            </a:r>
          </a:p>
          <a:p>
            <a:pPr algn="ctr"/>
            <a:r>
              <a:rPr lang="en" b="1"/>
              <a:t>Python: String / Int</a:t>
            </a:r>
            <a:endParaRPr lang="de-DE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EB38B8-1554-20D5-5C94-5C5419B1AF0C}"/>
              </a:ext>
            </a:extLst>
          </p:cNvPr>
          <p:cNvSpPr txBox="1"/>
          <p:nvPr/>
        </p:nvSpPr>
        <p:spPr>
          <a:xfrm>
            <a:off x="8950518" y="1282995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Measurable</a:t>
            </a:r>
          </a:p>
          <a:p>
            <a:pPr algn="ctr"/>
            <a:r>
              <a:rPr lang="en" b="1"/>
              <a:t>Python: Int / Float</a:t>
            </a:r>
            <a:endParaRPr lang="de-DE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D8009-B624-1796-1087-E8EB0029DB7D}"/>
              </a:ext>
            </a:extLst>
          </p:cNvPr>
          <p:cNvSpPr txBox="1"/>
          <p:nvPr/>
        </p:nvSpPr>
        <p:spPr>
          <a:xfrm>
            <a:off x="451514" y="2383854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Examples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Medication or placebo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Product bought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Favorite ice cream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2032A-23F8-32A5-6C3A-21897A6507B4}"/>
              </a:ext>
            </a:extLst>
          </p:cNvPr>
          <p:cNvSpPr txBox="1"/>
          <p:nvPr/>
        </p:nvSpPr>
        <p:spPr>
          <a:xfrm>
            <a:off x="4343757" y="2383854"/>
            <a:ext cx="3677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Examples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Age group: young,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Dose: low, medium,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Rating: poor, medium,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…</a:t>
            </a:r>
          </a:p>
          <a:p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2FE7D-AB98-FB41-813C-A0077DD78BC6}"/>
              </a:ext>
            </a:extLst>
          </p:cNvPr>
          <p:cNvSpPr txBox="1"/>
          <p:nvPr/>
        </p:nvSpPr>
        <p:spPr>
          <a:xfrm>
            <a:off x="8308176" y="2383854"/>
            <a:ext cx="33473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/>
              <a:t>Examples 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Number of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Points in an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Weight &amp;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hours of sleep per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EFD36F-A8A8-D4F3-0C39-4B14ABA620FF}"/>
              </a:ext>
            </a:extLst>
          </p:cNvPr>
          <p:cNvSpPr/>
          <p:nvPr/>
        </p:nvSpPr>
        <p:spPr>
          <a:xfrm>
            <a:off x="386920" y="4955553"/>
            <a:ext cx="3504483" cy="3969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dirty="0"/>
              <a:t>Mostly IV, occasionally DV</a:t>
            </a:r>
          </a:p>
          <a:p>
            <a:pPr algn="ctr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118D11-8E11-B07B-B8CB-D355EF791DD9}"/>
              </a:ext>
            </a:extLst>
          </p:cNvPr>
          <p:cNvSpPr/>
          <p:nvPr/>
        </p:nvSpPr>
        <p:spPr>
          <a:xfrm>
            <a:off x="4343758" y="4950350"/>
            <a:ext cx="3504483" cy="3969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dirty="0"/>
              <a:t>Sometimes IV, sometimes DV</a:t>
            </a:r>
          </a:p>
          <a:p>
            <a:pPr algn="ctr"/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84B23-AE63-4ED9-DBBC-0F035BE6D4C2}"/>
              </a:ext>
            </a:extLst>
          </p:cNvPr>
          <p:cNvSpPr/>
          <p:nvPr/>
        </p:nvSpPr>
        <p:spPr>
          <a:xfrm>
            <a:off x="8229629" y="4950350"/>
            <a:ext cx="3504483" cy="3969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dirty="0"/>
              <a:t>Sometimes IV, sometimes DV</a:t>
            </a:r>
          </a:p>
        </p:txBody>
      </p:sp>
    </p:spTree>
    <p:extLst>
      <p:ext uri="{BB962C8B-B14F-4D97-AF65-F5344CB8AC3E}">
        <p14:creationId xmlns:p14="http://schemas.microsoft.com/office/powerpoint/2010/main" val="26903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B37E-1DCE-B3F3-95E4-8E2C54D3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Feedback from previous courses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48AFC-1D78-A50C-85A5-B3CB4B70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869C-5A74-A1C5-002C-7E3D81DC4A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❤ </a:t>
            </a:r>
            <a:r>
              <a:rPr lang="en" dirty="0"/>
              <a:t>High demand &amp; high satisfaction</a:t>
            </a:r>
          </a:p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❤ </a:t>
            </a:r>
            <a:r>
              <a:rPr lang="en" dirty="0"/>
              <a:t>Python data analysis is a valuable skillset</a:t>
            </a:r>
            <a:endParaRPr lang="de-DE" dirty="0"/>
          </a:p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❤ </a:t>
            </a:r>
            <a:r>
              <a:rPr lang="en" dirty="0"/>
              <a:t>Tasks can be completed at your own pace</a:t>
            </a:r>
          </a:p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❤ </a:t>
            </a:r>
            <a:r>
              <a:rPr lang="en" dirty="0"/>
              <a:t>Possibility to ask questions at any time</a:t>
            </a:r>
          </a:p>
          <a:p>
            <a:pPr marL="0" indent="0">
              <a:buNone/>
            </a:pPr>
            <a:r>
              <a:rPr lang="en" dirty="0"/>
              <a:t>_____________________________________________________________________</a:t>
            </a:r>
          </a:p>
          <a:p>
            <a:pPr marL="0" indent="0">
              <a:buNone/>
            </a:pPr>
            <a:r>
              <a:rPr lang="de-DE" dirty="0"/>
              <a:t>💡 </a:t>
            </a:r>
            <a:r>
              <a:rPr lang="en" dirty="0"/>
              <a:t>Placing an even stronger focus on career prospects</a:t>
            </a:r>
          </a:p>
          <a:p>
            <a:pPr marL="0" indent="0">
              <a:buNone/>
            </a:pPr>
            <a:r>
              <a:rPr lang="de-DE" dirty="0"/>
              <a:t>💡</a:t>
            </a:r>
            <a:r>
              <a:rPr lang="en" dirty="0"/>
              <a:t> Cheat Sheet </a:t>
            </a:r>
            <a:r>
              <a:rPr lang="en"/>
              <a:t>for reference</a:t>
            </a:r>
            <a:endParaRPr lang="en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5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E567-E3AC-21DB-B644-73AF2699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Finding Differences with</a:t>
            </a:r>
            <a:br>
              <a:rPr lang="de-DE" dirty="0"/>
            </a:br>
            <a:r>
              <a:rPr lang="en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D959D-A52B-EC2D-B368-894B9D1D7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0E4F-1809-7021-B5A5-7EAEE65B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900367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A8C58-903C-230F-93AC-AB56E8568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56CF91-7870-70CC-826D-8D91A56FE6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079D6-F008-15FD-DD6D-AF38EA4F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1940C3F4-7804-B707-4FEA-5837A76E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11D8D7-33E4-B2ED-834E-4488FA95B5AF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  <p:pic>
        <p:nvPicPr>
          <p:cNvPr id="2" name="Picture 2" descr="What is your research question flowchart">
            <a:extLst>
              <a:ext uri="{FF2B5EF4-FFF2-40B4-BE49-F238E27FC236}">
                <a16:creationId xmlns:a16="http://schemas.microsoft.com/office/drawing/2014/main" id="{9399EA2A-4007-7D8F-7873-C1B4B316D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8" t="57777" r="15504" b="34987"/>
          <a:stretch/>
        </p:blipFill>
        <p:spPr bwMode="auto">
          <a:xfrm>
            <a:off x="8073656" y="3962400"/>
            <a:ext cx="1176670" cy="49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is your research question flowchart">
            <a:extLst>
              <a:ext uri="{FF2B5EF4-FFF2-40B4-BE49-F238E27FC236}">
                <a16:creationId xmlns:a16="http://schemas.microsoft.com/office/drawing/2014/main" id="{9E5C8928-4D8D-ADA5-8427-E3AAE87E9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5" t="46511" r="20698" b="42223"/>
          <a:stretch/>
        </p:blipFill>
        <p:spPr bwMode="auto">
          <a:xfrm>
            <a:off x="7882270" y="3189767"/>
            <a:ext cx="893135" cy="7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93EC8CFF-0FBB-3CE6-0218-6DDFD1D41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8" r="43644" b="73953"/>
          <a:stretch/>
        </p:blipFill>
        <p:spPr bwMode="auto">
          <a:xfrm>
            <a:off x="4727944" y="0"/>
            <a:ext cx="1949303" cy="178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B079E9E9-2E4E-8F5F-ED92-79F7E1CC1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3" t="21189" r="31318" b="56899"/>
          <a:stretch/>
        </p:blipFill>
        <p:spPr bwMode="auto">
          <a:xfrm>
            <a:off x="6230679" y="1453116"/>
            <a:ext cx="1573620" cy="15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663BDB95-3B53-41E0-AF9B-FF19984D4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7" t="42997" r="28140" b="34987"/>
          <a:stretch/>
        </p:blipFill>
        <p:spPr bwMode="auto">
          <a:xfrm>
            <a:off x="6932428" y="2948763"/>
            <a:ext cx="1162493" cy="15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588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1D54-A814-A7FC-66F4-F55B7408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47188"/>
            <a:ext cx="11286830" cy="970450"/>
          </a:xfrm>
        </p:spPr>
        <p:txBody>
          <a:bodyPr/>
          <a:lstStyle/>
          <a:p>
            <a:r>
              <a:rPr lang="en"/>
              <a:t>Hypothesis: Recipe </a:t>
            </a:r>
            <a:r>
              <a:rPr lang="en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"/>
              <a:t> tastes better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E9A33-4A7F-E1E1-2ADD-1D9A9697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24" name="Graphic 23" descr="A boy with short hair">
            <a:extLst>
              <a:ext uri="{FF2B5EF4-FFF2-40B4-BE49-F238E27FC236}">
                <a16:creationId xmlns:a16="http://schemas.microsoft.com/office/drawing/2014/main" id="{4160DC4B-3DB9-45A6-4970-6066E53A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577" y="2096981"/>
            <a:ext cx="600075" cy="695325"/>
          </a:xfrm>
          <a:prstGeom prst="rect">
            <a:avLst/>
          </a:prstGeom>
        </p:spPr>
      </p:pic>
      <p:pic>
        <p:nvPicPr>
          <p:cNvPr id="32" name="Graphic 31" descr="Woman with short afro">
            <a:extLst>
              <a:ext uri="{FF2B5EF4-FFF2-40B4-BE49-F238E27FC236}">
                <a16:creationId xmlns:a16="http://schemas.microsoft.com/office/drawing/2014/main" id="{C537B098-9052-E667-5F52-D6D168FD4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3715" y="4450593"/>
            <a:ext cx="781050" cy="809625"/>
          </a:xfrm>
          <a:prstGeom prst="rect">
            <a:avLst/>
          </a:prstGeom>
        </p:spPr>
      </p:pic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26331392-BFAA-E505-464E-407FECB39D1F}"/>
              </a:ext>
            </a:extLst>
          </p:cNvPr>
          <p:cNvSpPr/>
          <p:nvPr/>
        </p:nvSpPr>
        <p:spPr>
          <a:xfrm>
            <a:off x="9136912" y="3383039"/>
            <a:ext cx="446568" cy="61646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B72B8B-7467-4DE4-B76B-DEB1DF50CDE6}"/>
              </a:ext>
            </a:extLst>
          </p:cNvPr>
          <p:cNvSpPr/>
          <p:nvPr/>
        </p:nvSpPr>
        <p:spPr>
          <a:xfrm>
            <a:off x="9987518" y="3375726"/>
            <a:ext cx="1438939" cy="705444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Recipe B</a:t>
            </a:r>
          </a:p>
          <a:p>
            <a:pPr algn="ctr"/>
            <a:r>
              <a:rPr lang="en"/>
              <a:t>is better</a:t>
            </a:r>
          </a:p>
        </p:txBody>
      </p:sp>
      <p:pic>
        <p:nvPicPr>
          <p:cNvPr id="52" name="Graphic 51" descr="Question Mark with solid fill">
            <a:extLst>
              <a:ext uri="{FF2B5EF4-FFF2-40B4-BE49-F238E27FC236}">
                <a16:creationId xmlns:a16="http://schemas.microsoft.com/office/drawing/2014/main" id="{1F4316B0-E5E2-871B-3582-C1FD41AFC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3944" y="2792306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488F702-254F-4568-1156-04A0B103098C}"/>
              </a:ext>
            </a:extLst>
          </p:cNvPr>
          <p:cNvSpPr txBox="1"/>
          <p:nvPr/>
        </p:nvSpPr>
        <p:spPr>
          <a:xfrm>
            <a:off x="7247479" y="223024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3200"/>
              <a:t>6.4 / 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162D92-0A04-9717-D80E-41C98A1424B6}"/>
              </a:ext>
            </a:extLst>
          </p:cNvPr>
          <p:cNvSpPr txBox="1"/>
          <p:nvPr/>
        </p:nvSpPr>
        <p:spPr>
          <a:xfrm>
            <a:off x="7247482" y="454722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3200"/>
              <a:t>7.2 / 10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A3B5D0-7236-A727-B7F8-FF22C26EBFCE}"/>
              </a:ext>
            </a:extLst>
          </p:cNvPr>
          <p:cNvCxnSpPr>
            <a:cxnSpLocks/>
          </p:cNvCxnSpPr>
          <p:nvPr/>
        </p:nvCxnSpPr>
        <p:spPr>
          <a:xfrm>
            <a:off x="942753" y="3691270"/>
            <a:ext cx="79531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Beaker with solid fill">
            <a:extLst>
              <a:ext uri="{FF2B5EF4-FFF2-40B4-BE49-F238E27FC236}">
                <a16:creationId xmlns:a16="http://schemas.microsoft.com/office/drawing/2014/main" id="{ADCFF85A-0CE1-83F5-57F9-5AC56AE7B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5892" y="1900621"/>
            <a:ext cx="914400" cy="914400"/>
          </a:xfrm>
          <a:prstGeom prst="rect">
            <a:avLst/>
          </a:prstGeom>
        </p:spPr>
      </p:pic>
      <p:pic>
        <p:nvPicPr>
          <p:cNvPr id="6" name="Graphic 5" descr="Beaker with solid fill">
            <a:extLst>
              <a:ext uri="{FF2B5EF4-FFF2-40B4-BE49-F238E27FC236}">
                <a16:creationId xmlns:a16="http://schemas.microsoft.com/office/drawing/2014/main" id="{630A7A8F-A63E-78EA-5B3C-986E8033E7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5892" y="4345818"/>
            <a:ext cx="914400" cy="914400"/>
          </a:xfrm>
          <a:prstGeom prst="rect">
            <a:avLst/>
          </a:prstGeom>
        </p:spPr>
      </p:pic>
      <p:pic>
        <p:nvPicPr>
          <p:cNvPr id="8" name="Graphic 7" descr="Burger and drink with solid fill">
            <a:extLst>
              <a:ext uri="{FF2B5EF4-FFF2-40B4-BE49-F238E27FC236}">
                <a16:creationId xmlns:a16="http://schemas.microsoft.com/office/drawing/2014/main" id="{88539163-D098-5127-251D-522DE87960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60113" y="4409116"/>
            <a:ext cx="914400" cy="914400"/>
          </a:xfrm>
          <a:prstGeom prst="rect">
            <a:avLst/>
          </a:prstGeom>
        </p:spPr>
      </p:pic>
      <p:pic>
        <p:nvPicPr>
          <p:cNvPr id="9" name="Graphic 8" descr="Burger and drink with solid fill">
            <a:extLst>
              <a:ext uri="{FF2B5EF4-FFF2-40B4-BE49-F238E27FC236}">
                <a16:creationId xmlns:a16="http://schemas.microsoft.com/office/drawing/2014/main" id="{047D03B8-64D0-9932-C5BC-AF4894FB9C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60113" y="1987443"/>
            <a:ext cx="914400" cy="914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A8F07E-59E4-72B8-E8CA-A983185820A4}"/>
              </a:ext>
            </a:extLst>
          </p:cNvPr>
          <p:cNvGrpSpPr/>
          <p:nvPr/>
        </p:nvGrpSpPr>
        <p:grpSpPr>
          <a:xfrm>
            <a:off x="10129283" y="-221710"/>
            <a:ext cx="871870" cy="1572998"/>
            <a:chOff x="10129283" y="-221710"/>
            <a:chExt cx="871870" cy="1572998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CB9A2732-EBEE-92C5-16EF-AFB1FE696833}"/>
                </a:ext>
              </a:extLst>
            </p:cNvPr>
            <p:cNvSpPr/>
            <p:nvPr/>
          </p:nvSpPr>
          <p:spPr>
            <a:xfrm>
              <a:off x="10129283" y="-221710"/>
              <a:ext cx="871870" cy="1572998"/>
            </a:xfrm>
            <a:prstGeom prst="snip1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7" name="Graphic 6" descr="Lightbulb with solid fill">
              <a:extLst>
                <a:ext uri="{FF2B5EF4-FFF2-40B4-BE49-F238E27FC236}">
                  <a16:creationId xmlns:a16="http://schemas.microsoft.com/office/drawing/2014/main" id="{08C4D429-1A19-AA5E-E967-D472CC6A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197991" y="447188"/>
              <a:ext cx="734453" cy="734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01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6" grpId="0"/>
      <p:bldP spid="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E073A-2835-7A14-ED82-F49CF4FC7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9A2E-C1E3-BDB2-7C37-A20D09F5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47188"/>
            <a:ext cx="11286830" cy="970450"/>
          </a:xfrm>
        </p:spPr>
        <p:txBody>
          <a:bodyPr/>
          <a:lstStyle/>
          <a:p>
            <a:r>
              <a:rPr lang="en"/>
              <a:t>Hypothesis: Recipe </a:t>
            </a:r>
            <a:r>
              <a:rPr lang="en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"/>
              <a:t> tastes better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D0380-6C30-7238-92FF-FD59F423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54CE2D-6C1B-4F06-6BCC-1C219D3285E6}"/>
              </a:ext>
            </a:extLst>
          </p:cNvPr>
          <p:cNvCxnSpPr>
            <a:cxnSpLocks/>
          </p:cNvCxnSpPr>
          <p:nvPr/>
        </p:nvCxnSpPr>
        <p:spPr>
          <a:xfrm>
            <a:off x="942753" y="3691270"/>
            <a:ext cx="79531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A boy with short hair">
            <a:extLst>
              <a:ext uri="{FF2B5EF4-FFF2-40B4-BE49-F238E27FC236}">
                <a16:creationId xmlns:a16="http://schemas.microsoft.com/office/drawing/2014/main" id="{4298DBD9-53B7-01C7-71B2-A17996A7B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577" y="2096981"/>
            <a:ext cx="600075" cy="695325"/>
          </a:xfrm>
          <a:prstGeom prst="rect">
            <a:avLst/>
          </a:prstGeom>
        </p:spPr>
      </p:pic>
      <p:pic>
        <p:nvPicPr>
          <p:cNvPr id="32" name="Graphic 31" descr="Woman with short afro">
            <a:extLst>
              <a:ext uri="{FF2B5EF4-FFF2-40B4-BE49-F238E27FC236}">
                <a16:creationId xmlns:a16="http://schemas.microsoft.com/office/drawing/2014/main" id="{F6B895E3-13CE-4451-9F4C-262CE0990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3715" y="4450593"/>
            <a:ext cx="781050" cy="809625"/>
          </a:xfrm>
          <a:prstGeom prst="rect">
            <a:avLst/>
          </a:prstGeom>
        </p:spPr>
      </p:pic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B494CA8E-C5AB-DFDE-CDF8-11B70E75AB5E}"/>
              </a:ext>
            </a:extLst>
          </p:cNvPr>
          <p:cNvSpPr/>
          <p:nvPr/>
        </p:nvSpPr>
        <p:spPr>
          <a:xfrm>
            <a:off x="9136912" y="3383039"/>
            <a:ext cx="446568" cy="61646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" name="Graphic 3" descr="Woman with tied hair">
            <a:extLst>
              <a:ext uri="{FF2B5EF4-FFF2-40B4-BE49-F238E27FC236}">
                <a16:creationId xmlns:a16="http://schemas.microsoft.com/office/drawing/2014/main" id="{128040D9-7D81-5A10-33C6-0D746D4D4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0952" y="1553896"/>
            <a:ext cx="733425" cy="733425"/>
          </a:xfrm>
          <a:prstGeom prst="rect">
            <a:avLst/>
          </a:prstGeom>
        </p:spPr>
      </p:pic>
      <p:pic>
        <p:nvPicPr>
          <p:cNvPr id="5" name="Graphic 4" descr="Woman wearing beanie">
            <a:extLst>
              <a:ext uri="{FF2B5EF4-FFF2-40B4-BE49-F238E27FC236}">
                <a16:creationId xmlns:a16="http://schemas.microsoft.com/office/drawing/2014/main" id="{12D91927-0CD6-9547-946C-553BD53FA5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0489" y="2818842"/>
            <a:ext cx="676275" cy="714375"/>
          </a:xfrm>
          <a:prstGeom prst="rect">
            <a:avLst/>
          </a:prstGeom>
        </p:spPr>
      </p:pic>
      <p:pic>
        <p:nvPicPr>
          <p:cNvPr id="6" name="Graphic 5" descr="A woman with tied hair">
            <a:extLst>
              <a:ext uri="{FF2B5EF4-FFF2-40B4-BE49-F238E27FC236}">
                <a16:creationId xmlns:a16="http://schemas.microsoft.com/office/drawing/2014/main" id="{3743EA33-0D4D-C337-140D-6AA8A2C0CB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5381" y="2617623"/>
            <a:ext cx="790575" cy="866775"/>
          </a:xfrm>
          <a:prstGeom prst="rect">
            <a:avLst/>
          </a:prstGeom>
        </p:spPr>
      </p:pic>
      <p:pic>
        <p:nvPicPr>
          <p:cNvPr id="7" name="Graphic 6" descr="A boy with short hair">
            <a:extLst>
              <a:ext uri="{FF2B5EF4-FFF2-40B4-BE49-F238E27FC236}">
                <a16:creationId xmlns:a16="http://schemas.microsoft.com/office/drawing/2014/main" id="{C0E536FE-5A15-B4D7-9E45-461FF040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5535" y="1663767"/>
            <a:ext cx="600075" cy="695325"/>
          </a:xfrm>
          <a:prstGeom prst="rect">
            <a:avLst/>
          </a:prstGeom>
        </p:spPr>
      </p:pic>
      <p:pic>
        <p:nvPicPr>
          <p:cNvPr id="8" name="Graphic 7" descr="Woman with cornrows">
            <a:extLst>
              <a:ext uri="{FF2B5EF4-FFF2-40B4-BE49-F238E27FC236}">
                <a16:creationId xmlns:a16="http://schemas.microsoft.com/office/drawing/2014/main" id="{BC71D27D-8F56-D636-1B67-A91C314210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48627" y="3958533"/>
            <a:ext cx="781050" cy="885825"/>
          </a:xfrm>
          <a:prstGeom prst="rect">
            <a:avLst/>
          </a:prstGeom>
        </p:spPr>
      </p:pic>
      <p:pic>
        <p:nvPicPr>
          <p:cNvPr id="9" name="Graphic 8" descr="Woman with long hair">
            <a:extLst>
              <a:ext uri="{FF2B5EF4-FFF2-40B4-BE49-F238E27FC236}">
                <a16:creationId xmlns:a16="http://schemas.microsoft.com/office/drawing/2014/main" id="{F03749D8-A776-8B0C-2813-D55A2E36BB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00740" y="4971790"/>
            <a:ext cx="942975" cy="1047750"/>
          </a:xfrm>
          <a:prstGeom prst="rect">
            <a:avLst/>
          </a:prstGeom>
        </p:spPr>
      </p:pic>
      <p:pic>
        <p:nvPicPr>
          <p:cNvPr id="10" name="Graphic 9" descr="Elderly man with sideburns">
            <a:extLst>
              <a:ext uri="{FF2B5EF4-FFF2-40B4-BE49-F238E27FC236}">
                <a16:creationId xmlns:a16="http://schemas.microsoft.com/office/drawing/2014/main" id="{05D06F33-DF20-8015-9CB4-C27AFDD32D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3211" y="5052838"/>
            <a:ext cx="685800" cy="685800"/>
          </a:xfrm>
          <a:prstGeom prst="rect">
            <a:avLst/>
          </a:prstGeom>
        </p:spPr>
      </p:pic>
      <p:pic>
        <p:nvPicPr>
          <p:cNvPr id="11" name="Graphic 10" descr="A man with wavy hair">
            <a:extLst>
              <a:ext uri="{FF2B5EF4-FFF2-40B4-BE49-F238E27FC236}">
                <a16:creationId xmlns:a16="http://schemas.microsoft.com/office/drawing/2014/main" id="{A36DC14C-B59E-8CE5-3348-808FE2FE61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93163" y="3893714"/>
            <a:ext cx="638175" cy="819150"/>
          </a:xfrm>
          <a:prstGeom prst="rect">
            <a:avLst/>
          </a:prstGeom>
        </p:spPr>
      </p:pic>
      <p:pic>
        <p:nvPicPr>
          <p:cNvPr id="1026" name="Picture 2" descr="Normal Distribution Icons - Free SVG &amp; PNG Normal Distribution ...">
            <a:extLst>
              <a:ext uri="{FF2B5EF4-FFF2-40B4-BE49-F238E27FC236}">
                <a16:creationId xmlns:a16="http://schemas.microsoft.com/office/drawing/2014/main" id="{4EAB31A5-2503-C96D-AC84-8A9B257C5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41" y="14707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ormal Distribution Icons - Free SVG &amp; PNG Normal Distribution ...">
            <a:extLst>
              <a:ext uri="{FF2B5EF4-FFF2-40B4-BE49-F238E27FC236}">
                <a16:creationId xmlns:a16="http://schemas.microsoft.com/office/drawing/2014/main" id="{016FD217-E020-8B07-7F2E-51233963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41" y="38918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Research with solid fill">
            <a:extLst>
              <a:ext uri="{FF2B5EF4-FFF2-40B4-BE49-F238E27FC236}">
                <a16:creationId xmlns:a16="http://schemas.microsoft.com/office/drawing/2014/main" id="{92786795-48BC-4E4C-9401-BFD37334C0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048101" y="3234295"/>
            <a:ext cx="1167500" cy="1167500"/>
          </a:xfrm>
          <a:prstGeom prst="rect">
            <a:avLst/>
          </a:prstGeom>
        </p:spPr>
      </p:pic>
      <p:pic>
        <p:nvPicPr>
          <p:cNvPr id="13" name="Graphic 12" descr="Beaker with solid fill">
            <a:extLst>
              <a:ext uri="{FF2B5EF4-FFF2-40B4-BE49-F238E27FC236}">
                <a16:creationId xmlns:a16="http://schemas.microsoft.com/office/drawing/2014/main" id="{C19A916C-B740-75C5-010A-2C521616853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445892" y="1900621"/>
            <a:ext cx="914400" cy="914400"/>
          </a:xfrm>
          <a:prstGeom prst="rect">
            <a:avLst/>
          </a:prstGeom>
        </p:spPr>
      </p:pic>
      <p:pic>
        <p:nvPicPr>
          <p:cNvPr id="18" name="Graphic 17" descr="Beaker with solid fill">
            <a:extLst>
              <a:ext uri="{FF2B5EF4-FFF2-40B4-BE49-F238E27FC236}">
                <a16:creationId xmlns:a16="http://schemas.microsoft.com/office/drawing/2014/main" id="{1368941B-1563-C30E-0DF0-67B07A15DB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445892" y="4345818"/>
            <a:ext cx="914400" cy="914400"/>
          </a:xfrm>
          <a:prstGeom prst="rect">
            <a:avLst/>
          </a:prstGeom>
        </p:spPr>
      </p:pic>
      <p:pic>
        <p:nvPicPr>
          <p:cNvPr id="19" name="Graphic 18" descr="Burger and drink with solid fill">
            <a:extLst>
              <a:ext uri="{FF2B5EF4-FFF2-40B4-BE49-F238E27FC236}">
                <a16:creationId xmlns:a16="http://schemas.microsoft.com/office/drawing/2014/main" id="{45CDF0E0-BD89-9261-87EB-88D80D5F169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60113" y="4409116"/>
            <a:ext cx="914400" cy="914400"/>
          </a:xfrm>
          <a:prstGeom prst="rect">
            <a:avLst/>
          </a:prstGeom>
        </p:spPr>
      </p:pic>
      <p:pic>
        <p:nvPicPr>
          <p:cNvPr id="20" name="Graphic 19" descr="Burger and drink with solid fill">
            <a:extLst>
              <a:ext uri="{FF2B5EF4-FFF2-40B4-BE49-F238E27FC236}">
                <a16:creationId xmlns:a16="http://schemas.microsoft.com/office/drawing/2014/main" id="{0ED7BE08-0C84-D0B3-0C1F-F7BCED409C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060113" y="1987443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F6DB86F-25F4-DDBB-D6BF-69F2F26BA5EA}"/>
              </a:ext>
            </a:extLst>
          </p:cNvPr>
          <p:cNvGrpSpPr/>
          <p:nvPr/>
        </p:nvGrpSpPr>
        <p:grpSpPr>
          <a:xfrm>
            <a:off x="10129283" y="-221710"/>
            <a:ext cx="871870" cy="1572998"/>
            <a:chOff x="10129283" y="-221710"/>
            <a:chExt cx="871870" cy="1572998"/>
          </a:xfrm>
        </p:grpSpPr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403E6138-AF30-8504-1B4A-B63097AFFF89}"/>
                </a:ext>
              </a:extLst>
            </p:cNvPr>
            <p:cNvSpPr/>
            <p:nvPr/>
          </p:nvSpPr>
          <p:spPr>
            <a:xfrm>
              <a:off x="10129283" y="-221710"/>
              <a:ext cx="871870" cy="1572998"/>
            </a:xfrm>
            <a:prstGeom prst="snip1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27" name="Graphic 26" descr="Lightbulb with solid fill">
              <a:extLst>
                <a:ext uri="{FF2B5EF4-FFF2-40B4-BE49-F238E27FC236}">
                  <a16:creationId xmlns:a16="http://schemas.microsoft.com/office/drawing/2014/main" id="{DCBDBC23-DE19-53B2-AAC7-8D8B00EF3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197991" y="447188"/>
              <a:ext cx="734453" cy="734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152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3A26F4-E588-EF8E-C275-968CE06F7496}"/>
              </a:ext>
            </a:extLst>
          </p:cNvPr>
          <p:cNvCxnSpPr>
            <a:cxnSpLocks/>
          </p:cNvCxnSpPr>
          <p:nvPr/>
        </p:nvCxnSpPr>
        <p:spPr>
          <a:xfrm flipH="1">
            <a:off x="6939516" y="2568721"/>
            <a:ext cx="1254642" cy="7379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FA6FD2-9B1E-EC81-1459-5DF7468608F7}"/>
              </a:ext>
            </a:extLst>
          </p:cNvPr>
          <p:cNvCxnSpPr>
            <a:cxnSpLocks/>
          </p:cNvCxnSpPr>
          <p:nvPr/>
        </p:nvCxnSpPr>
        <p:spPr>
          <a:xfrm flipH="1">
            <a:off x="6344093" y="2523931"/>
            <a:ext cx="1850065" cy="8820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44722-D3B9-C72F-818D-1E880BFB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DF6197-7C3E-1365-A62C-3A9C2A32CD1D}"/>
              </a:ext>
            </a:extLst>
          </p:cNvPr>
          <p:cNvCxnSpPr>
            <a:cxnSpLocks/>
          </p:cNvCxnSpPr>
          <p:nvPr/>
        </p:nvCxnSpPr>
        <p:spPr>
          <a:xfrm flipV="1">
            <a:off x="3265968" y="1750828"/>
            <a:ext cx="0" cy="3285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756333-B298-9B58-7702-C48D61480783}"/>
              </a:ext>
            </a:extLst>
          </p:cNvPr>
          <p:cNvCxnSpPr>
            <a:cxnSpLocks/>
          </p:cNvCxnSpPr>
          <p:nvPr/>
        </p:nvCxnSpPr>
        <p:spPr>
          <a:xfrm>
            <a:off x="3265968" y="5036288"/>
            <a:ext cx="56600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-form: Shape 17">
            <a:extLst>
              <a:ext uri="{FF2B5EF4-FFF2-40B4-BE49-F238E27FC236}">
                <a16:creationId xmlns:a16="http://schemas.microsoft.com/office/drawing/2014/main" id="{B757FC86-DB83-2680-03BB-EB89729134A3}"/>
              </a:ext>
            </a:extLst>
          </p:cNvPr>
          <p:cNvSpPr/>
          <p:nvPr/>
        </p:nvSpPr>
        <p:spPr>
          <a:xfrm>
            <a:off x="3508745" y="3341288"/>
            <a:ext cx="4515293" cy="1637414"/>
          </a:xfrm>
          <a:custGeom>
            <a:avLst/>
            <a:gdLst>
              <a:gd name="connsiteX0" fmla="*/ 0 w 4515293"/>
              <a:gd name="connsiteY0" fmla="*/ 1601972 h 1637414"/>
              <a:gd name="connsiteX1" fmla="*/ 219739 w 4515293"/>
              <a:gd name="connsiteY1" fmla="*/ 1616149 h 1637414"/>
              <a:gd name="connsiteX2" fmla="*/ 474921 w 4515293"/>
              <a:gd name="connsiteY2" fmla="*/ 1559442 h 1637414"/>
              <a:gd name="connsiteX3" fmla="*/ 609600 w 4515293"/>
              <a:gd name="connsiteY3" fmla="*/ 1516912 h 1637414"/>
              <a:gd name="connsiteX4" fmla="*/ 779721 w 4515293"/>
              <a:gd name="connsiteY4" fmla="*/ 1467293 h 1637414"/>
              <a:gd name="connsiteX5" fmla="*/ 843516 w 4515293"/>
              <a:gd name="connsiteY5" fmla="*/ 1453116 h 1637414"/>
              <a:gd name="connsiteX6" fmla="*/ 914400 w 4515293"/>
              <a:gd name="connsiteY6" fmla="*/ 1417674 h 1637414"/>
              <a:gd name="connsiteX7" fmla="*/ 949842 w 4515293"/>
              <a:gd name="connsiteY7" fmla="*/ 1389321 h 1637414"/>
              <a:gd name="connsiteX8" fmla="*/ 1013637 w 4515293"/>
              <a:gd name="connsiteY8" fmla="*/ 1360967 h 1637414"/>
              <a:gd name="connsiteX9" fmla="*/ 1091609 w 4515293"/>
              <a:gd name="connsiteY9" fmla="*/ 1304261 h 1637414"/>
              <a:gd name="connsiteX10" fmla="*/ 1162493 w 4515293"/>
              <a:gd name="connsiteY10" fmla="*/ 1219200 h 1637414"/>
              <a:gd name="connsiteX11" fmla="*/ 1219200 w 4515293"/>
              <a:gd name="connsiteY11" fmla="*/ 1134140 h 1637414"/>
              <a:gd name="connsiteX12" fmla="*/ 1382232 w 4515293"/>
              <a:gd name="connsiteY12" fmla="*/ 928577 h 1637414"/>
              <a:gd name="connsiteX13" fmla="*/ 1474381 w 4515293"/>
              <a:gd name="connsiteY13" fmla="*/ 779721 h 1637414"/>
              <a:gd name="connsiteX14" fmla="*/ 1509823 w 4515293"/>
              <a:gd name="connsiteY14" fmla="*/ 687572 h 1637414"/>
              <a:gd name="connsiteX15" fmla="*/ 1552353 w 4515293"/>
              <a:gd name="connsiteY15" fmla="*/ 588335 h 1637414"/>
              <a:gd name="connsiteX16" fmla="*/ 1594883 w 4515293"/>
              <a:gd name="connsiteY16" fmla="*/ 474921 h 1637414"/>
              <a:gd name="connsiteX17" fmla="*/ 1658679 w 4515293"/>
              <a:gd name="connsiteY17" fmla="*/ 375684 h 1637414"/>
              <a:gd name="connsiteX18" fmla="*/ 1687032 w 4515293"/>
              <a:gd name="connsiteY18" fmla="*/ 326065 h 1637414"/>
              <a:gd name="connsiteX19" fmla="*/ 1708297 w 4515293"/>
              <a:gd name="connsiteY19" fmla="*/ 283535 h 1637414"/>
              <a:gd name="connsiteX20" fmla="*/ 1828800 w 4515293"/>
              <a:gd name="connsiteY20" fmla="*/ 148856 h 1637414"/>
              <a:gd name="connsiteX21" fmla="*/ 1864242 w 4515293"/>
              <a:gd name="connsiteY21" fmla="*/ 127591 h 1637414"/>
              <a:gd name="connsiteX22" fmla="*/ 1892595 w 4515293"/>
              <a:gd name="connsiteY22" fmla="*/ 106326 h 1637414"/>
              <a:gd name="connsiteX23" fmla="*/ 1942214 w 4515293"/>
              <a:gd name="connsiteY23" fmla="*/ 63795 h 1637414"/>
              <a:gd name="connsiteX24" fmla="*/ 1998921 w 4515293"/>
              <a:gd name="connsiteY24" fmla="*/ 28354 h 1637414"/>
              <a:gd name="connsiteX25" fmla="*/ 2027274 w 4515293"/>
              <a:gd name="connsiteY25" fmla="*/ 21265 h 1637414"/>
              <a:gd name="connsiteX26" fmla="*/ 2062716 w 4515293"/>
              <a:gd name="connsiteY26" fmla="*/ 7088 h 1637414"/>
              <a:gd name="connsiteX27" fmla="*/ 2169042 w 4515293"/>
              <a:gd name="connsiteY27" fmla="*/ 0 h 1637414"/>
              <a:gd name="connsiteX28" fmla="*/ 2381693 w 4515293"/>
              <a:gd name="connsiteY28" fmla="*/ 14177 h 1637414"/>
              <a:gd name="connsiteX29" fmla="*/ 2424223 w 4515293"/>
              <a:gd name="connsiteY29" fmla="*/ 21265 h 1637414"/>
              <a:gd name="connsiteX30" fmla="*/ 2452576 w 4515293"/>
              <a:gd name="connsiteY30" fmla="*/ 42530 h 1637414"/>
              <a:gd name="connsiteX31" fmla="*/ 2488018 w 4515293"/>
              <a:gd name="connsiteY31" fmla="*/ 56707 h 1637414"/>
              <a:gd name="connsiteX32" fmla="*/ 2551814 w 4515293"/>
              <a:gd name="connsiteY32" fmla="*/ 106326 h 1637414"/>
              <a:gd name="connsiteX33" fmla="*/ 2573079 w 4515293"/>
              <a:gd name="connsiteY33" fmla="*/ 120502 h 1637414"/>
              <a:gd name="connsiteX34" fmla="*/ 2643962 w 4515293"/>
              <a:gd name="connsiteY34" fmla="*/ 177209 h 1637414"/>
              <a:gd name="connsiteX35" fmla="*/ 2870790 w 4515293"/>
              <a:gd name="connsiteY35" fmla="*/ 311888 h 1637414"/>
              <a:gd name="connsiteX36" fmla="*/ 2913321 w 4515293"/>
              <a:gd name="connsiteY36" fmla="*/ 368595 h 1637414"/>
              <a:gd name="connsiteX37" fmla="*/ 2934586 w 4515293"/>
              <a:gd name="connsiteY37" fmla="*/ 411126 h 1637414"/>
              <a:gd name="connsiteX38" fmla="*/ 2962939 w 4515293"/>
              <a:gd name="connsiteY38" fmla="*/ 460744 h 1637414"/>
              <a:gd name="connsiteX39" fmla="*/ 3055088 w 4515293"/>
              <a:gd name="connsiteY39" fmla="*/ 673395 h 1637414"/>
              <a:gd name="connsiteX40" fmla="*/ 3083442 w 4515293"/>
              <a:gd name="connsiteY40" fmla="*/ 737191 h 1637414"/>
              <a:gd name="connsiteX41" fmla="*/ 3097618 w 4515293"/>
              <a:gd name="connsiteY41" fmla="*/ 786809 h 1637414"/>
              <a:gd name="connsiteX42" fmla="*/ 3125972 w 4515293"/>
              <a:gd name="connsiteY42" fmla="*/ 850605 h 1637414"/>
              <a:gd name="connsiteX43" fmla="*/ 3140149 w 4515293"/>
              <a:gd name="connsiteY43" fmla="*/ 893135 h 1637414"/>
              <a:gd name="connsiteX44" fmla="*/ 3161414 w 4515293"/>
              <a:gd name="connsiteY44" fmla="*/ 942754 h 1637414"/>
              <a:gd name="connsiteX45" fmla="*/ 3175590 w 4515293"/>
              <a:gd name="connsiteY45" fmla="*/ 992372 h 1637414"/>
              <a:gd name="connsiteX46" fmla="*/ 3196856 w 4515293"/>
              <a:gd name="connsiteY46" fmla="*/ 1027814 h 1637414"/>
              <a:gd name="connsiteX47" fmla="*/ 3211032 w 4515293"/>
              <a:gd name="connsiteY47" fmla="*/ 1070344 h 1637414"/>
              <a:gd name="connsiteX48" fmla="*/ 3232297 w 4515293"/>
              <a:gd name="connsiteY48" fmla="*/ 1105786 h 1637414"/>
              <a:gd name="connsiteX49" fmla="*/ 3274828 w 4515293"/>
              <a:gd name="connsiteY49" fmla="*/ 1183758 h 1637414"/>
              <a:gd name="connsiteX50" fmla="*/ 3310269 w 4515293"/>
              <a:gd name="connsiteY50" fmla="*/ 1282995 h 1637414"/>
              <a:gd name="connsiteX51" fmla="*/ 3331535 w 4515293"/>
              <a:gd name="connsiteY51" fmla="*/ 1339702 h 1637414"/>
              <a:gd name="connsiteX52" fmla="*/ 3352800 w 4515293"/>
              <a:gd name="connsiteY52" fmla="*/ 1368056 h 1637414"/>
              <a:gd name="connsiteX53" fmla="*/ 3430772 w 4515293"/>
              <a:gd name="connsiteY53" fmla="*/ 1438940 h 1637414"/>
              <a:gd name="connsiteX54" fmla="*/ 3459125 w 4515293"/>
              <a:gd name="connsiteY54" fmla="*/ 1453116 h 1637414"/>
              <a:gd name="connsiteX55" fmla="*/ 3515832 w 4515293"/>
              <a:gd name="connsiteY55" fmla="*/ 1488558 h 1637414"/>
              <a:gd name="connsiteX56" fmla="*/ 3544186 w 4515293"/>
              <a:gd name="connsiteY56" fmla="*/ 1495647 h 1637414"/>
              <a:gd name="connsiteX57" fmla="*/ 3572539 w 4515293"/>
              <a:gd name="connsiteY57" fmla="*/ 1509823 h 1637414"/>
              <a:gd name="connsiteX58" fmla="*/ 3629246 w 4515293"/>
              <a:gd name="connsiteY58" fmla="*/ 1524000 h 1637414"/>
              <a:gd name="connsiteX59" fmla="*/ 3926958 w 4515293"/>
              <a:gd name="connsiteY59" fmla="*/ 1573619 h 1637414"/>
              <a:gd name="connsiteX60" fmla="*/ 3983665 w 4515293"/>
              <a:gd name="connsiteY60" fmla="*/ 1580707 h 1637414"/>
              <a:gd name="connsiteX61" fmla="*/ 4075814 w 4515293"/>
              <a:gd name="connsiteY61" fmla="*/ 1594884 h 1637414"/>
              <a:gd name="connsiteX62" fmla="*/ 4203404 w 4515293"/>
              <a:gd name="connsiteY62" fmla="*/ 1609061 h 1637414"/>
              <a:gd name="connsiteX63" fmla="*/ 4330995 w 4515293"/>
              <a:gd name="connsiteY63" fmla="*/ 1616149 h 1637414"/>
              <a:gd name="connsiteX64" fmla="*/ 4401879 w 4515293"/>
              <a:gd name="connsiteY64" fmla="*/ 1630326 h 1637414"/>
              <a:gd name="connsiteX65" fmla="*/ 4515293 w 4515293"/>
              <a:gd name="connsiteY65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15293" h="1637414">
                <a:moveTo>
                  <a:pt x="0" y="1601972"/>
                </a:moveTo>
                <a:cubicBezTo>
                  <a:pt x="85637" y="1653354"/>
                  <a:pt x="32929" y="1630519"/>
                  <a:pt x="219739" y="1616149"/>
                </a:cubicBezTo>
                <a:cubicBezTo>
                  <a:pt x="304725" y="1609612"/>
                  <a:pt x="395077" y="1580577"/>
                  <a:pt x="474921" y="1559442"/>
                </a:cubicBezTo>
                <a:cubicBezTo>
                  <a:pt x="627350" y="1519093"/>
                  <a:pt x="486468" y="1557956"/>
                  <a:pt x="609600" y="1516912"/>
                </a:cubicBezTo>
                <a:cubicBezTo>
                  <a:pt x="655775" y="1501520"/>
                  <a:pt x="730867" y="1479507"/>
                  <a:pt x="779721" y="1467293"/>
                </a:cubicBezTo>
                <a:cubicBezTo>
                  <a:pt x="800854" y="1462010"/>
                  <a:pt x="822251" y="1457842"/>
                  <a:pt x="843516" y="1453116"/>
                </a:cubicBezTo>
                <a:cubicBezTo>
                  <a:pt x="867144" y="1441302"/>
                  <a:pt x="891748" y="1431265"/>
                  <a:pt x="914400" y="1417674"/>
                </a:cubicBezTo>
                <a:cubicBezTo>
                  <a:pt x="927373" y="1409890"/>
                  <a:pt x="936869" y="1397105"/>
                  <a:pt x="949842" y="1389321"/>
                </a:cubicBezTo>
                <a:cubicBezTo>
                  <a:pt x="989907" y="1365282"/>
                  <a:pt x="978211" y="1385765"/>
                  <a:pt x="1013637" y="1360967"/>
                </a:cubicBezTo>
                <a:cubicBezTo>
                  <a:pt x="1137572" y="1274214"/>
                  <a:pt x="987469" y="1366744"/>
                  <a:pt x="1091609" y="1304261"/>
                </a:cubicBezTo>
                <a:cubicBezTo>
                  <a:pt x="1115237" y="1275907"/>
                  <a:pt x="1142020" y="1249909"/>
                  <a:pt x="1162493" y="1219200"/>
                </a:cubicBezTo>
                <a:cubicBezTo>
                  <a:pt x="1181395" y="1190847"/>
                  <a:pt x="1198423" y="1161150"/>
                  <a:pt x="1219200" y="1134140"/>
                </a:cubicBezTo>
                <a:cubicBezTo>
                  <a:pt x="1338517" y="979028"/>
                  <a:pt x="1272791" y="1092737"/>
                  <a:pt x="1382232" y="928577"/>
                </a:cubicBezTo>
                <a:cubicBezTo>
                  <a:pt x="1414603" y="880021"/>
                  <a:pt x="1453432" y="834188"/>
                  <a:pt x="1474381" y="779721"/>
                </a:cubicBezTo>
                <a:cubicBezTo>
                  <a:pt x="1486195" y="749005"/>
                  <a:pt x="1497406" y="718050"/>
                  <a:pt x="1509823" y="687572"/>
                </a:cubicBezTo>
                <a:cubicBezTo>
                  <a:pt x="1523401" y="654243"/>
                  <a:pt x="1539239" y="621849"/>
                  <a:pt x="1552353" y="588335"/>
                </a:cubicBezTo>
                <a:cubicBezTo>
                  <a:pt x="1578378" y="521828"/>
                  <a:pt x="1565536" y="533616"/>
                  <a:pt x="1594883" y="474921"/>
                </a:cubicBezTo>
                <a:cubicBezTo>
                  <a:pt x="1626959" y="410769"/>
                  <a:pt x="1618953" y="437481"/>
                  <a:pt x="1658679" y="375684"/>
                </a:cubicBezTo>
                <a:cubicBezTo>
                  <a:pt x="1668980" y="359660"/>
                  <a:pt x="1678001" y="342838"/>
                  <a:pt x="1687032" y="326065"/>
                </a:cubicBezTo>
                <a:cubicBezTo>
                  <a:pt x="1694546" y="312109"/>
                  <a:pt x="1699318" y="296596"/>
                  <a:pt x="1708297" y="283535"/>
                </a:cubicBezTo>
                <a:cubicBezTo>
                  <a:pt x="1725600" y="258368"/>
                  <a:pt x="1801443" y="165270"/>
                  <a:pt x="1828800" y="148856"/>
                </a:cubicBezTo>
                <a:cubicBezTo>
                  <a:pt x="1840614" y="141768"/>
                  <a:pt x="1852779" y="135233"/>
                  <a:pt x="1864242" y="127591"/>
                </a:cubicBezTo>
                <a:cubicBezTo>
                  <a:pt x="1874072" y="121038"/>
                  <a:pt x="1883625" y="114014"/>
                  <a:pt x="1892595" y="106326"/>
                </a:cubicBezTo>
                <a:cubicBezTo>
                  <a:pt x="1930921" y="73475"/>
                  <a:pt x="1895579" y="94885"/>
                  <a:pt x="1942214" y="63795"/>
                </a:cubicBezTo>
                <a:cubicBezTo>
                  <a:pt x="1960761" y="51431"/>
                  <a:pt x="1977296" y="33761"/>
                  <a:pt x="1998921" y="28354"/>
                </a:cubicBezTo>
                <a:cubicBezTo>
                  <a:pt x="2008372" y="25991"/>
                  <a:pt x="2018032" y="24346"/>
                  <a:pt x="2027274" y="21265"/>
                </a:cubicBezTo>
                <a:cubicBezTo>
                  <a:pt x="2039345" y="17241"/>
                  <a:pt x="2050133" y="8975"/>
                  <a:pt x="2062716" y="7088"/>
                </a:cubicBezTo>
                <a:cubicBezTo>
                  <a:pt x="2097844" y="1819"/>
                  <a:pt x="2133600" y="2363"/>
                  <a:pt x="2169042" y="0"/>
                </a:cubicBezTo>
                <a:lnTo>
                  <a:pt x="2381693" y="14177"/>
                </a:lnTo>
                <a:cubicBezTo>
                  <a:pt x="2396016" y="15371"/>
                  <a:pt x="2410879" y="15927"/>
                  <a:pt x="2424223" y="21265"/>
                </a:cubicBezTo>
                <a:cubicBezTo>
                  <a:pt x="2435192" y="25653"/>
                  <a:pt x="2442249" y="36793"/>
                  <a:pt x="2452576" y="42530"/>
                </a:cubicBezTo>
                <a:cubicBezTo>
                  <a:pt x="2463699" y="48709"/>
                  <a:pt x="2477315" y="49826"/>
                  <a:pt x="2488018" y="56707"/>
                </a:cubicBezTo>
                <a:cubicBezTo>
                  <a:pt x="2510680" y="71275"/>
                  <a:pt x="2529398" y="91383"/>
                  <a:pt x="2551814" y="106326"/>
                </a:cubicBezTo>
                <a:cubicBezTo>
                  <a:pt x="2558902" y="111051"/>
                  <a:pt x="2566327" y="115308"/>
                  <a:pt x="2573079" y="120502"/>
                </a:cubicBezTo>
                <a:cubicBezTo>
                  <a:pt x="2597062" y="138951"/>
                  <a:pt x="2618234" y="161282"/>
                  <a:pt x="2643962" y="177209"/>
                </a:cubicBezTo>
                <a:cubicBezTo>
                  <a:pt x="2817991" y="284941"/>
                  <a:pt x="2741587" y="241414"/>
                  <a:pt x="2870790" y="311888"/>
                </a:cubicBezTo>
                <a:cubicBezTo>
                  <a:pt x="2884967" y="330790"/>
                  <a:pt x="2902754" y="347461"/>
                  <a:pt x="2913321" y="368595"/>
                </a:cubicBezTo>
                <a:cubicBezTo>
                  <a:pt x="2920409" y="382772"/>
                  <a:pt x="2927071" y="397170"/>
                  <a:pt x="2934586" y="411126"/>
                </a:cubicBezTo>
                <a:cubicBezTo>
                  <a:pt x="2943617" y="427898"/>
                  <a:pt x="2954675" y="443581"/>
                  <a:pt x="2962939" y="460744"/>
                </a:cubicBezTo>
                <a:cubicBezTo>
                  <a:pt x="3041645" y="624211"/>
                  <a:pt x="3005296" y="555138"/>
                  <a:pt x="3055088" y="673395"/>
                </a:cubicBezTo>
                <a:cubicBezTo>
                  <a:pt x="3064119" y="694842"/>
                  <a:pt x="3075271" y="715402"/>
                  <a:pt x="3083442" y="737191"/>
                </a:cubicBezTo>
                <a:cubicBezTo>
                  <a:pt x="3089482" y="753297"/>
                  <a:pt x="3091578" y="770703"/>
                  <a:pt x="3097618" y="786809"/>
                </a:cubicBezTo>
                <a:cubicBezTo>
                  <a:pt x="3105789" y="808598"/>
                  <a:pt x="3117329" y="828998"/>
                  <a:pt x="3125972" y="850605"/>
                </a:cubicBezTo>
                <a:cubicBezTo>
                  <a:pt x="3131522" y="864480"/>
                  <a:pt x="3134785" y="879188"/>
                  <a:pt x="3140149" y="893135"/>
                </a:cubicBezTo>
                <a:cubicBezTo>
                  <a:pt x="3146609" y="909930"/>
                  <a:pt x="3155362" y="925808"/>
                  <a:pt x="3161414" y="942754"/>
                </a:cubicBezTo>
                <a:cubicBezTo>
                  <a:pt x="3167199" y="958953"/>
                  <a:pt x="3168974" y="976494"/>
                  <a:pt x="3175590" y="992372"/>
                </a:cubicBezTo>
                <a:cubicBezTo>
                  <a:pt x="3180889" y="1005090"/>
                  <a:pt x="3191155" y="1015271"/>
                  <a:pt x="3196856" y="1027814"/>
                </a:cubicBezTo>
                <a:cubicBezTo>
                  <a:pt x="3203040" y="1041418"/>
                  <a:pt x="3204848" y="1056740"/>
                  <a:pt x="3211032" y="1070344"/>
                </a:cubicBezTo>
                <a:cubicBezTo>
                  <a:pt x="3216733" y="1082886"/>
                  <a:pt x="3226136" y="1093463"/>
                  <a:pt x="3232297" y="1105786"/>
                </a:cubicBezTo>
                <a:cubicBezTo>
                  <a:pt x="3273304" y="1187800"/>
                  <a:pt x="3211962" y="1089462"/>
                  <a:pt x="3274828" y="1183758"/>
                </a:cubicBezTo>
                <a:cubicBezTo>
                  <a:pt x="3298412" y="1266308"/>
                  <a:pt x="3277557" y="1201217"/>
                  <a:pt x="3310269" y="1282995"/>
                </a:cubicBezTo>
                <a:cubicBezTo>
                  <a:pt x="3317767" y="1301739"/>
                  <a:pt x="3322507" y="1321646"/>
                  <a:pt x="3331535" y="1339702"/>
                </a:cubicBezTo>
                <a:cubicBezTo>
                  <a:pt x="3336818" y="1350269"/>
                  <a:pt x="3344817" y="1359347"/>
                  <a:pt x="3352800" y="1368056"/>
                </a:cubicBezTo>
                <a:cubicBezTo>
                  <a:pt x="3379519" y="1397205"/>
                  <a:pt x="3398741" y="1420637"/>
                  <a:pt x="3430772" y="1438940"/>
                </a:cubicBezTo>
                <a:cubicBezTo>
                  <a:pt x="3439946" y="1444182"/>
                  <a:pt x="3449951" y="1447874"/>
                  <a:pt x="3459125" y="1453116"/>
                </a:cubicBezTo>
                <a:cubicBezTo>
                  <a:pt x="3484026" y="1467345"/>
                  <a:pt x="3485743" y="1475185"/>
                  <a:pt x="3515832" y="1488558"/>
                </a:cubicBezTo>
                <a:cubicBezTo>
                  <a:pt x="3524735" y="1492515"/>
                  <a:pt x="3535064" y="1492226"/>
                  <a:pt x="3544186" y="1495647"/>
                </a:cubicBezTo>
                <a:cubicBezTo>
                  <a:pt x="3554080" y="1499357"/>
                  <a:pt x="3562515" y="1506482"/>
                  <a:pt x="3572539" y="1509823"/>
                </a:cubicBezTo>
                <a:cubicBezTo>
                  <a:pt x="3591023" y="1515984"/>
                  <a:pt x="3610171" y="1520026"/>
                  <a:pt x="3629246" y="1524000"/>
                </a:cubicBezTo>
                <a:cubicBezTo>
                  <a:pt x="3883004" y="1576866"/>
                  <a:pt x="3710958" y="1546620"/>
                  <a:pt x="3926958" y="1573619"/>
                </a:cubicBezTo>
                <a:lnTo>
                  <a:pt x="3983665" y="1580707"/>
                </a:lnTo>
                <a:cubicBezTo>
                  <a:pt x="4014430" y="1585102"/>
                  <a:pt x="4044992" y="1590907"/>
                  <a:pt x="4075814" y="1594884"/>
                </a:cubicBezTo>
                <a:cubicBezTo>
                  <a:pt x="4118254" y="1600360"/>
                  <a:pt x="4160760" y="1605507"/>
                  <a:pt x="4203404" y="1609061"/>
                </a:cubicBezTo>
                <a:cubicBezTo>
                  <a:pt x="4245853" y="1612598"/>
                  <a:pt x="4288465" y="1613786"/>
                  <a:pt x="4330995" y="1616149"/>
                </a:cubicBezTo>
                <a:cubicBezTo>
                  <a:pt x="4354623" y="1620875"/>
                  <a:pt x="4377955" y="1627455"/>
                  <a:pt x="4401879" y="1630326"/>
                </a:cubicBezTo>
                <a:cubicBezTo>
                  <a:pt x="4462256" y="1637571"/>
                  <a:pt x="4475897" y="1637414"/>
                  <a:pt x="4515293" y="1637414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A247839B-FF91-4670-9E60-5E52F61A10CF}"/>
              </a:ext>
            </a:extLst>
          </p:cNvPr>
          <p:cNvSpPr/>
          <p:nvPr/>
        </p:nvSpPr>
        <p:spPr>
          <a:xfrm>
            <a:off x="3997842" y="3016078"/>
            <a:ext cx="4423144" cy="2020210"/>
          </a:xfrm>
          <a:custGeom>
            <a:avLst/>
            <a:gdLst>
              <a:gd name="connsiteX0" fmla="*/ 0 w 4423144"/>
              <a:gd name="connsiteY0" fmla="*/ 1852648 h 2020210"/>
              <a:gd name="connsiteX1" fmla="*/ 49618 w 4423144"/>
              <a:gd name="connsiteY1" fmla="*/ 1872358 h 2020210"/>
              <a:gd name="connsiteX2" fmla="*/ 503274 w 4423144"/>
              <a:gd name="connsiteY2" fmla="*/ 1852648 h 2020210"/>
              <a:gd name="connsiteX3" fmla="*/ 843516 w 4423144"/>
              <a:gd name="connsiteY3" fmla="*/ 1694976 h 2020210"/>
              <a:gd name="connsiteX4" fmla="*/ 964018 w 4423144"/>
              <a:gd name="connsiteY4" fmla="*/ 1606286 h 2020210"/>
              <a:gd name="connsiteX5" fmla="*/ 1240465 w 4423144"/>
              <a:gd name="connsiteY5" fmla="*/ 1231815 h 2020210"/>
              <a:gd name="connsiteX6" fmla="*/ 1467293 w 4423144"/>
              <a:gd name="connsiteY6" fmla="*/ 886905 h 2020210"/>
              <a:gd name="connsiteX7" fmla="*/ 1609060 w 4423144"/>
              <a:gd name="connsiteY7" fmla="*/ 571562 h 2020210"/>
              <a:gd name="connsiteX8" fmla="*/ 1679944 w 4423144"/>
              <a:gd name="connsiteY8" fmla="*/ 413890 h 2020210"/>
              <a:gd name="connsiteX9" fmla="*/ 1786270 w 4423144"/>
              <a:gd name="connsiteY9" fmla="*/ 216799 h 2020210"/>
              <a:gd name="connsiteX10" fmla="*/ 1850065 w 4423144"/>
              <a:gd name="connsiteY10" fmla="*/ 157672 h 2020210"/>
              <a:gd name="connsiteX11" fmla="*/ 2076893 w 4423144"/>
              <a:gd name="connsiteY11" fmla="*/ 29563 h 2020210"/>
              <a:gd name="connsiteX12" fmla="*/ 2225749 w 4423144"/>
              <a:gd name="connsiteY12" fmla="*/ 0 h 2020210"/>
              <a:gd name="connsiteX13" fmla="*/ 2310809 w 4423144"/>
              <a:gd name="connsiteY13" fmla="*/ 19709 h 2020210"/>
              <a:gd name="connsiteX14" fmla="*/ 2551814 w 4423144"/>
              <a:gd name="connsiteY14" fmla="*/ 128108 h 2020210"/>
              <a:gd name="connsiteX15" fmla="*/ 2636874 w 4423144"/>
              <a:gd name="connsiteY15" fmla="*/ 177381 h 2020210"/>
              <a:gd name="connsiteX16" fmla="*/ 2835349 w 4423144"/>
              <a:gd name="connsiteY16" fmla="*/ 404034 h 2020210"/>
              <a:gd name="connsiteX17" fmla="*/ 2977116 w 4423144"/>
              <a:gd name="connsiteY17" fmla="*/ 561707 h 2020210"/>
              <a:gd name="connsiteX18" fmla="*/ 3033823 w 4423144"/>
              <a:gd name="connsiteY18" fmla="*/ 650398 h 2020210"/>
              <a:gd name="connsiteX19" fmla="*/ 3189767 w 4423144"/>
              <a:gd name="connsiteY19" fmla="*/ 936178 h 2020210"/>
              <a:gd name="connsiteX20" fmla="*/ 3565451 w 4423144"/>
              <a:gd name="connsiteY20" fmla="*/ 1635849 h 2020210"/>
              <a:gd name="connsiteX21" fmla="*/ 3678865 w 4423144"/>
              <a:gd name="connsiteY21" fmla="*/ 1773812 h 2020210"/>
              <a:gd name="connsiteX22" fmla="*/ 4040372 w 4423144"/>
              <a:gd name="connsiteY22" fmla="*/ 1961048 h 2020210"/>
              <a:gd name="connsiteX23" fmla="*/ 4217581 w 4423144"/>
              <a:gd name="connsiteY23" fmla="*/ 1980757 h 2020210"/>
              <a:gd name="connsiteX24" fmla="*/ 4423144 w 4423144"/>
              <a:gd name="connsiteY24" fmla="*/ 2020175 h 202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23144" h="2020210" extrusionOk="0">
                <a:moveTo>
                  <a:pt x="0" y="1852648"/>
                </a:moveTo>
                <a:cubicBezTo>
                  <a:pt x="15391" y="1858197"/>
                  <a:pt x="33923" y="1871717"/>
                  <a:pt x="49618" y="1872358"/>
                </a:cubicBezTo>
                <a:cubicBezTo>
                  <a:pt x="189214" y="1865480"/>
                  <a:pt x="353257" y="1877513"/>
                  <a:pt x="503274" y="1852648"/>
                </a:cubicBezTo>
                <a:cubicBezTo>
                  <a:pt x="579645" y="1841456"/>
                  <a:pt x="797082" y="1719923"/>
                  <a:pt x="843516" y="1694976"/>
                </a:cubicBezTo>
                <a:cubicBezTo>
                  <a:pt x="886534" y="1671321"/>
                  <a:pt x="922712" y="1646107"/>
                  <a:pt x="964018" y="1606286"/>
                </a:cubicBezTo>
                <a:cubicBezTo>
                  <a:pt x="1195226" y="1397675"/>
                  <a:pt x="1013163" y="1545030"/>
                  <a:pt x="1240465" y="1231815"/>
                </a:cubicBezTo>
                <a:cubicBezTo>
                  <a:pt x="1323312" y="1120435"/>
                  <a:pt x="1397271" y="1023013"/>
                  <a:pt x="1467293" y="886905"/>
                </a:cubicBezTo>
                <a:cubicBezTo>
                  <a:pt x="1525348" y="786611"/>
                  <a:pt x="1579462" y="672042"/>
                  <a:pt x="1609060" y="571562"/>
                </a:cubicBezTo>
                <a:cubicBezTo>
                  <a:pt x="1631934" y="520145"/>
                  <a:pt x="1657966" y="465481"/>
                  <a:pt x="1679944" y="413890"/>
                </a:cubicBezTo>
                <a:cubicBezTo>
                  <a:pt x="1694839" y="394240"/>
                  <a:pt x="1755639" y="265056"/>
                  <a:pt x="1786270" y="216799"/>
                </a:cubicBezTo>
                <a:cubicBezTo>
                  <a:pt x="1803262" y="192864"/>
                  <a:pt x="1823673" y="170771"/>
                  <a:pt x="1850065" y="157672"/>
                </a:cubicBezTo>
                <a:cubicBezTo>
                  <a:pt x="1922327" y="98308"/>
                  <a:pt x="1978001" y="76282"/>
                  <a:pt x="2076893" y="29563"/>
                </a:cubicBezTo>
                <a:cubicBezTo>
                  <a:pt x="2119025" y="20806"/>
                  <a:pt x="2182603" y="1896"/>
                  <a:pt x="2225749" y="0"/>
                </a:cubicBezTo>
                <a:cubicBezTo>
                  <a:pt x="2258825" y="1391"/>
                  <a:pt x="2287574" y="9992"/>
                  <a:pt x="2310809" y="19709"/>
                </a:cubicBezTo>
                <a:cubicBezTo>
                  <a:pt x="2372804" y="29221"/>
                  <a:pt x="2469258" y="99666"/>
                  <a:pt x="2551814" y="128108"/>
                </a:cubicBezTo>
                <a:cubicBezTo>
                  <a:pt x="2576358" y="144959"/>
                  <a:pt x="2610686" y="160135"/>
                  <a:pt x="2636874" y="177381"/>
                </a:cubicBezTo>
                <a:cubicBezTo>
                  <a:pt x="2747846" y="261849"/>
                  <a:pt x="2758913" y="302403"/>
                  <a:pt x="2835349" y="404034"/>
                </a:cubicBezTo>
                <a:cubicBezTo>
                  <a:pt x="2890935" y="455394"/>
                  <a:pt x="2930872" y="500710"/>
                  <a:pt x="2977116" y="561707"/>
                </a:cubicBezTo>
                <a:cubicBezTo>
                  <a:pt x="2993191" y="585656"/>
                  <a:pt x="3017760" y="626031"/>
                  <a:pt x="3033823" y="650398"/>
                </a:cubicBezTo>
                <a:cubicBezTo>
                  <a:pt x="3094658" y="761369"/>
                  <a:pt x="3144930" y="836557"/>
                  <a:pt x="3189767" y="936178"/>
                </a:cubicBezTo>
                <a:cubicBezTo>
                  <a:pt x="3296948" y="1259166"/>
                  <a:pt x="3345973" y="1359612"/>
                  <a:pt x="3565451" y="1635849"/>
                </a:cubicBezTo>
                <a:cubicBezTo>
                  <a:pt x="3601304" y="1685557"/>
                  <a:pt x="3640034" y="1734666"/>
                  <a:pt x="3678865" y="1773812"/>
                </a:cubicBezTo>
                <a:cubicBezTo>
                  <a:pt x="3748609" y="1838896"/>
                  <a:pt x="3938223" y="1928502"/>
                  <a:pt x="4040372" y="1961048"/>
                </a:cubicBezTo>
                <a:cubicBezTo>
                  <a:pt x="4106205" y="1975891"/>
                  <a:pt x="4146334" y="1980168"/>
                  <a:pt x="4217581" y="1980757"/>
                </a:cubicBezTo>
                <a:cubicBezTo>
                  <a:pt x="4389776" y="2037161"/>
                  <a:pt x="4321520" y="2031792"/>
                  <a:pt x="4423144" y="2020175"/>
                </a:cubicBez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47342452">
                  <a:custGeom>
                    <a:avLst/>
                    <a:gdLst>
                      <a:gd name="connsiteX0" fmla="*/ 0 w 4423144"/>
                      <a:gd name="connsiteY0" fmla="*/ 1332614 h 1453141"/>
                      <a:gd name="connsiteX1" fmla="*/ 49618 w 4423144"/>
                      <a:gd name="connsiteY1" fmla="*/ 1346791 h 1453141"/>
                      <a:gd name="connsiteX2" fmla="*/ 503274 w 4423144"/>
                      <a:gd name="connsiteY2" fmla="*/ 1332614 h 1453141"/>
                      <a:gd name="connsiteX3" fmla="*/ 843516 w 4423144"/>
                      <a:gd name="connsiteY3" fmla="*/ 1219200 h 1453141"/>
                      <a:gd name="connsiteX4" fmla="*/ 964018 w 4423144"/>
                      <a:gd name="connsiteY4" fmla="*/ 1155405 h 1453141"/>
                      <a:gd name="connsiteX5" fmla="*/ 1240465 w 4423144"/>
                      <a:gd name="connsiteY5" fmla="*/ 886047 h 1453141"/>
                      <a:gd name="connsiteX6" fmla="*/ 1467293 w 4423144"/>
                      <a:gd name="connsiteY6" fmla="*/ 637953 h 1453141"/>
                      <a:gd name="connsiteX7" fmla="*/ 1609060 w 4423144"/>
                      <a:gd name="connsiteY7" fmla="*/ 411126 h 1453141"/>
                      <a:gd name="connsiteX8" fmla="*/ 1679944 w 4423144"/>
                      <a:gd name="connsiteY8" fmla="*/ 297712 h 1453141"/>
                      <a:gd name="connsiteX9" fmla="*/ 1786270 w 4423144"/>
                      <a:gd name="connsiteY9" fmla="*/ 155944 h 1453141"/>
                      <a:gd name="connsiteX10" fmla="*/ 1850065 w 4423144"/>
                      <a:gd name="connsiteY10" fmla="*/ 113414 h 1453141"/>
                      <a:gd name="connsiteX11" fmla="*/ 2076893 w 4423144"/>
                      <a:gd name="connsiteY11" fmla="*/ 21265 h 1453141"/>
                      <a:gd name="connsiteX12" fmla="*/ 2225749 w 4423144"/>
                      <a:gd name="connsiteY12" fmla="*/ 0 h 1453141"/>
                      <a:gd name="connsiteX13" fmla="*/ 2310809 w 4423144"/>
                      <a:gd name="connsiteY13" fmla="*/ 14177 h 1453141"/>
                      <a:gd name="connsiteX14" fmla="*/ 2551814 w 4423144"/>
                      <a:gd name="connsiteY14" fmla="*/ 92149 h 1453141"/>
                      <a:gd name="connsiteX15" fmla="*/ 2636874 w 4423144"/>
                      <a:gd name="connsiteY15" fmla="*/ 127591 h 1453141"/>
                      <a:gd name="connsiteX16" fmla="*/ 2835349 w 4423144"/>
                      <a:gd name="connsiteY16" fmla="*/ 290623 h 1453141"/>
                      <a:gd name="connsiteX17" fmla="*/ 2977116 w 4423144"/>
                      <a:gd name="connsiteY17" fmla="*/ 404037 h 1453141"/>
                      <a:gd name="connsiteX18" fmla="*/ 3033823 w 4423144"/>
                      <a:gd name="connsiteY18" fmla="*/ 467833 h 1453141"/>
                      <a:gd name="connsiteX19" fmla="*/ 3189767 w 4423144"/>
                      <a:gd name="connsiteY19" fmla="*/ 673395 h 1453141"/>
                      <a:gd name="connsiteX20" fmla="*/ 3565451 w 4423144"/>
                      <a:gd name="connsiteY20" fmla="*/ 1176670 h 1453141"/>
                      <a:gd name="connsiteX21" fmla="*/ 3678865 w 4423144"/>
                      <a:gd name="connsiteY21" fmla="*/ 1275907 h 1453141"/>
                      <a:gd name="connsiteX22" fmla="*/ 4040372 w 4423144"/>
                      <a:gd name="connsiteY22" fmla="*/ 1410586 h 1453141"/>
                      <a:gd name="connsiteX23" fmla="*/ 4217581 w 4423144"/>
                      <a:gd name="connsiteY23" fmla="*/ 1424763 h 1453141"/>
                      <a:gd name="connsiteX24" fmla="*/ 4423144 w 4423144"/>
                      <a:gd name="connsiteY24" fmla="*/ 1453116 h 1453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4423144" h="1453141">
                        <a:moveTo>
                          <a:pt x="0" y="1332614"/>
                        </a:moveTo>
                        <a:cubicBezTo>
                          <a:pt x="16539" y="1337340"/>
                          <a:pt x="32417" y="1346791"/>
                          <a:pt x="49618" y="1346791"/>
                        </a:cubicBezTo>
                        <a:cubicBezTo>
                          <a:pt x="200910" y="1346791"/>
                          <a:pt x="352517" y="1345329"/>
                          <a:pt x="503274" y="1332614"/>
                        </a:cubicBezTo>
                        <a:cubicBezTo>
                          <a:pt x="578975" y="1326230"/>
                          <a:pt x="799541" y="1238320"/>
                          <a:pt x="843516" y="1219200"/>
                        </a:cubicBezTo>
                        <a:cubicBezTo>
                          <a:pt x="885196" y="1201078"/>
                          <a:pt x="926202" y="1180616"/>
                          <a:pt x="964018" y="1155405"/>
                        </a:cubicBezTo>
                        <a:cubicBezTo>
                          <a:pt x="1189671" y="1004970"/>
                          <a:pt x="1017793" y="1091591"/>
                          <a:pt x="1240465" y="886047"/>
                        </a:cubicBezTo>
                        <a:cubicBezTo>
                          <a:pt x="1329372" y="803978"/>
                          <a:pt x="1398797" y="747546"/>
                          <a:pt x="1467293" y="637953"/>
                        </a:cubicBezTo>
                        <a:lnTo>
                          <a:pt x="1609060" y="411126"/>
                        </a:lnTo>
                        <a:cubicBezTo>
                          <a:pt x="1632688" y="373321"/>
                          <a:pt x="1655512" y="335002"/>
                          <a:pt x="1679944" y="297712"/>
                        </a:cubicBezTo>
                        <a:cubicBezTo>
                          <a:pt x="1694550" y="275418"/>
                          <a:pt x="1755338" y="182751"/>
                          <a:pt x="1786270" y="155944"/>
                        </a:cubicBezTo>
                        <a:cubicBezTo>
                          <a:pt x="1805583" y="139206"/>
                          <a:pt x="1827816" y="125990"/>
                          <a:pt x="1850065" y="113414"/>
                        </a:cubicBezTo>
                        <a:cubicBezTo>
                          <a:pt x="1931343" y="67474"/>
                          <a:pt x="1984592" y="46727"/>
                          <a:pt x="2076893" y="21265"/>
                        </a:cubicBezTo>
                        <a:cubicBezTo>
                          <a:pt x="2124042" y="8258"/>
                          <a:pt x="2177287" y="4846"/>
                          <a:pt x="2225749" y="0"/>
                        </a:cubicBezTo>
                        <a:cubicBezTo>
                          <a:pt x="2254102" y="4726"/>
                          <a:pt x="2282867" y="7432"/>
                          <a:pt x="2310809" y="14177"/>
                        </a:cubicBezTo>
                        <a:cubicBezTo>
                          <a:pt x="2380409" y="30977"/>
                          <a:pt x="2485191" y="66878"/>
                          <a:pt x="2551814" y="92149"/>
                        </a:cubicBezTo>
                        <a:cubicBezTo>
                          <a:pt x="2580534" y="103043"/>
                          <a:pt x="2610618" y="111650"/>
                          <a:pt x="2636874" y="127591"/>
                        </a:cubicBezTo>
                        <a:cubicBezTo>
                          <a:pt x="2739397" y="189837"/>
                          <a:pt x="2749363" y="218073"/>
                          <a:pt x="2835349" y="290623"/>
                        </a:cubicBezTo>
                        <a:cubicBezTo>
                          <a:pt x="2881602" y="329649"/>
                          <a:pt x="2931974" y="363732"/>
                          <a:pt x="2977116" y="404037"/>
                        </a:cubicBezTo>
                        <a:cubicBezTo>
                          <a:pt x="2998339" y="422987"/>
                          <a:pt x="3016193" y="445502"/>
                          <a:pt x="3033823" y="467833"/>
                        </a:cubicBezTo>
                        <a:cubicBezTo>
                          <a:pt x="3087117" y="535338"/>
                          <a:pt x="3145811" y="599469"/>
                          <a:pt x="3189767" y="673395"/>
                        </a:cubicBezTo>
                        <a:cubicBezTo>
                          <a:pt x="3327140" y="904432"/>
                          <a:pt x="3356421" y="993769"/>
                          <a:pt x="3565451" y="1176670"/>
                        </a:cubicBezTo>
                        <a:cubicBezTo>
                          <a:pt x="3603256" y="1209749"/>
                          <a:pt x="3636267" y="1249283"/>
                          <a:pt x="3678865" y="1275907"/>
                        </a:cubicBezTo>
                        <a:cubicBezTo>
                          <a:pt x="3764048" y="1329146"/>
                          <a:pt x="3944293" y="1392109"/>
                          <a:pt x="4040372" y="1410586"/>
                        </a:cubicBezTo>
                        <a:cubicBezTo>
                          <a:pt x="4098564" y="1421777"/>
                          <a:pt x="4158511" y="1420037"/>
                          <a:pt x="4217581" y="1424763"/>
                        </a:cubicBezTo>
                        <a:cubicBezTo>
                          <a:pt x="4399355" y="1455058"/>
                          <a:pt x="4330213" y="1453116"/>
                          <a:pt x="4423144" y="145311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C1B4D-6EFC-4865-226F-0E109F60AF22}"/>
              </a:ext>
            </a:extLst>
          </p:cNvPr>
          <p:cNvSpPr txBox="1"/>
          <p:nvPr/>
        </p:nvSpPr>
        <p:spPr>
          <a:xfrm>
            <a:off x="8225162" y="2193019"/>
            <a:ext cx="2334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dirty="0"/>
              <a:t>Distribution of the</a:t>
            </a:r>
          </a:p>
          <a:p>
            <a:r>
              <a:rPr lang="en" sz="2000" dirty="0"/>
              <a:t>Taste-Ratings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2FA23-2188-7001-B3F1-956C12CBECD6}"/>
              </a:ext>
            </a:extLst>
          </p:cNvPr>
          <p:cNvSpPr txBox="1"/>
          <p:nvPr/>
        </p:nvSpPr>
        <p:spPr>
          <a:xfrm>
            <a:off x="8926032" y="483623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/>
              <a:t>Rating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19A16F-FC61-C8E4-BEB1-1A63620C87DF}"/>
              </a:ext>
            </a:extLst>
          </p:cNvPr>
          <p:cNvSpPr txBox="1"/>
          <p:nvPr/>
        </p:nvSpPr>
        <p:spPr>
          <a:xfrm>
            <a:off x="2570848" y="1250691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/>
              <a:t>Frequency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B54124-42D2-6D6F-1DB9-72C47FC7B161}"/>
              </a:ext>
            </a:extLst>
          </p:cNvPr>
          <p:cNvCxnSpPr>
            <a:cxnSpLocks/>
          </p:cNvCxnSpPr>
          <p:nvPr/>
        </p:nvCxnSpPr>
        <p:spPr>
          <a:xfrm>
            <a:off x="6251944" y="2516371"/>
            <a:ext cx="0" cy="25199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AF33B-8CBB-E444-E675-A378D8C0F0A4}"/>
              </a:ext>
            </a:extLst>
          </p:cNvPr>
          <p:cNvCxnSpPr>
            <a:cxnSpLocks/>
          </p:cNvCxnSpPr>
          <p:nvPr/>
        </p:nvCxnSpPr>
        <p:spPr>
          <a:xfrm>
            <a:off x="5578549" y="2516371"/>
            <a:ext cx="0" cy="251991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E9878F-2C7D-CB27-1663-87ACD0FEA339}"/>
              </a:ext>
            </a:extLst>
          </p:cNvPr>
          <p:cNvSpPr txBox="1"/>
          <p:nvPr/>
        </p:nvSpPr>
        <p:spPr>
          <a:xfrm>
            <a:off x="5126148" y="1970780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/>
              <a:t>Averages</a:t>
            </a:r>
          </a:p>
        </p:txBody>
      </p:sp>
    </p:spTree>
    <p:extLst>
      <p:ext uri="{BB962C8B-B14F-4D97-AF65-F5344CB8AC3E}">
        <p14:creationId xmlns:p14="http://schemas.microsoft.com/office/powerpoint/2010/main" val="27207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58531-767C-39AB-A8F5-FD0B03D1D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76152-7F47-16F6-7AE0-C49A65D9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09E0AE-77E3-6AE8-10F9-3B8FB022F310}"/>
              </a:ext>
            </a:extLst>
          </p:cNvPr>
          <p:cNvCxnSpPr>
            <a:cxnSpLocks/>
          </p:cNvCxnSpPr>
          <p:nvPr/>
        </p:nvCxnSpPr>
        <p:spPr>
          <a:xfrm flipV="1">
            <a:off x="3265968" y="1750828"/>
            <a:ext cx="0" cy="3285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5A71BB-B771-8173-741F-FB579C026304}"/>
              </a:ext>
            </a:extLst>
          </p:cNvPr>
          <p:cNvCxnSpPr>
            <a:cxnSpLocks/>
          </p:cNvCxnSpPr>
          <p:nvPr/>
        </p:nvCxnSpPr>
        <p:spPr>
          <a:xfrm>
            <a:off x="3265968" y="5036288"/>
            <a:ext cx="56600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427F8C4B-7E68-D484-2631-ABB634ED2FF4}"/>
              </a:ext>
            </a:extLst>
          </p:cNvPr>
          <p:cNvSpPr/>
          <p:nvPr/>
        </p:nvSpPr>
        <p:spPr>
          <a:xfrm>
            <a:off x="3508745" y="3341288"/>
            <a:ext cx="4515293" cy="1637414"/>
          </a:xfrm>
          <a:custGeom>
            <a:avLst/>
            <a:gdLst>
              <a:gd name="connsiteX0" fmla="*/ 0 w 4515293"/>
              <a:gd name="connsiteY0" fmla="*/ 1601972 h 1637414"/>
              <a:gd name="connsiteX1" fmla="*/ 219739 w 4515293"/>
              <a:gd name="connsiteY1" fmla="*/ 1616149 h 1637414"/>
              <a:gd name="connsiteX2" fmla="*/ 474921 w 4515293"/>
              <a:gd name="connsiteY2" fmla="*/ 1559442 h 1637414"/>
              <a:gd name="connsiteX3" fmla="*/ 609600 w 4515293"/>
              <a:gd name="connsiteY3" fmla="*/ 1516912 h 1637414"/>
              <a:gd name="connsiteX4" fmla="*/ 779721 w 4515293"/>
              <a:gd name="connsiteY4" fmla="*/ 1467293 h 1637414"/>
              <a:gd name="connsiteX5" fmla="*/ 843516 w 4515293"/>
              <a:gd name="connsiteY5" fmla="*/ 1453116 h 1637414"/>
              <a:gd name="connsiteX6" fmla="*/ 914400 w 4515293"/>
              <a:gd name="connsiteY6" fmla="*/ 1417674 h 1637414"/>
              <a:gd name="connsiteX7" fmla="*/ 949842 w 4515293"/>
              <a:gd name="connsiteY7" fmla="*/ 1389321 h 1637414"/>
              <a:gd name="connsiteX8" fmla="*/ 1013637 w 4515293"/>
              <a:gd name="connsiteY8" fmla="*/ 1360967 h 1637414"/>
              <a:gd name="connsiteX9" fmla="*/ 1091609 w 4515293"/>
              <a:gd name="connsiteY9" fmla="*/ 1304261 h 1637414"/>
              <a:gd name="connsiteX10" fmla="*/ 1162493 w 4515293"/>
              <a:gd name="connsiteY10" fmla="*/ 1219200 h 1637414"/>
              <a:gd name="connsiteX11" fmla="*/ 1219200 w 4515293"/>
              <a:gd name="connsiteY11" fmla="*/ 1134140 h 1637414"/>
              <a:gd name="connsiteX12" fmla="*/ 1382232 w 4515293"/>
              <a:gd name="connsiteY12" fmla="*/ 928577 h 1637414"/>
              <a:gd name="connsiteX13" fmla="*/ 1474381 w 4515293"/>
              <a:gd name="connsiteY13" fmla="*/ 779721 h 1637414"/>
              <a:gd name="connsiteX14" fmla="*/ 1509823 w 4515293"/>
              <a:gd name="connsiteY14" fmla="*/ 687572 h 1637414"/>
              <a:gd name="connsiteX15" fmla="*/ 1552353 w 4515293"/>
              <a:gd name="connsiteY15" fmla="*/ 588335 h 1637414"/>
              <a:gd name="connsiteX16" fmla="*/ 1594883 w 4515293"/>
              <a:gd name="connsiteY16" fmla="*/ 474921 h 1637414"/>
              <a:gd name="connsiteX17" fmla="*/ 1658679 w 4515293"/>
              <a:gd name="connsiteY17" fmla="*/ 375684 h 1637414"/>
              <a:gd name="connsiteX18" fmla="*/ 1687032 w 4515293"/>
              <a:gd name="connsiteY18" fmla="*/ 326065 h 1637414"/>
              <a:gd name="connsiteX19" fmla="*/ 1708297 w 4515293"/>
              <a:gd name="connsiteY19" fmla="*/ 283535 h 1637414"/>
              <a:gd name="connsiteX20" fmla="*/ 1828800 w 4515293"/>
              <a:gd name="connsiteY20" fmla="*/ 148856 h 1637414"/>
              <a:gd name="connsiteX21" fmla="*/ 1864242 w 4515293"/>
              <a:gd name="connsiteY21" fmla="*/ 127591 h 1637414"/>
              <a:gd name="connsiteX22" fmla="*/ 1892595 w 4515293"/>
              <a:gd name="connsiteY22" fmla="*/ 106326 h 1637414"/>
              <a:gd name="connsiteX23" fmla="*/ 1942214 w 4515293"/>
              <a:gd name="connsiteY23" fmla="*/ 63795 h 1637414"/>
              <a:gd name="connsiteX24" fmla="*/ 1998921 w 4515293"/>
              <a:gd name="connsiteY24" fmla="*/ 28354 h 1637414"/>
              <a:gd name="connsiteX25" fmla="*/ 2027274 w 4515293"/>
              <a:gd name="connsiteY25" fmla="*/ 21265 h 1637414"/>
              <a:gd name="connsiteX26" fmla="*/ 2062716 w 4515293"/>
              <a:gd name="connsiteY26" fmla="*/ 7088 h 1637414"/>
              <a:gd name="connsiteX27" fmla="*/ 2169042 w 4515293"/>
              <a:gd name="connsiteY27" fmla="*/ 0 h 1637414"/>
              <a:gd name="connsiteX28" fmla="*/ 2381693 w 4515293"/>
              <a:gd name="connsiteY28" fmla="*/ 14177 h 1637414"/>
              <a:gd name="connsiteX29" fmla="*/ 2424223 w 4515293"/>
              <a:gd name="connsiteY29" fmla="*/ 21265 h 1637414"/>
              <a:gd name="connsiteX30" fmla="*/ 2452576 w 4515293"/>
              <a:gd name="connsiteY30" fmla="*/ 42530 h 1637414"/>
              <a:gd name="connsiteX31" fmla="*/ 2488018 w 4515293"/>
              <a:gd name="connsiteY31" fmla="*/ 56707 h 1637414"/>
              <a:gd name="connsiteX32" fmla="*/ 2551814 w 4515293"/>
              <a:gd name="connsiteY32" fmla="*/ 106326 h 1637414"/>
              <a:gd name="connsiteX33" fmla="*/ 2573079 w 4515293"/>
              <a:gd name="connsiteY33" fmla="*/ 120502 h 1637414"/>
              <a:gd name="connsiteX34" fmla="*/ 2643962 w 4515293"/>
              <a:gd name="connsiteY34" fmla="*/ 177209 h 1637414"/>
              <a:gd name="connsiteX35" fmla="*/ 2870790 w 4515293"/>
              <a:gd name="connsiteY35" fmla="*/ 311888 h 1637414"/>
              <a:gd name="connsiteX36" fmla="*/ 2913321 w 4515293"/>
              <a:gd name="connsiteY36" fmla="*/ 368595 h 1637414"/>
              <a:gd name="connsiteX37" fmla="*/ 2934586 w 4515293"/>
              <a:gd name="connsiteY37" fmla="*/ 411126 h 1637414"/>
              <a:gd name="connsiteX38" fmla="*/ 2962939 w 4515293"/>
              <a:gd name="connsiteY38" fmla="*/ 460744 h 1637414"/>
              <a:gd name="connsiteX39" fmla="*/ 3055088 w 4515293"/>
              <a:gd name="connsiteY39" fmla="*/ 673395 h 1637414"/>
              <a:gd name="connsiteX40" fmla="*/ 3083442 w 4515293"/>
              <a:gd name="connsiteY40" fmla="*/ 737191 h 1637414"/>
              <a:gd name="connsiteX41" fmla="*/ 3097618 w 4515293"/>
              <a:gd name="connsiteY41" fmla="*/ 786809 h 1637414"/>
              <a:gd name="connsiteX42" fmla="*/ 3125972 w 4515293"/>
              <a:gd name="connsiteY42" fmla="*/ 850605 h 1637414"/>
              <a:gd name="connsiteX43" fmla="*/ 3140149 w 4515293"/>
              <a:gd name="connsiteY43" fmla="*/ 893135 h 1637414"/>
              <a:gd name="connsiteX44" fmla="*/ 3161414 w 4515293"/>
              <a:gd name="connsiteY44" fmla="*/ 942754 h 1637414"/>
              <a:gd name="connsiteX45" fmla="*/ 3175590 w 4515293"/>
              <a:gd name="connsiteY45" fmla="*/ 992372 h 1637414"/>
              <a:gd name="connsiteX46" fmla="*/ 3196856 w 4515293"/>
              <a:gd name="connsiteY46" fmla="*/ 1027814 h 1637414"/>
              <a:gd name="connsiteX47" fmla="*/ 3211032 w 4515293"/>
              <a:gd name="connsiteY47" fmla="*/ 1070344 h 1637414"/>
              <a:gd name="connsiteX48" fmla="*/ 3232297 w 4515293"/>
              <a:gd name="connsiteY48" fmla="*/ 1105786 h 1637414"/>
              <a:gd name="connsiteX49" fmla="*/ 3274828 w 4515293"/>
              <a:gd name="connsiteY49" fmla="*/ 1183758 h 1637414"/>
              <a:gd name="connsiteX50" fmla="*/ 3310269 w 4515293"/>
              <a:gd name="connsiteY50" fmla="*/ 1282995 h 1637414"/>
              <a:gd name="connsiteX51" fmla="*/ 3331535 w 4515293"/>
              <a:gd name="connsiteY51" fmla="*/ 1339702 h 1637414"/>
              <a:gd name="connsiteX52" fmla="*/ 3352800 w 4515293"/>
              <a:gd name="connsiteY52" fmla="*/ 1368056 h 1637414"/>
              <a:gd name="connsiteX53" fmla="*/ 3430772 w 4515293"/>
              <a:gd name="connsiteY53" fmla="*/ 1438940 h 1637414"/>
              <a:gd name="connsiteX54" fmla="*/ 3459125 w 4515293"/>
              <a:gd name="connsiteY54" fmla="*/ 1453116 h 1637414"/>
              <a:gd name="connsiteX55" fmla="*/ 3515832 w 4515293"/>
              <a:gd name="connsiteY55" fmla="*/ 1488558 h 1637414"/>
              <a:gd name="connsiteX56" fmla="*/ 3544186 w 4515293"/>
              <a:gd name="connsiteY56" fmla="*/ 1495647 h 1637414"/>
              <a:gd name="connsiteX57" fmla="*/ 3572539 w 4515293"/>
              <a:gd name="connsiteY57" fmla="*/ 1509823 h 1637414"/>
              <a:gd name="connsiteX58" fmla="*/ 3629246 w 4515293"/>
              <a:gd name="connsiteY58" fmla="*/ 1524000 h 1637414"/>
              <a:gd name="connsiteX59" fmla="*/ 3926958 w 4515293"/>
              <a:gd name="connsiteY59" fmla="*/ 1573619 h 1637414"/>
              <a:gd name="connsiteX60" fmla="*/ 3983665 w 4515293"/>
              <a:gd name="connsiteY60" fmla="*/ 1580707 h 1637414"/>
              <a:gd name="connsiteX61" fmla="*/ 4075814 w 4515293"/>
              <a:gd name="connsiteY61" fmla="*/ 1594884 h 1637414"/>
              <a:gd name="connsiteX62" fmla="*/ 4203404 w 4515293"/>
              <a:gd name="connsiteY62" fmla="*/ 1609061 h 1637414"/>
              <a:gd name="connsiteX63" fmla="*/ 4330995 w 4515293"/>
              <a:gd name="connsiteY63" fmla="*/ 1616149 h 1637414"/>
              <a:gd name="connsiteX64" fmla="*/ 4401879 w 4515293"/>
              <a:gd name="connsiteY64" fmla="*/ 1630326 h 1637414"/>
              <a:gd name="connsiteX65" fmla="*/ 4515293 w 4515293"/>
              <a:gd name="connsiteY65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15293" h="1637414">
                <a:moveTo>
                  <a:pt x="0" y="1601972"/>
                </a:moveTo>
                <a:cubicBezTo>
                  <a:pt x="85637" y="1653354"/>
                  <a:pt x="32929" y="1630519"/>
                  <a:pt x="219739" y="1616149"/>
                </a:cubicBezTo>
                <a:cubicBezTo>
                  <a:pt x="304725" y="1609612"/>
                  <a:pt x="395077" y="1580577"/>
                  <a:pt x="474921" y="1559442"/>
                </a:cubicBezTo>
                <a:cubicBezTo>
                  <a:pt x="627350" y="1519093"/>
                  <a:pt x="486468" y="1557956"/>
                  <a:pt x="609600" y="1516912"/>
                </a:cubicBezTo>
                <a:cubicBezTo>
                  <a:pt x="655775" y="1501520"/>
                  <a:pt x="730867" y="1479507"/>
                  <a:pt x="779721" y="1467293"/>
                </a:cubicBezTo>
                <a:cubicBezTo>
                  <a:pt x="800854" y="1462010"/>
                  <a:pt x="822251" y="1457842"/>
                  <a:pt x="843516" y="1453116"/>
                </a:cubicBezTo>
                <a:cubicBezTo>
                  <a:pt x="867144" y="1441302"/>
                  <a:pt x="891748" y="1431265"/>
                  <a:pt x="914400" y="1417674"/>
                </a:cubicBezTo>
                <a:cubicBezTo>
                  <a:pt x="927373" y="1409890"/>
                  <a:pt x="936869" y="1397105"/>
                  <a:pt x="949842" y="1389321"/>
                </a:cubicBezTo>
                <a:cubicBezTo>
                  <a:pt x="989907" y="1365282"/>
                  <a:pt x="978211" y="1385765"/>
                  <a:pt x="1013637" y="1360967"/>
                </a:cubicBezTo>
                <a:cubicBezTo>
                  <a:pt x="1137572" y="1274214"/>
                  <a:pt x="987469" y="1366744"/>
                  <a:pt x="1091609" y="1304261"/>
                </a:cubicBezTo>
                <a:cubicBezTo>
                  <a:pt x="1115237" y="1275907"/>
                  <a:pt x="1142020" y="1249909"/>
                  <a:pt x="1162493" y="1219200"/>
                </a:cubicBezTo>
                <a:cubicBezTo>
                  <a:pt x="1181395" y="1190847"/>
                  <a:pt x="1198423" y="1161150"/>
                  <a:pt x="1219200" y="1134140"/>
                </a:cubicBezTo>
                <a:cubicBezTo>
                  <a:pt x="1338517" y="979028"/>
                  <a:pt x="1272791" y="1092737"/>
                  <a:pt x="1382232" y="928577"/>
                </a:cubicBezTo>
                <a:cubicBezTo>
                  <a:pt x="1414603" y="880021"/>
                  <a:pt x="1453432" y="834188"/>
                  <a:pt x="1474381" y="779721"/>
                </a:cubicBezTo>
                <a:cubicBezTo>
                  <a:pt x="1486195" y="749005"/>
                  <a:pt x="1497406" y="718050"/>
                  <a:pt x="1509823" y="687572"/>
                </a:cubicBezTo>
                <a:cubicBezTo>
                  <a:pt x="1523401" y="654243"/>
                  <a:pt x="1539239" y="621849"/>
                  <a:pt x="1552353" y="588335"/>
                </a:cubicBezTo>
                <a:cubicBezTo>
                  <a:pt x="1578378" y="521828"/>
                  <a:pt x="1565536" y="533616"/>
                  <a:pt x="1594883" y="474921"/>
                </a:cubicBezTo>
                <a:cubicBezTo>
                  <a:pt x="1626959" y="410769"/>
                  <a:pt x="1618953" y="437481"/>
                  <a:pt x="1658679" y="375684"/>
                </a:cubicBezTo>
                <a:cubicBezTo>
                  <a:pt x="1668980" y="359660"/>
                  <a:pt x="1678001" y="342838"/>
                  <a:pt x="1687032" y="326065"/>
                </a:cubicBezTo>
                <a:cubicBezTo>
                  <a:pt x="1694546" y="312109"/>
                  <a:pt x="1699318" y="296596"/>
                  <a:pt x="1708297" y="283535"/>
                </a:cubicBezTo>
                <a:cubicBezTo>
                  <a:pt x="1725600" y="258368"/>
                  <a:pt x="1801443" y="165270"/>
                  <a:pt x="1828800" y="148856"/>
                </a:cubicBezTo>
                <a:cubicBezTo>
                  <a:pt x="1840614" y="141768"/>
                  <a:pt x="1852779" y="135233"/>
                  <a:pt x="1864242" y="127591"/>
                </a:cubicBezTo>
                <a:cubicBezTo>
                  <a:pt x="1874072" y="121038"/>
                  <a:pt x="1883625" y="114014"/>
                  <a:pt x="1892595" y="106326"/>
                </a:cubicBezTo>
                <a:cubicBezTo>
                  <a:pt x="1930921" y="73475"/>
                  <a:pt x="1895579" y="94885"/>
                  <a:pt x="1942214" y="63795"/>
                </a:cubicBezTo>
                <a:cubicBezTo>
                  <a:pt x="1960761" y="51431"/>
                  <a:pt x="1977296" y="33761"/>
                  <a:pt x="1998921" y="28354"/>
                </a:cubicBezTo>
                <a:cubicBezTo>
                  <a:pt x="2008372" y="25991"/>
                  <a:pt x="2018032" y="24346"/>
                  <a:pt x="2027274" y="21265"/>
                </a:cubicBezTo>
                <a:cubicBezTo>
                  <a:pt x="2039345" y="17241"/>
                  <a:pt x="2050133" y="8975"/>
                  <a:pt x="2062716" y="7088"/>
                </a:cubicBezTo>
                <a:cubicBezTo>
                  <a:pt x="2097844" y="1819"/>
                  <a:pt x="2133600" y="2363"/>
                  <a:pt x="2169042" y="0"/>
                </a:cubicBezTo>
                <a:lnTo>
                  <a:pt x="2381693" y="14177"/>
                </a:lnTo>
                <a:cubicBezTo>
                  <a:pt x="2396016" y="15371"/>
                  <a:pt x="2410879" y="15927"/>
                  <a:pt x="2424223" y="21265"/>
                </a:cubicBezTo>
                <a:cubicBezTo>
                  <a:pt x="2435192" y="25653"/>
                  <a:pt x="2442249" y="36793"/>
                  <a:pt x="2452576" y="42530"/>
                </a:cubicBezTo>
                <a:cubicBezTo>
                  <a:pt x="2463699" y="48709"/>
                  <a:pt x="2477315" y="49826"/>
                  <a:pt x="2488018" y="56707"/>
                </a:cubicBezTo>
                <a:cubicBezTo>
                  <a:pt x="2510680" y="71275"/>
                  <a:pt x="2529398" y="91383"/>
                  <a:pt x="2551814" y="106326"/>
                </a:cubicBezTo>
                <a:cubicBezTo>
                  <a:pt x="2558902" y="111051"/>
                  <a:pt x="2566327" y="115308"/>
                  <a:pt x="2573079" y="120502"/>
                </a:cubicBezTo>
                <a:cubicBezTo>
                  <a:pt x="2597062" y="138951"/>
                  <a:pt x="2618234" y="161282"/>
                  <a:pt x="2643962" y="177209"/>
                </a:cubicBezTo>
                <a:cubicBezTo>
                  <a:pt x="2817991" y="284941"/>
                  <a:pt x="2741587" y="241414"/>
                  <a:pt x="2870790" y="311888"/>
                </a:cubicBezTo>
                <a:cubicBezTo>
                  <a:pt x="2884967" y="330790"/>
                  <a:pt x="2902754" y="347461"/>
                  <a:pt x="2913321" y="368595"/>
                </a:cubicBezTo>
                <a:cubicBezTo>
                  <a:pt x="2920409" y="382772"/>
                  <a:pt x="2927071" y="397170"/>
                  <a:pt x="2934586" y="411126"/>
                </a:cubicBezTo>
                <a:cubicBezTo>
                  <a:pt x="2943617" y="427898"/>
                  <a:pt x="2954675" y="443581"/>
                  <a:pt x="2962939" y="460744"/>
                </a:cubicBezTo>
                <a:cubicBezTo>
                  <a:pt x="3041645" y="624211"/>
                  <a:pt x="3005296" y="555138"/>
                  <a:pt x="3055088" y="673395"/>
                </a:cubicBezTo>
                <a:cubicBezTo>
                  <a:pt x="3064119" y="694842"/>
                  <a:pt x="3075271" y="715402"/>
                  <a:pt x="3083442" y="737191"/>
                </a:cubicBezTo>
                <a:cubicBezTo>
                  <a:pt x="3089482" y="753297"/>
                  <a:pt x="3091578" y="770703"/>
                  <a:pt x="3097618" y="786809"/>
                </a:cubicBezTo>
                <a:cubicBezTo>
                  <a:pt x="3105789" y="808598"/>
                  <a:pt x="3117329" y="828998"/>
                  <a:pt x="3125972" y="850605"/>
                </a:cubicBezTo>
                <a:cubicBezTo>
                  <a:pt x="3131522" y="864480"/>
                  <a:pt x="3134785" y="879188"/>
                  <a:pt x="3140149" y="893135"/>
                </a:cubicBezTo>
                <a:cubicBezTo>
                  <a:pt x="3146609" y="909930"/>
                  <a:pt x="3155362" y="925808"/>
                  <a:pt x="3161414" y="942754"/>
                </a:cubicBezTo>
                <a:cubicBezTo>
                  <a:pt x="3167199" y="958953"/>
                  <a:pt x="3168974" y="976494"/>
                  <a:pt x="3175590" y="992372"/>
                </a:cubicBezTo>
                <a:cubicBezTo>
                  <a:pt x="3180889" y="1005090"/>
                  <a:pt x="3191155" y="1015271"/>
                  <a:pt x="3196856" y="1027814"/>
                </a:cubicBezTo>
                <a:cubicBezTo>
                  <a:pt x="3203040" y="1041418"/>
                  <a:pt x="3204848" y="1056740"/>
                  <a:pt x="3211032" y="1070344"/>
                </a:cubicBezTo>
                <a:cubicBezTo>
                  <a:pt x="3216733" y="1082886"/>
                  <a:pt x="3226136" y="1093463"/>
                  <a:pt x="3232297" y="1105786"/>
                </a:cubicBezTo>
                <a:cubicBezTo>
                  <a:pt x="3273304" y="1187800"/>
                  <a:pt x="3211962" y="1089462"/>
                  <a:pt x="3274828" y="1183758"/>
                </a:cubicBezTo>
                <a:cubicBezTo>
                  <a:pt x="3298412" y="1266308"/>
                  <a:pt x="3277557" y="1201217"/>
                  <a:pt x="3310269" y="1282995"/>
                </a:cubicBezTo>
                <a:cubicBezTo>
                  <a:pt x="3317767" y="1301739"/>
                  <a:pt x="3322507" y="1321646"/>
                  <a:pt x="3331535" y="1339702"/>
                </a:cubicBezTo>
                <a:cubicBezTo>
                  <a:pt x="3336818" y="1350269"/>
                  <a:pt x="3344817" y="1359347"/>
                  <a:pt x="3352800" y="1368056"/>
                </a:cubicBezTo>
                <a:cubicBezTo>
                  <a:pt x="3379519" y="1397205"/>
                  <a:pt x="3398741" y="1420637"/>
                  <a:pt x="3430772" y="1438940"/>
                </a:cubicBezTo>
                <a:cubicBezTo>
                  <a:pt x="3439946" y="1444182"/>
                  <a:pt x="3449951" y="1447874"/>
                  <a:pt x="3459125" y="1453116"/>
                </a:cubicBezTo>
                <a:cubicBezTo>
                  <a:pt x="3484026" y="1467345"/>
                  <a:pt x="3485743" y="1475185"/>
                  <a:pt x="3515832" y="1488558"/>
                </a:cubicBezTo>
                <a:cubicBezTo>
                  <a:pt x="3524735" y="1492515"/>
                  <a:pt x="3535064" y="1492226"/>
                  <a:pt x="3544186" y="1495647"/>
                </a:cubicBezTo>
                <a:cubicBezTo>
                  <a:pt x="3554080" y="1499357"/>
                  <a:pt x="3562515" y="1506482"/>
                  <a:pt x="3572539" y="1509823"/>
                </a:cubicBezTo>
                <a:cubicBezTo>
                  <a:pt x="3591023" y="1515984"/>
                  <a:pt x="3610171" y="1520026"/>
                  <a:pt x="3629246" y="1524000"/>
                </a:cubicBezTo>
                <a:cubicBezTo>
                  <a:pt x="3883004" y="1576866"/>
                  <a:pt x="3710958" y="1546620"/>
                  <a:pt x="3926958" y="1573619"/>
                </a:cubicBezTo>
                <a:lnTo>
                  <a:pt x="3983665" y="1580707"/>
                </a:lnTo>
                <a:cubicBezTo>
                  <a:pt x="4014430" y="1585102"/>
                  <a:pt x="4044992" y="1590907"/>
                  <a:pt x="4075814" y="1594884"/>
                </a:cubicBezTo>
                <a:cubicBezTo>
                  <a:pt x="4118254" y="1600360"/>
                  <a:pt x="4160760" y="1605507"/>
                  <a:pt x="4203404" y="1609061"/>
                </a:cubicBezTo>
                <a:cubicBezTo>
                  <a:pt x="4245853" y="1612598"/>
                  <a:pt x="4288465" y="1613786"/>
                  <a:pt x="4330995" y="1616149"/>
                </a:cubicBezTo>
                <a:cubicBezTo>
                  <a:pt x="4354623" y="1620875"/>
                  <a:pt x="4377955" y="1627455"/>
                  <a:pt x="4401879" y="1630326"/>
                </a:cubicBezTo>
                <a:cubicBezTo>
                  <a:pt x="4462256" y="1637571"/>
                  <a:pt x="4475897" y="1637414"/>
                  <a:pt x="4515293" y="1637414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2A933354-3EEE-DE00-2F83-47A70C4FA9F0}"/>
              </a:ext>
            </a:extLst>
          </p:cNvPr>
          <p:cNvSpPr/>
          <p:nvPr/>
        </p:nvSpPr>
        <p:spPr>
          <a:xfrm>
            <a:off x="3997842" y="3016078"/>
            <a:ext cx="4423144" cy="2020210"/>
          </a:xfrm>
          <a:custGeom>
            <a:avLst/>
            <a:gdLst>
              <a:gd name="connsiteX0" fmla="*/ 0 w 4423144"/>
              <a:gd name="connsiteY0" fmla="*/ 1852648 h 2020210"/>
              <a:gd name="connsiteX1" fmla="*/ 49618 w 4423144"/>
              <a:gd name="connsiteY1" fmla="*/ 1872358 h 2020210"/>
              <a:gd name="connsiteX2" fmla="*/ 503274 w 4423144"/>
              <a:gd name="connsiteY2" fmla="*/ 1852648 h 2020210"/>
              <a:gd name="connsiteX3" fmla="*/ 843516 w 4423144"/>
              <a:gd name="connsiteY3" fmla="*/ 1694976 h 2020210"/>
              <a:gd name="connsiteX4" fmla="*/ 964018 w 4423144"/>
              <a:gd name="connsiteY4" fmla="*/ 1606286 h 2020210"/>
              <a:gd name="connsiteX5" fmla="*/ 1240465 w 4423144"/>
              <a:gd name="connsiteY5" fmla="*/ 1231815 h 2020210"/>
              <a:gd name="connsiteX6" fmla="*/ 1467293 w 4423144"/>
              <a:gd name="connsiteY6" fmla="*/ 886905 h 2020210"/>
              <a:gd name="connsiteX7" fmla="*/ 1609060 w 4423144"/>
              <a:gd name="connsiteY7" fmla="*/ 571562 h 2020210"/>
              <a:gd name="connsiteX8" fmla="*/ 1679944 w 4423144"/>
              <a:gd name="connsiteY8" fmla="*/ 413890 h 2020210"/>
              <a:gd name="connsiteX9" fmla="*/ 1786270 w 4423144"/>
              <a:gd name="connsiteY9" fmla="*/ 216799 h 2020210"/>
              <a:gd name="connsiteX10" fmla="*/ 1850065 w 4423144"/>
              <a:gd name="connsiteY10" fmla="*/ 157672 h 2020210"/>
              <a:gd name="connsiteX11" fmla="*/ 2076893 w 4423144"/>
              <a:gd name="connsiteY11" fmla="*/ 29563 h 2020210"/>
              <a:gd name="connsiteX12" fmla="*/ 2225749 w 4423144"/>
              <a:gd name="connsiteY12" fmla="*/ 0 h 2020210"/>
              <a:gd name="connsiteX13" fmla="*/ 2310809 w 4423144"/>
              <a:gd name="connsiteY13" fmla="*/ 19709 h 2020210"/>
              <a:gd name="connsiteX14" fmla="*/ 2551814 w 4423144"/>
              <a:gd name="connsiteY14" fmla="*/ 128108 h 2020210"/>
              <a:gd name="connsiteX15" fmla="*/ 2636874 w 4423144"/>
              <a:gd name="connsiteY15" fmla="*/ 177381 h 2020210"/>
              <a:gd name="connsiteX16" fmla="*/ 2835349 w 4423144"/>
              <a:gd name="connsiteY16" fmla="*/ 404034 h 2020210"/>
              <a:gd name="connsiteX17" fmla="*/ 2977116 w 4423144"/>
              <a:gd name="connsiteY17" fmla="*/ 561707 h 2020210"/>
              <a:gd name="connsiteX18" fmla="*/ 3033823 w 4423144"/>
              <a:gd name="connsiteY18" fmla="*/ 650398 h 2020210"/>
              <a:gd name="connsiteX19" fmla="*/ 3189767 w 4423144"/>
              <a:gd name="connsiteY19" fmla="*/ 936178 h 2020210"/>
              <a:gd name="connsiteX20" fmla="*/ 3565451 w 4423144"/>
              <a:gd name="connsiteY20" fmla="*/ 1635849 h 2020210"/>
              <a:gd name="connsiteX21" fmla="*/ 3678865 w 4423144"/>
              <a:gd name="connsiteY21" fmla="*/ 1773812 h 2020210"/>
              <a:gd name="connsiteX22" fmla="*/ 4040372 w 4423144"/>
              <a:gd name="connsiteY22" fmla="*/ 1961048 h 2020210"/>
              <a:gd name="connsiteX23" fmla="*/ 4217581 w 4423144"/>
              <a:gd name="connsiteY23" fmla="*/ 1980757 h 2020210"/>
              <a:gd name="connsiteX24" fmla="*/ 4423144 w 4423144"/>
              <a:gd name="connsiteY24" fmla="*/ 2020175 h 202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23144" h="2020210" extrusionOk="0">
                <a:moveTo>
                  <a:pt x="0" y="1852648"/>
                </a:moveTo>
                <a:cubicBezTo>
                  <a:pt x="15391" y="1858197"/>
                  <a:pt x="33923" y="1871717"/>
                  <a:pt x="49618" y="1872358"/>
                </a:cubicBezTo>
                <a:cubicBezTo>
                  <a:pt x="189214" y="1865480"/>
                  <a:pt x="353257" y="1877513"/>
                  <a:pt x="503274" y="1852648"/>
                </a:cubicBezTo>
                <a:cubicBezTo>
                  <a:pt x="579645" y="1841456"/>
                  <a:pt x="797082" y="1719923"/>
                  <a:pt x="843516" y="1694976"/>
                </a:cubicBezTo>
                <a:cubicBezTo>
                  <a:pt x="886534" y="1671321"/>
                  <a:pt x="922712" y="1646107"/>
                  <a:pt x="964018" y="1606286"/>
                </a:cubicBezTo>
                <a:cubicBezTo>
                  <a:pt x="1195226" y="1397675"/>
                  <a:pt x="1013163" y="1545030"/>
                  <a:pt x="1240465" y="1231815"/>
                </a:cubicBezTo>
                <a:cubicBezTo>
                  <a:pt x="1323312" y="1120435"/>
                  <a:pt x="1397271" y="1023013"/>
                  <a:pt x="1467293" y="886905"/>
                </a:cubicBezTo>
                <a:cubicBezTo>
                  <a:pt x="1525348" y="786611"/>
                  <a:pt x="1579462" y="672042"/>
                  <a:pt x="1609060" y="571562"/>
                </a:cubicBezTo>
                <a:cubicBezTo>
                  <a:pt x="1631934" y="520145"/>
                  <a:pt x="1657966" y="465481"/>
                  <a:pt x="1679944" y="413890"/>
                </a:cubicBezTo>
                <a:cubicBezTo>
                  <a:pt x="1694839" y="394240"/>
                  <a:pt x="1755639" y="265056"/>
                  <a:pt x="1786270" y="216799"/>
                </a:cubicBezTo>
                <a:cubicBezTo>
                  <a:pt x="1803262" y="192864"/>
                  <a:pt x="1823673" y="170771"/>
                  <a:pt x="1850065" y="157672"/>
                </a:cubicBezTo>
                <a:cubicBezTo>
                  <a:pt x="1922327" y="98308"/>
                  <a:pt x="1978001" y="76282"/>
                  <a:pt x="2076893" y="29563"/>
                </a:cubicBezTo>
                <a:cubicBezTo>
                  <a:pt x="2119025" y="20806"/>
                  <a:pt x="2182603" y="1896"/>
                  <a:pt x="2225749" y="0"/>
                </a:cubicBezTo>
                <a:cubicBezTo>
                  <a:pt x="2258825" y="1391"/>
                  <a:pt x="2287574" y="9992"/>
                  <a:pt x="2310809" y="19709"/>
                </a:cubicBezTo>
                <a:cubicBezTo>
                  <a:pt x="2372804" y="29221"/>
                  <a:pt x="2469258" y="99666"/>
                  <a:pt x="2551814" y="128108"/>
                </a:cubicBezTo>
                <a:cubicBezTo>
                  <a:pt x="2576358" y="144959"/>
                  <a:pt x="2610686" y="160135"/>
                  <a:pt x="2636874" y="177381"/>
                </a:cubicBezTo>
                <a:cubicBezTo>
                  <a:pt x="2747846" y="261849"/>
                  <a:pt x="2758913" y="302403"/>
                  <a:pt x="2835349" y="404034"/>
                </a:cubicBezTo>
                <a:cubicBezTo>
                  <a:pt x="2890935" y="455394"/>
                  <a:pt x="2930872" y="500710"/>
                  <a:pt x="2977116" y="561707"/>
                </a:cubicBezTo>
                <a:cubicBezTo>
                  <a:pt x="2993191" y="585656"/>
                  <a:pt x="3017760" y="626031"/>
                  <a:pt x="3033823" y="650398"/>
                </a:cubicBezTo>
                <a:cubicBezTo>
                  <a:pt x="3094658" y="761369"/>
                  <a:pt x="3144930" y="836557"/>
                  <a:pt x="3189767" y="936178"/>
                </a:cubicBezTo>
                <a:cubicBezTo>
                  <a:pt x="3296948" y="1259166"/>
                  <a:pt x="3345973" y="1359612"/>
                  <a:pt x="3565451" y="1635849"/>
                </a:cubicBezTo>
                <a:cubicBezTo>
                  <a:pt x="3601304" y="1685557"/>
                  <a:pt x="3640034" y="1734666"/>
                  <a:pt x="3678865" y="1773812"/>
                </a:cubicBezTo>
                <a:cubicBezTo>
                  <a:pt x="3748609" y="1838896"/>
                  <a:pt x="3938223" y="1928502"/>
                  <a:pt x="4040372" y="1961048"/>
                </a:cubicBezTo>
                <a:cubicBezTo>
                  <a:pt x="4106205" y="1975891"/>
                  <a:pt x="4146334" y="1980168"/>
                  <a:pt x="4217581" y="1980757"/>
                </a:cubicBezTo>
                <a:cubicBezTo>
                  <a:pt x="4389776" y="2037161"/>
                  <a:pt x="4321520" y="2031792"/>
                  <a:pt x="4423144" y="2020175"/>
                </a:cubicBez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247342452">
                  <a:custGeom>
                    <a:avLst/>
                    <a:gdLst>
                      <a:gd name="connsiteX0" fmla="*/ 0 w 4423144"/>
                      <a:gd name="connsiteY0" fmla="*/ 1332614 h 1453141"/>
                      <a:gd name="connsiteX1" fmla="*/ 49618 w 4423144"/>
                      <a:gd name="connsiteY1" fmla="*/ 1346791 h 1453141"/>
                      <a:gd name="connsiteX2" fmla="*/ 503274 w 4423144"/>
                      <a:gd name="connsiteY2" fmla="*/ 1332614 h 1453141"/>
                      <a:gd name="connsiteX3" fmla="*/ 843516 w 4423144"/>
                      <a:gd name="connsiteY3" fmla="*/ 1219200 h 1453141"/>
                      <a:gd name="connsiteX4" fmla="*/ 964018 w 4423144"/>
                      <a:gd name="connsiteY4" fmla="*/ 1155405 h 1453141"/>
                      <a:gd name="connsiteX5" fmla="*/ 1240465 w 4423144"/>
                      <a:gd name="connsiteY5" fmla="*/ 886047 h 1453141"/>
                      <a:gd name="connsiteX6" fmla="*/ 1467293 w 4423144"/>
                      <a:gd name="connsiteY6" fmla="*/ 637953 h 1453141"/>
                      <a:gd name="connsiteX7" fmla="*/ 1609060 w 4423144"/>
                      <a:gd name="connsiteY7" fmla="*/ 411126 h 1453141"/>
                      <a:gd name="connsiteX8" fmla="*/ 1679944 w 4423144"/>
                      <a:gd name="connsiteY8" fmla="*/ 297712 h 1453141"/>
                      <a:gd name="connsiteX9" fmla="*/ 1786270 w 4423144"/>
                      <a:gd name="connsiteY9" fmla="*/ 155944 h 1453141"/>
                      <a:gd name="connsiteX10" fmla="*/ 1850065 w 4423144"/>
                      <a:gd name="connsiteY10" fmla="*/ 113414 h 1453141"/>
                      <a:gd name="connsiteX11" fmla="*/ 2076893 w 4423144"/>
                      <a:gd name="connsiteY11" fmla="*/ 21265 h 1453141"/>
                      <a:gd name="connsiteX12" fmla="*/ 2225749 w 4423144"/>
                      <a:gd name="connsiteY12" fmla="*/ 0 h 1453141"/>
                      <a:gd name="connsiteX13" fmla="*/ 2310809 w 4423144"/>
                      <a:gd name="connsiteY13" fmla="*/ 14177 h 1453141"/>
                      <a:gd name="connsiteX14" fmla="*/ 2551814 w 4423144"/>
                      <a:gd name="connsiteY14" fmla="*/ 92149 h 1453141"/>
                      <a:gd name="connsiteX15" fmla="*/ 2636874 w 4423144"/>
                      <a:gd name="connsiteY15" fmla="*/ 127591 h 1453141"/>
                      <a:gd name="connsiteX16" fmla="*/ 2835349 w 4423144"/>
                      <a:gd name="connsiteY16" fmla="*/ 290623 h 1453141"/>
                      <a:gd name="connsiteX17" fmla="*/ 2977116 w 4423144"/>
                      <a:gd name="connsiteY17" fmla="*/ 404037 h 1453141"/>
                      <a:gd name="connsiteX18" fmla="*/ 3033823 w 4423144"/>
                      <a:gd name="connsiteY18" fmla="*/ 467833 h 1453141"/>
                      <a:gd name="connsiteX19" fmla="*/ 3189767 w 4423144"/>
                      <a:gd name="connsiteY19" fmla="*/ 673395 h 1453141"/>
                      <a:gd name="connsiteX20" fmla="*/ 3565451 w 4423144"/>
                      <a:gd name="connsiteY20" fmla="*/ 1176670 h 1453141"/>
                      <a:gd name="connsiteX21" fmla="*/ 3678865 w 4423144"/>
                      <a:gd name="connsiteY21" fmla="*/ 1275907 h 1453141"/>
                      <a:gd name="connsiteX22" fmla="*/ 4040372 w 4423144"/>
                      <a:gd name="connsiteY22" fmla="*/ 1410586 h 1453141"/>
                      <a:gd name="connsiteX23" fmla="*/ 4217581 w 4423144"/>
                      <a:gd name="connsiteY23" fmla="*/ 1424763 h 1453141"/>
                      <a:gd name="connsiteX24" fmla="*/ 4423144 w 4423144"/>
                      <a:gd name="connsiteY24" fmla="*/ 1453116 h 1453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4423144" h="1453141">
                        <a:moveTo>
                          <a:pt x="0" y="1332614"/>
                        </a:moveTo>
                        <a:cubicBezTo>
                          <a:pt x="16539" y="1337340"/>
                          <a:pt x="32417" y="1346791"/>
                          <a:pt x="49618" y="1346791"/>
                        </a:cubicBezTo>
                        <a:cubicBezTo>
                          <a:pt x="200910" y="1346791"/>
                          <a:pt x="352517" y="1345329"/>
                          <a:pt x="503274" y="1332614"/>
                        </a:cubicBezTo>
                        <a:cubicBezTo>
                          <a:pt x="578975" y="1326230"/>
                          <a:pt x="799541" y="1238320"/>
                          <a:pt x="843516" y="1219200"/>
                        </a:cubicBezTo>
                        <a:cubicBezTo>
                          <a:pt x="885196" y="1201078"/>
                          <a:pt x="926202" y="1180616"/>
                          <a:pt x="964018" y="1155405"/>
                        </a:cubicBezTo>
                        <a:cubicBezTo>
                          <a:pt x="1189671" y="1004970"/>
                          <a:pt x="1017793" y="1091591"/>
                          <a:pt x="1240465" y="886047"/>
                        </a:cubicBezTo>
                        <a:cubicBezTo>
                          <a:pt x="1329372" y="803978"/>
                          <a:pt x="1398797" y="747546"/>
                          <a:pt x="1467293" y="637953"/>
                        </a:cubicBezTo>
                        <a:lnTo>
                          <a:pt x="1609060" y="411126"/>
                        </a:lnTo>
                        <a:cubicBezTo>
                          <a:pt x="1632688" y="373321"/>
                          <a:pt x="1655512" y="335002"/>
                          <a:pt x="1679944" y="297712"/>
                        </a:cubicBezTo>
                        <a:cubicBezTo>
                          <a:pt x="1694550" y="275418"/>
                          <a:pt x="1755338" y="182751"/>
                          <a:pt x="1786270" y="155944"/>
                        </a:cubicBezTo>
                        <a:cubicBezTo>
                          <a:pt x="1805583" y="139206"/>
                          <a:pt x="1827816" y="125990"/>
                          <a:pt x="1850065" y="113414"/>
                        </a:cubicBezTo>
                        <a:cubicBezTo>
                          <a:pt x="1931343" y="67474"/>
                          <a:pt x="1984592" y="46727"/>
                          <a:pt x="2076893" y="21265"/>
                        </a:cubicBezTo>
                        <a:cubicBezTo>
                          <a:pt x="2124042" y="8258"/>
                          <a:pt x="2177287" y="4846"/>
                          <a:pt x="2225749" y="0"/>
                        </a:cubicBezTo>
                        <a:cubicBezTo>
                          <a:pt x="2254102" y="4726"/>
                          <a:pt x="2282867" y="7432"/>
                          <a:pt x="2310809" y="14177"/>
                        </a:cubicBezTo>
                        <a:cubicBezTo>
                          <a:pt x="2380409" y="30977"/>
                          <a:pt x="2485191" y="66878"/>
                          <a:pt x="2551814" y="92149"/>
                        </a:cubicBezTo>
                        <a:cubicBezTo>
                          <a:pt x="2580534" y="103043"/>
                          <a:pt x="2610618" y="111650"/>
                          <a:pt x="2636874" y="127591"/>
                        </a:cubicBezTo>
                        <a:cubicBezTo>
                          <a:pt x="2739397" y="189837"/>
                          <a:pt x="2749363" y="218073"/>
                          <a:pt x="2835349" y="290623"/>
                        </a:cubicBezTo>
                        <a:cubicBezTo>
                          <a:pt x="2881602" y="329649"/>
                          <a:pt x="2931974" y="363732"/>
                          <a:pt x="2977116" y="404037"/>
                        </a:cubicBezTo>
                        <a:cubicBezTo>
                          <a:pt x="2998339" y="422987"/>
                          <a:pt x="3016193" y="445502"/>
                          <a:pt x="3033823" y="467833"/>
                        </a:cubicBezTo>
                        <a:cubicBezTo>
                          <a:pt x="3087117" y="535338"/>
                          <a:pt x="3145811" y="599469"/>
                          <a:pt x="3189767" y="673395"/>
                        </a:cubicBezTo>
                        <a:cubicBezTo>
                          <a:pt x="3327140" y="904432"/>
                          <a:pt x="3356421" y="993769"/>
                          <a:pt x="3565451" y="1176670"/>
                        </a:cubicBezTo>
                        <a:cubicBezTo>
                          <a:pt x="3603256" y="1209749"/>
                          <a:pt x="3636267" y="1249283"/>
                          <a:pt x="3678865" y="1275907"/>
                        </a:cubicBezTo>
                        <a:cubicBezTo>
                          <a:pt x="3764048" y="1329146"/>
                          <a:pt x="3944293" y="1392109"/>
                          <a:pt x="4040372" y="1410586"/>
                        </a:cubicBezTo>
                        <a:cubicBezTo>
                          <a:pt x="4098564" y="1421777"/>
                          <a:pt x="4158511" y="1420037"/>
                          <a:pt x="4217581" y="1424763"/>
                        </a:cubicBezTo>
                        <a:cubicBezTo>
                          <a:pt x="4399355" y="1455058"/>
                          <a:pt x="4330213" y="1453116"/>
                          <a:pt x="4423144" y="145311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0480E2-5660-26E9-C34B-8EF7697E88B3}"/>
              </a:ext>
            </a:extLst>
          </p:cNvPr>
          <p:cNvCxnSpPr>
            <a:cxnSpLocks/>
          </p:cNvCxnSpPr>
          <p:nvPr/>
        </p:nvCxnSpPr>
        <p:spPr>
          <a:xfrm>
            <a:off x="6251944" y="2516371"/>
            <a:ext cx="0" cy="25199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D5A599-6F2F-9993-DE83-1687E5235383}"/>
              </a:ext>
            </a:extLst>
          </p:cNvPr>
          <p:cNvCxnSpPr>
            <a:cxnSpLocks/>
          </p:cNvCxnSpPr>
          <p:nvPr/>
        </p:nvCxnSpPr>
        <p:spPr>
          <a:xfrm>
            <a:off x="5578549" y="2516371"/>
            <a:ext cx="0" cy="25199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2AC64B8-9E9F-0911-CB13-2336E3387012}"/>
              </a:ext>
            </a:extLst>
          </p:cNvPr>
          <p:cNvSpPr/>
          <p:nvPr/>
        </p:nvSpPr>
        <p:spPr>
          <a:xfrm rot="16200000">
            <a:off x="5813014" y="1876114"/>
            <a:ext cx="212639" cy="780805"/>
          </a:xfrm>
          <a:prstGeom prst="rightBrace">
            <a:avLst>
              <a:gd name="adj1" fmla="val 25001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B7C64-2C18-21E9-D280-3C9F3F59995B}"/>
              </a:ext>
            </a:extLst>
          </p:cNvPr>
          <p:cNvSpPr txBox="1"/>
          <p:nvPr/>
        </p:nvSpPr>
        <p:spPr>
          <a:xfrm>
            <a:off x="4682456" y="1074261"/>
            <a:ext cx="2473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How likely is it that </a:t>
            </a:r>
            <a:br>
              <a:rPr lang="de-DE" sz="2000" dirty="0"/>
            </a:br>
            <a:r>
              <a:rPr lang="en" sz="2000" dirty="0"/>
              <a:t>this difference is </a:t>
            </a:r>
            <a:br>
              <a:rPr lang="en" sz="2000" dirty="0"/>
            </a:br>
            <a:r>
              <a:rPr lang="en" sz="2000" dirty="0"/>
              <a:t>coincidental?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CA0E9-70BF-90FF-A6BD-A48CDC78F35E}"/>
              </a:ext>
            </a:extLst>
          </p:cNvPr>
          <p:cNvSpPr txBox="1"/>
          <p:nvPr/>
        </p:nvSpPr>
        <p:spPr>
          <a:xfrm>
            <a:off x="8926032" y="483623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/>
              <a:t>Rating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52E07A-809A-EF54-5810-10AD90320C5D}"/>
              </a:ext>
            </a:extLst>
          </p:cNvPr>
          <p:cNvSpPr/>
          <p:nvPr/>
        </p:nvSpPr>
        <p:spPr>
          <a:xfrm>
            <a:off x="8803759" y="1274124"/>
            <a:ext cx="1410586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/>
              <a:t>T-Test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7832146-7624-B0E9-DE03-94FC1FDDAB51}"/>
              </a:ext>
            </a:extLst>
          </p:cNvPr>
          <p:cNvSpPr/>
          <p:nvPr/>
        </p:nvSpPr>
        <p:spPr>
          <a:xfrm>
            <a:off x="7820499" y="1274125"/>
            <a:ext cx="318971" cy="547585"/>
          </a:xfrm>
          <a:prstGeom prst="chevron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tangle: Single Corner Snipped 6">
            <a:extLst>
              <a:ext uri="{FF2B5EF4-FFF2-40B4-BE49-F238E27FC236}">
                <a16:creationId xmlns:a16="http://schemas.microsoft.com/office/drawing/2014/main" id="{3A6E4E4D-E085-6E93-FAB7-DFAC28F24787}"/>
              </a:ext>
            </a:extLst>
          </p:cNvPr>
          <p:cNvSpPr/>
          <p:nvPr/>
        </p:nvSpPr>
        <p:spPr>
          <a:xfrm>
            <a:off x="7920843" y="2572891"/>
            <a:ext cx="4412924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" b="1" i="1">
                <a:solidFill>
                  <a:schemeClr val="accent5">
                    <a:lumMod val="50000"/>
                  </a:schemeClr>
                </a:solidFill>
              </a:rPr>
              <a:t>p-value</a:t>
            </a:r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 tells us how likely it is </a:t>
            </a:r>
            <a:br>
              <a:rPr lang="de-DE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" b="1" err="1">
                <a:solidFill>
                  <a:schemeClr val="accent5">
                    <a:lumMod val="50000"/>
                  </a:schemeClr>
                </a:solidFill>
              </a:rPr>
              <a:t>that an effect occurred by chance.</a:t>
            </a:r>
          </a:p>
        </p:txBody>
      </p:sp>
    </p:spTree>
    <p:extLst>
      <p:ext uri="{BB962C8B-B14F-4D97-AF65-F5344CB8AC3E}">
        <p14:creationId xmlns:p14="http://schemas.microsoft.com/office/powerpoint/2010/main" val="14661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D44F-0CD8-F491-D3FF-F0A2008A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T-Test Intuition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62F47-D940-5450-8B5C-862FD7D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9A5C08-0F73-2198-6C62-3CF48F7150F5}"/>
              </a:ext>
            </a:extLst>
          </p:cNvPr>
          <p:cNvCxnSpPr>
            <a:cxnSpLocks/>
          </p:cNvCxnSpPr>
          <p:nvPr/>
        </p:nvCxnSpPr>
        <p:spPr>
          <a:xfrm flipV="1">
            <a:off x="3265968" y="1750828"/>
            <a:ext cx="0" cy="3285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DB6A27-F575-C199-E08A-F8DC9E71F368}"/>
              </a:ext>
            </a:extLst>
          </p:cNvPr>
          <p:cNvCxnSpPr>
            <a:cxnSpLocks/>
          </p:cNvCxnSpPr>
          <p:nvPr/>
        </p:nvCxnSpPr>
        <p:spPr>
          <a:xfrm>
            <a:off x="3265968" y="5036288"/>
            <a:ext cx="56600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C7BFA6-AA16-C6CA-208A-1915A4B92637}"/>
              </a:ext>
            </a:extLst>
          </p:cNvPr>
          <p:cNvCxnSpPr>
            <a:cxnSpLocks/>
          </p:cNvCxnSpPr>
          <p:nvPr/>
        </p:nvCxnSpPr>
        <p:spPr>
          <a:xfrm>
            <a:off x="6251944" y="2516371"/>
            <a:ext cx="0" cy="25199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21C9F7-8D4C-81DF-1906-B225BE5B693D}"/>
              </a:ext>
            </a:extLst>
          </p:cNvPr>
          <p:cNvCxnSpPr>
            <a:cxnSpLocks/>
          </p:cNvCxnSpPr>
          <p:nvPr/>
        </p:nvCxnSpPr>
        <p:spPr>
          <a:xfrm>
            <a:off x="5578549" y="2516371"/>
            <a:ext cx="0" cy="251991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F8855307-547B-29AC-E38F-0874BB026F89}"/>
              </a:ext>
            </a:extLst>
          </p:cNvPr>
          <p:cNvSpPr/>
          <p:nvPr/>
        </p:nvSpPr>
        <p:spPr>
          <a:xfrm rot="16200000">
            <a:off x="5813014" y="1876114"/>
            <a:ext cx="212639" cy="780805"/>
          </a:xfrm>
          <a:prstGeom prst="rightBrace">
            <a:avLst>
              <a:gd name="adj1" fmla="val 25001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952C62-6B63-EBDF-67CA-B5F61A697784}"/>
                  </a:ext>
                </a:extLst>
              </p14:cNvPr>
              <p14:cNvContentPartPr/>
              <p14:nvPr/>
            </p14:nvContentPartPr>
            <p14:xfrm>
              <a:off x="4573780" y="3284888"/>
              <a:ext cx="1806840" cy="1751400"/>
            </p14:xfrm>
          </p:contentPart>
        </mc:Choice>
        <mc:Fallback xmlns:a16="http://schemas.microsoft.com/office/drawing/2014/main"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952C62-6B63-EBDF-67CA-B5F61A6977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5340" y="3256448"/>
                <a:ext cx="1863720" cy="18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C6E05F-805E-446D-81C5-04119D31BDB4}"/>
                  </a:ext>
                </a:extLst>
              </p14:cNvPr>
              <p14:cNvContentPartPr/>
              <p14:nvPr/>
            </p14:nvContentPartPr>
            <p14:xfrm>
              <a:off x="5349604" y="3332769"/>
              <a:ext cx="1804680" cy="1703520"/>
            </p14:xfrm>
          </p:contentPart>
        </mc:Choice>
        <mc:Fallback xmlns:a16="http://schemas.microsoft.com/office/drawing/2014/main"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C6E05F-805E-446D-81C5-04119D31BD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1524" y="3304329"/>
                <a:ext cx="1861200" cy="1760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B56B12E-9871-598B-2BDE-4D3110C50175}"/>
              </a:ext>
            </a:extLst>
          </p:cNvPr>
          <p:cNvSpPr txBox="1"/>
          <p:nvPr/>
        </p:nvSpPr>
        <p:spPr>
          <a:xfrm>
            <a:off x="4991839" y="1074261"/>
            <a:ext cx="1854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b="1" dirty="0"/>
              <a:t>Large</a:t>
            </a:r>
            <a:r>
              <a:rPr lang="en" sz="2000" dirty="0"/>
              <a:t> gap </a:t>
            </a:r>
            <a:br>
              <a:rPr lang="de-DE" sz="2000" dirty="0"/>
            </a:br>
            <a:r>
              <a:rPr lang="en" sz="2000" dirty="0"/>
              <a:t>compared to</a:t>
            </a:r>
            <a:br>
              <a:rPr lang="de-DE" sz="2000" dirty="0"/>
            </a:br>
            <a:r>
              <a:rPr lang="en" sz="2000" dirty="0"/>
              <a:t>variance</a:t>
            </a:r>
          </a:p>
        </p:txBody>
      </p:sp>
      <p:sp>
        <p:nvSpPr>
          <p:cNvPr id="4" name="Rectangle: Single Corner Snipped 6">
            <a:extLst>
              <a:ext uri="{FF2B5EF4-FFF2-40B4-BE49-F238E27FC236}">
                <a16:creationId xmlns:a16="http://schemas.microsoft.com/office/drawing/2014/main" id="{AE905512-53AA-718A-E8D7-98E0562E72F4}"/>
              </a:ext>
            </a:extLst>
          </p:cNvPr>
          <p:cNvSpPr/>
          <p:nvPr/>
        </p:nvSpPr>
        <p:spPr>
          <a:xfrm>
            <a:off x="7920843" y="2572891"/>
            <a:ext cx="4412924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" b="1" i="1">
                <a:solidFill>
                  <a:schemeClr val="accent5">
                    <a:lumMod val="50000"/>
                  </a:schemeClr>
                </a:solidFill>
              </a:rPr>
              <a:t>p-value</a:t>
            </a:r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 tells us how likely it is </a:t>
            </a:r>
            <a:br>
              <a:rPr lang="de-DE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" b="1" err="1">
                <a:solidFill>
                  <a:schemeClr val="accent5">
                    <a:lumMod val="50000"/>
                  </a:schemeClr>
                </a:solidFill>
              </a:rPr>
              <a:t>that an effect occurred by chance.</a:t>
            </a:r>
          </a:p>
        </p:txBody>
      </p:sp>
    </p:spTree>
    <p:extLst>
      <p:ext uri="{BB962C8B-B14F-4D97-AF65-F5344CB8AC3E}">
        <p14:creationId xmlns:p14="http://schemas.microsoft.com/office/powerpoint/2010/main" val="20753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0DE2A-1077-5E6E-8D02-34E78C77C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B1FC-FFD5-2B40-179E-65941E1D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T-Test Intuition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57CA7-EDE7-9362-7793-2F3B7C1E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1F53B1-5BC7-C41E-A778-A4831A3F858E}"/>
              </a:ext>
            </a:extLst>
          </p:cNvPr>
          <p:cNvCxnSpPr>
            <a:cxnSpLocks/>
          </p:cNvCxnSpPr>
          <p:nvPr/>
        </p:nvCxnSpPr>
        <p:spPr>
          <a:xfrm flipV="1">
            <a:off x="3265968" y="1750828"/>
            <a:ext cx="0" cy="3285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E21018-06FE-8400-A91B-742D87BEAA4C}"/>
              </a:ext>
            </a:extLst>
          </p:cNvPr>
          <p:cNvCxnSpPr>
            <a:cxnSpLocks/>
          </p:cNvCxnSpPr>
          <p:nvPr/>
        </p:nvCxnSpPr>
        <p:spPr>
          <a:xfrm>
            <a:off x="3265968" y="5036288"/>
            <a:ext cx="56600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A2A7C1-78BF-8EC8-3CAB-79117067C0CB}"/>
              </a:ext>
            </a:extLst>
          </p:cNvPr>
          <p:cNvCxnSpPr>
            <a:cxnSpLocks/>
          </p:cNvCxnSpPr>
          <p:nvPr/>
        </p:nvCxnSpPr>
        <p:spPr>
          <a:xfrm>
            <a:off x="6251944" y="2516371"/>
            <a:ext cx="0" cy="25199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4C36D3-1C46-CD7F-7105-E3A40A79CEAB}"/>
              </a:ext>
            </a:extLst>
          </p:cNvPr>
          <p:cNvCxnSpPr>
            <a:cxnSpLocks/>
          </p:cNvCxnSpPr>
          <p:nvPr/>
        </p:nvCxnSpPr>
        <p:spPr>
          <a:xfrm>
            <a:off x="5578549" y="2516371"/>
            <a:ext cx="0" cy="251991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5BA7F8B4-568A-93CA-C675-AED1E38367A5}"/>
              </a:ext>
            </a:extLst>
          </p:cNvPr>
          <p:cNvSpPr/>
          <p:nvPr/>
        </p:nvSpPr>
        <p:spPr>
          <a:xfrm rot="16200000">
            <a:off x="5813014" y="1876114"/>
            <a:ext cx="212639" cy="780805"/>
          </a:xfrm>
          <a:prstGeom prst="rightBrace">
            <a:avLst>
              <a:gd name="adj1" fmla="val 25001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62EB5D-0A86-9FB0-0B45-3186CD3CE43B}"/>
                  </a:ext>
                </a:extLst>
              </p14:cNvPr>
              <p14:cNvContentPartPr/>
              <p14:nvPr/>
            </p14:nvContentPartPr>
            <p14:xfrm>
              <a:off x="3602353" y="4222327"/>
              <a:ext cx="4270320" cy="813960"/>
            </p14:xfrm>
          </p:contentPart>
        </mc:Choice>
        <mc:Fallback xmlns:a16="http://schemas.microsoft.com/office/drawing/2014/main"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62EB5D-0A86-9FB0-0B45-3186CD3CE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13" y="4193887"/>
                <a:ext cx="432720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6008C2-FE32-F154-CD36-9B0202ABC9BF}"/>
                  </a:ext>
                </a:extLst>
              </p14:cNvPr>
              <p14:cNvContentPartPr/>
              <p14:nvPr/>
            </p14:nvContentPartPr>
            <p14:xfrm>
              <a:off x="4286381" y="4222327"/>
              <a:ext cx="4270320" cy="813960"/>
            </p14:xfrm>
          </p:contentPart>
        </mc:Choice>
        <mc:Fallback xmlns:a16="http://schemas.microsoft.com/office/drawing/2014/main"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6008C2-FE32-F154-CD36-9B0202ABC9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7941" y="4193887"/>
                <a:ext cx="4327200" cy="870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9CD7A3-E48F-04ED-7AC0-B4AA22CEC177}"/>
              </a:ext>
            </a:extLst>
          </p:cNvPr>
          <p:cNvSpPr txBox="1"/>
          <p:nvPr/>
        </p:nvSpPr>
        <p:spPr>
          <a:xfrm>
            <a:off x="4991840" y="1074261"/>
            <a:ext cx="1854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b="1" dirty="0"/>
              <a:t>Small</a:t>
            </a:r>
            <a:r>
              <a:rPr lang="en" sz="2000" dirty="0"/>
              <a:t> gap </a:t>
            </a:r>
            <a:br>
              <a:rPr lang="de-DE" sz="2000" dirty="0"/>
            </a:br>
            <a:r>
              <a:rPr lang="en" sz="2000" dirty="0"/>
              <a:t>compared to</a:t>
            </a:r>
            <a:br>
              <a:rPr lang="de-DE" sz="2000" dirty="0"/>
            </a:br>
            <a:r>
              <a:rPr lang="en" sz="2000" dirty="0"/>
              <a:t>variance</a:t>
            </a:r>
          </a:p>
        </p:txBody>
      </p:sp>
      <p:sp>
        <p:nvSpPr>
          <p:cNvPr id="10" name="Rectangle: Single Corner Snipped 6">
            <a:extLst>
              <a:ext uri="{FF2B5EF4-FFF2-40B4-BE49-F238E27FC236}">
                <a16:creationId xmlns:a16="http://schemas.microsoft.com/office/drawing/2014/main" id="{D2C70A1D-897F-F92A-971F-8754F1CA9C3C}"/>
              </a:ext>
            </a:extLst>
          </p:cNvPr>
          <p:cNvSpPr/>
          <p:nvPr/>
        </p:nvSpPr>
        <p:spPr>
          <a:xfrm>
            <a:off x="7920843" y="2572891"/>
            <a:ext cx="4412924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" b="1" i="1">
                <a:solidFill>
                  <a:schemeClr val="accent5">
                    <a:lumMod val="50000"/>
                  </a:schemeClr>
                </a:solidFill>
              </a:rPr>
              <a:t>p-value</a:t>
            </a:r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 tells us how likely it is </a:t>
            </a:r>
            <a:br>
              <a:rPr lang="de-DE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" b="1" err="1">
                <a:solidFill>
                  <a:schemeClr val="accent5">
                    <a:lumMod val="50000"/>
                  </a:schemeClr>
                </a:solidFill>
              </a:rPr>
              <a:t>that an effect occurred by chance.</a:t>
            </a:r>
          </a:p>
        </p:txBody>
      </p:sp>
    </p:spTree>
    <p:extLst>
      <p:ext uri="{BB962C8B-B14F-4D97-AF65-F5344CB8AC3E}">
        <p14:creationId xmlns:p14="http://schemas.microsoft.com/office/powerpoint/2010/main" val="34770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1C95-B61C-7BD0-B42A-9A7B5F8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Side Note on Scientific Notation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40AC8-B4E0-6700-2AB4-62247A1B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3B195-FA57-67BF-2177-87D99353D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Decimals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zeroes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and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rewritten</a:t>
            </a:r>
            <a:r>
              <a:rPr lang="de-DE" dirty="0"/>
              <a:t> in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notation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FE7780-E43B-EA89-A705-BDDCDC48E3A5}"/>
              </a:ext>
            </a:extLst>
          </p:cNvPr>
          <p:cNvGrpSpPr/>
          <p:nvPr/>
        </p:nvGrpSpPr>
        <p:grpSpPr>
          <a:xfrm>
            <a:off x="451515" y="3899411"/>
            <a:ext cx="11882252" cy="988021"/>
            <a:chOff x="451515" y="4356611"/>
            <a:chExt cx="11882252" cy="988021"/>
          </a:xfrm>
        </p:grpSpPr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2E537BC3-B1ED-912F-568F-D34D1AB361CF}"/>
                </a:ext>
              </a:extLst>
            </p:cNvPr>
            <p:cNvSpPr/>
            <p:nvPr/>
          </p:nvSpPr>
          <p:spPr>
            <a:xfrm>
              <a:off x="451515" y="4356611"/>
              <a:ext cx="11882252" cy="988021"/>
            </a:xfrm>
            <a:prstGeom prst="snip1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b="1" dirty="0">
                  <a:solidFill>
                    <a:schemeClr val="accent5">
                      <a:lumMod val="50000"/>
                    </a:schemeClr>
                  </a:solidFill>
                </a:rPr>
                <a:t> 		</a:t>
              </a:r>
            </a:p>
            <a:p>
              <a:r>
                <a:rPr lang="en" b="1" dirty="0">
                  <a:solidFill>
                    <a:schemeClr val="accent5">
                      <a:lumMod val="50000"/>
                    </a:schemeClr>
                  </a:solidFill>
                </a:rPr>
                <a:t>		</a:t>
              </a:r>
              <a:r>
                <a:rPr lang="de-DE" b="1" dirty="0">
                  <a:solidFill>
                    <a:schemeClr val="accent5">
                      <a:lumMod val="50000"/>
                    </a:schemeClr>
                  </a:solidFill>
                </a:rPr>
                <a:t>p = 0.000014 = 1.4 × 10</a:t>
              </a:r>
              <a:r>
                <a:rPr lang="de-DE" b="1" baseline="30000" dirty="0">
                  <a:solidFill>
                    <a:schemeClr val="accent5">
                      <a:lumMod val="50000"/>
                    </a:schemeClr>
                  </a:solidFill>
                </a:rPr>
                <a:t>-5 </a:t>
              </a:r>
              <a:r>
                <a:rPr lang="de-DE" b="1" dirty="0">
                  <a:solidFill>
                    <a:schemeClr val="accent5">
                      <a:lumMod val="50000"/>
                    </a:schemeClr>
                  </a:solidFill>
                </a:rPr>
                <a:t>= 1.4e-5</a:t>
              </a:r>
              <a:endParaRPr lang="en" b="1" baseline="300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8" name="Graphic 7" descr="Lightbulb with solid fill">
              <a:extLst>
                <a:ext uri="{FF2B5EF4-FFF2-40B4-BE49-F238E27FC236}">
                  <a16:creationId xmlns:a16="http://schemas.microsoft.com/office/drawing/2014/main" id="{B5010FD7-7C2B-DA95-432E-5211FF36F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8855" y="4483394"/>
              <a:ext cx="734453" cy="734453"/>
            </a:xfrm>
            <a:prstGeom prst="rect">
              <a:avLst/>
            </a:prstGeom>
          </p:spPr>
        </p:pic>
      </p:grpSp>
      <p:sp>
        <p:nvSpPr>
          <p:cNvPr id="9" name="Right Brace 8">
            <a:extLst>
              <a:ext uri="{FF2B5EF4-FFF2-40B4-BE49-F238E27FC236}">
                <a16:creationId xmlns:a16="http://schemas.microsoft.com/office/drawing/2014/main" id="{436D4E78-1378-0723-FDC8-D1CD887CA6D8}"/>
              </a:ext>
            </a:extLst>
          </p:cNvPr>
          <p:cNvSpPr/>
          <p:nvPr/>
        </p:nvSpPr>
        <p:spPr>
          <a:xfrm rot="16200000">
            <a:off x="2099471" y="3749029"/>
            <a:ext cx="254000" cy="700085"/>
          </a:xfrm>
          <a:prstGeom prst="rightBrace">
            <a:avLst>
              <a:gd name="adj1" fmla="val 43020"/>
              <a:gd name="adj2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27809-9805-6E4B-7006-9211F598A2FC}"/>
              </a:ext>
            </a:extLst>
          </p:cNvPr>
          <p:cNvSpPr txBox="1"/>
          <p:nvPr/>
        </p:nvSpPr>
        <p:spPr>
          <a:xfrm>
            <a:off x="1675679" y="34290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5 </a:t>
            </a:r>
            <a:r>
              <a:rPr lang="de-DE" b="1" dirty="0" err="1"/>
              <a:t>zeroes</a:t>
            </a:r>
            <a:endParaRPr lang="de-DE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03253E-4FDD-D70D-9E5E-55F25E276D1D}"/>
              </a:ext>
            </a:extLst>
          </p:cNvPr>
          <p:cNvCxnSpPr/>
          <p:nvPr/>
        </p:nvCxnSpPr>
        <p:spPr>
          <a:xfrm>
            <a:off x="2777263" y="3695700"/>
            <a:ext cx="1192757" cy="53037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B970C-275A-1E1B-0F7C-4386DCD539AB}"/>
              </a:ext>
            </a:extLst>
          </p:cNvPr>
          <p:cNvCxnSpPr>
            <a:cxnSpLocks/>
          </p:cNvCxnSpPr>
          <p:nvPr/>
        </p:nvCxnSpPr>
        <p:spPr>
          <a:xfrm>
            <a:off x="2777262" y="3695700"/>
            <a:ext cx="2216979" cy="58611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5661EA-F2BF-C9A2-3AD4-F549E0BB9928}"/>
              </a:ext>
            </a:extLst>
          </p:cNvPr>
          <p:cNvSpPr txBox="1"/>
          <p:nvPr/>
        </p:nvSpPr>
        <p:spPr>
          <a:xfrm>
            <a:off x="3428279" y="535514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Notice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minus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6EFDAF-6694-454C-60AB-001BD7491279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053840" y="4485525"/>
            <a:ext cx="402125" cy="8696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C86A7A-7CB9-E76D-040D-31245B49252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455965" y="4548514"/>
            <a:ext cx="390355" cy="8066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1A853-9E91-981A-D72D-B64F77435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F77E-620B-2B9E-74EA-1DF968E8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It's your turn!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D57A3-356E-3251-6B40-5583C838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081C-08F1-9A8F-D6D3-81AEC6C4AC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Exercises</a:t>
            </a:r>
          </a:p>
          <a:p>
            <a:pPr marL="0" indent="0" algn="ctr">
              <a:buNone/>
            </a:pPr>
            <a:r>
              <a:rPr lang="en" sz="4000" dirty="0">
                <a:sym typeface="Wingdings" panose="05000000000000000000" pitchFamily="2" charset="2"/>
              </a:rPr>
              <a:t>Notebook 2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53439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Who am I?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910BE-B8F0-2BD1-F546-4594E2D316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" dirty="0"/>
              <a:t>Studied abroad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en" sz="2400" dirty="0"/>
              <a:t>Business Psychology (BSc)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en" sz="2400" dirty="0"/>
              <a:t>Operational Research with Data Science (MSc)</a:t>
            </a:r>
          </a:p>
          <a:p>
            <a:pPr marL="0" indent="0"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en" dirty="0"/>
              <a:t>Data Scientist at Commerzbank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en" sz="2400" dirty="0"/>
              <a:t>I work with data and develop AI models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en" sz="2400" dirty="0"/>
              <a:t>My favorite library is pandas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" dirty="0"/>
              <a:t>My Hobbies</a:t>
            </a:r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sz="2100" dirty="0"/>
              <a:t>🐈 🐈</a:t>
            </a:r>
            <a:endParaRPr lang="en" sz="2100" dirty="0"/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sz="2100" dirty="0"/>
              <a:t>🎮🎲</a:t>
            </a:r>
            <a:endParaRPr lang="en" sz="2100" dirty="0"/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sz="2100" dirty="0"/>
              <a:t>👩‍💻💻</a:t>
            </a:r>
            <a:endParaRPr lang="en" sz="2100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1DD0CE74-A6FF-36C3-6C9B-06E87F65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422" y="1744134"/>
            <a:ext cx="3466212" cy="4347742"/>
          </a:xfrm>
          <a:prstGeom prst="rect">
            <a:avLst/>
          </a:prstGeom>
        </p:spPr>
      </p:pic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CBA350D6-B784-EC57-7E25-266599E76EBF}"/>
              </a:ext>
            </a:extLst>
          </p:cNvPr>
          <p:cNvSpPr/>
          <p:nvPr/>
        </p:nvSpPr>
        <p:spPr>
          <a:xfrm>
            <a:off x="9597656" y="1693620"/>
            <a:ext cx="2721936" cy="91262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Call me Elliot 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😊</a:t>
            </a:r>
            <a:endParaRPr lang="e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69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B549A-8094-04CA-C61E-7587BFB44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171113-850B-E18B-D27D-3F8875C490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F5324-A2F9-6F1C-F3CD-5D8E6D6B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C855C23E-683E-7046-D8BD-80B93190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6E6B3A-8B60-D9C1-370A-A6FD796AF3B3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  <p:pic>
        <p:nvPicPr>
          <p:cNvPr id="2" name="Picture 2" descr="What is your research question flowchart">
            <a:extLst>
              <a:ext uri="{FF2B5EF4-FFF2-40B4-BE49-F238E27FC236}">
                <a16:creationId xmlns:a16="http://schemas.microsoft.com/office/drawing/2014/main" id="{C65DE252-D6AF-24F3-9026-2CF5BCD54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8" t="57777" r="15504" b="34987"/>
          <a:stretch/>
        </p:blipFill>
        <p:spPr bwMode="auto">
          <a:xfrm>
            <a:off x="8073656" y="3962400"/>
            <a:ext cx="1176670" cy="49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is your research question flowchart">
            <a:extLst>
              <a:ext uri="{FF2B5EF4-FFF2-40B4-BE49-F238E27FC236}">
                <a16:creationId xmlns:a16="http://schemas.microsoft.com/office/drawing/2014/main" id="{D6EED69A-BE58-A8F3-4DBE-6052ABF63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5" t="46511" r="20698" b="42223"/>
          <a:stretch/>
        </p:blipFill>
        <p:spPr bwMode="auto">
          <a:xfrm>
            <a:off x="7882270" y="3189767"/>
            <a:ext cx="893135" cy="7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8D543DAC-6DE8-C5D0-6F14-C92654FA5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8" r="43644" b="73953"/>
          <a:stretch/>
        </p:blipFill>
        <p:spPr bwMode="auto">
          <a:xfrm>
            <a:off x="4727944" y="0"/>
            <a:ext cx="1949303" cy="178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7AE0CCA9-4032-F617-6FFB-F07065B0D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3" t="21189" r="31318" b="56899"/>
          <a:stretch/>
        </p:blipFill>
        <p:spPr bwMode="auto">
          <a:xfrm>
            <a:off x="6230679" y="1453116"/>
            <a:ext cx="1573620" cy="15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E6F75766-ABD5-EFDF-157B-424DB7497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7" t="42997" r="28140" b="34987"/>
          <a:stretch/>
        </p:blipFill>
        <p:spPr bwMode="auto">
          <a:xfrm>
            <a:off x="6932428" y="2948763"/>
            <a:ext cx="1162493" cy="15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36F124-3906-493E-63CB-6644079FC526}"/>
              </a:ext>
            </a:extLst>
          </p:cNvPr>
          <p:cNvSpPr/>
          <p:nvPr/>
        </p:nvSpPr>
        <p:spPr>
          <a:xfrm>
            <a:off x="1995373" y="2128559"/>
            <a:ext cx="3607984" cy="46783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Requirements for t-tests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26A0E-FFC0-8557-DA07-476158F14D37}"/>
              </a:ext>
            </a:extLst>
          </p:cNvPr>
          <p:cNvSpPr/>
          <p:nvPr/>
        </p:nvSpPr>
        <p:spPr>
          <a:xfrm>
            <a:off x="1995373" y="2780688"/>
            <a:ext cx="3607984" cy="969497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One numeric &amp; one grouping variable or two numeric variables.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8D8FB-9F52-D86A-E89A-0F7DA498E286}"/>
              </a:ext>
            </a:extLst>
          </p:cNvPr>
          <p:cNvSpPr/>
          <p:nvPr/>
        </p:nvSpPr>
        <p:spPr>
          <a:xfrm>
            <a:off x="1995373" y="3914829"/>
            <a:ext cx="3607984" cy="46783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Free of outliers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11339-A83C-A020-1C43-E5D0A83F5DF2}"/>
              </a:ext>
            </a:extLst>
          </p:cNvPr>
          <p:cNvSpPr/>
          <p:nvPr/>
        </p:nvSpPr>
        <p:spPr>
          <a:xfrm>
            <a:off x="1995373" y="4547306"/>
            <a:ext cx="3607984" cy="46783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Target variable is normally distributed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DDD2B-B27C-8BD3-6510-4A1C26CB15B3}"/>
              </a:ext>
            </a:extLst>
          </p:cNvPr>
          <p:cNvSpPr/>
          <p:nvPr/>
        </p:nvSpPr>
        <p:spPr>
          <a:xfrm>
            <a:off x="1995373" y="5179783"/>
            <a:ext cx="3607984" cy="46783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Homogeneity of variances</a:t>
            </a:r>
          </a:p>
        </p:txBody>
      </p:sp>
    </p:spTree>
    <p:extLst>
      <p:ext uri="{BB962C8B-B14F-4D97-AF65-F5344CB8AC3E}">
        <p14:creationId xmlns:p14="http://schemas.microsoft.com/office/powerpoint/2010/main" val="298450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69D85-B91C-DA48-1830-6114F0601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35FF-6BA3-B966-7DA4-CF22FE9A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Making predictions</a:t>
            </a:r>
            <a:br>
              <a:rPr lang="de-DE"/>
            </a:br>
            <a:r>
              <a:rPr lang="en"/>
              <a:t>with regressions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2164-1A5C-EFD0-72E9-7423D06C3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E71B3-85C9-5FAB-84BC-04C525C8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12956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D39AF-77B0-78BA-2E06-E365E628B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3724221-F8E8-2BE0-1E50-A4C4B603E5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0322E-8377-23FC-0886-969ED04E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E3EFE540-6B81-F97B-379A-AD592590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is your research question flowchart">
            <a:extLst>
              <a:ext uri="{FF2B5EF4-FFF2-40B4-BE49-F238E27FC236}">
                <a16:creationId xmlns:a16="http://schemas.microsoft.com/office/drawing/2014/main" id="{DC7B297E-54DE-ACBE-5105-8567C0C91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7" t="1" b="42532"/>
          <a:stretch/>
        </p:blipFill>
        <p:spPr bwMode="auto">
          <a:xfrm>
            <a:off x="8449340" y="0"/>
            <a:ext cx="2218660" cy="39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784C078A-4FE0-95B2-0F71-6802CC2BC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070" t="43515" r="9302" b="42015"/>
          <a:stretch/>
        </p:blipFill>
        <p:spPr bwMode="auto">
          <a:xfrm>
            <a:off x="8754140" y="2984206"/>
            <a:ext cx="1063255" cy="99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8A6485C7-5238-8768-6830-2DD7C46BE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15" t="26254" r="18294" b="29612"/>
          <a:stretch/>
        </p:blipFill>
        <p:spPr bwMode="auto">
          <a:xfrm>
            <a:off x="7825563" y="1800446"/>
            <a:ext cx="1169582" cy="30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hat is your research question flowchart">
            <a:extLst>
              <a:ext uri="{FF2B5EF4-FFF2-40B4-BE49-F238E27FC236}">
                <a16:creationId xmlns:a16="http://schemas.microsoft.com/office/drawing/2014/main" id="{302FBA6A-BCD0-B169-C2F6-982CB5228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4" r="24186" b="79329"/>
          <a:stretch/>
        </p:blipFill>
        <p:spPr bwMode="auto">
          <a:xfrm>
            <a:off x="4713766" y="0"/>
            <a:ext cx="3742661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is your research question flowchart">
            <a:extLst>
              <a:ext uri="{FF2B5EF4-FFF2-40B4-BE49-F238E27FC236}">
                <a16:creationId xmlns:a16="http://schemas.microsoft.com/office/drawing/2014/main" id="{BBCA7AD4-BB5B-7966-7C34-1C5A4C777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25" t="10026" r="40387" b="69406"/>
          <a:stretch/>
        </p:blipFill>
        <p:spPr bwMode="auto">
          <a:xfrm>
            <a:off x="4827180" y="687572"/>
            <a:ext cx="2147777" cy="14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C7B93E-2595-79A1-A82B-5B6974A18897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3227736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DF57-2655-DBA7-5BA5-A162D58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Linear Regression: Starting Point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FF22F-FEEA-1F36-3EC8-045D2A71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2895A-02E2-75E1-4517-F49284F86FD7}"/>
              </a:ext>
            </a:extLst>
          </p:cNvPr>
          <p:cNvSpPr/>
          <p:nvPr/>
        </p:nvSpPr>
        <p:spPr>
          <a:xfrm>
            <a:off x="373801" y="1692136"/>
            <a:ext cx="1144439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What can I predict about an DV if I only know / can influence one IV?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00729-648D-C9C5-9E02-F4D3CCCE00FA}"/>
              </a:ext>
            </a:extLst>
          </p:cNvPr>
          <p:cNvSpPr/>
          <p:nvPr/>
        </p:nvSpPr>
        <p:spPr>
          <a:xfrm>
            <a:off x="1270784" y="3225819"/>
            <a:ext cx="9650429" cy="547585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How does </a:t>
            </a:r>
            <a:r>
              <a:rPr lang="en" sz="2000" b="1" dirty="0">
                <a:solidFill>
                  <a:schemeClr val="bg1"/>
                </a:solidFill>
              </a:rPr>
              <a:t>sales change </a:t>
            </a:r>
            <a:r>
              <a:rPr lang="en" sz="2000" b="1" dirty="0"/>
              <a:t>for every </a:t>
            </a:r>
            <a:r>
              <a:rPr lang="en" sz="2000" b="1" dirty="0">
                <a:solidFill>
                  <a:schemeClr val="bg1"/>
                </a:solidFill>
              </a:rPr>
              <a:t>euro discount </a:t>
            </a:r>
            <a:r>
              <a:rPr lang="en" sz="2000" b="1" dirty="0"/>
              <a:t>for a product?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147DD-AC88-3AB6-ABCE-EC7E127A91D1}"/>
              </a:ext>
            </a:extLst>
          </p:cNvPr>
          <p:cNvSpPr/>
          <p:nvPr/>
        </p:nvSpPr>
        <p:spPr>
          <a:xfrm>
            <a:off x="1270784" y="4070695"/>
            <a:ext cx="9650429" cy="547585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What </a:t>
            </a:r>
            <a:r>
              <a:rPr lang="en" sz="2000" b="1" dirty="0">
                <a:solidFill>
                  <a:schemeClr val="bg1"/>
                </a:solidFill>
              </a:rPr>
              <a:t>exam grade </a:t>
            </a:r>
            <a:r>
              <a:rPr lang="en" sz="2000" b="1" dirty="0"/>
              <a:t>can I expect if I </a:t>
            </a:r>
            <a:r>
              <a:rPr lang="en" sz="2000" b="1" dirty="0">
                <a:solidFill>
                  <a:schemeClr val="bg1"/>
                </a:solidFill>
              </a:rPr>
              <a:t>study 0 days</a:t>
            </a:r>
            <a:r>
              <a:rPr lang="en" sz="2000" b="1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335FA-616F-2E1C-6754-F37E0A27092D}"/>
              </a:ext>
            </a:extLst>
          </p:cNvPr>
          <p:cNvSpPr txBox="1"/>
          <p:nvPr/>
        </p:nvSpPr>
        <p:spPr>
          <a:xfrm>
            <a:off x="3959828" y="25481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DV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47C11-2840-65B0-83E0-DFA1CD98500B}"/>
              </a:ext>
            </a:extLst>
          </p:cNvPr>
          <p:cNvSpPr txBox="1"/>
          <p:nvPr/>
        </p:nvSpPr>
        <p:spPr>
          <a:xfrm>
            <a:off x="6834328" y="25481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IV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E43070-AE8F-BCF5-0B1F-9FBC74A878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14065" y="2917436"/>
            <a:ext cx="4808" cy="470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DC3E0F-1DF5-2031-3287-BF2E75074E9C}"/>
              </a:ext>
            </a:extLst>
          </p:cNvPr>
          <p:cNvCxnSpPr>
            <a:cxnSpLocks/>
          </p:cNvCxnSpPr>
          <p:nvPr/>
        </p:nvCxnSpPr>
        <p:spPr>
          <a:xfrm flipH="1">
            <a:off x="7026716" y="2917436"/>
            <a:ext cx="1" cy="470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0CF5A-BC45-682B-92A6-E1A806DE5924}"/>
              </a:ext>
            </a:extLst>
          </p:cNvPr>
          <p:cNvSpPr/>
          <p:nvPr/>
        </p:nvSpPr>
        <p:spPr>
          <a:xfrm>
            <a:off x="1270784" y="4915571"/>
            <a:ext cx="9650429" cy="547585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If I take </a:t>
            </a:r>
            <a:r>
              <a:rPr lang="en" sz="2000" b="1" dirty="0">
                <a:solidFill>
                  <a:schemeClr val="bg1"/>
                </a:solidFill>
              </a:rPr>
              <a:t>X mg of medicine</a:t>
            </a:r>
            <a:r>
              <a:rPr lang="en" sz="2000" b="1" dirty="0"/>
              <a:t>, how much will my </a:t>
            </a:r>
            <a:r>
              <a:rPr lang="en" sz="2000" b="1" dirty="0">
                <a:solidFill>
                  <a:schemeClr val="bg1"/>
                </a:solidFill>
              </a:rPr>
              <a:t>fever decrease</a:t>
            </a:r>
            <a:r>
              <a:rPr lang="en" sz="2000" b="1" dirty="0"/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8A3A4-21A8-BFBB-C226-E00857DC78BC}"/>
              </a:ext>
            </a:extLst>
          </p:cNvPr>
          <p:cNvSpPr txBox="1"/>
          <p:nvPr/>
        </p:nvSpPr>
        <p:spPr>
          <a:xfrm>
            <a:off x="8577942" y="58117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DV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C8C31-6DFD-1D4A-7CF9-61347F4FB678}"/>
              </a:ext>
            </a:extLst>
          </p:cNvPr>
          <p:cNvSpPr txBox="1"/>
          <p:nvPr/>
        </p:nvSpPr>
        <p:spPr>
          <a:xfrm>
            <a:off x="3938034" y="5822968"/>
            <a:ext cx="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IV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007D40-49C5-C307-58C9-C81568B00401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8832179" y="5323396"/>
            <a:ext cx="4809" cy="4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CD58F7-7313-78C5-7A0C-A8DF73EC47C3}"/>
              </a:ext>
            </a:extLst>
          </p:cNvPr>
          <p:cNvCxnSpPr>
            <a:cxnSpLocks/>
          </p:cNvCxnSpPr>
          <p:nvPr/>
        </p:nvCxnSpPr>
        <p:spPr>
          <a:xfrm flipV="1">
            <a:off x="4143379" y="5329554"/>
            <a:ext cx="0" cy="476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DBA8245E-1053-726C-1FB0-584B3CB4AA2C}"/>
              </a:ext>
            </a:extLst>
          </p:cNvPr>
          <p:cNvSpPr/>
          <p:nvPr/>
        </p:nvSpPr>
        <p:spPr>
          <a:xfrm>
            <a:off x="-812284" y="3225818"/>
            <a:ext cx="1624567" cy="547586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152922FE-D18A-637E-B971-5E9F76C6E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14" y="3267084"/>
            <a:ext cx="465054" cy="465054"/>
          </a:xfrm>
          <a:prstGeom prst="rect">
            <a:avLst/>
          </a:prstGeom>
        </p:spPr>
      </p:pic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07022A3F-A87F-CF34-CDB2-7778F6FD4EE7}"/>
              </a:ext>
            </a:extLst>
          </p:cNvPr>
          <p:cNvSpPr/>
          <p:nvPr/>
        </p:nvSpPr>
        <p:spPr>
          <a:xfrm>
            <a:off x="-812284" y="4086004"/>
            <a:ext cx="1624567" cy="547586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28EC00A6-6009-59BB-9625-849C81443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14" y="4127270"/>
            <a:ext cx="465054" cy="465054"/>
          </a:xfrm>
          <a:prstGeom prst="rect">
            <a:avLst/>
          </a:prstGeom>
        </p:spPr>
      </p:pic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7EA94A13-ECF7-924E-8F34-14F55D4462AB}"/>
              </a:ext>
            </a:extLst>
          </p:cNvPr>
          <p:cNvSpPr/>
          <p:nvPr/>
        </p:nvSpPr>
        <p:spPr>
          <a:xfrm>
            <a:off x="-812284" y="4915570"/>
            <a:ext cx="1624567" cy="547586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8" name="Graphic 17" descr="Lightbulb with solid fill">
            <a:extLst>
              <a:ext uri="{FF2B5EF4-FFF2-40B4-BE49-F238E27FC236}">
                <a16:creationId xmlns:a16="http://schemas.microsoft.com/office/drawing/2014/main" id="{8BF82DFC-EDA3-6715-5B22-EA0BEF584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14" y="4956836"/>
            <a:ext cx="465054" cy="4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4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3278B-059C-E4A4-BF42-C275F93D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FA42F9-C0AC-3783-D80B-A0368FFA2B16}"/>
              </a:ext>
            </a:extLst>
          </p:cNvPr>
          <p:cNvCxnSpPr>
            <a:cxnSpLocks/>
          </p:cNvCxnSpPr>
          <p:nvPr/>
        </p:nvCxnSpPr>
        <p:spPr>
          <a:xfrm>
            <a:off x="809427" y="1959429"/>
            <a:ext cx="0" cy="3640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A87AE8-8E37-1301-B257-4947362E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How does a linear regression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F36A9-67DA-CCB2-333F-316917B0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B8B0E7-1A89-369A-68DC-7FDEA1C0DD2E}"/>
              </a:ext>
            </a:extLst>
          </p:cNvPr>
          <p:cNvGraphicFramePr/>
          <p:nvPr/>
        </p:nvGraphicFramePr>
        <p:xfrm>
          <a:off x="451514" y="1857688"/>
          <a:ext cx="5209449" cy="347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0D7D5C-1B68-550F-0680-5AF43A4A76DA}"/>
              </a:ext>
            </a:extLst>
          </p:cNvPr>
          <p:cNvCxnSpPr>
            <a:cxnSpLocks/>
          </p:cNvCxnSpPr>
          <p:nvPr/>
        </p:nvCxnSpPr>
        <p:spPr>
          <a:xfrm flipH="1">
            <a:off x="809427" y="5599611"/>
            <a:ext cx="48515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F766DC-BB3E-B564-E243-DF23D7C31790}"/>
              </a:ext>
            </a:extLst>
          </p:cNvPr>
          <p:cNvSpPr txBox="1"/>
          <p:nvPr/>
        </p:nvSpPr>
        <p:spPr>
          <a:xfrm>
            <a:off x="5792817" y="5399556"/>
            <a:ext cx="42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IV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08276-5A73-B4AF-51DE-F5273351B3AE}"/>
              </a:ext>
            </a:extLst>
          </p:cNvPr>
          <p:cNvSpPr txBox="1"/>
          <p:nvPr/>
        </p:nvSpPr>
        <p:spPr>
          <a:xfrm>
            <a:off x="531947" y="143760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DV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DFB91-C87A-3346-74BC-F9B7E9E3E5E9}"/>
              </a:ext>
            </a:extLst>
          </p:cNvPr>
          <p:cNvSpPr/>
          <p:nvPr/>
        </p:nvSpPr>
        <p:spPr>
          <a:xfrm>
            <a:off x="6870869" y="2110147"/>
            <a:ext cx="451170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/>
              <a:t>Two numeric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CF282-CFD6-DBA9-CFBF-4A247F901914}"/>
              </a:ext>
            </a:extLst>
          </p:cNvPr>
          <p:cNvSpPr/>
          <p:nvPr/>
        </p:nvSpPr>
        <p:spPr>
          <a:xfrm>
            <a:off x="6870869" y="2881415"/>
            <a:ext cx="451170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/>
              <a:t>Linear relationship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72957-959A-3CEC-CB68-F58143FA6409}"/>
              </a:ext>
            </a:extLst>
          </p:cNvPr>
          <p:cNvSpPr/>
          <p:nvPr/>
        </p:nvSpPr>
        <p:spPr>
          <a:xfrm>
            <a:off x="6870869" y="3652683"/>
            <a:ext cx="451170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Causality IV </a:t>
            </a:r>
            <a:r>
              <a:rPr lang="en" sz="2000" b="1" dirty="0">
                <a:sym typeface="Wingdings" panose="05000000000000000000" pitchFamily="2" charset="2"/>
              </a:rPr>
              <a:t></a:t>
            </a:r>
            <a:r>
              <a:rPr lang="en" sz="2000" b="1" dirty="0"/>
              <a:t> DV presumed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90933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6" grpId="0" animBg="1"/>
      <p:bldP spid="8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C0E508-0C79-AADE-1662-0D3E1BE23F9A}"/>
              </a:ext>
            </a:extLst>
          </p:cNvPr>
          <p:cNvCxnSpPr>
            <a:cxnSpLocks/>
          </p:cNvCxnSpPr>
          <p:nvPr/>
        </p:nvCxnSpPr>
        <p:spPr>
          <a:xfrm>
            <a:off x="809427" y="1959429"/>
            <a:ext cx="0" cy="3640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12860B-5A02-7D56-505D-A43F5AC0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How does a linear regression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FC87A-6296-938C-D393-1C9C42B7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4EC37F-D2E9-BCC0-A229-474D70015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285148"/>
              </p:ext>
            </p:extLst>
          </p:nvPr>
        </p:nvGraphicFramePr>
        <p:xfrm>
          <a:off x="451514" y="1857688"/>
          <a:ext cx="5209449" cy="347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CADF26-E079-4264-A92F-D23EDC808CFB}"/>
              </a:ext>
            </a:extLst>
          </p:cNvPr>
          <p:cNvCxnSpPr>
            <a:cxnSpLocks/>
          </p:cNvCxnSpPr>
          <p:nvPr/>
        </p:nvCxnSpPr>
        <p:spPr>
          <a:xfrm flipV="1">
            <a:off x="809427" y="2177143"/>
            <a:ext cx="4162698" cy="29434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201069-679E-4300-8B2A-ED84A00CADC7}"/>
              </a:ext>
            </a:extLst>
          </p:cNvPr>
          <p:cNvCxnSpPr>
            <a:cxnSpLocks/>
          </p:cNvCxnSpPr>
          <p:nvPr/>
        </p:nvCxnSpPr>
        <p:spPr>
          <a:xfrm flipH="1">
            <a:off x="809427" y="5599611"/>
            <a:ext cx="48515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E70B88-D451-843D-4E40-F11BB039A9D4}"/>
              </a:ext>
            </a:extLst>
          </p:cNvPr>
          <p:cNvSpPr txBox="1"/>
          <p:nvPr/>
        </p:nvSpPr>
        <p:spPr>
          <a:xfrm>
            <a:off x="5792817" y="5399556"/>
            <a:ext cx="42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IV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9E6E0-0B10-BED9-A5B9-960E79402E3E}"/>
              </a:ext>
            </a:extLst>
          </p:cNvPr>
          <p:cNvSpPr txBox="1"/>
          <p:nvPr/>
        </p:nvSpPr>
        <p:spPr>
          <a:xfrm>
            <a:off x="531947" y="143760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DV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856FE1-1458-6570-8FF4-C131ACFBB730}"/>
              </a:ext>
            </a:extLst>
          </p:cNvPr>
          <p:cNvSpPr/>
          <p:nvPr/>
        </p:nvSpPr>
        <p:spPr>
          <a:xfrm>
            <a:off x="6870869" y="1959429"/>
            <a:ext cx="451170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Model: </a:t>
            </a:r>
            <a:r>
              <a:rPr lang="en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DV = m * IV + 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ECBF3F-5E9A-97B8-6151-BBF988685999}"/>
              </a:ext>
            </a:extLst>
          </p:cNvPr>
          <p:cNvSpPr/>
          <p:nvPr/>
        </p:nvSpPr>
        <p:spPr>
          <a:xfrm>
            <a:off x="529675" y="4851309"/>
            <a:ext cx="532515" cy="504088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CBCBB-AEBB-7CEF-C7FC-06217897B914}"/>
              </a:ext>
            </a:extLst>
          </p:cNvPr>
          <p:cNvSpPr/>
          <p:nvPr/>
        </p:nvSpPr>
        <p:spPr>
          <a:xfrm>
            <a:off x="6870869" y="3648891"/>
            <a:ext cx="4511704" cy="547585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b is the value of DV if IV = 0</a:t>
            </a:r>
            <a:endParaRPr lang="de-DE" sz="20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EFA74-AD51-373F-7F59-C9E594812612}"/>
              </a:ext>
            </a:extLst>
          </p:cNvPr>
          <p:cNvSpPr/>
          <p:nvPr/>
        </p:nvSpPr>
        <p:spPr>
          <a:xfrm>
            <a:off x="6870869" y="2861011"/>
            <a:ext cx="4511704" cy="54758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/>
              <a:t>m is the slope of the straight line</a:t>
            </a:r>
            <a:endParaRPr lang="de-DE" sz="2000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6C1740-D7FC-9F0F-B40B-9AC181AC9FF5}"/>
              </a:ext>
            </a:extLst>
          </p:cNvPr>
          <p:cNvCxnSpPr>
            <a:cxnSpLocks/>
          </p:cNvCxnSpPr>
          <p:nvPr/>
        </p:nvCxnSpPr>
        <p:spPr>
          <a:xfrm>
            <a:off x="3326674" y="3408596"/>
            <a:ext cx="6096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EC2964-64E7-001C-BD55-8B1D52F94953}"/>
              </a:ext>
            </a:extLst>
          </p:cNvPr>
          <p:cNvCxnSpPr>
            <a:cxnSpLocks/>
          </p:cNvCxnSpPr>
          <p:nvPr/>
        </p:nvCxnSpPr>
        <p:spPr>
          <a:xfrm flipV="1">
            <a:off x="3936274" y="2952206"/>
            <a:ext cx="0" cy="4563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5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01873-F72F-E67A-1C60-CA848F9E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8AB597-03F5-488B-A97D-D89226D3843C}"/>
              </a:ext>
            </a:extLst>
          </p:cNvPr>
          <p:cNvCxnSpPr>
            <a:cxnSpLocks/>
          </p:cNvCxnSpPr>
          <p:nvPr/>
        </p:nvCxnSpPr>
        <p:spPr>
          <a:xfrm>
            <a:off x="809427" y="1959429"/>
            <a:ext cx="0" cy="3640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4E78BB-4367-70A7-C16B-365E8F1E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How does a linear regression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6E1EA-51CC-B9EE-07A9-F6C567AF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5E0443-AB0D-005D-27F3-4F349A9A3F4D}"/>
              </a:ext>
            </a:extLst>
          </p:cNvPr>
          <p:cNvCxnSpPr>
            <a:cxnSpLocks/>
          </p:cNvCxnSpPr>
          <p:nvPr/>
        </p:nvCxnSpPr>
        <p:spPr>
          <a:xfrm flipV="1">
            <a:off x="809427" y="2177143"/>
            <a:ext cx="4162698" cy="29434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934F82-3FAE-9D34-50A7-DA804A22359C}"/>
              </a:ext>
            </a:extLst>
          </p:cNvPr>
          <p:cNvCxnSpPr>
            <a:cxnSpLocks/>
          </p:cNvCxnSpPr>
          <p:nvPr/>
        </p:nvCxnSpPr>
        <p:spPr>
          <a:xfrm flipH="1">
            <a:off x="809427" y="5599611"/>
            <a:ext cx="48515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7821E4-C58D-9EF3-4791-CCE973C9E612}"/>
              </a:ext>
            </a:extLst>
          </p:cNvPr>
          <p:cNvSpPr txBox="1"/>
          <p:nvPr/>
        </p:nvSpPr>
        <p:spPr>
          <a:xfrm>
            <a:off x="5792817" y="5399556"/>
            <a:ext cx="42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IV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1E687-14EB-6DC9-B123-55704EAE8990}"/>
              </a:ext>
            </a:extLst>
          </p:cNvPr>
          <p:cNvSpPr txBox="1"/>
          <p:nvPr/>
        </p:nvSpPr>
        <p:spPr>
          <a:xfrm>
            <a:off x="531947" y="143760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DV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EB16-A555-2F9E-4989-802354F183F3}"/>
              </a:ext>
            </a:extLst>
          </p:cNvPr>
          <p:cNvSpPr/>
          <p:nvPr/>
        </p:nvSpPr>
        <p:spPr>
          <a:xfrm>
            <a:off x="6870869" y="1959429"/>
            <a:ext cx="451170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Model: </a:t>
            </a:r>
            <a:r>
              <a:rPr lang="en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DV = m * IV +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D84E09-2168-75F1-820B-B4C2A7E6F072}"/>
              </a:ext>
            </a:extLst>
          </p:cNvPr>
          <p:cNvSpPr/>
          <p:nvPr/>
        </p:nvSpPr>
        <p:spPr>
          <a:xfrm>
            <a:off x="6870869" y="3648891"/>
            <a:ext cx="4511704" cy="547585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b is the value of DV if IV = 0</a:t>
            </a:r>
            <a:endParaRPr lang="de-DE" sz="20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49EE1-6C1E-6C65-72EF-848A6BBE6C6C}"/>
              </a:ext>
            </a:extLst>
          </p:cNvPr>
          <p:cNvSpPr/>
          <p:nvPr/>
        </p:nvSpPr>
        <p:spPr>
          <a:xfrm>
            <a:off x="6870869" y="2861011"/>
            <a:ext cx="4511704" cy="54758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/>
              <a:t>m is the slope of the straight line</a:t>
            </a:r>
            <a:endParaRPr lang="de-DE" sz="2000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94C7D-2BE3-820E-17F1-26AA64F3AB81}"/>
              </a:ext>
            </a:extLst>
          </p:cNvPr>
          <p:cNvSpPr/>
          <p:nvPr/>
        </p:nvSpPr>
        <p:spPr>
          <a:xfrm>
            <a:off x="6870869" y="4436771"/>
            <a:ext cx="4511704" cy="68386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We can predict a measurement by applying the formula.</a:t>
            </a:r>
            <a:endParaRPr lang="de-DE" sz="20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DB629-E5EE-3329-BB2E-C29909A374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074794" y="3555364"/>
            <a:ext cx="24749" cy="191139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5E8798C-4B6C-36F3-C6BE-398AD810FDCC}"/>
              </a:ext>
            </a:extLst>
          </p:cNvPr>
          <p:cNvSpPr/>
          <p:nvPr/>
        </p:nvSpPr>
        <p:spPr>
          <a:xfrm>
            <a:off x="2963890" y="5466762"/>
            <a:ext cx="271305" cy="271305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6FD110-5C4B-EB8B-F201-ED7A929FD858}"/>
              </a:ext>
            </a:extLst>
          </p:cNvPr>
          <p:cNvCxnSpPr>
            <a:cxnSpLocks/>
          </p:cNvCxnSpPr>
          <p:nvPr/>
        </p:nvCxnSpPr>
        <p:spPr>
          <a:xfrm>
            <a:off x="809425" y="3567165"/>
            <a:ext cx="226536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DF95FBD-12EC-29CC-6F87-1D982698AA8B}"/>
              </a:ext>
            </a:extLst>
          </p:cNvPr>
          <p:cNvSpPr/>
          <p:nvPr/>
        </p:nvSpPr>
        <p:spPr>
          <a:xfrm>
            <a:off x="673771" y="3447359"/>
            <a:ext cx="271305" cy="271305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EAE379-41BF-C6F1-B9BA-D7EFA77844F6}"/>
              </a:ext>
            </a:extLst>
          </p:cNvPr>
          <p:cNvSpPr txBox="1"/>
          <p:nvPr/>
        </p:nvSpPr>
        <p:spPr>
          <a:xfrm>
            <a:off x="3732079" y="488989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/>
              <a:t>Measured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8A8A6A-0C30-4FB1-524E-27A9BBFD36E1}"/>
              </a:ext>
            </a:extLst>
          </p:cNvPr>
          <p:cNvSpPr txBox="1"/>
          <p:nvPr/>
        </p:nvSpPr>
        <p:spPr>
          <a:xfrm>
            <a:off x="1440560" y="284564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/>
              <a:t>Predicted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EADAEF-349E-73E3-D7A6-2490BC93D4ED}"/>
              </a:ext>
            </a:extLst>
          </p:cNvPr>
          <p:cNvCxnSpPr/>
          <p:nvPr/>
        </p:nvCxnSpPr>
        <p:spPr>
          <a:xfrm flipH="1">
            <a:off x="3235195" y="5156849"/>
            <a:ext cx="495484" cy="3099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9DE7D7-1812-310D-10B7-5D9A8AAE233B}"/>
              </a:ext>
            </a:extLst>
          </p:cNvPr>
          <p:cNvCxnSpPr/>
          <p:nvPr/>
        </p:nvCxnSpPr>
        <p:spPr>
          <a:xfrm flipH="1">
            <a:off x="945076" y="3128232"/>
            <a:ext cx="495484" cy="3099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153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A70B-4802-C3CC-BC29-E99A5D0F7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F663-62F8-962B-071D-BC085751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It's your turn!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DE3BA-7BF5-0897-78F9-664577D8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3AF2-6C81-277E-1244-56C1CD7D2E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Exercises</a:t>
            </a:r>
          </a:p>
          <a:p>
            <a:pPr marL="0" indent="0" algn="ctr">
              <a:buNone/>
            </a:pPr>
            <a:r>
              <a:rPr lang="en" sz="4000" dirty="0">
                <a:sym typeface="Wingdings" panose="05000000000000000000" pitchFamily="2" charset="2"/>
              </a:rPr>
              <a:t>Notebook 3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089518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57C5B-B124-EFB7-C186-5FF38205E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66D4-AD00-FB87-C352-69A42A64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Working with Multiple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13C64-1B66-DCD3-5C55-7A0920FEB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5AEF-8EEC-903E-52BB-30EA804D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779922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6886-EBC8-3481-19C5-6B1059D6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The simple case: concatination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3DDEE-A886-690E-357C-24AC095E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622E51-724B-76BD-89D1-00095458C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23865"/>
              </p:ext>
            </p:extLst>
          </p:nvPr>
        </p:nvGraphicFramePr>
        <p:xfrm>
          <a:off x="578653" y="1944837"/>
          <a:ext cx="4367815" cy="148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84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403497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Customer 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206845-6E08-6843-F811-5BC7DF6BF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92956"/>
              </p:ext>
            </p:extLst>
          </p:nvPr>
        </p:nvGraphicFramePr>
        <p:xfrm>
          <a:off x="578654" y="4366427"/>
          <a:ext cx="4367814" cy="1484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5575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err="1"/>
                        <a:t>Customer 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Yang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Abu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Yildirim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Rossi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  <p:sp>
        <p:nvSpPr>
          <p:cNvPr id="8" name="Cross 7">
            <a:extLst>
              <a:ext uri="{FF2B5EF4-FFF2-40B4-BE49-F238E27FC236}">
                <a16:creationId xmlns:a16="http://schemas.microsoft.com/office/drawing/2014/main" id="{4E0D3BF4-3ADD-5B52-8F39-2930D6C92129}"/>
              </a:ext>
            </a:extLst>
          </p:cNvPr>
          <p:cNvSpPr/>
          <p:nvPr/>
        </p:nvSpPr>
        <p:spPr>
          <a:xfrm>
            <a:off x="2203269" y="3619772"/>
            <a:ext cx="570823" cy="570823"/>
          </a:xfrm>
          <a:prstGeom prst="plus">
            <a:avLst>
              <a:gd name="adj" fmla="val 380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497C9DA-53C1-5C2D-0BC0-849B777B9C5F}"/>
              </a:ext>
            </a:extLst>
          </p:cNvPr>
          <p:cNvSpPr/>
          <p:nvPr/>
        </p:nvSpPr>
        <p:spPr>
          <a:xfrm>
            <a:off x="5242560" y="2401506"/>
            <a:ext cx="570823" cy="570823"/>
          </a:xfrm>
          <a:prstGeom prst="plus">
            <a:avLst>
              <a:gd name="adj" fmla="val 380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732A57-3145-1B71-F99C-2F9469806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97956"/>
              </p:ext>
            </p:extLst>
          </p:nvPr>
        </p:nvGraphicFramePr>
        <p:xfrm>
          <a:off x="6483942" y="1944837"/>
          <a:ext cx="4462730" cy="14841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3144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898468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341118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20095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Main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70173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 dirty="0">
                          <a:solidFill>
                            <a:schemeClr val="dk1"/>
                          </a:solidFill>
                          <a:effectLst/>
                        </a:rPr>
                        <a:t>King Street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60594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 dirty="0">
                          <a:solidFill>
                            <a:schemeClr val="dk1"/>
                          </a:solidFill>
                          <a:effectLst/>
                        </a:rPr>
                        <a:t>Diagon Alley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2D5E2A4-8439-C7CD-7C51-C3170731E545}"/>
              </a:ext>
            </a:extLst>
          </p:cNvPr>
          <p:cNvSpPr/>
          <p:nvPr/>
        </p:nvSpPr>
        <p:spPr>
          <a:xfrm>
            <a:off x="5586957" y="4603410"/>
            <a:ext cx="5359715" cy="1010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pd.concat([df1, df2], axis = </a:t>
            </a:r>
            <a:r>
              <a:rPr lang="en" sz="2400" b="1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">
                <a:latin typeface="Cascadia Code" panose="020B0609020000020004" pitchFamily="49" charset="0"/>
                <a:cs typeface="Cascadia Code" panose="020B0609020000020004" pitchFamily="49" charset="0"/>
              </a:rPr>
              <a:t> or </a:t>
            </a:r>
            <a:r>
              <a:rPr lang="en" sz="2400" b="1">
                <a:solidFill>
                  <a:schemeClr val="accent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4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74ED-1E0A-A8A7-66DD-D06946A0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Course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96142-746F-AA68-777A-640D96C1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35612-4E60-9F00-9C92-79F6D52D56A0}"/>
              </a:ext>
            </a:extLst>
          </p:cNvPr>
          <p:cNvSpPr/>
          <p:nvPr/>
        </p:nvSpPr>
        <p:spPr>
          <a:xfrm>
            <a:off x="1571476" y="1594884"/>
            <a:ext cx="3756838" cy="43239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/>
              <a:t>Theory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BC03E-8169-A0E7-2EEE-32C1275CA7B7}"/>
              </a:ext>
            </a:extLst>
          </p:cNvPr>
          <p:cNvSpPr/>
          <p:nvPr/>
        </p:nvSpPr>
        <p:spPr>
          <a:xfrm>
            <a:off x="6863687" y="1594884"/>
            <a:ext cx="3756838" cy="43239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/>
              <a:t>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F8E9-719C-BA8E-A46D-A1A31D69D907}"/>
              </a:ext>
            </a:extLst>
          </p:cNvPr>
          <p:cNvSpPr txBox="1"/>
          <p:nvPr/>
        </p:nvSpPr>
        <p:spPr>
          <a:xfrm>
            <a:off x="1571476" y="2438400"/>
            <a:ext cx="40302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/>
              <a:t>Statistical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Correlation vs. Causation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Introduction to Hypothesis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Introduction to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FC688-5407-9EFF-9F80-0A980A80B0FA}"/>
              </a:ext>
            </a:extLst>
          </p:cNvPr>
          <p:cNvSpPr txBox="1"/>
          <p:nvPr/>
        </p:nvSpPr>
        <p:spPr>
          <a:xfrm>
            <a:off x="6863687" y="2438400"/>
            <a:ext cx="50545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/>
              <a:t>Implementation with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Advanced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Create interactive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Calculation of statistical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  <a:p>
            <a:r>
              <a:rPr lang="en" b="1"/>
              <a:t>Project work in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Data Analyst Study (Visualization Focus)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Scientific Study (Statistics Focus)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6969DFD9-359F-B2F0-E3C2-CADBEB79B06F}"/>
              </a:ext>
            </a:extLst>
          </p:cNvPr>
          <p:cNvSpPr/>
          <p:nvPr/>
        </p:nvSpPr>
        <p:spPr>
          <a:xfrm>
            <a:off x="-274304" y="4757174"/>
            <a:ext cx="4030270" cy="91262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 	You </a:t>
            </a:r>
            <a:r>
              <a:rPr lang="en" b="1" u="sng" dirty="0">
                <a:solidFill>
                  <a:schemeClr val="accent5">
                    <a:lumMod val="50000"/>
                  </a:schemeClr>
                </a:solidFill>
              </a:rPr>
              <a:t>won't need a</a:t>
            </a:r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 master’s 	degree in mathematics </a:t>
            </a:r>
          </a:p>
        </p:txBody>
      </p:sp>
    </p:spTree>
    <p:extLst>
      <p:ext uri="{BB962C8B-B14F-4D97-AF65-F5344CB8AC3E}">
        <p14:creationId xmlns:p14="http://schemas.microsoft.com/office/powerpoint/2010/main" val="3684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A835-79C3-A83C-099F-F4E6EFB4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The Difficult Case: Join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0823C-F805-0463-0166-DFF9F8FF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0F78CF-8243-B125-8706-6E0E883A9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98095"/>
              </p:ext>
            </p:extLst>
          </p:nvPr>
        </p:nvGraphicFramePr>
        <p:xfrm>
          <a:off x="6483942" y="1944837"/>
          <a:ext cx="5129405" cy="18550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2026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664990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982242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  <a:gridCol w="1250147">
                  <a:extLst>
                    <a:ext uri="{9D8B030D-6E8A-4147-A177-3AD203B41FA5}">
                      <a16:colId xmlns:a16="http://schemas.microsoft.com/office/drawing/2014/main" val="2742671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err="1"/>
                        <a:t>OrderID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err="1"/>
                        <a:t>Customer 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err="1"/>
                        <a:t>ItemID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68914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80151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1002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70815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1001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/>
                        <a:t>51805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5423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862EE4-E62B-23F8-CD6C-24C824328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11387"/>
              </p:ext>
            </p:extLst>
          </p:nvPr>
        </p:nvGraphicFramePr>
        <p:xfrm>
          <a:off x="578653" y="1944837"/>
          <a:ext cx="4367815" cy="148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84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403497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Customer 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56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9FB7-B8CE-9B12-71EB-72ECC752A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8F3C-B194-014A-168E-5130CE12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The Difficult Case: Join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EC003-D189-8FEF-5C97-03C129EB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1B030-594E-F89D-25AF-5724B315B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050"/>
              </p:ext>
            </p:extLst>
          </p:nvPr>
        </p:nvGraphicFramePr>
        <p:xfrm>
          <a:off x="6483942" y="1944837"/>
          <a:ext cx="5129405" cy="18550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2026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664990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982242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  <a:gridCol w="1250147">
                  <a:extLst>
                    <a:ext uri="{9D8B030D-6E8A-4147-A177-3AD203B41FA5}">
                      <a16:colId xmlns:a16="http://schemas.microsoft.com/office/drawing/2014/main" val="2742671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err="1"/>
                        <a:t>OrderID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err="1"/>
                        <a:t>Customer 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err="1"/>
                        <a:t>ItemID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68914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80151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1002</a:t>
                      </a:r>
                      <a:endParaRPr lang="de-DE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70815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/>
                        <a:t>51805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5423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AA0EC4-24BF-D1F8-40B1-315702D3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72253"/>
              </p:ext>
            </p:extLst>
          </p:nvPr>
        </p:nvGraphicFramePr>
        <p:xfrm>
          <a:off x="578653" y="1944837"/>
          <a:ext cx="4367815" cy="148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84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403497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Customer 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Meier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3"/>
                          </a:solidFill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  <p:cxnSp>
        <p:nvCxnSpPr>
          <p:cNvPr id="5" name="Straight Arrow Connector 6">
            <a:extLst>
              <a:ext uri="{FF2B5EF4-FFF2-40B4-BE49-F238E27FC236}">
                <a16:creationId xmlns:a16="http://schemas.microsoft.com/office/drawing/2014/main" id="{1CA601A5-DA65-201A-D8A1-083ED64D3784}"/>
              </a:ext>
            </a:extLst>
          </p:cNvPr>
          <p:cNvCxnSpPr>
            <a:cxnSpLocks/>
          </p:cNvCxnSpPr>
          <p:nvPr/>
        </p:nvCxnSpPr>
        <p:spPr>
          <a:xfrm flipV="1">
            <a:off x="4772297" y="2490651"/>
            <a:ext cx="1558834" cy="3816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DCDBBC7C-FF17-71D5-33A5-177A3D5F2F68}"/>
              </a:ext>
            </a:extLst>
          </p:cNvPr>
          <p:cNvCxnSpPr>
            <a:cxnSpLocks/>
          </p:cNvCxnSpPr>
          <p:nvPr/>
        </p:nvCxnSpPr>
        <p:spPr>
          <a:xfrm>
            <a:off x="4772297" y="2872338"/>
            <a:ext cx="1558834" cy="3846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D150E887-49C8-9F84-7A68-AF446CBEE9ED}"/>
              </a:ext>
            </a:extLst>
          </p:cNvPr>
          <p:cNvCxnSpPr>
            <a:cxnSpLocks/>
          </p:cNvCxnSpPr>
          <p:nvPr/>
        </p:nvCxnSpPr>
        <p:spPr>
          <a:xfrm>
            <a:off x="4772297" y="2872338"/>
            <a:ext cx="1598434" cy="7286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61D1C3C4-44B9-0743-6D5E-5D5F580B64A0}"/>
              </a:ext>
            </a:extLst>
          </p:cNvPr>
          <p:cNvCxnSpPr>
            <a:cxnSpLocks/>
          </p:cNvCxnSpPr>
          <p:nvPr/>
        </p:nvCxnSpPr>
        <p:spPr>
          <a:xfrm flipV="1">
            <a:off x="4685211" y="2872338"/>
            <a:ext cx="1645920" cy="38466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4">
            <a:extLst>
              <a:ext uri="{FF2B5EF4-FFF2-40B4-BE49-F238E27FC236}">
                <a16:creationId xmlns:a16="http://schemas.microsoft.com/office/drawing/2014/main" id="{24C84835-F425-552E-3232-4E53F4AE7A1C}"/>
              </a:ext>
            </a:extLst>
          </p:cNvPr>
          <p:cNvSpPr/>
          <p:nvPr/>
        </p:nvSpPr>
        <p:spPr>
          <a:xfrm>
            <a:off x="2861239" y="4603410"/>
            <a:ext cx="6700772" cy="1010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pd.merge(df1, df2, on=„CustomerID“, how=„outer“)</a:t>
            </a:r>
          </a:p>
        </p:txBody>
      </p:sp>
    </p:spTree>
    <p:extLst>
      <p:ext uri="{BB962C8B-B14F-4D97-AF65-F5344CB8AC3E}">
        <p14:creationId xmlns:p14="http://schemas.microsoft.com/office/powerpoint/2010/main" val="32704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F8DA4-A86D-9E10-3452-9DCFCB1A6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33CE-C640-25DF-20FE-14204F8D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The Difficult Case: Join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66A1E-35C3-C2FC-B791-6B548CBD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9D0C2B-1B9A-C5A3-E090-DD849045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06626"/>
              </p:ext>
            </p:extLst>
          </p:nvPr>
        </p:nvGraphicFramePr>
        <p:xfrm>
          <a:off x="578654" y="1944837"/>
          <a:ext cx="7677073" cy="249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12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270669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478428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1842969456"/>
                    </a:ext>
                  </a:extLst>
                </a:gridCol>
                <a:gridCol w="1053081">
                  <a:extLst>
                    <a:ext uri="{9D8B030D-6E8A-4147-A177-3AD203B41FA5}">
                      <a16:colId xmlns:a16="http://schemas.microsoft.com/office/drawing/2014/main" val="1678520295"/>
                    </a:ext>
                  </a:extLst>
                </a:gridCol>
                <a:gridCol w="1341777">
                  <a:extLst>
                    <a:ext uri="{9D8B030D-6E8A-4147-A177-3AD203B41FA5}">
                      <a16:colId xmlns:a16="http://schemas.microsoft.com/office/drawing/2014/main" val="4031481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err="1"/>
                        <a:t>Customer 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err="1"/>
                        <a:t>OrderID</a:t>
                      </a:r>
                      <a:endParaRPr lang="de-DE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err="1"/>
                        <a:t>ItemID</a:t>
                      </a:r>
                      <a:endParaRPr lang="de-DE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/>
                        <a:t>Quantity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 dirty="0">
                          <a:solidFill>
                            <a:schemeClr val="dk1"/>
                          </a:solidFill>
                          <a:effectLst/>
                        </a:rPr>
                        <a:t>68914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06872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70815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2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  <a:endParaRPr lang="e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/>
                        <a:t>51805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>
                          <a:solidFill>
                            <a:schemeClr val="accent3"/>
                          </a:solidFill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80151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  <p:sp>
        <p:nvSpPr>
          <p:cNvPr id="6" name="Rectangle 14">
            <a:extLst>
              <a:ext uri="{FF2B5EF4-FFF2-40B4-BE49-F238E27FC236}">
                <a16:creationId xmlns:a16="http://schemas.microsoft.com/office/drawing/2014/main" id="{D62C7950-7F5A-2AA3-F1F9-731C18BA4880}"/>
              </a:ext>
            </a:extLst>
          </p:cNvPr>
          <p:cNvSpPr/>
          <p:nvPr/>
        </p:nvSpPr>
        <p:spPr>
          <a:xfrm>
            <a:off x="2861239" y="4603410"/>
            <a:ext cx="6700772" cy="1010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pd.merge(df1, df2, on=„CustomerID“, how=„outer“)</a:t>
            </a:r>
          </a:p>
        </p:txBody>
      </p:sp>
    </p:spTree>
    <p:extLst>
      <p:ext uri="{BB962C8B-B14F-4D97-AF65-F5344CB8AC3E}">
        <p14:creationId xmlns:p14="http://schemas.microsoft.com/office/powerpoint/2010/main" val="361378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FD6A55F0-95D5-520B-2D8C-25C0C2AFCB0E}"/>
              </a:ext>
            </a:extLst>
          </p:cNvPr>
          <p:cNvSpPr/>
          <p:nvPr/>
        </p:nvSpPr>
        <p:spPr>
          <a:xfrm>
            <a:off x="5816007" y="2481943"/>
            <a:ext cx="584793" cy="1175657"/>
          </a:xfrm>
          <a:custGeom>
            <a:avLst/>
            <a:gdLst>
              <a:gd name="connsiteX0" fmla="*/ 226423 w 548640"/>
              <a:gd name="connsiteY0" fmla="*/ 0 h 1140823"/>
              <a:gd name="connsiteX1" fmla="*/ 0 w 548640"/>
              <a:gd name="connsiteY1" fmla="*/ 383177 h 1140823"/>
              <a:gd name="connsiteX2" fmla="*/ 17417 w 548640"/>
              <a:gd name="connsiteY2" fmla="*/ 818606 h 1140823"/>
              <a:gd name="connsiteX3" fmla="*/ 209006 w 548640"/>
              <a:gd name="connsiteY3" fmla="*/ 1140823 h 1140823"/>
              <a:gd name="connsiteX4" fmla="*/ 348343 w 548640"/>
              <a:gd name="connsiteY4" fmla="*/ 1097280 h 1140823"/>
              <a:gd name="connsiteX5" fmla="*/ 548640 w 548640"/>
              <a:gd name="connsiteY5" fmla="*/ 653143 h 1140823"/>
              <a:gd name="connsiteX6" fmla="*/ 444137 w 548640"/>
              <a:gd name="connsiteY6" fmla="*/ 165463 h 1140823"/>
              <a:gd name="connsiteX7" fmla="*/ 226423 w 548640"/>
              <a:gd name="connsiteY7" fmla="*/ 0 h 114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640" h="1140823">
                <a:moveTo>
                  <a:pt x="226423" y="0"/>
                </a:moveTo>
                <a:lnTo>
                  <a:pt x="0" y="383177"/>
                </a:lnTo>
                <a:lnTo>
                  <a:pt x="17417" y="818606"/>
                </a:lnTo>
                <a:lnTo>
                  <a:pt x="209006" y="1140823"/>
                </a:lnTo>
                <a:lnTo>
                  <a:pt x="348343" y="1097280"/>
                </a:lnTo>
                <a:lnTo>
                  <a:pt x="548640" y="653143"/>
                </a:lnTo>
                <a:lnTo>
                  <a:pt x="444137" y="165463"/>
                </a:lnTo>
                <a:lnTo>
                  <a:pt x="2264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858568-7595-7302-74CD-79D8F1482776}"/>
              </a:ext>
            </a:extLst>
          </p:cNvPr>
          <p:cNvSpPr/>
          <p:nvPr/>
        </p:nvSpPr>
        <p:spPr>
          <a:xfrm>
            <a:off x="522514" y="2260295"/>
            <a:ext cx="1611085" cy="16110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88B0E-B65F-20C8-5CDA-86FD418F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err="1">
                <a:latin typeface="Cascadia Code" panose="020B0609020000020004" pitchFamily="49" charset="0"/>
                <a:cs typeface="Cascadia Code" panose="020B0609020000020004" pitchFamily="49" charset="0"/>
              </a:rPr>
              <a:t>How: Left/Right vs Inner vs Outer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3CEF7-4344-D328-8781-1D73413C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724421-7217-242C-6EC7-3E6A481C0961}"/>
              </a:ext>
            </a:extLst>
          </p:cNvPr>
          <p:cNvSpPr/>
          <p:nvPr/>
        </p:nvSpPr>
        <p:spPr>
          <a:xfrm>
            <a:off x="1573614" y="2260295"/>
            <a:ext cx="1611085" cy="161108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103D9-442B-B43A-1C87-D74292746DA4}"/>
              </a:ext>
            </a:extLst>
          </p:cNvPr>
          <p:cNvSpPr/>
          <p:nvPr/>
        </p:nvSpPr>
        <p:spPr>
          <a:xfrm>
            <a:off x="1573614" y="4236721"/>
            <a:ext cx="1611085" cy="16110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FBF17-E6E1-16A9-DA9D-9CE1F50FE395}"/>
              </a:ext>
            </a:extLst>
          </p:cNvPr>
          <p:cNvSpPr/>
          <p:nvPr/>
        </p:nvSpPr>
        <p:spPr>
          <a:xfrm>
            <a:off x="522514" y="4236721"/>
            <a:ext cx="1611085" cy="161108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2E6BD-6844-ED03-9166-D65710A49366}"/>
              </a:ext>
            </a:extLst>
          </p:cNvPr>
          <p:cNvSpPr/>
          <p:nvPr/>
        </p:nvSpPr>
        <p:spPr>
          <a:xfrm>
            <a:off x="522514" y="1584504"/>
            <a:ext cx="2662185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err="1"/>
              <a:t>Left / Right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3BAD78-F5E9-CB68-F261-B25365D47822}"/>
              </a:ext>
            </a:extLst>
          </p:cNvPr>
          <p:cNvSpPr/>
          <p:nvPr/>
        </p:nvSpPr>
        <p:spPr>
          <a:xfrm>
            <a:off x="4764907" y="2260295"/>
            <a:ext cx="1611085" cy="161108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EC6DA7-EE62-18CD-2B88-C78074589417}"/>
              </a:ext>
            </a:extLst>
          </p:cNvPr>
          <p:cNvSpPr/>
          <p:nvPr/>
        </p:nvSpPr>
        <p:spPr>
          <a:xfrm>
            <a:off x="5816007" y="2260295"/>
            <a:ext cx="1611085" cy="161108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8202F-495D-90F2-323F-FF228CA941FB}"/>
              </a:ext>
            </a:extLst>
          </p:cNvPr>
          <p:cNvSpPr/>
          <p:nvPr/>
        </p:nvSpPr>
        <p:spPr>
          <a:xfrm>
            <a:off x="4764907" y="1584504"/>
            <a:ext cx="2662185" cy="39694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err="1"/>
              <a:t>Inner</a:t>
            </a:r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ED1DA1-B49E-7FB0-DA90-61595B35945D}"/>
              </a:ext>
            </a:extLst>
          </p:cNvPr>
          <p:cNvSpPr/>
          <p:nvPr/>
        </p:nvSpPr>
        <p:spPr>
          <a:xfrm>
            <a:off x="9007300" y="2260295"/>
            <a:ext cx="1611085" cy="1611085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8C274-54D5-0F8F-0087-2E34F21D16D0}"/>
              </a:ext>
            </a:extLst>
          </p:cNvPr>
          <p:cNvSpPr/>
          <p:nvPr/>
        </p:nvSpPr>
        <p:spPr>
          <a:xfrm>
            <a:off x="10058400" y="2260295"/>
            <a:ext cx="1611085" cy="1611085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0D12B-79F0-1E71-6D85-2709711A1072}"/>
              </a:ext>
            </a:extLst>
          </p:cNvPr>
          <p:cNvSpPr/>
          <p:nvPr/>
        </p:nvSpPr>
        <p:spPr>
          <a:xfrm>
            <a:off x="9007300" y="1584504"/>
            <a:ext cx="2662185" cy="39694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Outer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6FD956-B64D-B396-327D-63DB2505709F}"/>
              </a:ext>
            </a:extLst>
          </p:cNvPr>
          <p:cNvSpPr/>
          <p:nvPr/>
        </p:nvSpPr>
        <p:spPr>
          <a:xfrm>
            <a:off x="9007300" y="2260295"/>
            <a:ext cx="1611085" cy="161108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B454DF-6150-9482-EC35-84B179D42759}"/>
              </a:ext>
            </a:extLst>
          </p:cNvPr>
          <p:cNvSpPr/>
          <p:nvPr/>
        </p:nvSpPr>
        <p:spPr>
          <a:xfrm>
            <a:off x="4764907" y="4603410"/>
            <a:ext cx="6904578" cy="1010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>
                <a:solidFill>
                  <a:schemeClr val="bg1"/>
                </a:solidFill>
                <a:cs typeface="Cascadia Code" panose="020B0609020000020004" pitchFamily="49" charset="0"/>
              </a:rPr>
              <a:t>Rows of IDs in the filled area are kept. </a:t>
            </a:r>
            <a:br>
              <a:rPr lang="de-DE">
                <a:solidFill>
                  <a:schemeClr val="bg1"/>
                </a:solidFill>
                <a:cs typeface="Cascadia Code" panose="020B0609020000020004" pitchFamily="49" charset="0"/>
              </a:rPr>
            </a:br>
            <a:r>
              <a:rPr lang="en">
                <a:solidFill>
                  <a:schemeClr val="bg1"/>
                </a:solidFill>
                <a:cs typeface="Cascadia Code" panose="020B0609020000020004" pitchFamily="49" charset="0"/>
              </a:rPr>
              <a:t>Differences shown are important if </a:t>
            </a:r>
          </a:p>
          <a:p>
            <a:pPr algn="ctr"/>
            <a:r>
              <a:rPr lang="en">
                <a:solidFill>
                  <a:schemeClr val="bg1"/>
                </a:solidFill>
                <a:cs typeface="Cascadia Code" panose="020B0609020000020004" pitchFamily="49" charset="0"/>
              </a:rPr>
              <a:t>Table A does not have the same IDs as Table B. </a:t>
            </a:r>
          </a:p>
        </p:txBody>
      </p:sp>
    </p:spTree>
    <p:extLst>
      <p:ext uri="{BB962C8B-B14F-4D97-AF65-F5344CB8AC3E}">
        <p14:creationId xmlns:p14="http://schemas.microsoft.com/office/powerpoint/2010/main" val="2733993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E8FD3-8971-4D48-36DF-AF66411C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29BE-757B-599A-F145-EA2F1BFA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It's your turn!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B1376-F5B1-77DB-BA00-7A2F2E7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FFF3-97F8-EEB7-8605-804FC80493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Exercises</a:t>
            </a:r>
          </a:p>
          <a:p>
            <a:pPr marL="0" indent="0" algn="ctr">
              <a:buNone/>
            </a:pPr>
            <a:r>
              <a:rPr lang="en" sz="4000" dirty="0">
                <a:sym typeface="Wingdings" panose="05000000000000000000" pitchFamily="2" charset="2"/>
              </a:rPr>
              <a:t>Notebook 4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8694151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1807014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D9665-AB24-AEF4-C0CC-FBCA53945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6D2BEE-074C-82E4-BF8E-7D1E6A50DA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8413E-55CA-B9CB-5DB2-13228F23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13398F1D-0AA3-D67B-74D1-2482A257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DC936-4A78-4802-6A92-B2E90726A654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16996532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D23DF-8FA5-920C-F09C-3156AFA17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75D301-B068-F8C3-7F5E-91734676B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123C-B5E6-C02C-4442-493E9EF3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2ABF29DF-3121-196C-4CC2-B80FED661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DA1AD-19D2-A4AA-B718-87A7E1C75DB2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338954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245704" y="3760305"/>
            <a:ext cx="9524565" cy="7174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866C2D-2216-1435-747E-4D29EB60A60B}"/>
              </a:ext>
            </a:extLst>
          </p:cNvPr>
          <p:cNvSpPr/>
          <p:nvPr/>
        </p:nvSpPr>
        <p:spPr>
          <a:xfrm>
            <a:off x="8968655" y="2232992"/>
            <a:ext cx="1610140" cy="1803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b="1">
                <a:solidFill>
                  <a:schemeClr val="accent6">
                    <a:lumMod val="75000"/>
                  </a:schemeClr>
                </a:solidFill>
              </a:rPr>
              <a:t>Your 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3DCD8B-E76B-AE70-BA3C-1333CA273F04}"/>
              </a:ext>
            </a:extLst>
          </p:cNvPr>
          <p:cNvSpPr/>
          <p:nvPr/>
        </p:nvSpPr>
        <p:spPr>
          <a:xfrm>
            <a:off x="8950311" y="3027424"/>
            <a:ext cx="1610140" cy="16101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F8BEB4-A542-3DB6-CAF4-3DB6E704A641}"/>
              </a:ext>
            </a:extLst>
          </p:cNvPr>
          <p:cNvSpPr/>
          <p:nvPr/>
        </p:nvSpPr>
        <p:spPr>
          <a:xfrm>
            <a:off x="1542435" y="2232992"/>
            <a:ext cx="1610140" cy="1803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Presen-tations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1044B2-48EB-91A0-77B5-9CE16328C596}"/>
              </a:ext>
            </a:extLst>
          </p:cNvPr>
          <p:cNvSpPr/>
          <p:nvPr/>
        </p:nvSpPr>
        <p:spPr>
          <a:xfrm>
            <a:off x="1524091" y="3027424"/>
            <a:ext cx="1610140" cy="16101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334740-F519-2E44-4DC8-702B6794D562}"/>
              </a:ext>
            </a:extLst>
          </p:cNvPr>
          <p:cNvSpPr/>
          <p:nvPr/>
        </p:nvSpPr>
        <p:spPr>
          <a:xfrm>
            <a:off x="5264717" y="2232992"/>
            <a:ext cx="1610140" cy="1803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b="1">
                <a:solidFill>
                  <a:schemeClr val="accent6">
                    <a:lumMod val="75000"/>
                  </a:schemeClr>
                </a:solidFill>
              </a:rPr>
              <a:t>Interactive Challenges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How do we achieve your goals?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5246373" y="3027424"/>
            <a:ext cx="1610140" cy="16101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 descr="Teacher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111" y="3348260"/>
            <a:ext cx="914400" cy="914400"/>
          </a:xfrm>
          <a:prstGeom prst="rect">
            <a:avLst/>
          </a:prstGeom>
        </p:spPr>
      </p:pic>
      <p:pic>
        <p:nvPicPr>
          <p:cNvPr id="16" name="Graphic 15" descr="Questions with solid fill">
            <a:extLst>
              <a:ext uri="{FF2B5EF4-FFF2-40B4-BE49-F238E27FC236}">
                <a16:creationId xmlns:a16="http://schemas.microsoft.com/office/drawing/2014/main" id="{4AAF2C47-139E-3A2C-4619-8E38762D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1922" y="3303105"/>
            <a:ext cx="914400" cy="914400"/>
          </a:xfrm>
          <a:prstGeom prst="rect">
            <a:avLst/>
          </a:prstGeom>
        </p:spPr>
      </p:pic>
      <p:pic>
        <p:nvPicPr>
          <p:cNvPr id="18" name="Graphic 17" descr="Playbook with solid fill">
            <a:extLst>
              <a:ext uri="{FF2B5EF4-FFF2-40B4-BE49-F238E27FC236}">
                <a16:creationId xmlns:a16="http://schemas.microsoft.com/office/drawing/2014/main" id="{2CBE0679-DF6E-E55F-588B-7E1F480A9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726" y="33482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6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What will we need?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600" b="1">
                <a:solidFill>
                  <a:schemeClr val="accent6">
                    <a:lumMod val="75000"/>
                  </a:schemeClr>
                </a:solidFill>
              </a:rPr>
              <a:t>Trinket</a:t>
            </a:r>
          </a:p>
          <a:p>
            <a:pPr algn="ctr"/>
            <a:r>
              <a:rPr lang="en" sz="1600" b="1" err="1">
                <a:solidFill>
                  <a:schemeClr val="accent6">
                    <a:lumMod val="75000"/>
                  </a:schemeClr>
                </a:solidFill>
              </a:rPr>
              <a:t>Colab, JupyterLite</a:t>
            </a:r>
            <a:endParaRPr lang="en-GB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>
                <a:solidFill>
                  <a:schemeClr val="accent6">
                    <a:lumMod val="75000"/>
                  </a:schemeClr>
                </a:solidFill>
              </a:rPr>
              <a:t>LLM</a:t>
            </a:r>
            <a:endParaRPr lang="en-GB" sz="2400" b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Graphic 13" descr="Laptop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5678" y="3016955"/>
            <a:ext cx="914400" cy="914400"/>
          </a:xfrm>
          <a:prstGeom prst="rect">
            <a:avLst/>
          </a:prstGeom>
        </p:spPr>
      </p:pic>
      <p:pic>
        <p:nvPicPr>
          <p:cNvPr id="5" name="Graphic 4" descr="Chat with solid fill">
            <a:extLst>
              <a:ext uri="{FF2B5EF4-FFF2-40B4-BE49-F238E27FC236}">
                <a16:creationId xmlns:a16="http://schemas.microsoft.com/office/drawing/2014/main" id="{451FA02C-1C74-D1AC-FC4D-ACF5FB8F6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3174" y="30439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7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1e4dc5c-6c21-486a-be40-501b7122a21e}" enabled="1" method="Privileged" siteId="{2d75a51b-29e5-45d5-a5c5-5aa979cb6a2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2741</Words>
  <Application>Microsoft Office PowerPoint</Application>
  <PresentationFormat>Widescreen</PresentationFormat>
  <Paragraphs>700</Paragraphs>
  <Slides>77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Calibri</vt:lpstr>
      <vt:lpstr>Calibri Light</vt:lpstr>
      <vt:lpstr>Cascadia Code</vt:lpstr>
      <vt:lpstr>Century Gothic</vt:lpstr>
      <vt:lpstr>Wingdings</vt:lpstr>
      <vt:lpstr>Wingdings 2</vt:lpstr>
      <vt:lpstr>Quotable</vt:lpstr>
      <vt:lpstr>Custom Design</vt:lpstr>
      <vt:lpstr>Advanced Python</vt:lpstr>
      <vt:lpstr>An overview</vt:lpstr>
      <vt:lpstr>Previously...</vt:lpstr>
      <vt:lpstr>Whom did I develop the course for?</vt:lpstr>
      <vt:lpstr>Feedback from previous courses</vt:lpstr>
      <vt:lpstr>Who am I?</vt:lpstr>
      <vt:lpstr>Course Objectives</vt:lpstr>
      <vt:lpstr>How do we achieve your goals?</vt:lpstr>
      <vt:lpstr>What will we need?</vt:lpstr>
      <vt:lpstr>Schedule Day 1</vt:lpstr>
      <vt:lpstr>Schedule Day 2</vt:lpstr>
      <vt:lpstr>Why pursue data analysis  and statistics?</vt:lpstr>
      <vt:lpstr>Disclaimer</vt:lpstr>
      <vt:lpstr>PowerPoint Presentation</vt:lpstr>
      <vt:lpstr>Distorted axes</vt:lpstr>
      <vt:lpstr>Distorted axes</vt:lpstr>
      <vt:lpstr>PowerPoint Presentation</vt:lpstr>
      <vt:lpstr>PowerPoint Presentation</vt:lpstr>
      <vt:lpstr>PowerPoint Presentation</vt:lpstr>
      <vt:lpstr>Professional relevance</vt:lpstr>
      <vt:lpstr>An outlook… 🔜</vt:lpstr>
      <vt:lpstr>What do we mean by data analysis &amp; statistics?</vt:lpstr>
      <vt:lpstr>PowerPoint Presentation</vt:lpstr>
      <vt:lpstr>An example</vt:lpstr>
      <vt:lpstr>An example</vt:lpstr>
      <vt:lpstr>Correlation vs Causation</vt:lpstr>
      <vt:lpstr>PowerPoint Presentation</vt:lpstr>
      <vt:lpstr>An example</vt:lpstr>
      <vt:lpstr>An example</vt:lpstr>
      <vt:lpstr>PowerPoint Presentation</vt:lpstr>
      <vt:lpstr>Three types of correlation</vt:lpstr>
      <vt:lpstr>It's your turn!</vt:lpstr>
      <vt:lpstr>The Great Tree of Statistical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It's your turn!</vt:lpstr>
      <vt:lpstr>PowerPoint Presentation</vt:lpstr>
      <vt:lpstr>Different types of statistical variables</vt:lpstr>
      <vt:lpstr>PowerPoint Presentation</vt:lpstr>
      <vt:lpstr>Dependent &amp; Independent Variables</vt:lpstr>
      <vt:lpstr>Dependent &amp; Independent Variables</vt:lpstr>
      <vt:lpstr>Dependent &amp; Independent Variables</vt:lpstr>
      <vt:lpstr>Dependent &amp; Independent Variables</vt:lpstr>
      <vt:lpstr>Dependent &amp; Independent Variables</vt:lpstr>
      <vt:lpstr>PowerPoint Presentation</vt:lpstr>
      <vt:lpstr>Finding Differences with Hypothesis Testing</vt:lpstr>
      <vt:lpstr>PowerPoint Presentation</vt:lpstr>
      <vt:lpstr>Hypothesis: Recipe B tastes better</vt:lpstr>
      <vt:lpstr>Hypothesis: Recipe B tastes better</vt:lpstr>
      <vt:lpstr>PowerPoint Presentation</vt:lpstr>
      <vt:lpstr>PowerPoint Presentation</vt:lpstr>
      <vt:lpstr>T-Test Intuition</vt:lpstr>
      <vt:lpstr>T-Test Intuition</vt:lpstr>
      <vt:lpstr>Side Note on Scientific Notation</vt:lpstr>
      <vt:lpstr>It's your turn!</vt:lpstr>
      <vt:lpstr>PowerPoint Presentation</vt:lpstr>
      <vt:lpstr>Making predictions with regressions</vt:lpstr>
      <vt:lpstr>PowerPoint Presentation</vt:lpstr>
      <vt:lpstr>Linear Regression: Starting Point</vt:lpstr>
      <vt:lpstr>How does a linear regression work?</vt:lpstr>
      <vt:lpstr>How does a linear regression work?</vt:lpstr>
      <vt:lpstr>How does a linear regression work?</vt:lpstr>
      <vt:lpstr>It's your turn!</vt:lpstr>
      <vt:lpstr>Working with Multiple Datasets</vt:lpstr>
      <vt:lpstr>The simple case: concatination</vt:lpstr>
      <vt:lpstr>The Difficult Case: Join</vt:lpstr>
      <vt:lpstr>The Difficult Case: Join</vt:lpstr>
      <vt:lpstr>The Difficult Case: Join</vt:lpstr>
      <vt:lpstr>How: Left/Right vs Inner vs Outer</vt:lpstr>
      <vt:lpstr>It's your turn!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Kovanda, Elliot</dc:creator>
  <cp:lastModifiedBy>Elliot Kovanda</cp:lastModifiedBy>
  <cp:revision>5</cp:revision>
  <dcterms:modified xsi:type="dcterms:W3CDTF">2025-06-28T09:31:41Z</dcterms:modified>
</cp:coreProperties>
</file>