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36"/>
  </p:notesMasterIdLst>
  <p:sldIdLst>
    <p:sldId id="265" r:id="rId3"/>
    <p:sldId id="267" r:id="rId4"/>
    <p:sldId id="269" r:id="rId5"/>
    <p:sldId id="280" r:id="rId6"/>
    <p:sldId id="282" r:id="rId7"/>
    <p:sldId id="328" r:id="rId8"/>
    <p:sldId id="319" r:id="rId9"/>
    <p:sldId id="283" r:id="rId10"/>
    <p:sldId id="276" r:id="rId11"/>
    <p:sldId id="285" r:id="rId12"/>
    <p:sldId id="314" r:id="rId13"/>
    <p:sldId id="316" r:id="rId14"/>
    <p:sldId id="329" r:id="rId15"/>
    <p:sldId id="277" r:id="rId16"/>
    <p:sldId id="317" r:id="rId17"/>
    <p:sldId id="284" r:id="rId18"/>
    <p:sldId id="311" r:id="rId19"/>
    <p:sldId id="312" r:id="rId20"/>
    <p:sldId id="315" r:id="rId21"/>
    <p:sldId id="318" r:id="rId22"/>
    <p:sldId id="309" r:id="rId23"/>
    <p:sldId id="331" r:id="rId24"/>
    <p:sldId id="333" r:id="rId25"/>
    <p:sldId id="334" r:id="rId26"/>
    <p:sldId id="332" r:id="rId27"/>
    <p:sldId id="335" r:id="rId28"/>
    <p:sldId id="336" r:id="rId29"/>
    <p:sldId id="321" r:id="rId30"/>
    <p:sldId id="330" r:id="rId31"/>
    <p:sldId id="322" r:id="rId32"/>
    <p:sldId id="323" r:id="rId33"/>
    <p:sldId id="324" r:id="rId34"/>
    <p:sldId id="32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979FBD08-242E-48F0-86A1-05A1C17FEBFB}">
          <p14:sldIdLst>
            <p14:sldId id="265"/>
            <p14:sldId id="267"/>
            <p14:sldId id="269"/>
            <p14:sldId id="280"/>
            <p14:sldId id="282"/>
            <p14:sldId id="328"/>
            <p14:sldId id="319"/>
            <p14:sldId id="283"/>
            <p14:sldId id="276"/>
            <p14:sldId id="285"/>
            <p14:sldId id="314"/>
            <p14:sldId id="316"/>
            <p14:sldId id="329"/>
            <p14:sldId id="277"/>
            <p14:sldId id="317"/>
            <p14:sldId id="284"/>
            <p14:sldId id="311"/>
            <p14:sldId id="312"/>
            <p14:sldId id="315"/>
            <p14:sldId id="318"/>
            <p14:sldId id="309"/>
            <p14:sldId id="331"/>
            <p14:sldId id="333"/>
            <p14:sldId id="334"/>
            <p14:sldId id="332"/>
            <p14:sldId id="335"/>
            <p14:sldId id="336"/>
            <p14:sldId id="321"/>
            <p14:sldId id="330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4003" autoAdjust="0"/>
  </p:normalViewPr>
  <p:slideViewPr>
    <p:cSldViewPr snapToGrid="0">
      <p:cViewPr varScale="1">
        <p:scale>
          <a:sx n="134" d="100"/>
          <a:sy n="134" d="100"/>
        </p:scale>
        <p:origin x="3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12/10/2025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Von mir vorbereitete Präsentationen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Interaktive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Eigene Projekte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Eure Fragen und gegenseitige Unterstützung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Trinket.io, Google </a:t>
            </a:r>
            <a:r>
              <a:rPr lang="de-DE" dirty="0" err="1"/>
              <a:t>Colaboratory</a:t>
            </a:r>
            <a:r>
              <a:rPr lang="de-DE" dirty="0"/>
              <a:t> / </a:t>
            </a:r>
            <a:r>
              <a:rPr lang="de-DE" dirty="0" err="1"/>
              <a:t>JupyterLite</a:t>
            </a:r>
            <a:endParaRPr lang="de-DE" dirty="0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Fragen &amp; Austausch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ChatGPT / Google Gemini / Claude /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https://www.polleverywhere.com/activities?folder=17947524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 25 Teilnehmende)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6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Programmiersprache von vielen. Alle haben eines gemeinsam: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Python </a:t>
            </a:r>
            <a:r>
              <a:rPr lang="en-US" b="1" dirty="0" err="1"/>
              <a:t>Anwendendenkurs</a:t>
            </a:r>
            <a:br>
              <a:rPr lang="en-US" b="1" dirty="0"/>
            </a:br>
            <a:r>
              <a:rPr lang="en-US" b="1" dirty="0"/>
              <a:t>Goethe Universität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Anwendungskurs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6.png"/><Relationship Id="rId17" Type="http://schemas.microsoft.com/office/2007/relationships/hdphoto" Target="../media/hdphoto7.wdp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6.png"/><Relationship Id="rId17" Type="http://schemas.microsoft.com/office/2007/relationships/hdphoto" Target="../media/hdphoto7.wdp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esomedata/awesome-public-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ata.world/search" TargetMode="External"/><Relationship Id="rId4" Type="http://schemas.openxmlformats.org/officeDocument/2006/relationships/hyperlink" Target="https://www-genesis.destatis.de/genesis/onl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Python für Einsteiger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Einführung in die Datenanalyse mit Python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B7A-C2C8-06C0-8487-9DCDE35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0F93-3670-5DA1-372D-83CD765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AAE1-28AE-54C5-4B26-B47606654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2067339"/>
            <a:ext cx="10840374" cy="2997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Python ist eine Sprache.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Wir lernen die </a:t>
            </a:r>
            <a:r>
              <a:rPr lang="de-DE" b="1" dirty="0"/>
              <a:t>Vokabeln</a:t>
            </a:r>
            <a:r>
              <a:rPr lang="de-DE" dirty="0"/>
              <a:t> und </a:t>
            </a:r>
            <a:r>
              <a:rPr lang="de-DE" b="1" dirty="0"/>
              <a:t>Grammatik</a:t>
            </a:r>
            <a:r>
              <a:rPr lang="de-DE" dirty="0"/>
              <a:t>,</a:t>
            </a:r>
          </a:p>
          <a:p>
            <a:pPr marL="0" indent="0" algn="ctr">
              <a:buNone/>
            </a:pPr>
            <a:r>
              <a:rPr lang="de-DE" dirty="0"/>
              <a:t>um in Python mit einem Computer sprechen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2513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8AF-2597-172E-C244-8C7F976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F828-B5FD-9FD7-BCA0-8CB29FC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2C53-B002-4AB7-A493-A7645FEBB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Operatoren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+, -, *, /, &amp;, |, …</a:t>
            </a:r>
          </a:p>
          <a:p>
            <a:r>
              <a:rPr lang="de-DE" b="1" dirty="0"/>
              <a:t>Vergleiche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&gt;, &lt;, ==, </a:t>
            </a:r>
            <a:r>
              <a:rPr lang="de-DE" dirty="0">
                <a:latin typeface="+mj-lt"/>
                <a:cs typeface="Cascadia Code" panose="020B0609020000020004" pitchFamily="49" charset="0"/>
              </a:rPr>
              <a:t>!=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&gt;=, &lt;=, in, …</a:t>
            </a:r>
          </a:p>
          <a:p>
            <a:r>
              <a:rPr lang="de-DE" b="1" dirty="0"/>
              <a:t>Kontrollflüsse</a:t>
            </a:r>
            <a:r>
              <a:rPr lang="de-DE" dirty="0"/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Schleifen: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Funktionen: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meine_funktion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…</a:t>
            </a:r>
          </a:p>
          <a:p>
            <a:r>
              <a:rPr lang="de-DE" b="1" dirty="0">
                <a:cs typeface="Cascadia Code" panose="020B0609020000020004" pitchFamily="49" charset="0"/>
              </a:rPr>
              <a:t>…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703E-65F0-E15E-2C40-1C16ADB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B00-D424-CAD3-ECEC-7F6DF2F3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Grammatik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12D8B-AD63-1EBA-C466-E04EE8E8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0446EB-4A8C-B365-776C-EBEC7CAB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85850"/>
            <a:ext cx="10115550" cy="4686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CA36E-8EC4-A9B0-B26B-AFE6D561FA6C}"/>
              </a:ext>
            </a:extLst>
          </p:cNvPr>
          <p:cNvCxnSpPr>
            <a:cxnSpLocks/>
          </p:cNvCxnSpPr>
          <p:nvPr/>
        </p:nvCxnSpPr>
        <p:spPr>
          <a:xfrm flipV="1">
            <a:off x="1948070" y="4101594"/>
            <a:ext cx="954156" cy="43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AB5CCA-67F1-2E10-295D-3D98E4CC3868}"/>
              </a:ext>
            </a:extLst>
          </p:cNvPr>
          <p:cNvSpPr txBox="1"/>
          <p:nvPr/>
        </p:nvSpPr>
        <p:spPr>
          <a:xfrm>
            <a:off x="565960" y="446684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eingerückt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50A4F-8B38-8BC8-59CD-B7D2539EB54B}"/>
              </a:ext>
            </a:extLst>
          </p:cNvPr>
          <p:cNvSpPr txBox="1"/>
          <p:nvPr/>
        </p:nvSpPr>
        <p:spPr>
          <a:xfrm>
            <a:off x="565960" y="357508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850A6-6DBE-E920-0F68-F90079AD3D8F}"/>
              </a:ext>
            </a:extLst>
          </p:cNvPr>
          <p:cNvCxnSpPr>
            <a:cxnSpLocks/>
          </p:cNvCxnSpPr>
          <p:nvPr/>
        </p:nvCxnSpPr>
        <p:spPr>
          <a:xfrm>
            <a:off x="1903186" y="3759747"/>
            <a:ext cx="999040" cy="157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2E68CF-B7CB-0B8C-A9D1-FBF0F4547C5A}"/>
              </a:ext>
            </a:extLst>
          </p:cNvPr>
          <p:cNvSpPr txBox="1"/>
          <p:nvPr/>
        </p:nvSpPr>
        <p:spPr>
          <a:xfrm>
            <a:off x="5737513" y="500982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Anführungszeichen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3D9452-F52F-54BF-F3F9-3E99A36479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556097" y="4320894"/>
            <a:ext cx="1181416" cy="873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36C115-355C-1F31-597F-4E36B919D88B}"/>
              </a:ext>
            </a:extLst>
          </p:cNvPr>
          <p:cNvCxnSpPr>
            <a:cxnSpLocks/>
          </p:cNvCxnSpPr>
          <p:nvPr/>
        </p:nvCxnSpPr>
        <p:spPr>
          <a:xfrm flipV="1">
            <a:off x="8062188" y="4292010"/>
            <a:ext cx="1606598" cy="902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5EC0CF-AFB3-8648-56D2-4EFFB5A2B425}"/>
              </a:ext>
            </a:extLst>
          </p:cNvPr>
          <p:cNvSpPr txBox="1"/>
          <p:nvPr/>
        </p:nvSpPr>
        <p:spPr>
          <a:xfrm>
            <a:off x="6207965" y="16869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Doppelpunkt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7722E8-EE0C-AB76-7B8C-37776269C586}"/>
              </a:ext>
            </a:extLst>
          </p:cNvPr>
          <p:cNvCxnSpPr>
            <a:cxnSpLocks/>
          </p:cNvCxnSpPr>
          <p:nvPr/>
        </p:nvCxnSpPr>
        <p:spPr>
          <a:xfrm flipH="1">
            <a:off x="5737513" y="2106573"/>
            <a:ext cx="885924" cy="11216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ECB-9873-0FD1-D457-3DC57D1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ist in 2024 erneut die beliebteste Programmiersprache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EFD5-A890-F655-2029-5479DBF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B09-BA52-E30C-713C-8B488D4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052445"/>
            <a:ext cx="7859222" cy="27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283A-F04E-A76C-908F-F1D20EED5F8D}"/>
              </a:ext>
            </a:extLst>
          </p:cNvPr>
          <p:cNvSpPr txBox="1"/>
          <p:nvPr/>
        </p:nvSpPr>
        <p:spPr>
          <a:xfrm>
            <a:off x="2166390" y="4901633"/>
            <a:ext cx="785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Quelle: https://spectrum.ieee.org/top-programming-languages-2024</a:t>
            </a:r>
          </a:p>
        </p:txBody>
      </p:sp>
    </p:spTree>
    <p:extLst>
      <p:ext uri="{BB962C8B-B14F-4D97-AF65-F5344CB8AC3E}">
        <p14:creationId xmlns:p14="http://schemas.microsoft.com/office/powerpoint/2010/main" val="57439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D887-44B5-19CA-5FE3-7B3CAB3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91955-FEBF-9172-807F-C1609BBB98BA}"/>
              </a:ext>
            </a:extLst>
          </p:cNvPr>
          <p:cNvSpPr/>
          <p:nvPr/>
        </p:nvSpPr>
        <p:spPr>
          <a:xfrm>
            <a:off x="845872" y="2988677"/>
            <a:ext cx="2835253" cy="1049412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Einfach zu lernen</a:t>
            </a:r>
            <a:endParaRPr lang="en-GB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25818-7A0D-2C17-8F2B-B726A93070D8}"/>
              </a:ext>
            </a:extLst>
          </p:cNvPr>
          <p:cNvSpPr/>
          <p:nvPr/>
        </p:nvSpPr>
        <p:spPr>
          <a:xfrm>
            <a:off x="4650758" y="2988677"/>
            <a:ext cx="2835253" cy="1049412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Große Community</a:t>
            </a:r>
            <a:endParaRPr lang="en-GB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861DC-1173-277B-F4CB-799406669257}"/>
              </a:ext>
            </a:extLst>
          </p:cNvPr>
          <p:cNvSpPr/>
          <p:nvPr/>
        </p:nvSpPr>
        <p:spPr>
          <a:xfrm>
            <a:off x="8510876" y="2988677"/>
            <a:ext cx="2835253" cy="1049412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Vielseitig einsetzbar</a:t>
            </a:r>
            <a:endParaRPr lang="en-GB" sz="2400" b="1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D5081-4920-2EB6-015F-DE4579A887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591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5BEAB4-5E38-2F0F-F098-45D442FD43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9954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AD38F6-E35F-2A4E-AA37-3DAF158C133C}"/>
              </a:ext>
            </a:extLst>
          </p:cNvPr>
          <p:cNvCxnSpPr>
            <a:cxnSpLocks/>
          </p:cNvCxnSpPr>
          <p:nvPr/>
        </p:nvCxnSpPr>
        <p:spPr>
          <a:xfrm rot="5400000">
            <a:off x="4159591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28B6B5-9A1C-3043-5F17-1F5D94D4204F}"/>
              </a:ext>
            </a:extLst>
          </p:cNvPr>
          <p:cNvCxnSpPr>
            <a:cxnSpLocks/>
          </p:cNvCxnSpPr>
          <p:nvPr/>
        </p:nvCxnSpPr>
        <p:spPr>
          <a:xfrm rot="5400000">
            <a:off x="8209954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nutzen wir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22CD-8B66-EB88-A9C3-D0D783A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4CEF8-7BB8-7D32-A63B-2260B271CF04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1A05D87-65DC-D157-B528-17D00325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FF16D-9BE8-4AB4-DC36-9D934017C1D0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32CA547D-95BA-CAA5-8288-9CE65BB0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1C0AF-CCE5-C014-E973-1DBCD6FFDC8F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B1411357-444F-7CF3-3330-CA5BFA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43530-83E9-DC70-652B-584EE3C2CC29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937EDE-B0A9-F912-8FB6-C5DAB819D553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E7646EC-B3A0-4CCB-9D85-D92F0C25E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2A605AD-28BA-6F30-FE47-F0F3541D8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7A28F-9ED3-27DB-8189-5D8D17AEC486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B4240-0035-F7FD-7AE7-8F76F6F10947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9691ED-6BE0-88E2-AB97-BE5051E132E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479A3F-1D8B-2F97-7683-31B6D8DBCEDA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E78936-6FD1-9F4A-7EA8-14A82321F2C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E25BE5F-BC7B-3E96-3D8F-F2E671E25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0F1426-820F-E90F-FECF-BB46856661C4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0748-DF22-E323-CFF8-43F5A72466DF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B9335718-D061-B460-5771-29D0EDE87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B5C4BC98-6341-0A16-1150-C3EB786DA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647D3-4039-79B6-E59A-40019BE7583C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D4880-AD26-1B14-34E6-CB2CDE5E294F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195E4E5D-694A-CAA7-CD31-A498537A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C6515-9DF1-8E31-59BA-896E12001CDD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9A61CB07-1078-AF53-628E-933B55F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193F-4288-622C-E734-89E7CFCB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8562-D404-D4B7-B66D-BC70AAC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8D857-047B-5C1C-D93A-C1E4245FE18F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F7097AD-EA3A-38C4-6E07-27E729E5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282BC-6340-A79E-5DC4-E86AD2088A48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07EB322E-5BB9-AA06-DA9A-128AE30F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5E904-2BD8-2344-6C69-C126463C307B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79C73DEE-98AF-02F9-0BD4-70539AAB4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68742-4703-944C-1762-113788AA6D01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26C239-14D7-68B7-385D-3D3CE3EF2A22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993ABF8C-5216-735A-F6D9-0B5890F5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64CF8C22-BE58-5E43-AC74-F8FDEF20D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C3D0A-8854-F48C-F06E-1BC27C281CAB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8C0C2-9475-825B-1F63-A8C3280A06BD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B32413-353F-4F6E-A4AB-E673C4C4ED8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E5CFF-EE96-4F78-CA17-60250C003FDC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D1A7A1-5837-11D2-AF69-DDFFC5360A2B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4F89F41-FA6D-DD34-8BBB-ADD8352AC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53210A-6ACE-FDBE-1D58-3047A266C70F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7193A-1674-08DE-7BB4-FE647D233804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FAA97A1D-767D-8A89-F740-E17CE9C14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47153743-070B-9450-BF30-F2EB6AE65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32590-3FF4-0F68-5CFD-F1095A4E4F8F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E87FF-2342-7FF2-EEBC-373B1097F31A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D78C3D4D-A68F-2F4E-01D8-A285F225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4A2BC-FDEB-ACD7-50E9-63CC882DF15B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35A64E89-F478-C4DF-DDEE-B22BB51C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85AFD-B812-553F-EE05-EE401D64B395}"/>
              </a:ext>
            </a:extLst>
          </p:cNvPr>
          <p:cNvSpPr/>
          <p:nvPr/>
        </p:nvSpPr>
        <p:spPr>
          <a:xfrm>
            <a:off x="1" y="0"/>
            <a:ext cx="6209388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Überblick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geht‘s weiter?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000" dirty="0">
                <a:sym typeface="Wingdings" panose="05000000000000000000" pitchFamily="2" charset="2"/>
              </a:rPr>
              <a:t>https://tinyurl.com/trinket-goethe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8F6C-97D4-6F90-A22F-36A3D09B5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D6AE-9DB5-004C-2509-6F2D4A2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im Zeitalter Künstlicher Intelligenz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240F-48F4-9148-E33B-479866757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D16D-B329-7FC9-ED12-C9488DDF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93402-5AD5-BFB4-5274-27686954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AE63D-FFE1-BBDA-7912-C5BA461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9FA85-F9C9-FFEE-D924-32F3A83EEA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6632" y="0"/>
            <a:ext cx="7018735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Künstliche Intelligenz hat das Programmieren in den letzten Monaten und Jahren </a:t>
            </a:r>
            <a:br>
              <a:rPr lang="de-DE" dirty="0"/>
            </a:br>
            <a:r>
              <a:rPr lang="de-DE" dirty="0"/>
              <a:t>extrem verändert.</a:t>
            </a:r>
          </a:p>
        </p:txBody>
      </p:sp>
    </p:spTree>
    <p:extLst>
      <p:ext uri="{BB962C8B-B14F-4D97-AF65-F5344CB8AC3E}">
        <p14:creationId xmlns:p14="http://schemas.microsoft.com/office/powerpoint/2010/main" val="154372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B4419-40AA-C267-2B4B-404757AE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CFE11-721B-6F94-67B4-691AFFE1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D9E707-19E2-95F0-168D-F51497E26EEC}"/>
              </a:ext>
            </a:extLst>
          </p:cNvPr>
          <p:cNvCxnSpPr>
            <a:cxnSpLocks/>
          </p:cNvCxnSpPr>
          <p:nvPr/>
        </p:nvCxnSpPr>
        <p:spPr>
          <a:xfrm>
            <a:off x="3228975" y="4071936"/>
            <a:ext cx="79533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B64D0-9131-88A3-32A4-09485CBE7765}"/>
              </a:ext>
            </a:extLst>
          </p:cNvPr>
          <p:cNvCxnSpPr>
            <a:cxnSpLocks/>
          </p:cNvCxnSpPr>
          <p:nvPr/>
        </p:nvCxnSpPr>
        <p:spPr>
          <a:xfrm flipH="1">
            <a:off x="2808685" y="3832620"/>
            <a:ext cx="164306" cy="4786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9F05C8-5D4C-AC6F-A51C-02EAC9A0D2DA}"/>
              </a:ext>
            </a:extLst>
          </p:cNvPr>
          <p:cNvCxnSpPr>
            <a:cxnSpLocks/>
          </p:cNvCxnSpPr>
          <p:nvPr/>
        </p:nvCxnSpPr>
        <p:spPr>
          <a:xfrm flipH="1">
            <a:off x="2899172" y="3832620"/>
            <a:ext cx="164306" cy="4786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CAD0C-CDF6-7C5E-1491-FB067D56F72E}"/>
              </a:ext>
            </a:extLst>
          </p:cNvPr>
          <p:cNvCxnSpPr>
            <a:cxnSpLocks/>
          </p:cNvCxnSpPr>
          <p:nvPr/>
        </p:nvCxnSpPr>
        <p:spPr>
          <a:xfrm flipH="1">
            <a:off x="914400" y="4071936"/>
            <a:ext cx="17287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299F71C-4D91-BBA8-DA4A-68089A27D950}"/>
              </a:ext>
            </a:extLst>
          </p:cNvPr>
          <p:cNvSpPr/>
          <p:nvPr/>
        </p:nvSpPr>
        <p:spPr>
          <a:xfrm>
            <a:off x="695465" y="751550"/>
            <a:ext cx="1876285" cy="2756028"/>
          </a:xfrm>
          <a:prstGeom prst="wedgeRoundRectCallout">
            <a:avLst>
              <a:gd name="adj1" fmla="val -20420"/>
              <a:gd name="adj2" fmla="val 58930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spielt noch keine Rolle beim Coden.</a:t>
            </a:r>
          </a:p>
          <a:p>
            <a:pPr algn="ctr"/>
            <a:br>
              <a:rPr lang="de-DE" dirty="0"/>
            </a:br>
            <a:r>
              <a:rPr lang="de-DE" dirty="0"/>
              <a:t>Fragen werden durch (Web-) Recherche beantwortet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662A6CC-EFC4-5599-469A-B3C07700D41F}"/>
              </a:ext>
            </a:extLst>
          </p:cNvPr>
          <p:cNvSpPr/>
          <p:nvPr/>
        </p:nvSpPr>
        <p:spPr>
          <a:xfrm>
            <a:off x="3433903" y="751550"/>
            <a:ext cx="1816752" cy="2756028"/>
          </a:xfrm>
          <a:prstGeom prst="wedgeRoundRectCallout">
            <a:avLst>
              <a:gd name="adj1" fmla="val -20420"/>
              <a:gd name="adj2" fmla="val 58930"/>
              <a:gd name="adj3" fmla="val 16667"/>
            </a:avLst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ist fehleranfällig aber bei einfachen Fragen ersetzt sie eine Google Suche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76260D-A863-4A27-7D71-74BB472089B7}"/>
              </a:ext>
            </a:extLst>
          </p:cNvPr>
          <p:cNvCxnSpPr>
            <a:cxnSpLocks/>
          </p:cNvCxnSpPr>
          <p:nvPr/>
        </p:nvCxnSpPr>
        <p:spPr>
          <a:xfrm>
            <a:off x="3980259" y="3900487"/>
            <a:ext cx="0" cy="307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BAAAC8-FD33-40BA-CC18-EE82B8C3A04A}"/>
              </a:ext>
            </a:extLst>
          </p:cNvPr>
          <p:cNvSpPr txBox="1"/>
          <p:nvPr/>
        </p:nvSpPr>
        <p:spPr>
          <a:xfrm>
            <a:off x="3171383" y="4379117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Ende 2022</a:t>
            </a:r>
          </a:p>
          <a:p>
            <a:pPr algn="ctr"/>
            <a:r>
              <a:rPr lang="de-DE" dirty="0"/>
              <a:t>Release von </a:t>
            </a:r>
            <a:br>
              <a:rPr lang="de-DE" dirty="0"/>
            </a:br>
            <a:r>
              <a:rPr lang="de-DE" dirty="0"/>
              <a:t>ChatGPT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F3A6256B-A9A5-8099-66DF-EF38419DA759}"/>
              </a:ext>
            </a:extLst>
          </p:cNvPr>
          <p:cNvSpPr/>
          <p:nvPr/>
        </p:nvSpPr>
        <p:spPr>
          <a:xfrm>
            <a:off x="5468305" y="751550"/>
            <a:ext cx="1589720" cy="2756028"/>
          </a:xfrm>
          <a:prstGeom prst="wedgeRoundRectCallout">
            <a:avLst>
              <a:gd name="adj1" fmla="val -20420"/>
              <a:gd name="adj2" fmla="val 58930"/>
              <a:gd name="adj3" fmla="val 16667"/>
            </a:avLst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KI-Modelle werden besser, schneller und günstiger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1EEE4B-C979-F5AC-0CDD-DAFEC00F12C4}"/>
              </a:ext>
            </a:extLst>
          </p:cNvPr>
          <p:cNvSpPr txBox="1"/>
          <p:nvPr/>
        </p:nvSpPr>
        <p:spPr>
          <a:xfrm>
            <a:off x="5054139" y="4379117"/>
            <a:ext cx="1786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2023</a:t>
            </a:r>
          </a:p>
          <a:p>
            <a:pPr algn="ctr"/>
            <a:r>
              <a:rPr lang="de-DE" dirty="0"/>
              <a:t>Model</a:t>
            </a:r>
            <a:br>
              <a:rPr lang="de-DE" dirty="0"/>
            </a:br>
            <a:r>
              <a:rPr lang="de-DE" dirty="0" err="1"/>
              <a:t>Improvements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E805D9-6739-C4AF-FD27-B64C8FFD7DB3}"/>
              </a:ext>
            </a:extLst>
          </p:cNvPr>
          <p:cNvCxnSpPr>
            <a:cxnSpLocks/>
          </p:cNvCxnSpPr>
          <p:nvPr/>
        </p:nvCxnSpPr>
        <p:spPr>
          <a:xfrm>
            <a:off x="5947172" y="3918345"/>
            <a:ext cx="0" cy="307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BCF744D-25E7-048A-AC2D-402D29450499}"/>
              </a:ext>
            </a:extLst>
          </p:cNvPr>
          <p:cNvSpPr/>
          <p:nvPr/>
        </p:nvSpPr>
        <p:spPr>
          <a:xfrm>
            <a:off x="7245910" y="751550"/>
            <a:ext cx="1589720" cy="2756028"/>
          </a:xfrm>
          <a:prstGeom prst="wedgeRoundRectCallout">
            <a:avLst>
              <a:gd name="adj1" fmla="val -20420"/>
              <a:gd name="adj2" fmla="val 58930"/>
              <a:gd name="adj3" fmla="val 16667"/>
            </a:avLst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in IDEs integriert und so immer erreichbar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917500-E8B9-D9EC-CDB3-55487677FD67}"/>
              </a:ext>
            </a:extLst>
          </p:cNvPr>
          <p:cNvSpPr txBox="1"/>
          <p:nvPr/>
        </p:nvSpPr>
        <p:spPr>
          <a:xfrm>
            <a:off x="7291746" y="4379117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2024</a:t>
            </a:r>
          </a:p>
          <a:p>
            <a:pPr algn="ctr"/>
            <a:r>
              <a:rPr lang="de-DE" dirty="0"/>
              <a:t>GitHub</a:t>
            </a:r>
            <a:br>
              <a:rPr lang="de-DE" dirty="0"/>
            </a:br>
            <a:r>
              <a:rPr lang="de-DE" dirty="0"/>
              <a:t>Copilot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C8EC42-9C41-FD12-1691-F3033A973298}"/>
              </a:ext>
            </a:extLst>
          </p:cNvPr>
          <p:cNvCxnSpPr>
            <a:cxnSpLocks/>
          </p:cNvCxnSpPr>
          <p:nvPr/>
        </p:nvCxnSpPr>
        <p:spPr>
          <a:xfrm>
            <a:off x="7792844" y="3918345"/>
            <a:ext cx="0" cy="307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463FDFA7-39D3-6AFF-FB81-B618083BA653}"/>
              </a:ext>
            </a:extLst>
          </p:cNvPr>
          <p:cNvSpPr/>
          <p:nvPr/>
        </p:nvSpPr>
        <p:spPr>
          <a:xfrm>
            <a:off x="9025019" y="751550"/>
            <a:ext cx="1589720" cy="2756028"/>
          </a:xfrm>
          <a:prstGeom prst="wedgeRoundRectCallout">
            <a:avLst>
              <a:gd name="adj1" fmla="val -20420"/>
              <a:gd name="adj2" fmla="val 58930"/>
              <a:gd name="adj3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wird besser darin allein komplexe Aufgaben zu lösen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85DCE-66A1-506F-DB75-5B39D19854F2}"/>
              </a:ext>
            </a:extLst>
          </p:cNvPr>
          <p:cNvSpPr txBox="1"/>
          <p:nvPr/>
        </p:nvSpPr>
        <p:spPr>
          <a:xfrm>
            <a:off x="8922542" y="4379117"/>
            <a:ext cx="1141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2025</a:t>
            </a:r>
          </a:p>
          <a:p>
            <a:pPr algn="ctr"/>
            <a:r>
              <a:rPr lang="de-DE" dirty="0" err="1"/>
              <a:t>Agentic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Coding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C821CE-0FA1-D886-1185-9A8C575F156E}"/>
              </a:ext>
            </a:extLst>
          </p:cNvPr>
          <p:cNvCxnSpPr>
            <a:cxnSpLocks/>
          </p:cNvCxnSpPr>
          <p:nvPr/>
        </p:nvCxnSpPr>
        <p:spPr>
          <a:xfrm>
            <a:off x="9493372" y="3918345"/>
            <a:ext cx="0" cy="3071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1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C3E75-84DD-C41C-C122-0B4570E2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424D-9D39-493B-4BF1-5431A4306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32446" y="0"/>
            <a:ext cx="732710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Künstliche Intelligenz kann heute schon besser Programmieren als ein Einsteiger und wird mit der Zeit nur noch besser… </a:t>
            </a:r>
          </a:p>
        </p:txBody>
      </p:sp>
    </p:spTree>
    <p:extLst>
      <p:ext uri="{BB962C8B-B14F-4D97-AF65-F5344CB8AC3E}">
        <p14:creationId xmlns:p14="http://schemas.microsoft.com/office/powerpoint/2010/main" val="12650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EA09-5739-E211-E456-2CBAFDFA6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61F32-3E47-90BF-5E76-7ABBCA6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9070-0DC4-70C4-3823-5274E50B2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32446" y="0"/>
            <a:ext cx="732710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Nur wer KI als Werkzeug beim Programmieren nutzt, wird mittelfristig Erfolg haben.</a:t>
            </a:r>
          </a:p>
        </p:txBody>
      </p:sp>
    </p:spTree>
    <p:extLst>
      <p:ext uri="{BB962C8B-B14F-4D97-AF65-F5344CB8AC3E}">
        <p14:creationId xmlns:p14="http://schemas.microsoft.com/office/powerpoint/2010/main" val="366172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5DC37-CD41-7066-DC94-4AB453154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61188-339D-0BA6-4119-70393453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BF101-776C-F289-6547-01CD088B4AF7}"/>
              </a:ext>
            </a:extLst>
          </p:cNvPr>
          <p:cNvSpPr/>
          <p:nvPr/>
        </p:nvSpPr>
        <p:spPr>
          <a:xfrm>
            <a:off x="657226" y="1350169"/>
            <a:ext cx="2038490" cy="157876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nutzen, um Fragen zu beantworten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F80E4-D2CE-B52B-6691-91AE3A08FC3D}"/>
              </a:ext>
            </a:extLst>
          </p:cNvPr>
          <p:cNvSpPr/>
          <p:nvPr/>
        </p:nvSpPr>
        <p:spPr>
          <a:xfrm>
            <a:off x="3646617" y="1350168"/>
            <a:ext cx="2038490" cy="157876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 in IDE integrieren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8CE0A0-F1A1-352F-D706-C4CEBEB405C0}"/>
              </a:ext>
            </a:extLst>
          </p:cNvPr>
          <p:cNvSpPr/>
          <p:nvPr/>
        </p:nvSpPr>
        <p:spPr>
          <a:xfrm>
            <a:off x="6430298" y="1350168"/>
            <a:ext cx="2038490" cy="157876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Agentisches</a:t>
            </a:r>
            <a:r>
              <a:rPr lang="de-DE" dirty="0"/>
              <a:t> Coding erproben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E4E90C-10B0-759F-00F6-3C68118F538F}"/>
              </a:ext>
            </a:extLst>
          </p:cNvPr>
          <p:cNvSpPr/>
          <p:nvPr/>
        </p:nvSpPr>
        <p:spPr>
          <a:xfrm>
            <a:off x="9213979" y="1350168"/>
            <a:ext cx="2038490" cy="157876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Offen für Entwicklungen sein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C8D1AFD-C86E-69B1-5256-4B2304EEDAF5}"/>
              </a:ext>
            </a:extLst>
          </p:cNvPr>
          <p:cNvSpPr/>
          <p:nvPr/>
        </p:nvSpPr>
        <p:spPr>
          <a:xfrm>
            <a:off x="2976422" y="1921669"/>
            <a:ext cx="421481" cy="43576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CF70C8E-385B-077A-B1DA-A2FAC1726971}"/>
              </a:ext>
            </a:extLst>
          </p:cNvPr>
          <p:cNvSpPr/>
          <p:nvPr/>
        </p:nvSpPr>
        <p:spPr>
          <a:xfrm>
            <a:off x="5846962" y="1921669"/>
            <a:ext cx="421481" cy="43576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FF2E121-EA02-AF89-CA24-76549FE7CC4A}"/>
              </a:ext>
            </a:extLst>
          </p:cNvPr>
          <p:cNvSpPr/>
          <p:nvPr/>
        </p:nvSpPr>
        <p:spPr>
          <a:xfrm>
            <a:off x="8630643" y="1921669"/>
            <a:ext cx="421481" cy="43576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D54D8D-EDB2-6289-9215-C8756BBD5347}"/>
              </a:ext>
            </a:extLst>
          </p:cNvPr>
          <p:cNvSpPr/>
          <p:nvPr/>
        </p:nvSpPr>
        <p:spPr>
          <a:xfrm>
            <a:off x="657226" y="3139678"/>
            <a:ext cx="2038490" cy="1132285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Claude</a:t>
            </a:r>
          </a:p>
          <a:p>
            <a:pPr algn="ctr"/>
            <a:r>
              <a:rPr lang="de-DE" dirty="0"/>
              <a:t>Gemini</a:t>
            </a:r>
          </a:p>
          <a:p>
            <a:pPr algn="ctr"/>
            <a:r>
              <a:rPr lang="de-DE" dirty="0"/>
              <a:t>ChatGPT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618974-95C5-5B12-0783-B1EB51B25113}"/>
              </a:ext>
            </a:extLst>
          </p:cNvPr>
          <p:cNvSpPr/>
          <p:nvPr/>
        </p:nvSpPr>
        <p:spPr>
          <a:xfrm>
            <a:off x="3646617" y="3139678"/>
            <a:ext cx="2038490" cy="1132285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Gemini </a:t>
            </a:r>
            <a:r>
              <a:rPr lang="de-DE" dirty="0" err="1"/>
              <a:t>Colab</a:t>
            </a:r>
            <a:endParaRPr lang="de-DE" dirty="0"/>
          </a:p>
          <a:p>
            <a:pPr algn="ctr"/>
            <a:r>
              <a:rPr lang="de-DE" dirty="0" err="1"/>
              <a:t>Github</a:t>
            </a:r>
            <a:r>
              <a:rPr lang="de-DE" dirty="0"/>
              <a:t> Copilot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3982C7-EC9B-2B93-1BCF-46E59ACEDC10}"/>
              </a:ext>
            </a:extLst>
          </p:cNvPr>
          <p:cNvSpPr/>
          <p:nvPr/>
        </p:nvSpPr>
        <p:spPr>
          <a:xfrm>
            <a:off x="6430298" y="3139678"/>
            <a:ext cx="2038490" cy="1132285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Claude MCP</a:t>
            </a:r>
          </a:p>
          <a:p>
            <a:pPr algn="ctr"/>
            <a:r>
              <a:rPr lang="de-DE" dirty="0"/>
              <a:t>Cursor</a:t>
            </a:r>
          </a:p>
          <a:p>
            <a:pPr algn="ctr"/>
            <a:r>
              <a:rPr lang="de-DE" dirty="0" err="1"/>
              <a:t>Windsurf</a:t>
            </a:r>
            <a:endParaRPr lang="de-DE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2CBC0B-3E97-EF98-8CF0-F3B1F262C002}"/>
              </a:ext>
            </a:extLst>
          </p:cNvPr>
          <p:cNvSpPr/>
          <p:nvPr/>
        </p:nvSpPr>
        <p:spPr>
          <a:xfrm>
            <a:off x="9213979" y="3139678"/>
            <a:ext cx="2038490" cy="1132285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62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4A57-3E4B-2F92-7039-976E5391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7C52-08C6-B77B-7F9C-5E3B8F7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könnt ihr noch tun?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82E9-972B-B5B3-3D69-870E14DC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C4213-2A21-E286-501B-4FDCE84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1EF2-316D-E5A1-0383-EAEC85D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Sucht euch eigene Datensätze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66950-414B-FB7B-E850-8246BB38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8643-2F7B-98C7-8AFF-A4DD92C5BC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Datasets</a:t>
            </a:r>
          </a:p>
          <a:p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Awesome Data</a:t>
            </a:r>
            <a:endParaRPr lang="en-US" dirty="0"/>
          </a:p>
          <a:p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Statistisches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Bundesamt</a:t>
            </a:r>
            <a:endParaRPr lang="en-US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Erfordert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einen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Account)</a:t>
            </a:r>
          </a:p>
          <a:p>
            <a:r>
              <a:rPr lang="en-US" dirty="0" err="1"/>
              <a:t>Euer</a:t>
            </a:r>
            <a:r>
              <a:rPr lang="en-US" dirty="0"/>
              <a:t> </a:t>
            </a:r>
            <a:r>
              <a:rPr lang="en-US" dirty="0" err="1"/>
              <a:t>Privatleben</a:t>
            </a:r>
            <a:r>
              <a:rPr lang="en-US" dirty="0"/>
              <a:t>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62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wen habe ich den Kurs entwickelt?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831872" y="4987486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 Kenntnis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899639" y="2630078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</a:t>
            </a:r>
          </a:p>
          <a:p>
            <a:pPr algn="ctr"/>
            <a:r>
              <a:rPr lang="de-DE" sz="2400" dirty="0"/>
              <a:t>Neulinge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696322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78683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6CE-1D56-8852-1B77-61ECD228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7071-4298-24D2-8FFB-C256D7F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B10C-3046-15F0-77A0-56BBDFBC1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8A060-83C5-5385-B6A9-9CF79C5F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09" t="19763" r="2209" b="53344"/>
          <a:stretch/>
        </p:blipFill>
        <p:spPr>
          <a:xfrm>
            <a:off x="1287063" y="476266"/>
            <a:ext cx="9617873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2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0BDD-BDDF-462B-2758-5314B59B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4F7-D207-4575-30EA-509489F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C4D2F-23E0-C8EB-3876-84878E1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A3C1-9CCE-1EDD-8F82-49FC2CEF74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531-C05D-0357-77B7-3C6A1F3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90" b="21106"/>
          <a:stretch/>
        </p:blipFill>
        <p:spPr>
          <a:xfrm>
            <a:off x="1460585" y="1682086"/>
            <a:ext cx="9562927" cy="3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9865-6C50-4671-F1A5-075D24E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746C0-464A-B306-EB16-9846FF5FE488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Aktive Übung ist essenziell 👩‍💻👨‍💻</a:t>
            </a:r>
          </a:p>
        </p:txBody>
      </p:sp>
    </p:spTree>
    <p:extLst>
      <p:ext uri="{BB962C8B-B14F-4D97-AF65-F5344CB8AC3E}">
        <p14:creationId xmlns:p14="http://schemas.microsoft.com/office/powerpoint/2010/main" val="3572993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C109-9171-C542-71FC-95B1C6E3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EB8D-51C2-CEF8-7DAA-AC4C998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469C5-FE7F-55E0-871B-018522DCE5B7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Meldet euch </a:t>
            </a:r>
            <a:br>
              <a:rPr lang="de-DE" sz="4400" b="1" dirty="0"/>
            </a:br>
            <a:r>
              <a:rPr lang="de-DE" sz="4400" b="1" dirty="0"/>
              <a:t>für meinen fortgeschrittenen </a:t>
            </a:r>
            <a:br>
              <a:rPr lang="de-DE" sz="4400" b="1" dirty="0"/>
            </a:br>
            <a:r>
              <a:rPr lang="de-DE" sz="4400" b="1" dirty="0"/>
              <a:t>Kurs an </a:t>
            </a:r>
            <a:r>
              <a:rPr lang="de-DE" sz="3600" b="1" dirty="0"/>
              <a:t>😊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871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erreichen wir eure Ziele?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016955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426" y="3016955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3D9725E8-2E00-8CCE-36C8-AF11B58CC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17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brauchen?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Trinket,</a:t>
            </a:r>
          </a:p>
          <a:p>
            <a:pPr algn="ctr"/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JupyterLite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BE93-8425-7B10-7F42-BAEDF3AB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49D8-48ED-B3FD-9D0C-D91D50D6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ich…?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B98BE-DD3D-DCBA-4165-E18183A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2BD7E-48E4-5FF8-5878-D07B0ABD2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Data Scientist @ Commerzbank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Meine Hobbies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🐱 🐱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🎲🎮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👩‍💻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Gerne per Du 😊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E0F4A-3628-667C-36E8-906E4B04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4" r="32452"/>
          <a:stretch/>
        </p:blipFill>
        <p:spPr>
          <a:xfrm>
            <a:off x="5996763" y="0"/>
            <a:ext cx="619523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455FE-E99A-4092-DF4F-1BC90BCDE208}"/>
              </a:ext>
            </a:extLst>
          </p:cNvPr>
          <p:cNvSpPr/>
          <p:nvPr/>
        </p:nvSpPr>
        <p:spPr>
          <a:xfrm>
            <a:off x="5238306" y="5954233"/>
            <a:ext cx="781494" cy="503274"/>
          </a:xfrm>
          <a:prstGeom prst="rect">
            <a:avLst/>
          </a:prstGeom>
          <a:solidFill>
            <a:srgbClr val="EB9A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4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 Tag 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Python Grundlagen &amp; Übungen mit Trinket.io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accent4">
                    <a:lumMod val="50000"/>
                  </a:schemeClr>
                </a:solidFill>
              </a:rPr>
              <a:t>Mittagspause ca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de-DE" sz="2400" b="1" dirty="0">
                <a:solidFill>
                  <a:schemeClr val="accent4">
                    <a:lumMod val="50000"/>
                  </a:schemeClr>
                </a:solidFill>
              </a:rPr>
              <a:t>13:30 – 14:15</a:t>
            </a:r>
            <a:br>
              <a:rPr lang="de-DE" b="1" dirty="0"/>
            </a:br>
            <a:endParaRPr lang="de-DE" b="1" dirty="0"/>
          </a:p>
          <a:p>
            <a:pPr marL="0" indent="0">
              <a:buNone/>
            </a:pP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Pandas Grundlagen &amp; Übungen</a:t>
            </a: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für Tag 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DD839-3553-C5A4-BB91-3B9C401F2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Einführung in Datenvisualisierung in Python (inkl. Challenges)</a:t>
            </a:r>
          </a:p>
          <a:p>
            <a:pPr marL="0" indent="0">
              <a:buClr>
                <a:schemeClr val="tx1"/>
              </a:buClr>
              <a:buNone/>
            </a:pPr>
            <a:br>
              <a:rPr lang="de-DE" b="1" dirty="0"/>
            </a:b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wählt oder sucht euch einen Datensatz und setzt euer eigenes </a:t>
            </a:r>
            <a:br>
              <a:rPr lang="en-GB" dirty="0"/>
            </a:br>
            <a:r>
              <a:rPr lang="en-GB" dirty="0"/>
              <a:t>Analyse- und </a:t>
            </a:r>
            <a:r>
              <a:rPr lang="en-GB" dirty="0" err="1"/>
              <a:t>Visualisierungsprojekt</a:t>
            </a:r>
            <a:r>
              <a:rPr lang="en-GB" dirty="0"/>
              <a:t> 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es losgeht – kurz zu euch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8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747</Words>
  <Application>Microsoft Office PowerPoint</Application>
  <PresentationFormat>Widescreen</PresentationFormat>
  <Paragraphs>182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Python für Einsteiger</vt:lpstr>
      <vt:lpstr>Ein Überblick</vt:lpstr>
      <vt:lpstr>Für wen habe ich den Kurs entwickelt?</vt:lpstr>
      <vt:lpstr>Wie erreichen wir eure Ziele?</vt:lpstr>
      <vt:lpstr>Was werden wir brauchen?</vt:lpstr>
      <vt:lpstr>Wer bin ich…?</vt:lpstr>
      <vt:lpstr>Tagesablauf Tag 1</vt:lpstr>
      <vt:lpstr>Ziele für Tag 2</vt:lpstr>
      <vt:lpstr>Bevor es losgeht – kurz zu euch</vt:lpstr>
      <vt:lpstr>Was ist Python?</vt:lpstr>
      <vt:lpstr>PowerPoint Presentation</vt:lpstr>
      <vt:lpstr>Vokabeln</vt:lpstr>
      <vt:lpstr>Grammatik</vt:lpstr>
      <vt:lpstr>Warum Python</vt:lpstr>
      <vt:lpstr>Python ist in 2024 erneut die beliebteste Programmiersprache</vt:lpstr>
      <vt:lpstr>PowerPoint Presentation</vt:lpstr>
      <vt:lpstr>Wie nutzen wir Python?</vt:lpstr>
      <vt:lpstr>PowerPoint Presentation</vt:lpstr>
      <vt:lpstr>PowerPoint Presentation</vt:lpstr>
      <vt:lpstr>Wie geht‘s weiter?</vt:lpstr>
      <vt:lpstr>PowerPoint Presentation</vt:lpstr>
      <vt:lpstr>Programmieren im Zeitalter Künstlicher Intelligenz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 könnt ihr noch tun?</vt:lpstr>
      <vt:lpstr>Sucht euch eigene Datensätze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Kovanda</dc:creator>
  <cp:lastModifiedBy>Elliot Kovanda</cp:lastModifiedBy>
  <cp:revision>24</cp:revision>
  <dcterms:created xsi:type="dcterms:W3CDTF">2024-04-29T11:36:00Z</dcterms:created>
  <dcterms:modified xsi:type="dcterms:W3CDTF">2025-10-12T13:31:16Z</dcterms:modified>
</cp:coreProperties>
</file>