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31"/>
  </p:notesMasterIdLst>
  <p:sldIdLst>
    <p:sldId id="265" r:id="rId3"/>
    <p:sldId id="267" r:id="rId4"/>
    <p:sldId id="269" r:id="rId5"/>
    <p:sldId id="280" r:id="rId6"/>
    <p:sldId id="282" r:id="rId7"/>
    <p:sldId id="328" r:id="rId8"/>
    <p:sldId id="319" r:id="rId9"/>
    <p:sldId id="283" r:id="rId10"/>
    <p:sldId id="276" r:id="rId11"/>
    <p:sldId id="285" r:id="rId12"/>
    <p:sldId id="314" r:id="rId13"/>
    <p:sldId id="316" r:id="rId14"/>
    <p:sldId id="329" r:id="rId15"/>
    <p:sldId id="277" r:id="rId16"/>
    <p:sldId id="317" r:id="rId17"/>
    <p:sldId id="284" r:id="rId18"/>
    <p:sldId id="311" r:id="rId19"/>
    <p:sldId id="312" r:id="rId20"/>
    <p:sldId id="315" r:id="rId21"/>
    <p:sldId id="318" r:id="rId22"/>
    <p:sldId id="309" r:id="rId23"/>
    <p:sldId id="321" r:id="rId24"/>
    <p:sldId id="330" r:id="rId25"/>
    <p:sldId id="322" r:id="rId26"/>
    <p:sldId id="323" r:id="rId27"/>
    <p:sldId id="324" r:id="rId28"/>
    <p:sldId id="326" r:id="rId29"/>
    <p:sldId id="32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979FBD08-242E-48F0-86A1-05A1C17FEBFB}">
          <p14:sldIdLst>
            <p14:sldId id="265"/>
            <p14:sldId id="267"/>
            <p14:sldId id="269"/>
            <p14:sldId id="280"/>
            <p14:sldId id="282"/>
            <p14:sldId id="328"/>
            <p14:sldId id="319"/>
            <p14:sldId id="283"/>
            <p14:sldId id="276"/>
            <p14:sldId id="285"/>
            <p14:sldId id="314"/>
            <p14:sldId id="316"/>
            <p14:sldId id="329"/>
            <p14:sldId id="277"/>
            <p14:sldId id="317"/>
            <p14:sldId id="284"/>
            <p14:sldId id="311"/>
            <p14:sldId id="312"/>
            <p14:sldId id="315"/>
            <p14:sldId id="318"/>
            <p14:sldId id="309"/>
            <p14:sldId id="321"/>
            <p14:sldId id="330"/>
            <p14:sldId id="322"/>
            <p14:sldId id="323"/>
            <p14:sldId id="324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75126" autoAdjust="0"/>
  </p:normalViewPr>
  <p:slideViewPr>
    <p:cSldViewPr snapToGrid="0">
      <p:cViewPr varScale="1">
        <p:scale>
          <a:sx n="120" d="100"/>
          <a:sy n="120" d="100"/>
        </p:scale>
        <p:origin x="3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F089-0B23-4DFA-90CE-7EAA6BCB84F3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79DC-B0C9-4B9A-9124-6863F1164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2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Von mir vorbereitete Präsentationen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Interaktive Coding Challenges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Eigene Projekte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Eure Fragen und gegenseitige Unterstützung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PCs / Laptops / MacBooks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Trinket.io, Google </a:t>
            </a:r>
            <a:r>
              <a:rPr lang="de-DE" dirty="0" err="1"/>
              <a:t>Colaboratory</a:t>
            </a:r>
            <a:r>
              <a:rPr lang="de-DE" dirty="0"/>
              <a:t> / </a:t>
            </a:r>
            <a:r>
              <a:rPr lang="de-DE" dirty="0" err="1"/>
              <a:t>JupyterLite</a:t>
            </a:r>
            <a:endParaRPr lang="de-DE" dirty="0"/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Workshop Forum TBD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Bing Copilot / Chat GPT / Google Gemini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3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10F7-D9EB-0C50-E2F7-D7F67BB0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95719-F728-02B3-8899-01F0A831B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F30FE-30B5-57BD-79A3-04DDC1F3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6A1E-29DE-917D-2852-8E7DE3B7B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4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5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https://www.polleverywhere.com/activities?folder=17947524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max</a:t>
            </a:r>
            <a:r>
              <a:rPr lang="de-DE" dirty="0"/>
              <a:t> 25 Teilnehmende)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6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Programmiersprache von vielen. Alle haben eines gemeinsam: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4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5"/>
            </a:gs>
            <a:gs pos="100000">
              <a:schemeClr val="accent2">
                <a:lumMod val="50000"/>
              </a:schemeClr>
            </a:gs>
            <a:gs pos="57000">
              <a:schemeClr val="accent1"/>
            </a:gs>
            <a:gs pos="100000">
              <a:schemeClr val="accent1">
                <a:lumMod val="30000"/>
                <a:lumOff val="7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A8A3F-1452-0C1F-2429-C20D21CF71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FD6DA-BF32-FE93-3B79-379266EA54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3706" y="1284574"/>
            <a:ext cx="1864587" cy="1864587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68B01B2-547B-6D32-F4E7-8ACFCBD1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D216F41D-13F5-7750-5D90-0F9633913959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Einführungskurs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195301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Python </a:t>
            </a:r>
            <a:r>
              <a:rPr lang="en-US" b="1" dirty="0" err="1"/>
              <a:t>Anwendendenkurs</a:t>
            </a:r>
            <a:br>
              <a:rPr lang="en-US" b="1" dirty="0"/>
            </a:br>
            <a:r>
              <a:rPr lang="en-US" b="1" dirty="0"/>
              <a:t>Goethe Universität Frankfurt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59780C3-E179-C148-19B1-98B2474D0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82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FAA4-721A-F43C-4191-B6DCD4C0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4D839-8561-EC40-6275-5F8BDB146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E631-B0C1-5960-9028-AD1938AEEE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04DE-0418-74F2-F94B-0514BE2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4"/>
            </a:gs>
            <a:gs pos="23000">
              <a:schemeClr val="accent4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0CC0E-7568-41D2-A264-743C0AD18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5EDA3D-BC61-0043-4EC1-FDEC5861FB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639A1D3-D3AB-ED2C-6083-379E0883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E90C63F-3051-4534-1F7E-78E0F015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4981EC3-B1A7-DE8A-8FE6-1E1F4F6CA134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Anwendungskurs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0402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083-21BB-8322-EE3E-186B14F2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FB571-9521-0380-F2CE-FC86D8B3F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567-37D2-F06D-9554-A7320321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E971-CE83-F7B6-B31B-D4A1E6D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6739-E34A-F0C6-1002-19162FA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58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449D-AE81-9A1A-1043-0A094D3D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6ED-5DA7-E3C9-F4AA-42DBD221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DCC7-FA88-D714-AD96-2EEEBFB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D11A-EB39-28CE-4D44-E4B4AA9E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3BDF-F625-B90E-ACA5-FB9BC75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8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D81-BDC8-65AA-8DEE-DA60AA0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A306-71C2-CDC2-3555-46BE0ED5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5272-2437-543B-FDA0-6DD6A59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F1DA-1DEA-3046-5FBC-D638860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3B3C-5A90-98E4-AE0C-66F4817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90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BA54-1B8D-B35B-5300-9B01832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837-ED1E-D072-BC39-470F413C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FCFB-EA38-D0EE-0517-47691BD0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25571-E0DD-7D96-30A6-A1D472CD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7A6A-8890-3C57-F49F-4C0F4580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F2EF-D8D5-783B-C356-28AC599C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94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513-AFB0-07FB-0B6B-B92CE3E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8F9C-8A65-6C6C-1D5C-F7AD2C4D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7731-45C5-5D37-58BB-DC575566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CECA-5413-0A7F-1DE5-04BB4FD2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A14-6DE4-7C2E-6CAB-4D32060F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87CBD-0935-5C35-1D7A-DE721EB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922-ABFC-394B-B1CA-B8FBD66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6A62-B18C-D98B-A615-D7394C1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7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5C8B-E460-1886-56ED-D16BF474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54548-0064-E768-D513-186C5E3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9348-0CB0-7077-8C8F-C1DC4F64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C26C-7BB4-2CF1-C4F3-4BFA6DF5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47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A3138-6CAB-3980-57FE-3FA789F5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8D52-7F7D-9E85-0B71-14D4819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87E-B7DA-D8D1-27D0-745A6DC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44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5E4B-3705-AAD1-1139-ABCC4C4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F259-1059-3E1C-E4CD-D9F05434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0051-695C-7287-278D-6ECF3F35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A5E1-E6F9-D35F-6BAF-5961741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B3F1-5B39-9434-7C8F-286424C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44A4-A7EE-0B4A-2BCB-1BFC31E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81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2E4-00E6-494A-4DD9-9970FB6D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CD90-4E0B-E6A3-4F7F-28ADF8C2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6AD8-5512-96E8-D11F-51D6A1D3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0FB2-8429-F60C-DB87-946BD11F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9D2F-04DA-21EE-6EAF-A51050A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1806-A69C-06D8-EA7D-8B0C5FE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3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A73F-CA47-B68A-DAA7-B29E86F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C50A-FAF9-0983-C72E-1E0C4AE6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B185-E587-87E6-A48B-80216AB3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F95E-BA44-9599-8DF9-6AE52302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00F-C634-D0BE-817B-3B8DC9E8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DA23C-63C3-0A37-3538-CF245C06B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89F64-0303-260A-29C8-DB8E1EC7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C72C-4F12-EA14-0931-E41ABAC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34C1-84EC-160D-F515-34AD61C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0124-4D31-5A04-80BB-AC6D9B4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0">
              <a:schemeClr val="accent4">
                <a:lumMod val="75000"/>
              </a:schemeClr>
            </a:gs>
            <a:gs pos="59000">
              <a:schemeClr val="accent3">
                <a:lumMod val="50000"/>
              </a:schemeClr>
            </a:gs>
            <a:gs pos="100000">
              <a:srgbClr val="002060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4881686"/>
            <a:ext cx="10561418" cy="433955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00B480-3869-A725-8056-05DA72707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3822D-535E-CFA4-E061-FDAF4FDBD0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C58BA57-EF29-9F7B-1995-241A267B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EC86BD7-2DBB-F49B-D391-B40FA94D2880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Einführungskurs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186028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0">
              <a:schemeClr val="accent5"/>
            </a:gs>
            <a:gs pos="46000">
              <a:schemeClr val="accent5"/>
            </a:gs>
            <a:gs pos="100000">
              <a:schemeClr val="accent6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Einführungskurs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595FAFD-0823-4C45-9623-6BBE3B846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50" r:id="rId3"/>
    <p:sldLayoutId id="2147483651" r:id="rId4"/>
    <p:sldLayoutId id="2147483681" r:id="rId5"/>
    <p:sldLayoutId id="2147483652" r:id="rId6"/>
    <p:sldLayoutId id="2147483653" r:id="rId7"/>
    <p:sldLayoutId id="2147483654" r:id="rId8"/>
    <p:sldLayoutId id="2147483682" r:id="rId9"/>
    <p:sldLayoutId id="2147483683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  <p:sldLayoutId id="2147483667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4041-FAB5-CE22-4EE2-043DF7BD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F88E-6CAD-EF8C-4957-AC0B3695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49BB-3E84-B3DC-5594-F725C3B55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F8FB-3F7D-C088-F3F6-8E0477CF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57B5-22DC-D2F1-E1E6-DA57359E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6.png"/><Relationship Id="rId17" Type="http://schemas.microsoft.com/office/2007/relationships/hdphoto" Target="../media/hdphoto7.wdp"/><Relationship Id="rId2" Type="http://schemas.openxmlformats.org/officeDocument/2006/relationships/image" Target="../media/image1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5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6.png"/><Relationship Id="rId17" Type="http://schemas.microsoft.com/office/2007/relationships/hdphoto" Target="../media/hdphoto7.wdp"/><Relationship Id="rId2" Type="http://schemas.openxmlformats.org/officeDocument/2006/relationships/image" Target="../media/image1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11" Type="http://schemas.openxmlformats.org/officeDocument/2006/relationships/image" Target="../media/image25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esomedata/awesome-public-dataset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ata.world/search" TargetMode="External"/><Relationship Id="rId4" Type="http://schemas.openxmlformats.org/officeDocument/2006/relationships/hyperlink" Target="https://www-genesis.destatis.de/genesis/onlin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0C8-6C45-ECD0-6FA4-6B5B7FBAF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Python für Einsteiger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D59E-4F91-7790-87E9-44703CA5B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Einführung in die Datenanalyse mit Python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157007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177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Kapitel 0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1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B7A-C2C8-06C0-8487-9DCDE357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A0F93-3670-5DA1-372D-83CD7653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AAE1-28AE-54C5-4B26-B47606654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2067339"/>
            <a:ext cx="10840374" cy="2997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/>
              <a:t>Python ist eine Sprache. 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Wir lernen die </a:t>
            </a:r>
            <a:r>
              <a:rPr lang="de-DE" b="1" dirty="0"/>
              <a:t>Vokabeln</a:t>
            </a:r>
            <a:r>
              <a:rPr lang="de-DE" dirty="0"/>
              <a:t> und </a:t>
            </a:r>
            <a:r>
              <a:rPr lang="de-DE" b="1" dirty="0"/>
              <a:t>Grammatik</a:t>
            </a:r>
            <a:r>
              <a:rPr lang="de-DE" dirty="0"/>
              <a:t>,</a:t>
            </a:r>
          </a:p>
          <a:p>
            <a:pPr marL="0" indent="0" algn="ctr">
              <a:buNone/>
            </a:pPr>
            <a:r>
              <a:rPr lang="de-DE" dirty="0"/>
              <a:t>um in Python mit einem Computer sprechen zu können.</a:t>
            </a:r>
          </a:p>
        </p:txBody>
      </p:sp>
    </p:spTree>
    <p:extLst>
      <p:ext uri="{BB962C8B-B14F-4D97-AF65-F5344CB8AC3E}">
        <p14:creationId xmlns:p14="http://schemas.microsoft.com/office/powerpoint/2010/main" val="325134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08AF-2597-172E-C244-8C7F976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Vokabeln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8F828-B5FD-9FD7-BCA0-8CB29FC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2C53-B002-4AB7-A493-A7645FEBBD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Operatoren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+, -, *, /, &amp;, |, …</a:t>
            </a:r>
          </a:p>
          <a:p>
            <a:r>
              <a:rPr lang="de-DE" b="1" dirty="0"/>
              <a:t>Vergleiche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&gt;, &lt;, ==, </a:t>
            </a:r>
            <a:r>
              <a:rPr lang="de-DE" dirty="0">
                <a:latin typeface="+mj-lt"/>
                <a:cs typeface="Cascadia Code" panose="020B0609020000020004" pitchFamily="49" charset="0"/>
              </a:rPr>
              <a:t>!=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&gt;=, &lt;=, in, …</a:t>
            </a:r>
          </a:p>
          <a:p>
            <a:r>
              <a:rPr lang="de-DE" b="1" dirty="0"/>
              <a:t>Kontrollflüsse</a:t>
            </a:r>
            <a:r>
              <a:rPr lang="de-DE" dirty="0"/>
              <a:t>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>
                <a:cs typeface="Cascadia Code" panose="020B0609020000020004" pitchFamily="49" charset="0"/>
              </a:rPr>
              <a:t>Schleifen: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>
                <a:cs typeface="Cascadia Code" panose="020B0609020000020004" pitchFamily="49" charset="0"/>
              </a:rPr>
              <a:t>Funktionen: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meine_funktion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…</a:t>
            </a:r>
          </a:p>
          <a:p>
            <a:r>
              <a:rPr lang="de-DE" b="1" dirty="0">
                <a:cs typeface="Cascadia Code" panose="020B0609020000020004" pitchFamily="49" charset="0"/>
              </a:rPr>
              <a:t>…</a:t>
            </a:r>
          </a:p>
          <a:p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8703E-65F0-E15E-2C40-1C16ADB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FB00-D424-CAD3-ECEC-7F6DF2F3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Grammatik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12D8B-AD63-1EBA-C466-E04EE8E8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0446EB-4A8C-B365-776C-EBEC7CAB8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085850"/>
            <a:ext cx="10115550" cy="46863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4CA36E-8EC4-A9B0-B26B-AFE6D561FA6C}"/>
              </a:ext>
            </a:extLst>
          </p:cNvPr>
          <p:cNvCxnSpPr>
            <a:cxnSpLocks/>
          </p:cNvCxnSpPr>
          <p:nvPr/>
        </p:nvCxnSpPr>
        <p:spPr>
          <a:xfrm flipV="1">
            <a:off x="1948070" y="4101594"/>
            <a:ext cx="954156" cy="438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AB5CCA-67F1-2E10-295D-3D98E4CC3868}"/>
              </a:ext>
            </a:extLst>
          </p:cNvPr>
          <p:cNvSpPr txBox="1"/>
          <p:nvPr/>
        </p:nvSpPr>
        <p:spPr>
          <a:xfrm>
            <a:off x="565960" y="446684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eingerückt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050A4F-8B38-8BC8-59CD-B7D2539EB54B}"/>
              </a:ext>
            </a:extLst>
          </p:cNvPr>
          <p:cNvSpPr txBox="1"/>
          <p:nvPr/>
        </p:nvSpPr>
        <p:spPr>
          <a:xfrm>
            <a:off x="565960" y="3575081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neue Zeile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2850A6-6DBE-E920-0F68-F90079AD3D8F}"/>
              </a:ext>
            </a:extLst>
          </p:cNvPr>
          <p:cNvCxnSpPr>
            <a:cxnSpLocks/>
          </p:cNvCxnSpPr>
          <p:nvPr/>
        </p:nvCxnSpPr>
        <p:spPr>
          <a:xfrm>
            <a:off x="1903186" y="3759747"/>
            <a:ext cx="999040" cy="1571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2E68CF-B7CB-0B8C-A9D1-FBF0F4547C5A}"/>
              </a:ext>
            </a:extLst>
          </p:cNvPr>
          <p:cNvSpPr txBox="1"/>
          <p:nvPr/>
        </p:nvSpPr>
        <p:spPr>
          <a:xfrm>
            <a:off x="5737513" y="500982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Anführungszeichen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3D9452-F52F-54BF-F3F9-3E99A36479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556097" y="4320894"/>
            <a:ext cx="1181416" cy="8736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36C115-355C-1F31-597F-4E36B919D88B}"/>
              </a:ext>
            </a:extLst>
          </p:cNvPr>
          <p:cNvCxnSpPr>
            <a:cxnSpLocks/>
          </p:cNvCxnSpPr>
          <p:nvPr/>
        </p:nvCxnSpPr>
        <p:spPr>
          <a:xfrm flipV="1">
            <a:off x="8062188" y="4292010"/>
            <a:ext cx="1606598" cy="9024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5EC0CF-AFB3-8648-56D2-4EFFB5A2B425}"/>
              </a:ext>
            </a:extLst>
          </p:cNvPr>
          <p:cNvSpPr txBox="1"/>
          <p:nvPr/>
        </p:nvSpPr>
        <p:spPr>
          <a:xfrm>
            <a:off x="6207965" y="168696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Doppelpunkt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7722E8-EE0C-AB76-7B8C-37776269C586}"/>
              </a:ext>
            </a:extLst>
          </p:cNvPr>
          <p:cNvCxnSpPr>
            <a:cxnSpLocks/>
          </p:cNvCxnSpPr>
          <p:nvPr/>
        </p:nvCxnSpPr>
        <p:spPr>
          <a:xfrm flipH="1">
            <a:off x="5737513" y="2106573"/>
            <a:ext cx="885924" cy="11216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9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Python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Kapitel 1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4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DECB-9873-0FD1-D457-3DC57D1C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ist in 2024 erneut die beliebteste Programmiersprache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EFD5-A890-F655-2029-5479DBF7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1B09-BA52-E30C-713C-8B488D45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2052445"/>
            <a:ext cx="7859222" cy="2753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3B283A-F04E-A76C-908F-F1D20EED5F8D}"/>
              </a:ext>
            </a:extLst>
          </p:cNvPr>
          <p:cNvSpPr txBox="1"/>
          <p:nvPr/>
        </p:nvSpPr>
        <p:spPr>
          <a:xfrm>
            <a:off x="2166390" y="4901633"/>
            <a:ext cx="7859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Quelle: https://spectrum.ieee.org/top-programming-languages-2024</a:t>
            </a:r>
          </a:p>
        </p:txBody>
      </p:sp>
    </p:spTree>
    <p:extLst>
      <p:ext uri="{BB962C8B-B14F-4D97-AF65-F5344CB8AC3E}">
        <p14:creationId xmlns:p14="http://schemas.microsoft.com/office/powerpoint/2010/main" val="57439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D887-44B5-19CA-5FE3-7B3CAB31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91955-FEBF-9172-807F-C1609BBB98BA}"/>
              </a:ext>
            </a:extLst>
          </p:cNvPr>
          <p:cNvSpPr/>
          <p:nvPr/>
        </p:nvSpPr>
        <p:spPr>
          <a:xfrm>
            <a:off x="845872" y="2988677"/>
            <a:ext cx="2835253" cy="1049412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Einfach zu lernen</a:t>
            </a:r>
            <a:endParaRPr lang="en-GB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625818-7A0D-2C17-8F2B-B726A93070D8}"/>
              </a:ext>
            </a:extLst>
          </p:cNvPr>
          <p:cNvSpPr/>
          <p:nvPr/>
        </p:nvSpPr>
        <p:spPr>
          <a:xfrm>
            <a:off x="4650758" y="2988677"/>
            <a:ext cx="2835253" cy="1049412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Große Community</a:t>
            </a:r>
            <a:endParaRPr lang="en-GB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3861DC-1173-277B-F4CB-799406669257}"/>
              </a:ext>
            </a:extLst>
          </p:cNvPr>
          <p:cNvSpPr/>
          <p:nvPr/>
        </p:nvSpPr>
        <p:spPr>
          <a:xfrm>
            <a:off x="8510876" y="2988677"/>
            <a:ext cx="2835253" cy="1049412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Vielseitig einsetzbar</a:t>
            </a:r>
            <a:endParaRPr lang="en-GB" sz="2400" b="1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FED5081-4920-2EB6-015F-DE4579A887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9591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05BEAB4-5E38-2F0F-F098-45D442FD43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9954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3AD38F6-E35F-2A4E-AA37-3DAF158C133C}"/>
              </a:ext>
            </a:extLst>
          </p:cNvPr>
          <p:cNvCxnSpPr>
            <a:cxnSpLocks/>
          </p:cNvCxnSpPr>
          <p:nvPr/>
        </p:nvCxnSpPr>
        <p:spPr>
          <a:xfrm rot="5400000">
            <a:off x="4159591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28B6B5-9A1C-3043-5F17-1F5D94D4204F}"/>
              </a:ext>
            </a:extLst>
          </p:cNvPr>
          <p:cNvCxnSpPr>
            <a:cxnSpLocks/>
          </p:cNvCxnSpPr>
          <p:nvPr/>
        </p:nvCxnSpPr>
        <p:spPr>
          <a:xfrm rot="5400000">
            <a:off x="8209954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nutzen wir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Kapitel 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D22CD-8B66-EB88-A9C3-D0D783A5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94CEF8-7BB8-7D32-A63B-2260B271CF04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B1A05D87-65DC-D157-B528-17D00325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5FF16D-9BE8-4AB4-DC36-9D934017C1D0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32CA547D-95BA-CAA5-8288-9CE65BB0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1C0AF-CCE5-C014-E973-1DBCD6FFDC8F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B1411357-444F-7CF3-3330-CA5BFAABC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43530-83E9-DC70-652B-584EE3C2CC29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937EDE-B0A9-F912-8FB6-C5DAB819D553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EE7646EC-B3A0-4CCB-9D85-D92F0C25E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A2A605AD-28BA-6F30-FE47-F0F3541D8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F7A28F-9ED3-27DB-8189-5D8D17AEC486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Voller Funktionsumfang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B4240-0035-F7FD-7AE7-8F76F6F10947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Erfordert Setup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9691ED-6BE0-88E2-AB97-BE5051E132EE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479A3F-1D8B-2F97-7683-31B6D8DBCEDA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E78936-6FD1-9F4A-7EA8-14A82321F2C3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E25BE5F-BC7B-3E96-3D8F-F2E671E25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0F1426-820F-E90F-FECF-BB46856661C4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0748-DF22-E323-CFF8-43F5A72466DF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B9335718-D061-B460-5771-29D0EDE87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B5C4BC98-6341-0A16-1150-C3EB786DA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4647D3-4039-79B6-E59A-40019BE7583C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Einfaches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9D4880-AD26-1B14-34E6-CB2CDE5E294F}"/>
              </a:ext>
            </a:extLst>
          </p:cNvPr>
          <p:cNvSpPr txBox="1"/>
          <p:nvPr/>
        </p:nvSpPr>
        <p:spPr>
          <a:xfrm>
            <a:off x="7721861" y="5077099"/>
            <a:ext cx="340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Geringerer Umfang</a:t>
            </a:r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195E4E5D-694A-CAA7-CD31-A498537A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C6515-9DF1-8E31-59BA-896E12001CDD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9A61CB07-1078-AF53-628E-933B55FC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193F-4288-622C-E734-89E7CFCB5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8562-D404-D4B7-B66D-BC70AAC1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8D857-047B-5C1C-D93A-C1E4245FE18F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BF7097AD-EA3A-38C4-6E07-27E729E5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282BC-6340-A79E-5DC4-E86AD2088A48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07EB322E-5BB9-AA06-DA9A-128AE30F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5E904-2BD8-2344-6C69-C126463C307B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79C73DEE-98AF-02F9-0BD4-70539AAB4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A68742-4703-944C-1762-113788AA6D01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26C239-14D7-68B7-385D-3D3CE3EF2A22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993ABF8C-5216-735A-F6D9-0B5890F5A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64CF8C22-BE58-5E43-AC74-F8FDEF20D9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7C3D0A-8854-F48C-F06E-1BC27C281CAB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Voller Funktionsumfang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8C0C2-9475-825B-1F63-A8C3280A06BD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Erfordert Setup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B32413-353F-4F6E-A4AB-E673C4C4ED8E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E5CFF-EE96-4F78-CA17-60250C003FDC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0D1A7A1-5837-11D2-AF69-DDFFC5360A2B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4F89F41-FA6D-DD34-8BBB-ADD8352AC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D53210A-6ACE-FDBE-1D58-3047A266C70F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7193A-1674-08DE-7BB4-FE647D233804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FAA97A1D-767D-8A89-F740-E17CE9C14C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47153743-070B-9450-BF30-F2EB6AE65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32590-3FF4-0F68-5CFD-F1095A4E4F8F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Einfaches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5E87FF-2342-7FF2-EEBC-373B1097F31A}"/>
              </a:ext>
            </a:extLst>
          </p:cNvPr>
          <p:cNvSpPr txBox="1"/>
          <p:nvPr/>
        </p:nvSpPr>
        <p:spPr>
          <a:xfrm>
            <a:off x="7721861" y="5077099"/>
            <a:ext cx="340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Geringerer Umfang</a:t>
            </a:r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D78C3D4D-A68F-2F4E-01D8-A285F225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54A2BC-FDEB-ACD7-50E9-63CC882DF15B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35A64E89-F478-C4DF-DDEE-B22BB51C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D85AFD-B812-553F-EE05-EE401D64B395}"/>
              </a:ext>
            </a:extLst>
          </p:cNvPr>
          <p:cNvSpPr/>
          <p:nvPr/>
        </p:nvSpPr>
        <p:spPr>
          <a:xfrm>
            <a:off x="1" y="0"/>
            <a:ext cx="6209388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0D30-855D-8265-1EF4-D2F8CB18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Überblick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7085-ED22-1C20-7DAD-BFA8021A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6365-0275-3D6C-9E85-DF646493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B60-0D92-9608-748F-E9238CCC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geht‘s weiter?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42521-AC9F-28ED-61F5-2A7533A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65E7-84CF-8A9D-CF38-44F218ED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4000" dirty="0">
                <a:sym typeface="Wingdings" panose="05000000000000000000" pitchFamily="2" charset="2"/>
              </a:rPr>
              <a:t>https://tinyurl.com/trinket-goethe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52670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E4A57-3E4B-2F92-7039-976E5391D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7C52-08C6-B77B-7F9C-5E3B8F7E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könnt ihr noch tun?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82E9-972B-B5B3-3D69-870E14DC9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3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C4213-2A21-E286-501B-4FDCE849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4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1EF2-316D-E5A1-0383-EAEC85DE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Sucht euch eigene Datensätze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66950-414B-FB7B-E850-8246BB38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8643-2F7B-98C7-8AFF-A4DD92C5BC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Datasets</a:t>
            </a:r>
          </a:p>
          <a:p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Awesome Data</a:t>
            </a:r>
            <a:endParaRPr lang="en-US" dirty="0"/>
          </a:p>
          <a:p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Statistisches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Bundesamt</a:t>
            </a:r>
            <a:endParaRPr lang="en-US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World</a:t>
            </a:r>
            <a:endParaRPr lang="en-US" dirty="0"/>
          </a:p>
          <a:p>
            <a:pPr lvl="1"/>
            <a:r>
              <a:rPr lang="en-US" dirty="0" err="1"/>
              <a:t>Erfordert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Account</a:t>
            </a:r>
          </a:p>
          <a:p>
            <a:r>
              <a:rPr lang="en-US" dirty="0" err="1"/>
              <a:t>Euer</a:t>
            </a:r>
            <a:r>
              <a:rPr lang="en-US" dirty="0"/>
              <a:t> </a:t>
            </a:r>
            <a:r>
              <a:rPr lang="en-US" dirty="0" err="1"/>
              <a:t>Privatleben</a:t>
            </a:r>
            <a:r>
              <a:rPr lang="en-US" dirty="0"/>
              <a:t>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7621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06CE-1D56-8852-1B77-61ECD228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7071-4298-24D2-8FFB-C256D7F2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B10C-3046-15F0-77A0-56BBDFBC1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8A060-83C5-5385-B6A9-9CF79C5F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09" t="19763" r="2209" b="53344"/>
          <a:stretch/>
        </p:blipFill>
        <p:spPr>
          <a:xfrm>
            <a:off x="1287063" y="476266"/>
            <a:ext cx="9617873" cy="5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2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20BDD-BDDF-462B-2758-5314B59B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4F7-D207-4575-30EA-509489F5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C4D2F-23E0-C8EB-3876-84878E1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A3C1-9CCE-1EDD-8F82-49FC2CEF74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4E531-C05D-0357-77B7-3C6A1F3F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590" b="21106"/>
          <a:stretch/>
        </p:blipFill>
        <p:spPr>
          <a:xfrm>
            <a:off x="1460585" y="1682086"/>
            <a:ext cx="9562927" cy="36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80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79865-6C50-4671-F1A5-075D24E1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746C0-464A-B306-EB16-9846FF5FE488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/>
              <a:t>Aktive Übung ist essenziell 👩‍💻👨‍💻</a:t>
            </a:r>
          </a:p>
        </p:txBody>
      </p:sp>
    </p:spTree>
    <p:extLst>
      <p:ext uri="{BB962C8B-B14F-4D97-AF65-F5344CB8AC3E}">
        <p14:creationId xmlns:p14="http://schemas.microsoft.com/office/powerpoint/2010/main" val="3572993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DC109-9171-C542-71FC-95B1C6E34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3EB8D-51C2-CEF8-7DAA-AC4C998F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469C5-FE7F-55E0-871B-018522DCE5B7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/>
              <a:t>Meldet euch </a:t>
            </a:r>
            <a:br>
              <a:rPr lang="de-DE" sz="4400" b="1" dirty="0"/>
            </a:br>
            <a:r>
              <a:rPr lang="de-DE" sz="4400" b="1" dirty="0"/>
              <a:t>für meinen fortgeschrittenen </a:t>
            </a:r>
            <a:br>
              <a:rPr lang="de-DE" sz="4400" b="1" dirty="0"/>
            </a:br>
            <a:r>
              <a:rPr lang="de-DE" sz="4400" b="1" dirty="0"/>
              <a:t>Kurs an </a:t>
            </a:r>
            <a:r>
              <a:rPr lang="de-DE" sz="3600" b="1" dirty="0"/>
              <a:t>😊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8711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5A00-C8DC-D82D-2634-737ED39D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5352E-27DA-E330-B509-DA053F75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11F4D-91F7-C852-8A39-71FDEDF4B78C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/>
              <a:t>Lasst die Goethe Uni wissen, dass ihr mehr Python </a:t>
            </a:r>
            <a:r>
              <a:rPr lang="de-DE" sz="3600" b="1" dirty="0"/>
              <a:t>🐍 </a:t>
            </a:r>
            <a:r>
              <a:rPr lang="de-DE" sz="4400" b="1" dirty="0"/>
              <a:t>wollt</a:t>
            </a:r>
          </a:p>
        </p:txBody>
      </p:sp>
    </p:spTree>
    <p:extLst>
      <p:ext uri="{BB962C8B-B14F-4D97-AF65-F5344CB8AC3E}">
        <p14:creationId xmlns:p14="http://schemas.microsoft.com/office/powerpoint/2010/main" val="18793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384-25F4-1C21-43F2-AEFC0DBF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wen habe ich den Kurs entwickelt?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E38FA-5C06-1D2B-6F0F-EB3F6D6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C6E9A-57D9-F1B7-319F-2F281A3E0B92}"/>
              </a:ext>
            </a:extLst>
          </p:cNvPr>
          <p:cNvCxnSpPr>
            <a:cxnSpLocks/>
          </p:cNvCxnSpPr>
          <p:nvPr/>
        </p:nvCxnSpPr>
        <p:spPr>
          <a:xfrm>
            <a:off x="1642533" y="4598169"/>
            <a:ext cx="890693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DEE2DD-21D7-69F3-0090-D6B42B25B458}"/>
              </a:ext>
            </a:extLst>
          </p:cNvPr>
          <p:cNvSpPr txBox="1"/>
          <p:nvPr/>
        </p:nvSpPr>
        <p:spPr>
          <a:xfrm>
            <a:off x="4831872" y="4987486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 Kenntnis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25D6B-DEFC-6DF8-8F21-812E1908AB21}"/>
              </a:ext>
            </a:extLst>
          </p:cNvPr>
          <p:cNvCxnSpPr>
            <a:cxnSpLocks/>
          </p:cNvCxnSpPr>
          <p:nvPr/>
        </p:nvCxnSpPr>
        <p:spPr>
          <a:xfrm>
            <a:off x="2658020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E00A-053E-CB6E-0E18-0C5DD30C66A5}"/>
              </a:ext>
            </a:extLst>
          </p:cNvPr>
          <p:cNvCxnSpPr>
            <a:cxnSpLocks/>
          </p:cNvCxnSpPr>
          <p:nvPr/>
        </p:nvCxnSpPr>
        <p:spPr>
          <a:xfrm>
            <a:off x="6093947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A80CE-6C52-12F8-4E99-53511F35C40A}"/>
              </a:ext>
            </a:extLst>
          </p:cNvPr>
          <p:cNvCxnSpPr>
            <a:cxnSpLocks/>
          </p:cNvCxnSpPr>
          <p:nvPr/>
        </p:nvCxnSpPr>
        <p:spPr>
          <a:xfrm>
            <a:off x="4313638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75FF3-8083-A488-43A2-4C679CEAE7BC}"/>
              </a:ext>
            </a:extLst>
          </p:cNvPr>
          <p:cNvSpPr txBox="1"/>
          <p:nvPr/>
        </p:nvSpPr>
        <p:spPr>
          <a:xfrm>
            <a:off x="1899639" y="2630078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</a:t>
            </a:r>
          </a:p>
          <a:p>
            <a:pPr algn="ctr"/>
            <a:r>
              <a:rPr lang="de-DE" sz="2400" dirty="0"/>
              <a:t>Neulinge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4F6BA-46CD-17E9-2CE4-DE300118FA33}"/>
              </a:ext>
            </a:extLst>
          </p:cNvPr>
          <p:cNvSpPr txBox="1"/>
          <p:nvPr/>
        </p:nvSpPr>
        <p:spPr>
          <a:xfrm>
            <a:off x="3696322" y="2630078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Kenner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92C64-A147-A792-0238-C10E6346947A}"/>
              </a:ext>
            </a:extLst>
          </p:cNvPr>
          <p:cNvSpPr txBox="1"/>
          <p:nvPr/>
        </p:nvSpPr>
        <p:spPr>
          <a:xfrm>
            <a:off x="5478683" y="2630078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Kenner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7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erreichen wir eure Ziele?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Graphic 13" descr="Teacher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111" y="3016955"/>
            <a:ext cx="914400" cy="914400"/>
          </a:xfrm>
          <a:prstGeom prst="rect">
            <a:avLst/>
          </a:prstGeom>
        </p:spPr>
      </p:pic>
      <p:pic>
        <p:nvPicPr>
          <p:cNvPr id="16" name="Graphic 15" descr="Questions with solid fill">
            <a:extLst>
              <a:ext uri="{FF2B5EF4-FFF2-40B4-BE49-F238E27FC236}">
                <a16:creationId xmlns:a16="http://schemas.microsoft.com/office/drawing/2014/main" id="{4AAF2C47-139E-3A2C-4619-8E38762D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1922" y="2971800"/>
            <a:ext cx="914400" cy="914400"/>
          </a:xfrm>
          <a:prstGeom prst="rect">
            <a:avLst/>
          </a:prstGeom>
        </p:spPr>
      </p:pic>
      <p:pic>
        <p:nvPicPr>
          <p:cNvPr id="18" name="Graphic 17" descr="Playbook with solid fill">
            <a:extLst>
              <a:ext uri="{FF2B5EF4-FFF2-40B4-BE49-F238E27FC236}">
                <a16:creationId xmlns:a16="http://schemas.microsoft.com/office/drawing/2014/main" id="{2CBE0679-DF6E-E55F-588B-7E1F480A9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4426" y="3016955"/>
            <a:ext cx="914400" cy="914400"/>
          </a:xfrm>
          <a:prstGeom prst="rect">
            <a:avLst/>
          </a:prstGeom>
        </p:spPr>
      </p:pic>
      <p:pic>
        <p:nvPicPr>
          <p:cNvPr id="20" name="Graphic 19" descr="Puzzle pieces with solid fill">
            <a:extLst>
              <a:ext uri="{FF2B5EF4-FFF2-40B4-BE49-F238E27FC236}">
                <a16:creationId xmlns:a16="http://schemas.microsoft.com/office/drawing/2014/main" id="{3D9725E8-2E00-8CCE-36C8-AF11B58CC1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317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6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werden wir brauchen?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Trinket,</a:t>
            </a:r>
          </a:p>
          <a:p>
            <a:pPr algn="ctr"/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Colab</a:t>
            </a:r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JupyterLite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KI</a:t>
            </a:r>
            <a:endParaRPr lang="en-GB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 descr="Laptop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5678" y="3016955"/>
            <a:ext cx="914400" cy="914400"/>
          </a:xfrm>
          <a:prstGeom prst="rect">
            <a:avLst/>
          </a:prstGeom>
        </p:spPr>
      </p:pic>
      <p:pic>
        <p:nvPicPr>
          <p:cNvPr id="5" name="Graphic 4" descr="Chat with solid fill">
            <a:extLst>
              <a:ext uri="{FF2B5EF4-FFF2-40B4-BE49-F238E27FC236}">
                <a16:creationId xmlns:a16="http://schemas.microsoft.com/office/drawing/2014/main" id="{451FA02C-1C74-D1AC-FC4D-ACF5FB8F6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3174" y="30439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BE93-8425-7B10-7F42-BAEDF3AB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49D8-48ED-B3FD-9D0C-D91D50D6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bin ich…?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B98BE-DD3D-DCBA-4165-E18183A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2BD7E-48E4-5FF8-5878-D07B0ABD2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de-DE" dirty="0"/>
              <a:t>Data Scientist @ Commerzbank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dirty="0"/>
              <a:t>Ich arbeite mit Daten &amp; entwickle KI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dirty="0"/>
              <a:t>Meine Lieblingsbibliothek ist </a:t>
            </a:r>
            <a:r>
              <a:rPr lang="de-DE" dirty="0" err="1"/>
              <a:t>pandas</a:t>
            </a:r>
            <a:endParaRPr lang="de-DE" dirty="0"/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Meine Hobbies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sz="1800" dirty="0"/>
              <a:t>🐱 🐱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sz="1800" dirty="0"/>
              <a:t>🎲🎮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sz="1800" dirty="0"/>
              <a:t>👩‍💻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Gerne per Du 😊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E0F4A-3628-667C-36E8-906E4B04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4" r="32452"/>
          <a:stretch/>
        </p:blipFill>
        <p:spPr>
          <a:xfrm>
            <a:off x="5996763" y="0"/>
            <a:ext cx="619523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C455FE-E99A-4092-DF4F-1BC90BCDE208}"/>
              </a:ext>
            </a:extLst>
          </p:cNvPr>
          <p:cNvSpPr/>
          <p:nvPr/>
        </p:nvSpPr>
        <p:spPr>
          <a:xfrm>
            <a:off x="5238306" y="5954233"/>
            <a:ext cx="781494" cy="503274"/>
          </a:xfrm>
          <a:prstGeom prst="rect">
            <a:avLst/>
          </a:prstGeom>
          <a:solidFill>
            <a:srgbClr val="EB9A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4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A99D-45A7-3FED-628F-049290A0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275-10C7-DC27-DA2C-5916993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 Tag 1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329A4-4D09-1C80-7772-63671E6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8B4B05-10A2-C55A-FC29-FFE3B9E67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Vormittag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Python Grundlagen &amp; Übungen mit Trinket.io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accent4">
                    <a:lumMod val="50000"/>
                  </a:schemeClr>
                </a:solidFill>
              </a:rPr>
              <a:t>Mittagspause 13:30 – 14:15</a:t>
            </a:r>
            <a:br>
              <a:rPr lang="de-DE" b="1" dirty="0"/>
            </a:br>
            <a:endParaRPr lang="de-DE" b="1" dirty="0"/>
          </a:p>
          <a:p>
            <a:pPr marL="0" indent="0">
              <a:buNone/>
            </a:pPr>
            <a:r>
              <a:rPr lang="de-DE" b="1" dirty="0"/>
              <a:t>Nachmittag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Pandas Grundlagen &amp; Übungen</a:t>
            </a:r>
          </a:p>
        </p:txBody>
      </p:sp>
    </p:spTree>
    <p:extLst>
      <p:ext uri="{BB962C8B-B14F-4D97-AF65-F5344CB8AC3E}">
        <p14:creationId xmlns:p14="http://schemas.microsoft.com/office/powerpoint/2010/main" val="13559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für Tag 2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DD839-3553-C5A4-BB91-3B9C401F2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Vormittag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Einführung in Datenvisualisierung in Python (inkl. Challenges)</a:t>
            </a:r>
          </a:p>
          <a:p>
            <a:pPr marL="0" indent="0">
              <a:buClr>
                <a:schemeClr val="tx1"/>
              </a:buClr>
              <a:buNone/>
            </a:pPr>
            <a:br>
              <a:rPr lang="de-DE" b="1" dirty="0"/>
            </a:br>
            <a:r>
              <a:rPr lang="de-DE" b="1" dirty="0"/>
              <a:t>Nachmittag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Ihr wählt oder sucht euch einen Datensatz und setzt euer eigenes </a:t>
            </a:r>
            <a:br>
              <a:rPr lang="en-GB" dirty="0"/>
            </a:br>
            <a:r>
              <a:rPr lang="en-GB" dirty="0"/>
              <a:t>Analyse- und </a:t>
            </a:r>
            <a:r>
              <a:rPr lang="en-GB" dirty="0" err="1"/>
              <a:t>Visualisierungsprojekt</a:t>
            </a:r>
            <a:r>
              <a:rPr lang="en-GB" dirty="0"/>
              <a:t> 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99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Bevor es losgeht – kurz zu euch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8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585</Words>
  <Application>Microsoft Office PowerPoint</Application>
  <PresentationFormat>Widescreen</PresentationFormat>
  <Paragraphs>149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Cascadia Code</vt:lpstr>
      <vt:lpstr>Century Gothic</vt:lpstr>
      <vt:lpstr>Wingdings</vt:lpstr>
      <vt:lpstr>Wingdings 2</vt:lpstr>
      <vt:lpstr>Quotable</vt:lpstr>
      <vt:lpstr>Custom Design</vt:lpstr>
      <vt:lpstr>Python für Einsteiger</vt:lpstr>
      <vt:lpstr>Ein Überblick</vt:lpstr>
      <vt:lpstr>Für wen habe ich den Kurs entwickelt?</vt:lpstr>
      <vt:lpstr>Wie erreichen wir eure Ziele?</vt:lpstr>
      <vt:lpstr>Was werden wir brauchen?</vt:lpstr>
      <vt:lpstr>Wer bin ich…?</vt:lpstr>
      <vt:lpstr>Tagesablauf Tag 1</vt:lpstr>
      <vt:lpstr>Ziele für Tag 2</vt:lpstr>
      <vt:lpstr>Bevor es losgeht – kurz zu euch</vt:lpstr>
      <vt:lpstr>Was ist Python?</vt:lpstr>
      <vt:lpstr>PowerPoint Presentation</vt:lpstr>
      <vt:lpstr>Vokabeln</vt:lpstr>
      <vt:lpstr>Grammatik</vt:lpstr>
      <vt:lpstr>Warum Python</vt:lpstr>
      <vt:lpstr>Python ist in 2024 erneut die beliebteste Programmiersprache</vt:lpstr>
      <vt:lpstr>PowerPoint Presentation</vt:lpstr>
      <vt:lpstr>Wie nutzen wir Python?</vt:lpstr>
      <vt:lpstr>PowerPoint Presentation</vt:lpstr>
      <vt:lpstr>PowerPoint Presentation</vt:lpstr>
      <vt:lpstr>Wie geht‘s weiter?</vt:lpstr>
      <vt:lpstr>PowerPoint Presentation</vt:lpstr>
      <vt:lpstr>Was könnt ihr noch tun?</vt:lpstr>
      <vt:lpstr>Sucht euch eigene Datensätze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Kovanda</dc:creator>
  <cp:lastModifiedBy>Elliot Kovanda</cp:lastModifiedBy>
  <cp:revision>21</cp:revision>
  <dcterms:created xsi:type="dcterms:W3CDTF">2024-04-29T11:36:00Z</dcterms:created>
  <dcterms:modified xsi:type="dcterms:W3CDTF">2025-05-11T06:13:53Z</dcterms:modified>
</cp:coreProperties>
</file>