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58E84-8CAB-40AF-8076-4453C0D1AB49}" type="datetimeFigureOut">
              <a:rPr lang="id-ID" smtClean="0"/>
              <a:t>05/10/2019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1410A-844F-4AAF-BAA7-40413C52B8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4092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87A35CB-95B7-48DE-8599-0207C5267868}" type="slidenum">
              <a:rPr kumimoji="0" lang="en-US" altLang="en-US"/>
              <a:pPr/>
              <a:t>8</a:t>
            </a:fld>
            <a:endParaRPr kumimoji="0"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CD05-3594-4D68-8926-2DE7C881ABEE}" type="datetimeFigureOut">
              <a:rPr lang="id-ID" smtClean="0"/>
              <a:t>05/10/2019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7D7F3-BF0F-41E9-A2B6-B45E5FB5C64A}" type="slidenum">
              <a:rPr lang="id-ID" smtClean="0"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CD05-3594-4D68-8926-2DE7C881ABEE}" type="datetimeFigureOut">
              <a:rPr lang="id-ID" smtClean="0"/>
              <a:t>05/10/2019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7D7F3-BF0F-41E9-A2B6-B45E5FB5C64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CD05-3594-4D68-8926-2DE7C881ABEE}" type="datetimeFigureOut">
              <a:rPr lang="id-ID" smtClean="0"/>
              <a:t>05/10/2019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7D7F3-BF0F-41E9-A2B6-B45E5FB5C64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CD05-3594-4D68-8926-2DE7C881ABEE}" type="datetimeFigureOut">
              <a:rPr lang="id-ID" smtClean="0"/>
              <a:t>05/10/2019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7D7F3-BF0F-41E9-A2B6-B45E5FB5C64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CD05-3594-4D68-8926-2DE7C881ABEE}" type="datetimeFigureOut">
              <a:rPr lang="id-ID" smtClean="0"/>
              <a:t>05/10/2019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7D7F3-BF0F-41E9-A2B6-B45E5FB5C64A}" type="slidenum">
              <a:rPr lang="id-ID" smtClean="0"/>
              <a:t>‹#›</a:t>
            </a:fld>
            <a:endParaRPr lang="id-ID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CD05-3594-4D68-8926-2DE7C881ABEE}" type="datetimeFigureOut">
              <a:rPr lang="id-ID" smtClean="0"/>
              <a:t>05/10/2019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7D7F3-BF0F-41E9-A2B6-B45E5FB5C64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CD05-3594-4D68-8926-2DE7C881ABEE}" type="datetimeFigureOut">
              <a:rPr lang="id-ID" smtClean="0"/>
              <a:t>05/10/2019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7D7F3-BF0F-41E9-A2B6-B45E5FB5C64A}" type="slidenum">
              <a:rPr lang="id-ID" smtClean="0"/>
              <a:t>‹#›</a:t>
            </a:fld>
            <a:endParaRPr lang="id-ID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CD05-3594-4D68-8926-2DE7C881ABEE}" type="datetimeFigureOut">
              <a:rPr lang="id-ID" smtClean="0"/>
              <a:t>05/10/2019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7D7F3-BF0F-41E9-A2B6-B45E5FB5C64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CD05-3594-4D68-8926-2DE7C881ABEE}" type="datetimeFigureOut">
              <a:rPr lang="id-ID" smtClean="0"/>
              <a:t>05/10/2019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7D7F3-BF0F-41E9-A2B6-B45E5FB5C64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CD05-3594-4D68-8926-2DE7C881ABEE}" type="datetimeFigureOut">
              <a:rPr lang="id-ID" smtClean="0"/>
              <a:t>05/10/2019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7D7F3-BF0F-41E9-A2B6-B45E5FB5C64A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CD05-3594-4D68-8926-2DE7C881ABEE}" type="datetimeFigureOut">
              <a:rPr lang="id-ID" smtClean="0"/>
              <a:t>05/10/2019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7D7F3-BF0F-41E9-A2B6-B45E5FB5C64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0A5CD05-3594-4D68-8926-2DE7C881ABEE}" type="datetimeFigureOut">
              <a:rPr lang="id-ID" smtClean="0"/>
              <a:t>05/10/2019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3B7D7F3-BF0F-41E9-A2B6-B45E5FB5C64A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innessworldrecords.com/news/60at60/2015/8/1971-first-ever-email-392973?fb_comment_id=911794135560930_181011033906263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Email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384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Incridible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Ray Tomlinson to thank for initiating the incredible new era of communication that we now enjoy – he sent the First email in 1971</a:t>
            </a:r>
            <a:r>
              <a:rPr lang="en-US" dirty="0" smtClean="0"/>
              <a:t>.</a:t>
            </a:r>
            <a:endParaRPr lang="id-ID" dirty="0" smtClean="0"/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354" y="3416423"/>
            <a:ext cx="55245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5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Born in New York, USA, in 1941, Tomlinson attended America’s oldest research university, Rensselaer Polytechnic </a:t>
            </a:r>
            <a:r>
              <a:rPr lang="en-US" dirty="0" smtClean="0"/>
              <a:t>Institute</a:t>
            </a:r>
            <a:endParaRPr lang="id-ID" dirty="0" smtClean="0"/>
          </a:p>
          <a:p>
            <a:r>
              <a:rPr lang="id-ID" dirty="0" smtClean="0"/>
              <a:t>H</a:t>
            </a:r>
            <a:r>
              <a:rPr lang="en-US" dirty="0" smtClean="0"/>
              <a:t>e </a:t>
            </a:r>
            <a:r>
              <a:rPr lang="en-US" dirty="0"/>
              <a:t>received a Bachelor of Science degree in electrical engineering at the age of 22</a:t>
            </a:r>
            <a:r>
              <a:rPr lang="en-US" dirty="0" smtClean="0"/>
              <a:t>.</a:t>
            </a:r>
            <a:endParaRPr lang="id-ID" dirty="0" smtClean="0"/>
          </a:p>
          <a:p>
            <a:r>
              <a:rPr lang="en-US" dirty="0" smtClean="0"/>
              <a:t>He </a:t>
            </a:r>
            <a:r>
              <a:rPr lang="en-US" dirty="0"/>
              <a:t>continued his studies at the Massachusetts Institute of Technology (MIT) and earned himself an S.M. in electrical engineering in 1965.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5666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 started his impressive working career as a computer engineer for Bolt, </a:t>
            </a:r>
            <a:r>
              <a:rPr lang="en-US" dirty="0" err="1"/>
              <a:t>Beranek</a:t>
            </a:r>
            <a:r>
              <a:rPr lang="en-US" dirty="0"/>
              <a:t> and Newman (BBN Technologies). </a:t>
            </a:r>
            <a:endParaRPr lang="id-ID" dirty="0" smtClean="0"/>
          </a:p>
          <a:p>
            <a:r>
              <a:rPr lang="en-US" dirty="0" smtClean="0"/>
              <a:t>This </a:t>
            </a:r>
            <a:r>
              <a:rPr lang="en-US" dirty="0"/>
              <a:t>was the company hired by the United States </a:t>
            </a:r>
            <a:r>
              <a:rPr lang="en-US" dirty="0" err="1"/>
              <a:t>Defence</a:t>
            </a:r>
            <a:r>
              <a:rPr lang="en-US" dirty="0"/>
              <a:t> Department to build ARPANET (Advanced Research Projects Agency Network) – a government-funded network that connected various research </a:t>
            </a:r>
            <a:r>
              <a:rPr lang="en-US" dirty="0" err="1"/>
              <a:t>organisations</a:t>
            </a:r>
            <a:r>
              <a:rPr lang="en-US" dirty="0"/>
              <a:t> across the country: the forerunner of the internet. Tomlinson played a key part in ARPANET’s development.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0088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The invention of email</a:t>
            </a:r>
            <a:r>
              <a:rPr lang="en-US" dirty="0" smtClean="0"/>
              <a:t> </a:t>
            </a:r>
            <a:r>
              <a:rPr lang="en-US" dirty="0"/>
              <a:t>was something that Tomlinson was </a:t>
            </a:r>
            <a:r>
              <a:rPr lang="en-US" b="1" dirty="0"/>
              <a:t>working on as a personal side project to his commissioned work</a:t>
            </a:r>
            <a:r>
              <a:rPr lang="en-US" b="1" dirty="0" smtClean="0"/>
              <a:t>.</a:t>
            </a:r>
            <a:endParaRPr lang="id-ID" b="1" dirty="0" smtClean="0"/>
          </a:p>
          <a:p>
            <a:r>
              <a:rPr lang="en-US" dirty="0"/>
              <a:t>The concept of sending another person a message through a computer was not invented by Tomlinson because computer scientists had been exchanging messages on machines for years. 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0013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Tomlinson wanted to send messages to people, not mailboxes, so he decided to modify and combine the </a:t>
            </a:r>
            <a:r>
              <a:rPr lang="en-US" dirty="0" err="1"/>
              <a:t>programmes</a:t>
            </a:r>
            <a:r>
              <a:rPr lang="en-US" dirty="0"/>
              <a:t> that were already out there. </a:t>
            </a:r>
            <a:endParaRPr lang="id-ID" dirty="0" smtClean="0"/>
          </a:p>
          <a:p>
            <a:r>
              <a:rPr lang="en-US" dirty="0" smtClean="0"/>
              <a:t>The </a:t>
            </a:r>
            <a:r>
              <a:rPr lang="en-US" dirty="0"/>
              <a:t>innovative email software he created was called “SNDMSG</a:t>
            </a:r>
            <a:r>
              <a:rPr lang="en-US" dirty="0" smtClean="0"/>
              <a:t>”.</a:t>
            </a:r>
            <a:endParaRPr lang="id-ID" dirty="0" smtClean="0"/>
          </a:p>
          <a:p>
            <a:r>
              <a:rPr lang="en-US" dirty="0"/>
              <a:t>It was Tomlinson who decided to use the now-ubiquitous “@” symbol to separate the recipient’s name from their location – to indicate that the user was “at” some other host rather than being local</a:t>
            </a:r>
            <a:r>
              <a:rPr lang="en-US" dirty="0" smtClean="0"/>
              <a:t>.</a:t>
            </a:r>
            <a:endParaRPr lang="id-ID" dirty="0" smtClean="0"/>
          </a:p>
          <a:p>
            <a:r>
              <a:rPr lang="en-US" dirty="0" smtClean="0"/>
              <a:t> </a:t>
            </a:r>
            <a:r>
              <a:rPr lang="en-US" dirty="0"/>
              <a:t>As much as the format of emailing has changed over the past 44 years, “</a:t>
            </a:r>
            <a:r>
              <a:rPr lang="en-US" dirty="0" err="1"/>
              <a:t>user@host</a:t>
            </a:r>
            <a:r>
              <a:rPr lang="en-US" dirty="0"/>
              <a:t>” remains the standard for email </a:t>
            </a:r>
            <a:r>
              <a:rPr lang="en-US" dirty="0" smtClean="0"/>
              <a:t>addresses.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2349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Tomlinson didn’t invent was the universally-used term “email” (which is an abbreviation of “electronic mail”). This term wasn’t coined until several years later</a:t>
            </a:r>
            <a:r>
              <a:rPr lang="en-US" dirty="0" smtClean="0"/>
              <a:t>.</a:t>
            </a:r>
            <a:endParaRPr lang="id-ID" dirty="0" smtClean="0"/>
          </a:p>
          <a:p>
            <a:r>
              <a:rPr lang="en-US" dirty="0"/>
              <a:t>Tomlinson also played a large role in developing the first email standards</a:t>
            </a:r>
            <a:r>
              <a:rPr lang="en-US" dirty="0" smtClean="0"/>
              <a:t>.</a:t>
            </a:r>
            <a:endParaRPr lang="id-ID" smtClean="0"/>
          </a:p>
          <a:p>
            <a:r>
              <a:rPr lang="en-US" smtClean="0"/>
              <a:t>He </a:t>
            </a:r>
            <a:r>
              <a:rPr lang="en-US" dirty="0"/>
              <a:t>became a co-author of RFC-561 in 1973. This defined several of the email fields we still use today (e.g. From, Subject, and Date).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3674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525463" y="355600"/>
            <a:ext cx="8229600" cy="803275"/>
          </a:xfrm>
        </p:spPr>
        <p:txBody>
          <a:bodyPr anchor="t"/>
          <a:lstStyle/>
          <a:p>
            <a:pPr eaLnBrk="1" hangingPunct="1"/>
            <a:r>
              <a:rPr lang="en-US" altLang="en-US" smtClean="0">
                <a:latin typeface="Franklin Gothic Medium" pitchFamily="34" charset="0"/>
                <a:ea typeface="Franklin Gothic Medium" pitchFamily="34" charset="0"/>
                <a:cs typeface="Franklin Gothic Medium" pitchFamily="34" charset="0"/>
              </a:rPr>
              <a:t>E-mail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993775" y="1533525"/>
            <a:ext cx="7823200" cy="4227513"/>
          </a:xfrm>
        </p:spPr>
        <p:txBody>
          <a:bodyPr/>
          <a:lstStyle/>
          <a:p>
            <a:pPr eaLnBrk="1" hangingPunct="1"/>
            <a:r>
              <a:rPr lang="en-US" altLang="en-US" smtClean="0"/>
              <a:t>Widely used services on the Internet </a:t>
            </a:r>
          </a:p>
          <a:p>
            <a:pPr eaLnBrk="1" hangingPunct="1"/>
            <a:r>
              <a:rPr lang="en-US" altLang="en-US" smtClean="0"/>
              <a:t>Main types</a:t>
            </a:r>
          </a:p>
          <a:p>
            <a:pPr marL="639763" lvl="1" indent="-273050" eaLnBrk="1" hangingPunct="1">
              <a:buFont typeface="Arial" pitchFamily="34" charset="0"/>
              <a:buChar char="•"/>
            </a:pPr>
            <a:r>
              <a:rPr lang="en-US" altLang="en-US" smtClean="0"/>
              <a:t>Web-based e-mail</a:t>
            </a:r>
          </a:p>
          <a:p>
            <a:pPr marL="639763" lvl="1" indent="-273050" eaLnBrk="1" hangingPunct="1">
              <a:buFont typeface="Arial" pitchFamily="34" charset="0"/>
              <a:buChar char="•"/>
            </a:pPr>
            <a:r>
              <a:rPr lang="en-US" altLang="en-US" smtClean="0"/>
              <a:t>Client-based e-mail</a:t>
            </a:r>
          </a:p>
          <a:p>
            <a:pPr eaLnBrk="1" hangingPunct="1"/>
            <a:r>
              <a:rPr lang="en-US" altLang="en-US" smtClean="0"/>
              <a:t>E-mail programs include:</a:t>
            </a:r>
          </a:p>
          <a:p>
            <a:pPr marL="639763" lvl="1" indent="-273050" eaLnBrk="1" hangingPunct="1">
              <a:buFont typeface="Arial" pitchFamily="34" charset="0"/>
              <a:buChar char="•"/>
            </a:pPr>
            <a:r>
              <a:rPr lang="en-US" altLang="en-US" smtClean="0"/>
              <a:t>Folders for organization</a:t>
            </a:r>
          </a:p>
          <a:p>
            <a:pPr marL="639763" lvl="1" indent="-273050" eaLnBrk="1" hangingPunct="1">
              <a:buFont typeface="Arial" pitchFamily="34" charset="0"/>
              <a:buChar char="•"/>
            </a:pPr>
            <a:r>
              <a:rPr lang="en-US" altLang="en-US" smtClean="0"/>
              <a:t>Address books and distribution groups</a:t>
            </a:r>
          </a:p>
          <a:p>
            <a:pPr marL="639763" lvl="1" indent="-273050" eaLnBrk="1" hangingPunct="1">
              <a:buFont typeface="Arial" pitchFamily="34" charset="0"/>
              <a:buChar char="•"/>
            </a:pPr>
            <a:r>
              <a:rPr lang="en-US" altLang="en-US" smtClean="0"/>
              <a:t>Spell checkers</a:t>
            </a:r>
          </a:p>
          <a:p>
            <a:pPr marL="639763" lvl="1" indent="-273050" eaLnBrk="1" hangingPunct="1">
              <a:buFont typeface="Arial" pitchFamily="34" charset="0"/>
              <a:buChar char="•"/>
            </a:pPr>
            <a:r>
              <a:rPr lang="en-US" altLang="en-US" smtClean="0"/>
              <a:t>Delivery notification</a:t>
            </a:r>
          </a:p>
        </p:txBody>
      </p:sp>
    </p:spTree>
    <p:extLst>
      <p:ext uri="{BB962C8B-B14F-4D97-AF65-F5344CB8AC3E}">
        <p14:creationId xmlns:p14="http://schemas.microsoft.com/office/powerpoint/2010/main" val="142479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Reference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Rachel </a:t>
            </a:r>
            <a:r>
              <a:rPr lang="en-US" dirty="0" err="1" smtClean="0"/>
              <a:t>Swatman</a:t>
            </a:r>
            <a:r>
              <a:rPr lang="id-ID" dirty="0" smtClean="0"/>
              <a:t>, 2015</a:t>
            </a:r>
            <a:r>
              <a:rPr lang="id-ID" i="1" dirty="0" smtClean="0"/>
              <a:t>,</a:t>
            </a:r>
            <a:r>
              <a:rPr lang="en-US" i="1" dirty="0" smtClean="0"/>
              <a:t> </a:t>
            </a:r>
            <a:r>
              <a:rPr lang="en-US" i="1" dirty="0"/>
              <a:t>First Ever </a:t>
            </a:r>
            <a:r>
              <a:rPr lang="en-US" i="1" dirty="0" smtClean="0"/>
              <a:t>Email</a:t>
            </a:r>
            <a:r>
              <a:rPr lang="id-ID" dirty="0" smtClean="0"/>
              <a:t>,</a:t>
            </a:r>
            <a:endParaRPr lang="en-US" dirty="0"/>
          </a:p>
          <a:p>
            <a:pPr marL="0" indent="0">
              <a:buNone/>
            </a:pPr>
            <a:r>
              <a:rPr lang="id-ID" dirty="0" smtClean="0">
                <a:hlinkClick r:id="rId2"/>
              </a:rPr>
              <a:t>[Online</a:t>
            </a:r>
            <a:r>
              <a:rPr lang="id-ID" dirty="0" smtClean="0">
                <a:hlinkClick r:id="rId2"/>
              </a:rPr>
              <a:t>] https</a:t>
            </a:r>
            <a:r>
              <a:rPr lang="id-ID" dirty="0" smtClean="0">
                <a:hlinkClick r:id="rId2"/>
              </a:rPr>
              <a:t>://www.guinnessworldrecords.com/news/60at60/2015/8/1971-first-ever-email-392973?fb_comment_id=911794135560930_1810110339062634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0915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38</TotalTime>
  <Words>401</Words>
  <Application>Microsoft Office PowerPoint</Application>
  <PresentationFormat>On-screen Show (4:3)</PresentationFormat>
  <Paragraphs>31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Email</vt:lpstr>
      <vt:lpstr>Incridible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E-mail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</dc:title>
  <dc:creator>KECAP</dc:creator>
  <cp:lastModifiedBy>KECAP</cp:lastModifiedBy>
  <cp:revision>7</cp:revision>
  <dcterms:created xsi:type="dcterms:W3CDTF">2019-08-22T01:15:05Z</dcterms:created>
  <dcterms:modified xsi:type="dcterms:W3CDTF">2019-10-05T02:35:27Z</dcterms:modified>
</cp:coreProperties>
</file>