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1" r:id="rId3"/>
    <p:sldId id="272" r:id="rId4"/>
    <p:sldId id="257" r:id="rId5"/>
    <p:sldId id="258" r:id="rId6"/>
    <p:sldId id="273" r:id="rId7"/>
    <p:sldId id="259" r:id="rId8"/>
    <p:sldId id="260" r:id="rId9"/>
    <p:sldId id="274" r:id="rId10"/>
    <p:sldId id="268" r:id="rId11"/>
    <p:sldId id="261" r:id="rId12"/>
    <p:sldId id="275" r:id="rId13"/>
    <p:sldId id="276" r:id="rId14"/>
    <p:sldId id="263" r:id="rId15"/>
    <p:sldId id="277" r:id="rId16"/>
    <p:sldId id="264" r:id="rId17"/>
    <p:sldId id="270" r:id="rId18"/>
    <p:sldId id="266"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0655D-CDF1-45BE-AA1F-3869A3CC18A5}" type="datetimeFigureOut">
              <a:rPr lang="id-ID" smtClean="0"/>
              <a:t>05/10/2019</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D5289-D8A3-4E15-85C6-1229963771DB}" type="slidenum">
              <a:rPr lang="id-ID" smtClean="0"/>
              <a:t>‹#›</a:t>
            </a:fld>
            <a:endParaRPr lang="id-ID"/>
          </a:p>
        </p:txBody>
      </p:sp>
    </p:spTree>
    <p:extLst>
      <p:ext uri="{BB962C8B-B14F-4D97-AF65-F5344CB8AC3E}">
        <p14:creationId xmlns:p14="http://schemas.microsoft.com/office/powerpoint/2010/main" val="52628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82D5289-D8A3-4E15-85C6-1229963771DB}" type="slidenum">
              <a:rPr lang="id-ID" smtClean="0"/>
              <a:t>6</a:t>
            </a:fld>
            <a:endParaRPr lang="id-ID"/>
          </a:p>
        </p:txBody>
      </p:sp>
    </p:spTree>
    <p:extLst>
      <p:ext uri="{BB962C8B-B14F-4D97-AF65-F5344CB8AC3E}">
        <p14:creationId xmlns:p14="http://schemas.microsoft.com/office/powerpoint/2010/main" val="36171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82D5289-D8A3-4E15-85C6-1229963771DB}" type="slidenum">
              <a:rPr lang="id-ID" smtClean="0"/>
              <a:t>14</a:t>
            </a:fld>
            <a:endParaRPr lang="id-ID"/>
          </a:p>
        </p:txBody>
      </p:sp>
    </p:spTree>
    <p:extLst>
      <p:ext uri="{BB962C8B-B14F-4D97-AF65-F5344CB8AC3E}">
        <p14:creationId xmlns:p14="http://schemas.microsoft.com/office/powerpoint/2010/main" val="31387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57D292-A132-4233-9885-C760D571A1FA}" type="datetimeFigureOut">
              <a:rPr lang="id-ID" smtClean="0"/>
              <a:t>05/10/2019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130D38-AC5E-4656-ACD1-9EB270CD7521}"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7D292-A132-4233-9885-C760D571A1FA}" type="datetimeFigureOut">
              <a:rPr lang="id-ID" smtClean="0"/>
              <a:t>05/10/2019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130D38-AC5E-4656-ACD1-9EB270CD7521}"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7D292-A132-4233-9885-C760D571A1FA}" type="datetimeFigureOut">
              <a:rPr lang="id-ID" smtClean="0"/>
              <a:t>05/10/2019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130D38-AC5E-4656-ACD1-9EB270CD7521}"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7D292-A132-4233-9885-C760D571A1FA}" type="datetimeFigureOut">
              <a:rPr lang="id-ID" smtClean="0"/>
              <a:t>05/10/2019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130D38-AC5E-4656-ACD1-9EB270CD7521}"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57D292-A132-4233-9885-C760D571A1FA}" type="datetimeFigureOut">
              <a:rPr lang="id-ID" smtClean="0"/>
              <a:t>05/10/2019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130D38-AC5E-4656-ACD1-9EB270CD7521}"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57D292-A132-4233-9885-C760D571A1FA}" type="datetimeFigureOut">
              <a:rPr lang="id-ID" smtClean="0"/>
              <a:t>05/10/2019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130D38-AC5E-4656-ACD1-9EB270CD7521}"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57D292-A132-4233-9885-C760D571A1FA}" type="datetimeFigureOut">
              <a:rPr lang="id-ID" smtClean="0"/>
              <a:t>05/10/2019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2130D38-AC5E-4656-ACD1-9EB270CD7521}"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57D292-A132-4233-9885-C760D571A1FA}" type="datetimeFigureOut">
              <a:rPr lang="id-ID" smtClean="0"/>
              <a:t>05/10/2019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2130D38-AC5E-4656-ACD1-9EB270CD7521}"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7D292-A132-4233-9885-C760D571A1FA}" type="datetimeFigureOut">
              <a:rPr lang="id-ID" smtClean="0"/>
              <a:t>05/10/2019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2130D38-AC5E-4656-ACD1-9EB270CD7521}"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57D292-A132-4233-9885-C760D571A1FA}" type="datetimeFigureOut">
              <a:rPr lang="id-ID" smtClean="0"/>
              <a:t>05/10/2019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130D38-AC5E-4656-ACD1-9EB270CD7521}"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B57D292-A132-4233-9885-C760D571A1FA}" type="datetimeFigureOut">
              <a:rPr lang="id-ID" smtClean="0"/>
              <a:t>05/10/2019</a:t>
            </a:fld>
            <a:endParaRPr lang="id-ID"/>
          </a:p>
        </p:txBody>
      </p:sp>
      <p:sp>
        <p:nvSpPr>
          <p:cNvPr id="9" name="Slide Number Placeholder 8"/>
          <p:cNvSpPr>
            <a:spLocks noGrp="1"/>
          </p:cNvSpPr>
          <p:nvPr>
            <p:ph type="sldNum" sz="quarter" idx="11"/>
          </p:nvPr>
        </p:nvSpPr>
        <p:spPr/>
        <p:txBody>
          <a:bodyPr/>
          <a:lstStyle/>
          <a:p>
            <a:fld id="{92130D38-AC5E-4656-ACD1-9EB270CD7521}"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2130D38-AC5E-4656-ACD1-9EB270CD7521}"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B57D292-A132-4233-9885-C760D571A1FA}" type="datetimeFigureOut">
              <a:rPr lang="id-ID" smtClean="0"/>
              <a:t>05/10/2019</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echnology76.blogspot.com/2013/11/sejarah-world-wide-web-www.html" TargetMode="External"/><Relationship Id="rId2" Type="http://schemas.openxmlformats.org/officeDocument/2006/relationships/hyperlink" Target="http://oreilly.com/web2/archive/what-is-web-2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home.cern/science/computing/birth-w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Web Version</a:t>
            </a:r>
            <a:endParaRPr lang="id-ID" dirty="0"/>
          </a:p>
        </p:txBody>
      </p:sp>
      <p:sp>
        <p:nvSpPr>
          <p:cNvPr id="3" name="Subtitle 2"/>
          <p:cNvSpPr>
            <a:spLocks noGrp="1"/>
          </p:cNvSpPr>
          <p:nvPr>
            <p:ph type="subTitle" idx="1"/>
          </p:nvPr>
        </p:nvSpPr>
        <p:spPr/>
        <p:txBody>
          <a:bodyPr/>
          <a:lstStyle/>
          <a:p>
            <a:endParaRPr lang="id-ID"/>
          </a:p>
        </p:txBody>
      </p:sp>
    </p:spTree>
    <p:extLst>
      <p:ext uri="{BB962C8B-B14F-4D97-AF65-F5344CB8AC3E}">
        <p14:creationId xmlns:p14="http://schemas.microsoft.com/office/powerpoint/2010/main" val="2360458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WEB </a:t>
            </a:r>
            <a:r>
              <a:rPr lang="id-ID" b="1" dirty="0"/>
              <a:t>3.0</a:t>
            </a:r>
            <a:br>
              <a:rPr lang="id-ID" b="1" dirty="0"/>
            </a:br>
            <a:endParaRPr lang="id-ID" dirty="0"/>
          </a:p>
        </p:txBody>
      </p:sp>
      <p:sp>
        <p:nvSpPr>
          <p:cNvPr id="3" name="Content Placeholder 2"/>
          <p:cNvSpPr>
            <a:spLocks noGrp="1"/>
          </p:cNvSpPr>
          <p:nvPr>
            <p:ph idx="1"/>
          </p:nvPr>
        </p:nvSpPr>
        <p:spPr/>
        <p:txBody>
          <a:bodyPr>
            <a:normAutofit fontScale="92500"/>
          </a:bodyPr>
          <a:lstStyle/>
          <a:p>
            <a:r>
              <a:rPr lang="id-ID" dirty="0" smtClean="0"/>
              <a:t>Web </a:t>
            </a:r>
            <a:r>
              <a:rPr lang="id-ID" dirty="0"/>
              <a:t>3.0 </a:t>
            </a:r>
            <a:r>
              <a:rPr lang="id-ID" dirty="0" smtClean="0"/>
              <a:t>telah mengadopsi semantic web </a:t>
            </a:r>
            <a:r>
              <a:rPr lang="id-ID" dirty="0"/>
              <a:t>yaitu isi Web yang tidak dapat hanya diekpresikan di dalam bahasa alami yang dimengerti manusia, tetapi juga di dalam bentuk yang dapat dimengerti, diinterpretasi dan digunakan oleh perangkat lunak (software agents). </a:t>
            </a:r>
            <a:endParaRPr lang="id-ID" dirty="0" smtClean="0"/>
          </a:p>
          <a:p>
            <a:r>
              <a:rPr lang="id-ID" dirty="0" smtClean="0"/>
              <a:t>Melalui </a:t>
            </a:r>
            <a:r>
              <a:rPr lang="id-ID" dirty="0"/>
              <a:t>Semantic Web inilah, berbagai perangkat lunak akan mampu mencari, membagi, dan mengintegrasikan informasi dengan cara yang lebih </a:t>
            </a:r>
            <a:r>
              <a:rPr lang="id-ID" dirty="0" smtClean="0"/>
              <a:t>mudah dan cepat</a:t>
            </a:r>
          </a:p>
          <a:p>
            <a:r>
              <a:rPr lang="id-ID" dirty="0" smtClean="0"/>
              <a:t>Merupakan realisasi </a:t>
            </a:r>
            <a:r>
              <a:rPr lang="id-ID" dirty="0"/>
              <a:t>dari pengembangan sistem kecerdasan buatan (artificial intelegence) untuk menciptakan global meta data yang dapat dimengerti oleh sistem, sehingga sistem dapat </a:t>
            </a:r>
            <a:r>
              <a:rPr lang="id-ID" dirty="0" smtClean="0"/>
              <a:t>mengolah data,mengartikan  data dan menyajikan secara online.</a:t>
            </a:r>
          </a:p>
          <a:p>
            <a:pPr marL="0" indent="0">
              <a:buNone/>
            </a:pPr>
            <a:r>
              <a:rPr lang="id-ID" dirty="0" smtClean="0"/>
              <a:t>	Web </a:t>
            </a:r>
            <a:r>
              <a:rPr lang="id-ID" dirty="0"/>
              <a:t>3.0 merupakan dunia virtual</a:t>
            </a:r>
          </a:p>
          <a:p>
            <a:pPr marL="0" indent="0">
              <a:buNone/>
            </a:pPr>
            <a:r>
              <a:rPr lang="id-ID" dirty="0" smtClean="0"/>
              <a:t>	Komunikasi </a:t>
            </a:r>
            <a:r>
              <a:rPr lang="id-ID" dirty="0"/>
              <a:t>dengan mesian pencari</a:t>
            </a:r>
          </a:p>
          <a:p>
            <a:endParaRPr lang="id-ID" dirty="0"/>
          </a:p>
          <a:p>
            <a:endParaRPr lang="id-ID" dirty="0"/>
          </a:p>
        </p:txBody>
      </p:sp>
    </p:spTree>
    <p:extLst>
      <p:ext uri="{BB962C8B-B14F-4D97-AF65-F5344CB8AC3E}">
        <p14:creationId xmlns:p14="http://schemas.microsoft.com/office/powerpoint/2010/main" val="325729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WEB 3.0</a:t>
            </a:r>
            <a:br>
              <a:rPr lang="id-ID" dirty="0"/>
            </a:br>
            <a:endParaRPr lang="id-ID" dirty="0"/>
          </a:p>
        </p:txBody>
      </p:sp>
      <p:sp>
        <p:nvSpPr>
          <p:cNvPr id="3" name="Content Placeholder 2"/>
          <p:cNvSpPr>
            <a:spLocks noGrp="1"/>
          </p:cNvSpPr>
          <p:nvPr>
            <p:ph idx="1"/>
          </p:nvPr>
        </p:nvSpPr>
        <p:spPr/>
        <p:txBody>
          <a:bodyPr>
            <a:normAutofit lnSpcReduction="10000"/>
          </a:bodyPr>
          <a:lstStyle/>
          <a:p>
            <a:pPr marL="0" indent="0">
              <a:buNone/>
            </a:pPr>
            <a:r>
              <a:rPr lang="id-ID" dirty="0" smtClean="0"/>
              <a:t>Pengembang web 3.0  </a:t>
            </a:r>
            <a:r>
              <a:rPr lang="id-ID" dirty="0"/>
              <a:t>perusahaan di dunia </a:t>
            </a:r>
            <a:r>
              <a:rPr lang="id-ID" dirty="0" smtClean="0"/>
              <a:t>sepert</a:t>
            </a:r>
          </a:p>
          <a:p>
            <a:pPr marL="514350" indent="-514350">
              <a:buAutoNum type="alphaLcPeriod"/>
            </a:pPr>
            <a:r>
              <a:rPr lang="id-ID" dirty="0" smtClean="0"/>
              <a:t>Secondlife</a:t>
            </a:r>
          </a:p>
          <a:p>
            <a:pPr marL="514350" indent="-514350">
              <a:buAutoNum type="alphaLcPeriod"/>
            </a:pPr>
            <a:r>
              <a:rPr lang="id-ID" dirty="0" smtClean="0"/>
              <a:t>Google Co-Ops</a:t>
            </a:r>
          </a:p>
          <a:p>
            <a:pPr marL="514350" indent="-514350">
              <a:buAutoNum type="alphaLcPeriod"/>
            </a:pPr>
            <a:r>
              <a:rPr lang="id-ID" dirty="0" smtClean="0"/>
              <a:t>Indonesia </a:t>
            </a:r>
            <a:r>
              <a:rPr lang="id-ID" dirty="0"/>
              <a:t>sendiri juga sudah ada yang mulai mengembangkannya, yaitu Li’L Online (LILO) Community</a:t>
            </a:r>
            <a:r>
              <a:rPr lang="id-ID" dirty="0" smtClean="0"/>
              <a:t>.</a:t>
            </a:r>
          </a:p>
          <a:p>
            <a:pPr marL="0" indent="0">
              <a:buNone/>
            </a:pPr>
            <a:endParaRPr lang="id-ID" dirty="0" smtClean="0"/>
          </a:p>
          <a:p>
            <a:pPr marL="0" indent="0">
              <a:buNone/>
            </a:pPr>
            <a:endParaRPr lang="id-ID" dirty="0"/>
          </a:p>
          <a:p>
            <a:pPr marL="0" indent="0">
              <a:buNone/>
            </a:pPr>
            <a:r>
              <a:rPr lang="id-ID" dirty="0"/>
              <a:t>Web  ini bisa dibilang sangat care dengan kebutuhan kita karena menyediakan apa saja yang kita butuhkan. </a:t>
            </a:r>
            <a:endParaRPr lang="id-ID" dirty="0" smtClean="0"/>
          </a:p>
          <a:p>
            <a:pPr marL="0" indent="0">
              <a:buNone/>
            </a:pPr>
            <a:r>
              <a:rPr lang="id-ID" dirty="0" smtClean="0"/>
              <a:t>Contoh, </a:t>
            </a:r>
            <a:r>
              <a:rPr lang="id-ID" dirty="0"/>
              <a:t>dengan dukungan teknologi 3-D animasi, kita bisa membuat profil </a:t>
            </a:r>
            <a:r>
              <a:rPr lang="id-ID" dirty="0" smtClean="0"/>
              <a:t>sesuai </a:t>
            </a:r>
            <a:r>
              <a:rPr lang="id-ID" dirty="0"/>
              <a:t>karakter kita kemudian melakukan aktivitas di dunia maya layaknya kehidupan sehari-hari kita di dunia nyata, mulai dari jalan-jalan, ke mall, ke book store, bercakap-cakap dengan teman lain, dsb.</a:t>
            </a:r>
          </a:p>
          <a:p>
            <a:endParaRPr lang="id-ID" dirty="0"/>
          </a:p>
        </p:txBody>
      </p:sp>
    </p:spTree>
    <p:extLst>
      <p:ext uri="{BB962C8B-B14F-4D97-AF65-F5344CB8AC3E}">
        <p14:creationId xmlns:p14="http://schemas.microsoft.com/office/powerpoint/2010/main" val="417401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Web 3.0</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52" y="2132856"/>
            <a:ext cx="4680520" cy="3224411"/>
          </a:xfrm>
        </p:spPr>
      </p:pic>
    </p:spTree>
    <p:extLst>
      <p:ext uri="{BB962C8B-B14F-4D97-AF65-F5344CB8AC3E}">
        <p14:creationId xmlns:p14="http://schemas.microsoft.com/office/powerpoint/2010/main" val="2776704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Perbedaan ?</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562" y="1600200"/>
            <a:ext cx="6397275" cy="4800600"/>
          </a:xfrm>
        </p:spPr>
      </p:pic>
    </p:spTree>
    <p:extLst>
      <p:ext uri="{BB962C8B-B14F-4D97-AF65-F5344CB8AC3E}">
        <p14:creationId xmlns:p14="http://schemas.microsoft.com/office/powerpoint/2010/main" val="121584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WEB 4.0</a:t>
            </a:r>
            <a:br>
              <a:rPr lang="id-ID" dirty="0"/>
            </a:br>
            <a:endParaRPr lang="id-ID" dirty="0"/>
          </a:p>
        </p:txBody>
      </p:sp>
      <p:sp>
        <p:nvSpPr>
          <p:cNvPr id="3" name="Content Placeholder 2"/>
          <p:cNvSpPr>
            <a:spLocks noGrp="1"/>
          </p:cNvSpPr>
          <p:nvPr>
            <p:ph idx="1"/>
          </p:nvPr>
        </p:nvSpPr>
        <p:spPr/>
        <p:txBody>
          <a:bodyPr>
            <a:normAutofit fontScale="92500" lnSpcReduction="10000"/>
          </a:bodyPr>
          <a:lstStyle/>
          <a:p>
            <a:pPr marL="0" indent="0">
              <a:buNone/>
            </a:pPr>
            <a:r>
              <a:rPr lang="id-ID" dirty="0"/>
              <a:t/>
            </a:r>
            <a:br>
              <a:rPr lang="id-ID" dirty="0"/>
            </a:br>
            <a:r>
              <a:rPr lang="id-ID" dirty="0" smtClean="0"/>
              <a:t>Konsep</a:t>
            </a:r>
            <a:endParaRPr lang="id-ID" dirty="0"/>
          </a:p>
          <a:p>
            <a:r>
              <a:rPr lang="id-ID" dirty="0" smtClean="0"/>
              <a:t>Web 4.0 atau 4.x  dapat </a:t>
            </a:r>
            <a:r>
              <a:rPr lang="id-ID" dirty="0"/>
              <a:t>mengetahui apa saja yang kita lakukan, dan dia juga bisa membantu dalam melakukan pencarian informasi, menyimpan histori pencarian, bahkan mempertemukan orang-orang yang mencari informasi yang sama. </a:t>
            </a:r>
            <a:endParaRPr lang="id-ID" dirty="0" smtClean="0"/>
          </a:p>
          <a:p>
            <a:r>
              <a:rPr lang="id-ID" dirty="0"/>
              <a:t>Apapun bentuk rutinitasnya , seluruh rutinitas tersebut bisa diketahui oleh aplikasi komputer/program/tools/device yang kita miliki yang dijalankan secara online.</a:t>
            </a:r>
          </a:p>
          <a:p>
            <a:endParaRPr lang="id-ID" dirty="0"/>
          </a:p>
          <a:p>
            <a:r>
              <a:rPr lang="id-ID" dirty="0" smtClean="0"/>
              <a:t>Bertindak seperti </a:t>
            </a:r>
            <a:r>
              <a:rPr lang="id-ID" b="1" i="1" dirty="0" smtClean="0"/>
              <a:t>private </a:t>
            </a:r>
            <a:r>
              <a:rPr lang="id-ID" b="1" i="1" dirty="0"/>
              <a:t>secretary</a:t>
            </a:r>
            <a:r>
              <a:rPr lang="id-ID" dirty="0"/>
              <a:t> </a:t>
            </a:r>
            <a:r>
              <a:rPr lang="id-ID" dirty="0" smtClean="0"/>
              <a:t>virtual n </a:t>
            </a:r>
            <a:r>
              <a:rPr lang="id-ID" dirty="0"/>
              <a:t>seseorang pergi, dan apapun yang dilakukan semuanya direcord oleh alat-alat tersebut yang nantinya akan digunakan jika ingin mengetahui informasi apa yang dibutuhkan, bahkan teknologi ini bisa mengingatkan, menginterupsi dan memberikan informasi manakala ada perubahan dari sebuah sechedule/rutinitas, membantu melakukan pencarian.</a:t>
            </a:r>
          </a:p>
        </p:txBody>
      </p:sp>
    </p:spTree>
    <p:extLst>
      <p:ext uri="{BB962C8B-B14F-4D97-AF65-F5344CB8AC3E}">
        <p14:creationId xmlns:p14="http://schemas.microsoft.com/office/powerpoint/2010/main" val="2127885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602632" cy="1143000"/>
          </a:xfrm>
        </p:spPr>
        <p:txBody>
          <a:bodyPr/>
          <a:lstStyle/>
          <a:p>
            <a:r>
              <a:rPr lang="id-ID" dirty="0" smtClean="0"/>
              <a:t>Web 4.0</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3573016"/>
            <a:ext cx="3672408" cy="266429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430049"/>
            <a:ext cx="3923928" cy="2852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3789040"/>
            <a:ext cx="2143125" cy="2143125"/>
          </a:xfrm>
          <a:prstGeom prst="rect">
            <a:avLst/>
          </a:prstGeom>
        </p:spPr>
      </p:pic>
    </p:spTree>
    <p:extLst>
      <p:ext uri="{BB962C8B-B14F-4D97-AF65-F5344CB8AC3E}">
        <p14:creationId xmlns:p14="http://schemas.microsoft.com/office/powerpoint/2010/main" val="2473987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Karakteristik </a:t>
            </a:r>
            <a:r>
              <a:rPr lang="id-ID" dirty="0"/>
              <a:t>teknologi Web 4.0</a:t>
            </a:r>
          </a:p>
        </p:txBody>
      </p:sp>
      <p:sp>
        <p:nvSpPr>
          <p:cNvPr id="3" name="Content Placeholder 2"/>
          <p:cNvSpPr>
            <a:spLocks noGrp="1"/>
          </p:cNvSpPr>
          <p:nvPr>
            <p:ph idx="1"/>
          </p:nvPr>
        </p:nvSpPr>
        <p:spPr/>
        <p:txBody>
          <a:bodyPr>
            <a:normAutofit lnSpcReduction="10000"/>
          </a:bodyPr>
          <a:lstStyle/>
          <a:p>
            <a:pPr marL="0" indent="0">
              <a:buNone/>
            </a:pPr>
            <a:endParaRPr lang="id-ID" dirty="0"/>
          </a:p>
          <a:p>
            <a:pPr marL="0" indent="0">
              <a:buNone/>
            </a:pPr>
            <a:r>
              <a:rPr lang="id-ID" dirty="0"/>
              <a:t> Ubiquity</a:t>
            </a:r>
          </a:p>
          <a:p>
            <a:r>
              <a:rPr lang="id-ID" dirty="0"/>
              <a:t>Syarat ini dibutuhkan karena domain dari teknologi Web 4.0 adalah aktivitas bukan hanya sekedar </a:t>
            </a:r>
            <a:r>
              <a:rPr lang="id-ID" dirty="0" smtClean="0"/>
              <a:t>data</a:t>
            </a:r>
          </a:p>
          <a:p>
            <a:r>
              <a:rPr lang="id-ID" dirty="0"/>
              <a:t>Identity</a:t>
            </a:r>
          </a:p>
          <a:p>
            <a:r>
              <a:rPr lang="id-ID" dirty="0"/>
              <a:t>Karena distribusi informasi spesifik ditujukan dan didedikasikan untuk seseorang/pribadi sehingga diperlukan informasi mengenai identitas pribadi yang bersangkutan, rutinitasnya dan apa yang dibutuhkan oleh pribadi tersebut</a:t>
            </a:r>
            <a:r>
              <a:rPr lang="id-ID" dirty="0" smtClean="0"/>
              <a:t>.</a:t>
            </a:r>
          </a:p>
          <a:p>
            <a:r>
              <a:rPr lang="id-ID" dirty="0"/>
              <a:t>Connection</a:t>
            </a:r>
          </a:p>
          <a:p>
            <a:r>
              <a:rPr lang="id-ID" dirty="0" smtClean="0"/>
              <a:t>Teknologi </a:t>
            </a:r>
            <a:r>
              <a:rPr lang="id-ID" dirty="0"/>
              <a:t>Web 4.0  </a:t>
            </a:r>
            <a:r>
              <a:rPr lang="id-ID" dirty="0" smtClean="0"/>
              <a:t>sangat membutuhkan </a:t>
            </a:r>
            <a:r>
              <a:rPr lang="id-ID" b="1" i="1" dirty="0" smtClean="0"/>
              <a:t>Real time Connection </a:t>
            </a:r>
            <a:r>
              <a:rPr lang="id-ID" dirty="0" smtClean="0"/>
              <a:t>karena </a:t>
            </a:r>
            <a:r>
              <a:rPr lang="id-ID" dirty="0"/>
              <a:t>teknologi ini dikembangkan untuk </a:t>
            </a:r>
            <a:r>
              <a:rPr lang="id-ID" dirty="0" smtClean="0"/>
              <a:t>kepentingan membuat koneksi real time . </a:t>
            </a:r>
            <a:r>
              <a:rPr lang="id-ID" dirty="0"/>
              <a:t>Seth Godin</a:t>
            </a:r>
          </a:p>
          <a:p>
            <a:endParaRPr lang="id-ID" dirty="0"/>
          </a:p>
          <a:p>
            <a:endParaRPr lang="id-ID" dirty="0"/>
          </a:p>
          <a:p>
            <a:endParaRPr lang="id-ID" dirty="0"/>
          </a:p>
        </p:txBody>
      </p:sp>
    </p:spTree>
    <p:extLst>
      <p:ext uri="{BB962C8B-B14F-4D97-AF65-F5344CB8AC3E}">
        <p14:creationId xmlns:p14="http://schemas.microsoft.com/office/powerpoint/2010/main" val="372732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r>
              <a:rPr lang="id-ID" b="1" dirty="0"/>
              <a:t>Inovasi di Industri 4.0/5.0</a:t>
            </a:r>
          </a:p>
          <a:p>
            <a:r>
              <a:rPr lang="id-ID" dirty="0" smtClean="0"/>
              <a:t>psikologis </a:t>
            </a:r>
            <a:r>
              <a:rPr lang="id-ID" dirty="0"/>
              <a:t>manusia dan memberikan saran, solusi ataupun bantuan yang diperlukan oleh manusia yang direspon alat tersebut. </a:t>
            </a:r>
            <a:endParaRPr lang="id-ID" dirty="0" smtClean="0"/>
          </a:p>
          <a:p>
            <a:r>
              <a:rPr lang="id-ID" dirty="0" smtClean="0"/>
              <a:t>Alat </a:t>
            </a:r>
            <a:r>
              <a:rPr lang="id-ID" dirty="0"/>
              <a:t>yang dimaksud yaitu alat yang merespon melalui deteksi ataupun sensor wajah pengguna ataupun dari sikap pengguna kemudian dari data yang sudah di deteksi / di sensor alat tersebut dapat memberikan saran, solusi, ataupun bantuan untuk masalah psikologis si pengguna.</a:t>
            </a:r>
          </a:p>
          <a:p>
            <a:endParaRPr lang="id-ID" dirty="0"/>
          </a:p>
        </p:txBody>
      </p:sp>
    </p:spTree>
    <p:extLst>
      <p:ext uri="{BB962C8B-B14F-4D97-AF65-F5344CB8AC3E}">
        <p14:creationId xmlns:p14="http://schemas.microsoft.com/office/powerpoint/2010/main" val="1958815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References</a:t>
            </a:r>
            <a:endParaRPr lang="id-ID" dirty="0"/>
          </a:p>
        </p:txBody>
      </p:sp>
      <p:sp>
        <p:nvSpPr>
          <p:cNvPr id="3" name="Content Placeholder 2"/>
          <p:cNvSpPr>
            <a:spLocks noGrp="1"/>
          </p:cNvSpPr>
          <p:nvPr>
            <p:ph idx="1"/>
          </p:nvPr>
        </p:nvSpPr>
        <p:spPr/>
        <p:txBody>
          <a:bodyPr/>
          <a:lstStyle/>
          <a:p>
            <a:r>
              <a:rPr lang="id-ID" dirty="0" smtClean="0">
                <a:hlinkClick r:id="rId2"/>
              </a:rPr>
              <a:t>http</a:t>
            </a:r>
            <a:r>
              <a:rPr lang="id-ID" dirty="0">
                <a:hlinkClick r:id="rId2"/>
              </a:rPr>
              <a:t>://oreilly.com/web2/archive/what-is-web-20.html</a:t>
            </a:r>
            <a:endParaRPr lang="id-ID" dirty="0"/>
          </a:p>
          <a:p>
            <a:r>
              <a:rPr lang="id-ID" dirty="0" smtClean="0">
                <a:hlinkClick r:id="rId3"/>
              </a:rPr>
              <a:t>http</a:t>
            </a:r>
            <a:r>
              <a:rPr lang="id-ID" dirty="0">
                <a:hlinkClick r:id="rId3"/>
              </a:rPr>
              <a:t>://</a:t>
            </a:r>
            <a:r>
              <a:rPr lang="id-ID" dirty="0" smtClean="0">
                <a:hlinkClick r:id="rId3"/>
              </a:rPr>
              <a:t>technology76.blogspot.com/2013/11/sejarah-world-wide-web-www.html</a:t>
            </a:r>
            <a:endParaRPr lang="id-ID" dirty="0" smtClean="0"/>
          </a:p>
          <a:p>
            <a:endParaRPr lang="id-ID" dirty="0"/>
          </a:p>
          <a:p>
            <a:endParaRPr lang="id-ID" dirty="0"/>
          </a:p>
        </p:txBody>
      </p:sp>
    </p:spTree>
    <p:extLst>
      <p:ext uri="{BB962C8B-B14F-4D97-AF65-F5344CB8AC3E}">
        <p14:creationId xmlns:p14="http://schemas.microsoft.com/office/powerpoint/2010/main" val="757390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Sejarah Web</a:t>
            </a:r>
            <a:br>
              <a:rPr lang="id-ID" b="1" dirty="0"/>
            </a:br>
            <a:endParaRPr lang="id-ID" dirty="0"/>
          </a:p>
        </p:txBody>
      </p:sp>
      <p:sp>
        <p:nvSpPr>
          <p:cNvPr id="3" name="Content Placeholder 2"/>
          <p:cNvSpPr>
            <a:spLocks noGrp="1"/>
          </p:cNvSpPr>
          <p:nvPr>
            <p:ph idx="1"/>
          </p:nvPr>
        </p:nvSpPr>
        <p:spPr/>
        <p:txBody>
          <a:bodyPr>
            <a:normAutofit/>
          </a:bodyPr>
          <a:lstStyle/>
          <a:p>
            <a:r>
              <a:rPr lang="en-US" dirty="0"/>
              <a:t>Tim Berners-Lee, </a:t>
            </a:r>
            <a:r>
              <a:rPr lang="id-ID" dirty="0" smtClean="0"/>
              <a:t>seorang </a:t>
            </a:r>
            <a:r>
              <a:rPr lang="en-US" dirty="0" smtClean="0"/>
              <a:t>scientist</a:t>
            </a:r>
            <a:r>
              <a:rPr lang="id-ID" dirty="0" smtClean="0"/>
              <a:t> berkebangsaan inggris</a:t>
            </a:r>
            <a:r>
              <a:rPr lang="en-US" dirty="0" smtClean="0"/>
              <a:t>, </a:t>
            </a:r>
            <a:r>
              <a:rPr lang="id-ID" dirty="0" smtClean="0"/>
              <a:t>menemukan </a:t>
            </a:r>
            <a:r>
              <a:rPr lang="en-US" dirty="0" smtClean="0"/>
              <a:t> </a:t>
            </a:r>
            <a:r>
              <a:rPr lang="en-US" dirty="0"/>
              <a:t>World Wide Web (WWW) in 1989, </a:t>
            </a:r>
            <a:r>
              <a:rPr lang="id-ID" dirty="0" smtClean="0"/>
              <a:t>pada saat bekerja di</a:t>
            </a:r>
            <a:r>
              <a:rPr lang="en-US" dirty="0" smtClean="0"/>
              <a:t> CERN</a:t>
            </a:r>
            <a:r>
              <a:rPr lang="id-ID" dirty="0" smtClean="0"/>
              <a:t> (</a:t>
            </a:r>
            <a:r>
              <a:rPr lang="id-ID" dirty="0"/>
              <a:t> European Laboratory for Particle </a:t>
            </a:r>
            <a:r>
              <a:rPr lang="id-ID" dirty="0" smtClean="0"/>
              <a:t>Physics)</a:t>
            </a:r>
            <a:r>
              <a:rPr lang="en-US" dirty="0" smtClean="0"/>
              <a:t>. </a:t>
            </a:r>
            <a:r>
              <a:rPr lang="id-ID" dirty="0">
                <a:hlinkClick r:id="rId2"/>
              </a:rPr>
              <a:t>https://home.cern/science/computing/birth-web</a:t>
            </a:r>
            <a:endParaRPr lang="id-ID" dirty="0" smtClean="0"/>
          </a:p>
          <a:p>
            <a:r>
              <a:rPr lang="id-ID" dirty="0"/>
              <a:t>Tujuannya adalah merancang situs web untuk memfasilitasi pertukaran dan memperbarui informasi pada penelitian rekan di mana ia bekerja</a:t>
            </a:r>
            <a:endParaRPr lang="id-ID" dirty="0" smtClean="0"/>
          </a:p>
          <a:p>
            <a:r>
              <a:rPr lang="id-ID" dirty="0" smtClean="0"/>
              <a:t>Kemudian berkembang di dibangun dan ditujukan untuk memenuhi kebutuhan otomatisasi tukar menukar informasi diantara para scientist di Unversitas dan lembaga riset diseluruh dunia.</a:t>
            </a:r>
            <a:r>
              <a:rPr lang="en-US" dirty="0" smtClean="0"/>
              <a:t> </a:t>
            </a:r>
            <a:endParaRPr lang="id-ID" dirty="0" smtClean="0"/>
          </a:p>
          <a:p>
            <a:endParaRPr lang="id-ID" dirty="0"/>
          </a:p>
          <a:p>
            <a:endParaRPr lang="id-ID" dirty="0"/>
          </a:p>
        </p:txBody>
      </p:sp>
    </p:spTree>
    <p:extLst>
      <p:ext uri="{BB962C8B-B14F-4D97-AF65-F5344CB8AC3E}">
        <p14:creationId xmlns:p14="http://schemas.microsoft.com/office/powerpoint/2010/main" val="3770956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r>
              <a:rPr lang="id-ID" dirty="0" smtClean="0"/>
              <a:t>Tahun 1991 situs </a:t>
            </a:r>
            <a:r>
              <a:rPr lang="id-ID" dirty="0"/>
              <a:t>web yang terhubung ke jaringan pertama kali </a:t>
            </a:r>
            <a:r>
              <a:rPr lang="id-ID" dirty="0" smtClean="0"/>
              <a:t>muncul</a:t>
            </a:r>
          </a:p>
          <a:p>
            <a:r>
              <a:rPr lang="id-ID" dirty="0" smtClean="0"/>
              <a:t>Pada </a:t>
            </a:r>
            <a:r>
              <a:rPr lang="id-ID" dirty="0"/>
              <a:t>tanggal 30 April </a:t>
            </a:r>
            <a:r>
              <a:rPr lang="id-ID" dirty="0" smtClean="0"/>
              <a:t>1993 CERN  </a:t>
            </a:r>
            <a:r>
              <a:rPr lang="id-ID" dirty="0"/>
              <a:t>mengumumkan bahwa WWW dapat digunakan secara bebas oleh masyarakat.</a:t>
            </a:r>
          </a:p>
          <a:p>
            <a:endParaRPr lang="id-ID" dirty="0"/>
          </a:p>
        </p:txBody>
      </p:sp>
    </p:spTree>
    <p:extLst>
      <p:ext uri="{BB962C8B-B14F-4D97-AF65-F5344CB8AC3E}">
        <p14:creationId xmlns:p14="http://schemas.microsoft.com/office/powerpoint/2010/main" val="2349800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id-ID" dirty="0" smtClean="0"/>
              <a:t>Web Gen</a:t>
            </a:r>
            <a:endParaRPr lang="id-ID" dirty="0"/>
          </a:p>
        </p:txBody>
      </p:sp>
      <p:sp>
        <p:nvSpPr>
          <p:cNvPr id="3" name="Content Placeholder 2"/>
          <p:cNvSpPr>
            <a:spLocks noGrp="1"/>
          </p:cNvSpPr>
          <p:nvPr>
            <p:ph idx="1"/>
          </p:nvPr>
        </p:nvSpPr>
        <p:spPr>
          <a:xfrm>
            <a:off x="467544" y="1556792"/>
            <a:ext cx="8229600" cy="4525963"/>
          </a:xfrm>
        </p:spPr>
        <p:txBody>
          <a:bodyPr>
            <a:normAutofit/>
          </a:bodyPr>
          <a:lstStyle/>
          <a:p>
            <a:r>
              <a:rPr lang="id-ID" dirty="0" smtClean="0"/>
              <a:t>Penyempurnaan Web terus dilakukan oleh para pengembang untuk menyesuaikan dengan perkembangan technology dan kebutuhan.</a:t>
            </a:r>
          </a:p>
          <a:p>
            <a:r>
              <a:rPr lang="id-ID" dirty="0" smtClean="0"/>
              <a:t>Sehingga web terdiri beberapa generasi setelah diperkenalkan pertama kali oleh </a:t>
            </a:r>
            <a:r>
              <a:rPr lang="id-ID" dirty="0"/>
              <a:t>Tim Berners-Lee pada </a:t>
            </a:r>
            <a:r>
              <a:rPr lang="id-ID" dirty="0" smtClean="0"/>
              <a:t>tahun 1990.</a:t>
            </a:r>
          </a:p>
          <a:p>
            <a:r>
              <a:rPr lang="id-ID" dirty="0" smtClean="0"/>
              <a:t> Perbedaan </a:t>
            </a:r>
            <a:r>
              <a:rPr lang="id-ID" dirty="0"/>
              <a:t>utama dari setiap generasi </a:t>
            </a:r>
            <a:r>
              <a:rPr lang="id-ID" dirty="0" smtClean="0"/>
              <a:t>adalah:</a:t>
            </a:r>
          </a:p>
          <a:p>
            <a:r>
              <a:rPr lang="id-ID" dirty="0" smtClean="0"/>
              <a:t>A. Web </a:t>
            </a:r>
            <a:r>
              <a:rPr lang="id-ID" dirty="0"/>
              <a:t>1.0 masih bersifat </a:t>
            </a:r>
            <a:r>
              <a:rPr lang="id-ID" dirty="0" smtClean="0"/>
              <a:t>read-only</a:t>
            </a:r>
          </a:p>
          <a:p>
            <a:r>
              <a:rPr lang="id-ID" dirty="0" smtClean="0"/>
              <a:t>B. </a:t>
            </a:r>
            <a:r>
              <a:rPr lang="id-ID" dirty="0"/>
              <a:t>Web 2.0 bergerak ke arah </a:t>
            </a:r>
            <a:r>
              <a:rPr lang="id-ID" dirty="0" smtClean="0"/>
              <a:t>read-write</a:t>
            </a:r>
          </a:p>
          <a:p>
            <a:r>
              <a:rPr lang="id-ID" dirty="0" smtClean="0"/>
              <a:t>C.  </a:t>
            </a:r>
            <a:r>
              <a:rPr lang="id-ID" dirty="0"/>
              <a:t>Web 3.0 mengembangkan hubungan manusia ke manusia, manusia ke mesin, dan mesin ke mesin. </a:t>
            </a:r>
            <a:endParaRPr lang="id-ID" dirty="0" smtClean="0"/>
          </a:p>
          <a:p>
            <a:r>
              <a:rPr lang="id-ID" dirty="0" smtClean="0"/>
              <a:t>D.</a:t>
            </a:r>
            <a:r>
              <a:rPr lang="id-ID" dirty="0"/>
              <a:t> Web 4.0 disebut "simbiosis" web. Web 4.0 akan menjadi web read-write-eksekusi konkurensi.</a:t>
            </a:r>
          </a:p>
        </p:txBody>
      </p:sp>
    </p:spTree>
    <p:extLst>
      <p:ext uri="{BB962C8B-B14F-4D97-AF65-F5344CB8AC3E}">
        <p14:creationId xmlns:p14="http://schemas.microsoft.com/office/powerpoint/2010/main" val="127737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WEB 1.0</a:t>
            </a:r>
            <a:br>
              <a:rPr lang="id-ID" dirty="0"/>
            </a:br>
            <a:endParaRPr lang="id-ID" dirty="0"/>
          </a:p>
        </p:txBody>
      </p:sp>
      <p:sp>
        <p:nvSpPr>
          <p:cNvPr id="3" name="Content Placeholder 2"/>
          <p:cNvSpPr>
            <a:spLocks noGrp="1"/>
          </p:cNvSpPr>
          <p:nvPr>
            <p:ph idx="1"/>
          </p:nvPr>
        </p:nvSpPr>
        <p:spPr/>
        <p:txBody>
          <a:bodyPr>
            <a:normAutofit fontScale="55000" lnSpcReduction="20000"/>
          </a:bodyPr>
          <a:lstStyle/>
          <a:p>
            <a:pPr marL="0" indent="0">
              <a:buNone/>
            </a:pPr>
            <a:r>
              <a:rPr lang="id-ID" sz="2900" dirty="0" smtClean="0"/>
              <a:t>Merupakan Web yang pertama  kali digunakan dalam aplikasi world </a:t>
            </a:r>
            <a:r>
              <a:rPr lang="id-ID" sz="2900" dirty="0"/>
              <a:t>wide </a:t>
            </a:r>
            <a:r>
              <a:rPr lang="id-ID" sz="2900" dirty="0" smtClean="0"/>
              <a:t>web (www)</a:t>
            </a:r>
          </a:p>
          <a:p>
            <a:pPr marL="0" indent="0">
              <a:buNone/>
            </a:pPr>
            <a:r>
              <a:rPr lang="id-ID" sz="2900" dirty="0"/>
              <a:t>Web 1.0 merupakan teknologi Web generasi pertama yang merupakan revolusi baru di dunia Internet karena telah mengubah cara kerja dunia industri dan media</a:t>
            </a:r>
            <a:endParaRPr lang="id-ID" sz="2900" dirty="0" smtClean="0"/>
          </a:p>
          <a:p>
            <a:pPr marL="0" indent="0">
              <a:buNone/>
            </a:pPr>
            <a:r>
              <a:rPr lang="id-ID" sz="2900" b="1" dirty="0" smtClean="0">
                <a:latin typeface="Arial" pitchFamily="34" charset="0"/>
                <a:cs typeface="Arial" pitchFamily="34" charset="0"/>
              </a:rPr>
              <a:t>Di kenal dengan  WEB 1.0</a:t>
            </a:r>
          </a:p>
          <a:p>
            <a:pPr marL="0" indent="0">
              <a:buNone/>
            </a:pPr>
            <a:r>
              <a:rPr lang="id-ID" sz="2900" dirty="0" smtClean="0"/>
              <a:t>Karakteristiknya adalah :</a:t>
            </a:r>
          </a:p>
          <a:p>
            <a:r>
              <a:rPr lang="id-ID" sz="2900" dirty="0" smtClean="0"/>
              <a:t>Digunakan </a:t>
            </a:r>
            <a:r>
              <a:rPr lang="id-ID" sz="2900" dirty="0"/>
              <a:t>dalam situs web yang bersifat </a:t>
            </a:r>
            <a:r>
              <a:rPr lang="id-ID" sz="2900" dirty="0" smtClean="0"/>
              <a:t>personal</a:t>
            </a:r>
          </a:p>
          <a:p>
            <a:r>
              <a:rPr lang="id-ID" sz="2900" dirty="0" smtClean="0"/>
              <a:t>Dikembangkan </a:t>
            </a:r>
            <a:r>
              <a:rPr lang="id-ID" sz="2900" dirty="0"/>
              <a:t>untuk pengaksesan informasi </a:t>
            </a:r>
            <a:endParaRPr lang="id-ID" sz="2900" dirty="0" smtClean="0"/>
          </a:p>
          <a:p>
            <a:r>
              <a:rPr lang="id-ID" sz="2900" dirty="0" smtClean="0"/>
              <a:t>Tidak  </a:t>
            </a:r>
            <a:r>
              <a:rPr lang="id-ID" sz="2900" dirty="0"/>
              <a:t>interaktif dimana pengunjung hanya dapat membaca karena tidak adanya proses untuk menginput data.</a:t>
            </a:r>
          </a:p>
          <a:p>
            <a:r>
              <a:rPr lang="id-ID" sz="2900" dirty="0" smtClean="0"/>
              <a:t>Merupakan </a:t>
            </a:r>
            <a:r>
              <a:rPr lang="id-ID" sz="2900" dirty="0"/>
              <a:t>halaman web yang statis atau hanya berfungsi untuk menampilkan.</a:t>
            </a:r>
          </a:p>
          <a:p>
            <a:r>
              <a:rPr lang="id-ID" sz="2900" dirty="0" smtClean="0"/>
              <a:t>Halaman </a:t>
            </a:r>
            <a:r>
              <a:rPr lang="id-ID" sz="2900" dirty="0"/>
              <a:t>masih didesain sebagai html murni, yang ‘hanya’ memungkinkan orang untuk melihat tanpa ada interaksi</a:t>
            </a:r>
          </a:p>
          <a:p>
            <a:r>
              <a:rPr lang="id-ID" sz="2900" dirty="0" smtClean="0"/>
              <a:t>Biasanya </a:t>
            </a:r>
            <a:r>
              <a:rPr lang="id-ID" sz="2900" dirty="0"/>
              <a:t>hanya menyediakan semacam buku tamu online tapi tidak ada interaksi yang intens</a:t>
            </a:r>
          </a:p>
          <a:p>
            <a:r>
              <a:rPr lang="id-ID" sz="2900" dirty="0" smtClean="0"/>
              <a:t>Masih </a:t>
            </a:r>
            <a:r>
              <a:rPr lang="id-ID" sz="2900" dirty="0"/>
              <a:t>menggunakan form-form yang dikirim melalui e-mail, sehingga komunikasi biasanya baru satu arah.</a:t>
            </a:r>
          </a:p>
          <a:p>
            <a:endParaRPr lang="id-ID" dirty="0"/>
          </a:p>
        </p:txBody>
      </p:sp>
    </p:spTree>
    <p:extLst>
      <p:ext uri="{BB962C8B-B14F-4D97-AF65-F5344CB8AC3E}">
        <p14:creationId xmlns:p14="http://schemas.microsoft.com/office/powerpoint/2010/main" val="3300881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web 1.0</a:t>
            </a:r>
            <a:endParaRPr lang="id-ID"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7325" y="2071687"/>
            <a:ext cx="5619750" cy="3857625"/>
          </a:xfrm>
        </p:spPr>
      </p:pic>
    </p:spTree>
    <p:extLst>
      <p:ext uri="{BB962C8B-B14F-4D97-AF65-F5344CB8AC3E}">
        <p14:creationId xmlns:p14="http://schemas.microsoft.com/office/powerpoint/2010/main" val="3769876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WEB 2.0</a:t>
            </a:r>
            <a:br>
              <a:rPr lang="id-ID" dirty="0"/>
            </a:br>
            <a:endParaRPr lang="id-ID" dirty="0"/>
          </a:p>
        </p:txBody>
      </p:sp>
      <p:sp>
        <p:nvSpPr>
          <p:cNvPr id="3" name="Content Placeholder 2"/>
          <p:cNvSpPr>
            <a:spLocks noGrp="1"/>
          </p:cNvSpPr>
          <p:nvPr>
            <p:ph idx="1"/>
          </p:nvPr>
        </p:nvSpPr>
        <p:spPr/>
        <p:txBody>
          <a:bodyPr>
            <a:normAutofit/>
          </a:bodyPr>
          <a:lstStyle/>
          <a:p>
            <a:r>
              <a:rPr lang="id-ID" dirty="0" smtClean="0"/>
              <a:t>Diperkenalkan pertama kali oleh O’Reilly </a:t>
            </a:r>
            <a:r>
              <a:rPr lang="id-ID" dirty="0"/>
              <a:t>Media pada tahun 2003 Web </a:t>
            </a:r>
            <a:r>
              <a:rPr lang="id-ID" dirty="0" smtClean="0"/>
              <a:t>2.0, </a:t>
            </a:r>
            <a:r>
              <a:rPr lang="id-ID" dirty="0"/>
              <a:t>dan dipopulerkan pada konferensi web 2.0 pertama di tahun </a:t>
            </a:r>
            <a:r>
              <a:rPr lang="id-ID" dirty="0" smtClean="0"/>
              <a:t>2004</a:t>
            </a:r>
          </a:p>
          <a:p>
            <a:r>
              <a:rPr lang="id-ID" dirty="0" smtClean="0"/>
              <a:t>Web 2.0 menekankan pada layanan berbasis web seperti jaringan sosial,wiki dan perangkat komunikasi</a:t>
            </a:r>
          </a:p>
          <a:p>
            <a:r>
              <a:rPr lang="id-ID" dirty="0" smtClean="0"/>
              <a:t>Kolaborasi online antara pengguna</a:t>
            </a:r>
            <a:r>
              <a:rPr lang="id-ID" dirty="0"/>
              <a:t/>
            </a:r>
            <a:br>
              <a:rPr lang="id-ID" dirty="0"/>
            </a:br>
            <a:r>
              <a:rPr lang="id-ID" dirty="0" smtClean="0"/>
              <a:t>Web 2.0 </a:t>
            </a:r>
            <a:r>
              <a:rPr lang="id-ID" dirty="0"/>
              <a:t>adalah revolusi bisnis di dalam industri komputer </a:t>
            </a:r>
            <a:r>
              <a:rPr lang="id-ID" dirty="0" smtClean="0"/>
              <a:t>dengan mulai menggunakan </a:t>
            </a:r>
            <a:r>
              <a:rPr lang="id-ID" dirty="0"/>
              <a:t>internet </a:t>
            </a:r>
            <a:r>
              <a:rPr lang="id-ID" dirty="0" smtClean="0"/>
              <a:t>/web sebagai </a:t>
            </a:r>
            <a:r>
              <a:rPr lang="id-ID" dirty="0"/>
              <a:t>platform bisnis</a:t>
            </a:r>
          </a:p>
          <a:p>
            <a:endParaRPr lang="id-ID" dirty="0"/>
          </a:p>
        </p:txBody>
      </p:sp>
    </p:spTree>
    <p:extLst>
      <p:ext uri="{BB962C8B-B14F-4D97-AF65-F5344CB8AC3E}">
        <p14:creationId xmlns:p14="http://schemas.microsoft.com/office/powerpoint/2010/main" val="607115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WEB 2.0</a:t>
            </a:r>
            <a:endParaRPr lang="id-ID" dirty="0"/>
          </a:p>
        </p:txBody>
      </p:sp>
      <p:sp>
        <p:nvSpPr>
          <p:cNvPr id="3" name="Content Placeholder 2"/>
          <p:cNvSpPr>
            <a:spLocks noGrp="1"/>
          </p:cNvSpPr>
          <p:nvPr>
            <p:ph idx="1"/>
          </p:nvPr>
        </p:nvSpPr>
        <p:spPr/>
        <p:txBody>
          <a:bodyPr>
            <a:normAutofit/>
          </a:bodyPr>
          <a:lstStyle/>
          <a:p>
            <a:r>
              <a:rPr lang="id-ID" dirty="0" smtClean="0"/>
              <a:t>Data </a:t>
            </a:r>
            <a:r>
              <a:rPr lang="id-ID" dirty="0"/>
              <a:t>sebagai pengendali utama</a:t>
            </a:r>
          </a:p>
          <a:p>
            <a:r>
              <a:rPr lang="id-ID" dirty="0" smtClean="0"/>
              <a:t>Membutuhkan jaringan komputer</a:t>
            </a:r>
            <a:endParaRPr lang="id-ID" dirty="0"/>
          </a:p>
          <a:p>
            <a:r>
              <a:rPr lang="id-ID" dirty="0"/>
              <a:t>M</a:t>
            </a:r>
            <a:r>
              <a:rPr lang="id-ID" dirty="0" smtClean="0"/>
              <a:t>enyatukan </a:t>
            </a:r>
            <a:r>
              <a:rPr lang="id-ID" dirty="0"/>
              <a:t>fitur dari pengembang </a:t>
            </a:r>
            <a:r>
              <a:rPr lang="id-ID" dirty="0" smtClean="0"/>
              <a:t> </a:t>
            </a:r>
            <a:r>
              <a:rPr lang="id-ID" dirty="0"/>
              <a:t>dan independen</a:t>
            </a:r>
          </a:p>
          <a:p>
            <a:r>
              <a:rPr lang="id-ID" dirty="0" smtClean="0"/>
              <a:t>Model </a:t>
            </a:r>
            <a:r>
              <a:rPr lang="id-ID" dirty="0"/>
              <a:t>bisnis yang ringan, yang dikembangkan dengan gabungan isi dan layanan</a:t>
            </a:r>
          </a:p>
          <a:p>
            <a:r>
              <a:rPr lang="id-ID" dirty="0" smtClean="0"/>
              <a:t>Mudah </a:t>
            </a:r>
            <a:r>
              <a:rPr lang="id-ID" dirty="0"/>
              <a:t>untuk digunakan dan diadopsi oleh user</a:t>
            </a:r>
          </a:p>
          <a:p>
            <a:endParaRPr lang="id-ID" dirty="0"/>
          </a:p>
        </p:txBody>
      </p:sp>
    </p:spTree>
    <p:extLst>
      <p:ext uri="{BB962C8B-B14F-4D97-AF65-F5344CB8AC3E}">
        <p14:creationId xmlns:p14="http://schemas.microsoft.com/office/powerpoint/2010/main" val="170153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16632"/>
            <a:ext cx="4176464" cy="331236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3429000"/>
            <a:ext cx="6404569" cy="3114675"/>
          </a:xfrm>
          <a:prstGeom prst="rect">
            <a:avLst/>
          </a:prstGeom>
        </p:spPr>
      </p:pic>
    </p:spTree>
    <p:extLst>
      <p:ext uri="{BB962C8B-B14F-4D97-AF65-F5344CB8AC3E}">
        <p14:creationId xmlns:p14="http://schemas.microsoft.com/office/powerpoint/2010/main" val="598626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112</TotalTime>
  <Words>499</Words>
  <Application>Microsoft Office PowerPoint</Application>
  <PresentationFormat>On-screen Show (4:3)</PresentationFormat>
  <Paragraphs>79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Web Version</vt:lpstr>
      <vt:lpstr>Sejarah Web </vt:lpstr>
      <vt:lpstr>PowerPoint Presentation</vt:lpstr>
      <vt:lpstr>Web Gen</vt:lpstr>
      <vt:lpstr>WEB 1.0 </vt:lpstr>
      <vt:lpstr>Contoh web 1.0</vt:lpstr>
      <vt:lpstr>WEB 2.0 </vt:lpstr>
      <vt:lpstr>WEB 2.0</vt:lpstr>
      <vt:lpstr>PowerPoint Presentation</vt:lpstr>
      <vt:lpstr>WEB 3.0 </vt:lpstr>
      <vt:lpstr>WEB 3.0 </vt:lpstr>
      <vt:lpstr>Web 3.0</vt:lpstr>
      <vt:lpstr>Perbedaan ?</vt:lpstr>
      <vt:lpstr>WEB 4.0 </vt:lpstr>
      <vt:lpstr>Web 4.0</vt:lpstr>
      <vt:lpstr>Karakteristik teknologi Web 4.0</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1.0 s/d 5.0</dc:title>
  <dc:creator>KECAP</dc:creator>
  <cp:lastModifiedBy>KECAP</cp:lastModifiedBy>
  <cp:revision>26</cp:revision>
  <dcterms:created xsi:type="dcterms:W3CDTF">2019-08-21T08:18:31Z</dcterms:created>
  <dcterms:modified xsi:type="dcterms:W3CDTF">2019-10-05T02:32:14Z</dcterms:modified>
</cp:coreProperties>
</file>