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3"/>
    <p:sldId id="259" r:id="rId4"/>
    <p:sldId id="257" r:id="rId5"/>
    <p:sldId id="268" r:id="rId6"/>
    <p:sldId id="303" r:id="rId7"/>
    <p:sldId id="305" r:id="rId8"/>
    <p:sldId id="304" r:id="rId9"/>
    <p:sldId id="306" r:id="rId10"/>
    <p:sldId id="307" r:id="rId11"/>
    <p:sldId id="308" r:id="rId12"/>
    <p:sldId id="260" r:id="rId13"/>
    <p:sldId id="263" r:id="rId14"/>
    <p:sldId id="273" r:id="rId15"/>
    <p:sldId id="288" r:id="rId16"/>
    <p:sldId id="292" r:id="rId17"/>
    <p:sldId id="290" r:id="rId18"/>
    <p:sldId id="291" r:id="rId19"/>
    <p:sldId id="274" r:id="rId20"/>
    <p:sldId id="275" r:id="rId21"/>
    <p:sldId id="309" r:id="rId22"/>
    <p:sldId id="278" r:id="rId23"/>
    <p:sldId id="296" r:id="rId24"/>
    <p:sldId id="297" r:id="rId25"/>
    <p:sldId id="378" r:id="rId26"/>
    <p:sldId id="323" r:id="rId27"/>
    <p:sldId id="325" r:id="rId28"/>
    <p:sldId id="310" r:id="rId29"/>
    <p:sldId id="324" r:id="rId30"/>
    <p:sldId id="333" r:id="rId31"/>
    <p:sldId id="269" r:id="rId32"/>
    <p:sldId id="330" r:id="rId33"/>
    <p:sldId id="327" r:id="rId34"/>
    <p:sldId id="328" r:id="rId35"/>
    <p:sldId id="331" r:id="rId36"/>
    <p:sldId id="332" r:id="rId37"/>
    <p:sldId id="287" r:id="rId38"/>
    <p:sldId id="379" r:id="rId39"/>
    <p:sldId id="293" r:id="rId40"/>
    <p:sldId id="302" r:id="rId41"/>
    <p:sldId id="366" r:id="rId42"/>
    <p:sldId id="294" r:id="rId43"/>
    <p:sldId id="369" r:id="rId44"/>
    <p:sldId id="313" r:id="rId46"/>
    <p:sldId id="314" r:id="rId47"/>
    <p:sldId id="316" r:id="rId48"/>
    <p:sldId id="317" r:id="rId49"/>
    <p:sldId id="368" r:id="rId50"/>
    <p:sldId id="319" r:id="rId51"/>
    <p:sldId id="320" r:id="rId52"/>
    <p:sldId id="321" r:id="rId53"/>
    <p:sldId id="405" r:id="rId5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C0661D4-6123-4C72-A579-45381C220E3C}">
          <p14:sldIdLst/>
        </p14:section>
        <p14:section name="Default Section" id="{F3E86EFB-55A6-4355-8A75-A69803979DF3}">
          <p14:sldIdLst>
            <p14:sldId id="256"/>
            <p14:sldId id="259"/>
            <p14:sldId id="257"/>
            <p14:sldId id="268"/>
            <p14:sldId id="303"/>
            <p14:sldId id="305"/>
            <p14:sldId id="304"/>
            <p14:sldId id="306"/>
            <p14:sldId id="307"/>
            <p14:sldId id="308"/>
            <p14:sldId id="260"/>
            <p14:sldId id="263"/>
            <p14:sldId id="273"/>
            <p14:sldId id="288"/>
            <p14:sldId id="292"/>
            <p14:sldId id="290"/>
            <p14:sldId id="291"/>
            <p14:sldId id="274"/>
            <p14:sldId id="275"/>
            <p14:sldId id="309"/>
            <p14:sldId id="278"/>
            <p14:sldId id="296"/>
            <p14:sldId id="297"/>
            <p14:sldId id="378"/>
            <p14:sldId id="323"/>
            <p14:sldId id="325"/>
            <p14:sldId id="310"/>
            <p14:sldId id="324"/>
            <p14:sldId id="333"/>
            <p14:sldId id="269"/>
            <p14:sldId id="330"/>
            <p14:sldId id="327"/>
            <p14:sldId id="328"/>
            <p14:sldId id="331"/>
            <p14:sldId id="332"/>
            <p14:sldId id="287"/>
            <p14:sldId id="379"/>
            <p14:sldId id="293"/>
            <p14:sldId id="302"/>
            <p14:sldId id="366"/>
            <p14:sldId id="294"/>
            <p14:sldId id="369"/>
            <p14:sldId id="313"/>
            <p14:sldId id="314"/>
            <p14:sldId id="316"/>
            <p14:sldId id="317"/>
            <p14:sldId id="368"/>
            <p14:sldId id="319"/>
            <p14:sldId id="320"/>
            <p14:sldId id="321"/>
            <p14:sldId id="40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96"/>
      </p:cViewPr>
      <p:guideLst>
        <p:guide orient="horz" pos="214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76135-9E02-4F38-942B-491AA081AEC6}" type="datetimeFigureOut">
              <a:rPr lang="id-ID" smtClean="0"/>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C5C6B-1A77-4C4D-8719-CCC01B518008}" type="slidenum">
              <a:rPr lang="id-ID" smtClean="0"/>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txBox="1">
            <a:spLocks noGrp="1" noRot="1" noChangeAspect="1" noTextEdit="1"/>
          </p:cNvSpPr>
          <p:nvPr>
            <p:ph type="sldImg"/>
          </p:nvPr>
        </p:nvSpPr>
        <p:spPr>
          <a:xfrm>
            <a:off x="1143000" y="695325"/>
            <a:ext cx="4572000" cy="3429000"/>
          </a:xfrm>
          <a:solidFill>
            <a:srgbClr val="FFFFFF">
              <a:alpha val="100000"/>
            </a:srgbClr>
          </a:solidFill>
          <a:ln>
            <a:solidFill>
              <a:srgbClr val="000000">
                <a:alpha val="100000"/>
              </a:srgbClr>
            </a:solidFill>
            <a:miter lim="800000"/>
          </a:ln>
        </p:spPr>
      </p:sp>
      <p:sp>
        <p:nvSpPr>
          <p:cNvPr id="45059" name="Rectangle 2"/>
          <p:cNvSpPr txBox="1">
            <a:spLocks noGrp="1"/>
          </p:cNvSpPr>
          <p:nvPr>
            <p:ph type="body" idx="1"/>
          </p:nvPr>
        </p:nvSpPr>
        <p:spPr>
          <a:xfrm>
            <a:off x="685800" y="4343400"/>
            <a:ext cx="5486400" cy="4114800"/>
          </a:xfrm>
        </p:spPr>
        <p:txBody>
          <a:bodyPr wrap="none" lIns="0" tIns="0" rIns="0" bIns="0" anchor="ctr"/>
          <a:lstStyle/>
          <a:p>
            <a:pPr lvl="0"/>
            <a:endParaRPr lang="id-ID"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d-ID"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d-ID"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d-ID"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d-ID"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d-ID"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B77DDA63-12E7-4779-BBFC-D7B279DE7D2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B77DDA63-12E7-4779-BBFC-D7B279DE7D2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B77DDA63-12E7-4779-BBFC-D7B279DE7D2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Date Placeholder 4"/>
          <p:cNvSpPr>
            <a:spLocks noGrp="1"/>
          </p:cNvSpPr>
          <p:nvPr>
            <p:ph type="dt" sz="half" idx="10"/>
          </p:nvPr>
        </p:nvSpPr>
        <p:spPr>
          <a:xfrm>
            <a:off x="457200" y="6248400"/>
            <a:ext cx="2133600" cy="457200"/>
          </a:xfrm>
        </p:spPr>
        <p:txBody>
          <a:bodyPr/>
          <a:lstStyle>
            <a:lvl1pPr>
              <a:defRPr/>
            </a:lvl1pPr>
          </a:lstStyle>
          <a:p>
            <a:r>
              <a:rPr lang="en-US"/>
              <a:t>Perangkat Lunak</a:t>
            </a: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E70FE8DD-CFA2-466D-B4AF-3FEB8C6C9EBF}"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5913" y="465138"/>
            <a:ext cx="6780212" cy="2132012"/>
          </a:xfrm>
        </p:spPr>
        <p:txBody>
          <a:bodyPr/>
          <a:lstStyle/>
          <a:p>
            <a:r>
              <a:rPr lang="en-US" smtClean="0"/>
              <a:t>Click to edit Master title style</a:t>
            </a:r>
            <a:endParaRPr lang="id-ID"/>
          </a:p>
        </p:txBody>
      </p:sp>
      <p:sp>
        <p:nvSpPr>
          <p:cNvPr id="3" name="Rectangle 3"/>
          <p:cNvSpPr>
            <a:spLocks noGrp="1" noChangeArrowheads="1"/>
          </p:cNvSpPr>
          <p:nvPr>
            <p:ph type="dt" idx="10"/>
          </p:nvPr>
        </p:nvSpPr>
        <p:spPr/>
        <p:txBody>
          <a:bodyPr/>
          <a:lstStyle>
            <a:lvl1pPr>
              <a:defRPr/>
            </a:lvl1pPr>
          </a:lstStyle>
          <a:p>
            <a:pPr>
              <a:defRPr/>
            </a:pPr>
            <a:endParaRPr lang="en-GB"/>
          </a:p>
        </p:txBody>
      </p:sp>
      <p:sp>
        <p:nvSpPr>
          <p:cNvPr id="4" name="Rectangle 4"/>
          <p:cNvSpPr>
            <a:spLocks noGrp="1" noChangeArrowheads="1"/>
          </p:cNvSpPr>
          <p:nvPr>
            <p:ph type="ftr" idx="11"/>
          </p:nvPr>
        </p:nvSpPr>
        <p:spPr/>
        <p:txBody>
          <a:bodyPr/>
          <a:lstStyle>
            <a:lvl1pPr>
              <a:defRPr/>
            </a:lvl1pPr>
          </a:lstStyle>
          <a:p>
            <a:pPr>
              <a:defRPr/>
            </a:pPr>
            <a:endParaRPr lang="en-GB"/>
          </a:p>
        </p:txBody>
      </p:sp>
      <p:sp>
        <p:nvSpPr>
          <p:cNvPr id="5" name="Rectangle 5"/>
          <p:cNvSpPr>
            <a:spLocks noGrp="1" noChangeArrowheads="1"/>
          </p:cNvSpPr>
          <p:nvPr>
            <p:ph type="sldNum" idx="12"/>
          </p:nvPr>
        </p:nvSpPr>
        <p:spPr/>
        <p:txBody>
          <a:bodyPr/>
          <a:lstStyle>
            <a:lvl1pPr>
              <a:defRPr/>
            </a:lvl1pPr>
          </a:lstStyle>
          <a:p>
            <a:pPr>
              <a:defRPr/>
            </a:pPr>
            <a:fld id="{A1F2448B-06F8-4671-A78B-27F6DA7BC0E6}"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B77DDA63-12E7-4779-BBFC-D7B279DE7D2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77DDA63-12E7-4779-BBFC-D7B279DE7D2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Date Placeholder 4"/>
          <p:cNvSpPr>
            <a:spLocks noGrp="1"/>
          </p:cNvSpPr>
          <p:nvPr>
            <p:ph type="dt" sz="half" idx="10"/>
          </p:nvPr>
        </p:nvSpPr>
        <p:spPr/>
        <p:txBody>
          <a:bodyPr/>
          <a:lstStyle/>
          <a:p>
            <a:fld id="{B77DDA63-12E7-4779-BBFC-D7B279DE7D2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7" name="Date Placeholder 6"/>
          <p:cNvSpPr>
            <a:spLocks noGrp="1"/>
          </p:cNvSpPr>
          <p:nvPr>
            <p:ph type="dt" sz="half" idx="10"/>
          </p:nvPr>
        </p:nvSpPr>
        <p:spPr/>
        <p:txBody>
          <a:bodyPr/>
          <a:lstStyle/>
          <a:p>
            <a:fld id="{B77DDA63-12E7-4779-BBFC-D7B279DE7D26}"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B77DDA63-12E7-4779-BBFC-D7B279DE7D26}"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DDA63-12E7-4779-BBFC-D7B279DE7D26}" type="datetimeFigureOut">
              <a:rPr lang="id-ID" smtClean="0"/>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77DDA63-12E7-4779-BBFC-D7B279DE7D2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77DDA63-12E7-4779-BBFC-D7B279DE7D2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446E005-201F-440B-9F38-69214EDBF6F8}" type="slidenum">
              <a:rPr lang="id-ID" smtClean="0"/>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DDA63-12E7-4779-BBFC-D7B279DE7D26}" type="datetimeFigureOut">
              <a:rPr lang="id-ID" smtClean="0"/>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6E005-201F-440B-9F38-69214EDBF6F8}" type="slidenum">
              <a:rPr lang="id-ID" smtClean="0"/>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ictlounge.com/html/operating_systems.htm" TargetMode="External"/><Relationship Id="rId1" Type="http://schemas.openxmlformats.org/officeDocument/2006/relationships/image" Target="../media/image2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jpeg"/><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8.jpeg"/><Relationship Id="rId1" Type="http://schemas.openxmlformats.org/officeDocument/2006/relationships/image" Target="../media/image27.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0.jpeg"/><Relationship Id="rId1" Type="http://schemas.openxmlformats.org/officeDocument/2006/relationships/image" Target="../media/image2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34.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38.jpeg"/><Relationship Id="rId1" Type="http://schemas.openxmlformats.org/officeDocument/2006/relationships/image" Target="../media/image37.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9.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3"/>
          </a:lnRef>
          <a:fillRef idx="2">
            <a:schemeClr val="accent3"/>
          </a:fillRef>
          <a:effectRef idx="1">
            <a:schemeClr val="accent3"/>
          </a:effectRef>
          <a:fontRef idx="minor">
            <a:schemeClr val="dk1"/>
          </a:fontRef>
        </p:style>
        <p:txBody>
          <a:bodyPr/>
          <a:lstStyle/>
          <a:p>
            <a:r>
              <a:rPr lang="id-ID" dirty="0" smtClean="0"/>
              <a:t>Perangkat Lunak</a:t>
            </a:r>
            <a:endParaRPr lang="id-ID" dirty="0"/>
          </a:p>
        </p:txBody>
      </p:sp>
      <p:sp>
        <p:nvSpPr>
          <p:cNvPr id="3" name="Subtitle 2"/>
          <p:cNvSpPr>
            <a:spLocks noGrp="1"/>
          </p:cNvSpPr>
          <p:nvPr>
            <p:ph type="subTitle" idx="1"/>
          </p:nvPr>
        </p:nvSpPr>
        <p:spPr/>
        <p:txBody>
          <a:bodyPr/>
          <a:lstStyle/>
          <a:p>
            <a:endParaRPr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208" y="1484784"/>
            <a:ext cx="8229600" cy="4525963"/>
          </a:xfrm>
        </p:spPr>
        <p:txBody>
          <a:bodyPr>
            <a:normAutofit fontScale="62500" lnSpcReduction="20000"/>
          </a:bodyPr>
          <a:lstStyle/>
          <a:p>
            <a:pPr>
              <a:buFont typeface="Wingdings" panose="05000000000000000000" pitchFamily="2" charset="2"/>
              <a:buChar char="ü"/>
            </a:pPr>
            <a:r>
              <a:rPr lang="id-ID" dirty="0" smtClean="0"/>
              <a:t>Open source </a:t>
            </a:r>
            <a:endParaRPr lang="id-ID" dirty="0" smtClean="0"/>
          </a:p>
          <a:p>
            <a:pPr marL="0" indent="0">
              <a:buNone/>
            </a:pPr>
            <a:endParaRPr lang="id-ID" dirty="0" smtClean="0"/>
          </a:p>
          <a:p>
            <a:pPr marL="0" indent="0">
              <a:buNone/>
            </a:pPr>
            <a:endParaRPr lang="id-ID" dirty="0"/>
          </a:p>
          <a:p>
            <a:pPr marL="0" indent="0">
              <a:buNone/>
            </a:pPr>
            <a:endParaRPr lang="id-ID" dirty="0" smtClean="0"/>
          </a:p>
          <a:p>
            <a:r>
              <a:rPr lang="id-ID" dirty="0"/>
              <a:t>Adalah perangkat lunak </a:t>
            </a:r>
            <a:r>
              <a:rPr lang="id-ID" dirty="0" smtClean="0"/>
              <a:t>yang disediakan untuk digunakan, dimodifikasi dan di redistribusi </a:t>
            </a:r>
            <a:r>
              <a:rPr lang="id-ID" dirty="0"/>
              <a:t>tanpa biaya apa pun. </a:t>
            </a:r>
            <a:endParaRPr lang="id-ID" dirty="0" smtClean="0"/>
          </a:p>
          <a:p>
            <a:r>
              <a:rPr lang="id-ID" dirty="0"/>
              <a:t>Sesuai namanya perangkat lunak ini bersifat  terbuka, sehingga </a:t>
            </a:r>
            <a:r>
              <a:rPr lang="id-ID" dirty="0" smtClean="0"/>
              <a:t>bisa diakses secara </a:t>
            </a:r>
            <a:r>
              <a:rPr lang="id-ID" dirty="0"/>
              <a:t>gratis. </a:t>
            </a:r>
            <a:endParaRPr lang="id-ID" dirty="0"/>
          </a:p>
          <a:p>
            <a:r>
              <a:rPr lang="id-ID" dirty="0" smtClean="0"/>
              <a:t>Modifikasi </a:t>
            </a:r>
            <a:r>
              <a:rPr lang="id-ID" dirty="0"/>
              <a:t>instruksi </a:t>
            </a:r>
            <a:r>
              <a:rPr lang="id-ID" dirty="0" smtClean="0"/>
              <a:t>dimungkinkan karena source codenya dapat diperoleh</a:t>
            </a:r>
            <a:r>
              <a:rPr lang="id-ID" dirty="0"/>
              <a:t>. </a:t>
            </a:r>
            <a:r>
              <a:rPr lang="id-ID" dirty="0" smtClean="0"/>
              <a:t>Kode </a:t>
            </a:r>
            <a:r>
              <a:rPr lang="id-ID" dirty="0"/>
              <a:t>sumbernya terbuka agar bisa dipelajari, kemudian dimodifikasi agar fungsinya meningkat, dan seterusnya boleh disebarluaskan untuk pengguna lainnya. </a:t>
            </a:r>
            <a:endParaRPr lang="id-ID" dirty="0" smtClean="0"/>
          </a:p>
          <a:p>
            <a:r>
              <a:rPr lang="id-ID" dirty="0" smtClean="0"/>
              <a:t>Perangkat </a:t>
            </a:r>
            <a:r>
              <a:rPr lang="id-ID" dirty="0"/>
              <a:t>lunak </a:t>
            </a:r>
            <a:r>
              <a:rPr lang="id-ID" dirty="0" smtClean="0"/>
              <a:t>dapat </a:t>
            </a:r>
            <a:r>
              <a:rPr lang="id-ID" dirty="0"/>
              <a:t>diunduh dari internet. </a:t>
            </a:r>
            <a:endParaRPr lang="id-ID" dirty="0" smtClean="0"/>
          </a:p>
          <a:p>
            <a:r>
              <a:rPr lang="id-ID" dirty="0" smtClean="0"/>
              <a:t>Pengembangan dapat dilakukan dalam durasi waktu tanpa batas</a:t>
            </a:r>
            <a:endParaRPr lang="id-ID" dirty="0" smtClean="0"/>
          </a:p>
          <a:p>
            <a:r>
              <a:rPr lang="id-ID" dirty="0"/>
              <a:t>perangkat lunak ini biasanya dikelola oleh komunitas tertentu</a:t>
            </a:r>
            <a:endParaRPr lang="id-ID"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36865" y="908720"/>
            <a:ext cx="3907135" cy="1800200"/>
          </a:xfrm>
          <a:prstGeom prst="rect">
            <a:avLst/>
          </a:prstGeom>
        </p:spPr>
      </p:pic>
      <p:sp>
        <p:nvSpPr>
          <p:cNvPr id="5" name="Rectangle 3"/>
          <p:cNvSpPr>
            <a:spLocks noGrp="1" noChangeArrowheads="1"/>
          </p:cNvSpPr>
          <p:nvPr>
            <p:ph type="title"/>
          </p:nvPr>
        </p:nvSpPr>
        <p:spPr>
          <a:xfrm>
            <a:off x="457200" y="274638"/>
            <a:ext cx="8229600" cy="1143000"/>
          </a:xfrm>
        </p:spPr>
        <p:txBody>
          <a:bodyPr>
            <a:normAutofit/>
          </a:bodyPr>
          <a:lstStyle/>
          <a:p>
            <a:pPr eaLnBrk="1" hangingPunct="1"/>
            <a:r>
              <a:rPr lang="id-ID" dirty="0" smtClean="0"/>
              <a:t>Kepemilikan Perangkat Lunak</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Perangkat Lunak</a:t>
            </a:r>
            <a:endParaRPr lang="en-US"/>
          </a:p>
        </p:txBody>
      </p:sp>
      <p:sp>
        <p:nvSpPr>
          <p:cNvPr id="6" name="Slide Number Placeholder 5"/>
          <p:cNvSpPr>
            <a:spLocks noGrp="1"/>
          </p:cNvSpPr>
          <p:nvPr>
            <p:ph type="sldNum" sz="quarter" idx="12"/>
          </p:nvPr>
        </p:nvSpPr>
        <p:spPr/>
        <p:txBody>
          <a:bodyPr/>
          <a:lstStyle/>
          <a:p>
            <a:fld id="{2B788DBA-5371-48F2-934B-063C83B18B66}" type="slidenum">
              <a:rPr lang="en-US"/>
            </a:fld>
            <a:endParaRPr lang="en-US"/>
          </a:p>
        </p:txBody>
      </p:sp>
      <p:sp>
        <p:nvSpPr>
          <p:cNvPr id="11266" name="Rectangle 2"/>
          <p:cNvSpPr>
            <a:spLocks noGrp="1" noChangeArrowheads="1"/>
          </p:cNvSpPr>
          <p:nvPr>
            <p:ph type="title"/>
          </p:nvPr>
        </p:nvSpPr>
        <p:spPr/>
        <p:txBody>
          <a:bodyPr/>
          <a:lstStyle/>
          <a:p>
            <a:r>
              <a:rPr lang="en-US" b="1"/>
              <a:t>Klasifikasi Perangkat Lunak</a:t>
            </a:r>
            <a:endParaRPr lang="en-US" b="1"/>
          </a:p>
        </p:txBody>
      </p:sp>
      <p:sp>
        <p:nvSpPr>
          <p:cNvPr id="11267" name="Rectangle 3"/>
          <p:cNvSpPr>
            <a:spLocks noGrp="1" noChangeArrowheads="1"/>
          </p:cNvSpPr>
          <p:nvPr>
            <p:ph type="body" idx="1"/>
          </p:nvPr>
        </p:nvSpPr>
        <p:spPr/>
        <p:txBody>
          <a:bodyPr>
            <a:normAutofit fontScale="77500" lnSpcReduction="20000"/>
          </a:bodyPr>
          <a:lstStyle/>
          <a:p>
            <a:pPr>
              <a:lnSpc>
                <a:spcPct val="120000"/>
              </a:lnSpc>
              <a:buClr>
                <a:srgbClr val="993300"/>
              </a:buClr>
              <a:buFont typeface="Wingdings" panose="05000000000000000000" pitchFamily="2" charset="2"/>
              <a:buChar char="v"/>
            </a:pPr>
            <a:r>
              <a:rPr lang="en-US" dirty="0" err="1" smtClean="0">
                <a:latin typeface="Trebuchet MS" panose="020B0603020202020204" pitchFamily="34" charset="0"/>
              </a:rPr>
              <a:t>Perangkat</a:t>
            </a:r>
            <a:r>
              <a:rPr lang="en-US" dirty="0" smtClean="0">
                <a:latin typeface="Trebuchet MS" panose="020B0603020202020204" pitchFamily="34" charset="0"/>
              </a:rPr>
              <a:t> </a:t>
            </a:r>
            <a:r>
              <a:rPr lang="en-US" dirty="0" err="1" smtClean="0">
                <a:latin typeface="Trebuchet MS" panose="020B0603020202020204" pitchFamily="34" charset="0"/>
              </a:rPr>
              <a:t>lunak</a:t>
            </a:r>
            <a:r>
              <a:rPr lang="en-US" dirty="0" smtClean="0">
                <a:latin typeface="Trebuchet MS" panose="020B0603020202020204" pitchFamily="34" charset="0"/>
              </a:rPr>
              <a:t> yang </a:t>
            </a:r>
            <a:r>
              <a:rPr lang="en-US" dirty="0" err="1" smtClean="0">
                <a:latin typeface="Trebuchet MS" panose="020B0603020202020204" pitchFamily="34" charset="0"/>
              </a:rPr>
              <a:t>membuat</a:t>
            </a:r>
            <a:r>
              <a:rPr lang="en-US" dirty="0" smtClean="0">
                <a:latin typeface="Trebuchet MS" panose="020B0603020202020204" pitchFamily="34" charset="0"/>
              </a:rPr>
              <a:t> </a:t>
            </a:r>
            <a:r>
              <a:rPr lang="en-US" dirty="0" err="1" smtClean="0">
                <a:latin typeface="Trebuchet MS" panose="020B0603020202020204" pitchFamily="34" charset="0"/>
              </a:rPr>
              <a:t>komputer</a:t>
            </a:r>
            <a:r>
              <a:rPr lang="en-US" dirty="0" smtClean="0">
                <a:latin typeface="Trebuchet MS" panose="020B0603020202020204" pitchFamily="34" charset="0"/>
              </a:rPr>
              <a:t> </a:t>
            </a:r>
            <a:r>
              <a:rPr lang="en-US" dirty="0" err="1" smtClean="0">
                <a:latin typeface="Trebuchet MS" panose="020B0603020202020204" pitchFamily="34" charset="0"/>
              </a:rPr>
              <a:t>dapat</a:t>
            </a:r>
            <a:r>
              <a:rPr lang="en-US" dirty="0" smtClean="0">
                <a:latin typeface="Trebuchet MS" panose="020B0603020202020204" pitchFamily="34" charset="0"/>
              </a:rPr>
              <a:t> </a:t>
            </a:r>
            <a:r>
              <a:rPr lang="en-US" dirty="0" err="1" smtClean="0">
                <a:latin typeface="Trebuchet MS" panose="020B0603020202020204" pitchFamily="34" charset="0"/>
              </a:rPr>
              <a:t>bekerja</a:t>
            </a:r>
            <a:r>
              <a:rPr lang="en-US" dirty="0" smtClean="0">
                <a:latin typeface="Trebuchet MS" panose="020B0603020202020204" pitchFamily="34" charset="0"/>
              </a:rPr>
              <a:t> </a:t>
            </a:r>
            <a:r>
              <a:rPr lang="en-US" dirty="0" err="1" smtClean="0">
                <a:latin typeface="Trebuchet MS" panose="020B0603020202020204" pitchFamily="34" charset="0"/>
              </a:rPr>
              <a:t>dapat</a:t>
            </a:r>
            <a:endParaRPr lang="en-US" dirty="0" smtClean="0">
              <a:latin typeface="Trebuchet MS" panose="020B0603020202020204" pitchFamily="34" charset="0"/>
            </a:endParaRPr>
          </a:p>
          <a:p>
            <a:pPr>
              <a:lnSpc>
                <a:spcPct val="120000"/>
              </a:lnSpc>
              <a:buClr>
                <a:srgbClr val="993300"/>
              </a:buClr>
              <a:buFont typeface="Wingdings" panose="05000000000000000000" pitchFamily="2" charset="2"/>
              <a:buNone/>
            </a:pPr>
            <a:r>
              <a:rPr lang="en-US" dirty="0" smtClean="0">
                <a:latin typeface="Trebuchet MS" panose="020B0603020202020204" pitchFamily="34" charset="0"/>
              </a:rPr>
              <a:t>   </a:t>
            </a:r>
            <a:r>
              <a:rPr lang="en-US" dirty="0" err="1" smtClean="0">
                <a:latin typeface="Trebuchet MS" panose="020B0603020202020204" pitchFamily="34" charset="0"/>
              </a:rPr>
              <a:t>dikelompokkan</a:t>
            </a:r>
            <a:r>
              <a:rPr lang="en-US" dirty="0" smtClean="0">
                <a:latin typeface="Trebuchet MS" panose="020B0603020202020204" pitchFamily="34" charset="0"/>
              </a:rPr>
              <a:t> </a:t>
            </a:r>
            <a:r>
              <a:rPr lang="en-US" dirty="0" err="1" smtClean="0">
                <a:latin typeface="Trebuchet MS" panose="020B0603020202020204" pitchFamily="34" charset="0"/>
              </a:rPr>
              <a:t>menjadi</a:t>
            </a:r>
            <a:r>
              <a:rPr lang="en-US" dirty="0" smtClean="0">
                <a:latin typeface="Trebuchet MS" panose="020B0603020202020204" pitchFamily="34" charset="0"/>
              </a:rPr>
              <a:t> </a:t>
            </a:r>
            <a:r>
              <a:rPr lang="en-US" dirty="0" err="1" smtClean="0">
                <a:latin typeface="Trebuchet MS" panose="020B0603020202020204" pitchFamily="34" charset="0"/>
              </a:rPr>
              <a:t>dua</a:t>
            </a:r>
            <a:r>
              <a:rPr lang="en-US" dirty="0" smtClean="0">
                <a:latin typeface="Trebuchet MS" panose="020B0603020202020204" pitchFamily="34" charset="0"/>
              </a:rPr>
              <a:t> </a:t>
            </a:r>
            <a:r>
              <a:rPr lang="en-US" dirty="0" err="1" smtClean="0">
                <a:latin typeface="Trebuchet MS" panose="020B0603020202020204" pitchFamily="34" charset="0"/>
              </a:rPr>
              <a:t>katagori</a:t>
            </a:r>
            <a:r>
              <a:rPr lang="en-US" dirty="0" smtClean="0">
                <a:latin typeface="Trebuchet MS" panose="020B0603020202020204" pitchFamily="34" charset="0"/>
              </a:rPr>
              <a:t> :</a:t>
            </a:r>
            <a:endParaRPr lang="id-ID" dirty="0" smtClean="0">
              <a:latin typeface="Bodoni MT" panose="02070603080606020203" pitchFamily="18" charset="0"/>
            </a:endParaRPr>
          </a:p>
          <a:p>
            <a:pPr marL="609600" indent="-609600">
              <a:lnSpc>
                <a:spcPct val="90000"/>
              </a:lnSpc>
              <a:buFont typeface="Wingdings" panose="05000000000000000000" pitchFamily="2" charset="2"/>
              <a:buNone/>
            </a:pPr>
            <a:r>
              <a:rPr lang="en-US" dirty="0" smtClean="0">
                <a:latin typeface="Bodoni MT" panose="02070603080606020203" pitchFamily="18" charset="0"/>
              </a:rPr>
              <a:t>¤ </a:t>
            </a:r>
            <a:r>
              <a:rPr lang="en-US" dirty="0" err="1" smtClean="0">
                <a:latin typeface="Bodoni MT" panose="02070603080606020203" pitchFamily="18" charset="0"/>
              </a:rPr>
              <a:t>Perangkat</a:t>
            </a:r>
            <a:r>
              <a:rPr lang="en-US" dirty="0" smtClean="0">
                <a:latin typeface="Bodoni MT" panose="02070603080606020203" pitchFamily="18" charset="0"/>
              </a:rPr>
              <a:t> </a:t>
            </a:r>
            <a:r>
              <a:rPr lang="en-US" dirty="0" err="1">
                <a:latin typeface="Bodoni MT" panose="02070603080606020203" pitchFamily="18" charset="0"/>
              </a:rPr>
              <a:t>Lunak</a:t>
            </a:r>
            <a:r>
              <a:rPr lang="en-US" dirty="0">
                <a:latin typeface="Bodoni MT" panose="02070603080606020203" pitchFamily="18" charset="0"/>
              </a:rPr>
              <a:t> </a:t>
            </a:r>
            <a:r>
              <a:rPr lang="en-US" dirty="0" err="1">
                <a:latin typeface="Bodoni MT" panose="02070603080606020203" pitchFamily="18" charset="0"/>
              </a:rPr>
              <a:t>Sistem</a:t>
            </a:r>
            <a:endParaRPr lang="en-US" dirty="0">
              <a:latin typeface="Bodoni MT" panose="02070603080606020203" pitchFamily="18" charset="0"/>
            </a:endParaRPr>
          </a:p>
          <a:p>
            <a:pPr lvl="1">
              <a:lnSpc>
                <a:spcPct val="90000"/>
              </a:lnSpc>
              <a:buFont typeface="Wingdings" panose="05000000000000000000" pitchFamily="2" charset="2"/>
              <a:buChar char="ü"/>
            </a:pPr>
            <a:r>
              <a:rPr lang="en-US" dirty="0" err="1" smtClean="0">
                <a:latin typeface="Bodoni MT" panose="02070603080606020203" pitchFamily="18" charset="0"/>
              </a:rPr>
              <a:t>Sistem</a:t>
            </a:r>
            <a:r>
              <a:rPr lang="en-US" dirty="0" smtClean="0">
                <a:latin typeface="Bodoni MT" panose="02070603080606020203" pitchFamily="18" charset="0"/>
              </a:rPr>
              <a:t> </a:t>
            </a:r>
            <a:r>
              <a:rPr lang="en-US" dirty="0" err="1" smtClean="0">
                <a:latin typeface="Bodoni MT" panose="02070603080606020203" pitchFamily="18" charset="0"/>
              </a:rPr>
              <a:t>Operasi</a:t>
            </a:r>
            <a:endParaRPr lang="en-US" dirty="0" smtClean="0">
              <a:latin typeface="Bodoni MT" panose="02070603080606020203" pitchFamily="18" charset="0"/>
            </a:endParaRPr>
          </a:p>
          <a:p>
            <a:pPr lvl="1">
              <a:lnSpc>
                <a:spcPct val="90000"/>
              </a:lnSpc>
              <a:buFont typeface="Wingdings" panose="05000000000000000000" pitchFamily="2" charset="2"/>
              <a:buChar char="ü"/>
            </a:pPr>
            <a:r>
              <a:rPr lang="id-ID" dirty="0" smtClean="0">
                <a:latin typeface="Bodoni MT" panose="02070603080606020203" pitchFamily="18" charset="0"/>
              </a:rPr>
              <a:t>Device driver</a:t>
            </a:r>
            <a:endParaRPr lang="en-US" dirty="0">
              <a:latin typeface="Bodoni MT" panose="02070603080606020203" pitchFamily="18" charset="0"/>
            </a:endParaRPr>
          </a:p>
          <a:p>
            <a:pPr lvl="1">
              <a:lnSpc>
                <a:spcPct val="90000"/>
              </a:lnSpc>
              <a:buFont typeface="Wingdings" panose="05000000000000000000" pitchFamily="2" charset="2"/>
              <a:buChar char="ü"/>
            </a:pPr>
            <a:r>
              <a:rPr lang="en-US" dirty="0" smtClean="0">
                <a:latin typeface="Bodoni MT" panose="02070603080606020203" pitchFamily="18" charset="0"/>
              </a:rPr>
              <a:t>Utility</a:t>
            </a:r>
            <a:endParaRPr lang="en-US" dirty="0">
              <a:latin typeface="Bodoni MT" panose="02070603080606020203" pitchFamily="18" charset="0"/>
            </a:endParaRPr>
          </a:p>
          <a:p>
            <a:pPr marL="609600" indent="-609600">
              <a:lnSpc>
                <a:spcPct val="90000"/>
              </a:lnSpc>
              <a:buFont typeface="Wingdings" panose="05000000000000000000" pitchFamily="2" charset="2"/>
              <a:buNone/>
            </a:pPr>
            <a:r>
              <a:rPr lang="en-US" dirty="0">
                <a:latin typeface="Bodoni MT" panose="02070603080606020203" pitchFamily="18" charset="0"/>
              </a:rPr>
              <a:t>¤ </a:t>
            </a:r>
            <a:r>
              <a:rPr lang="en-US" dirty="0" err="1">
                <a:latin typeface="Bodoni MT" panose="02070603080606020203" pitchFamily="18" charset="0"/>
              </a:rPr>
              <a:t>Perangkat</a:t>
            </a:r>
            <a:r>
              <a:rPr lang="en-US" dirty="0">
                <a:latin typeface="Bodoni MT" panose="02070603080606020203" pitchFamily="18" charset="0"/>
              </a:rPr>
              <a:t> </a:t>
            </a:r>
            <a:r>
              <a:rPr lang="en-US" dirty="0" err="1">
                <a:latin typeface="Bodoni MT" panose="02070603080606020203" pitchFamily="18" charset="0"/>
              </a:rPr>
              <a:t>Lunak</a:t>
            </a:r>
            <a:r>
              <a:rPr lang="en-US" dirty="0">
                <a:latin typeface="Bodoni MT" panose="02070603080606020203" pitchFamily="18" charset="0"/>
              </a:rPr>
              <a:t> </a:t>
            </a:r>
            <a:r>
              <a:rPr lang="en-US" dirty="0" err="1">
                <a:latin typeface="Bodoni MT" panose="02070603080606020203" pitchFamily="18" charset="0"/>
              </a:rPr>
              <a:t>Aplikasi</a:t>
            </a:r>
            <a:endParaRPr lang="en-US" dirty="0">
              <a:latin typeface="Bodoni MT" panose="02070603080606020203" pitchFamily="18" charset="0"/>
            </a:endParaRPr>
          </a:p>
          <a:p>
            <a:pPr lvl="1">
              <a:lnSpc>
                <a:spcPct val="90000"/>
              </a:lnSpc>
              <a:buFont typeface="Wingdings" panose="05000000000000000000" pitchFamily="2" charset="2"/>
              <a:buChar char="ü"/>
            </a:pPr>
            <a:r>
              <a:rPr lang="en-US" dirty="0" err="1" smtClean="0">
                <a:latin typeface="Bodoni MT" panose="02070603080606020203" pitchFamily="18" charset="0"/>
              </a:rPr>
              <a:t>Bahasa</a:t>
            </a:r>
            <a:r>
              <a:rPr lang="en-US" dirty="0" smtClean="0">
                <a:latin typeface="Bodoni MT" panose="02070603080606020203" pitchFamily="18" charset="0"/>
              </a:rPr>
              <a:t> </a:t>
            </a:r>
            <a:r>
              <a:rPr lang="en-US" dirty="0" err="1" smtClean="0">
                <a:latin typeface="Bodoni MT" panose="02070603080606020203" pitchFamily="18" charset="0"/>
              </a:rPr>
              <a:t>Pemrograman</a:t>
            </a:r>
            <a:endParaRPr lang="id-ID" dirty="0" smtClean="0">
              <a:latin typeface="Bodoni MT" panose="02070603080606020203" pitchFamily="18" charset="0"/>
            </a:endParaRPr>
          </a:p>
          <a:p>
            <a:pPr lvl="1">
              <a:lnSpc>
                <a:spcPct val="90000"/>
              </a:lnSpc>
              <a:buFont typeface="Wingdings" panose="05000000000000000000" pitchFamily="2" charset="2"/>
              <a:buChar char="ü"/>
            </a:pPr>
            <a:r>
              <a:rPr lang="en-US" dirty="0" err="1" smtClean="0">
                <a:latin typeface="Bodoni MT" panose="02070603080606020203" pitchFamily="18" charset="0"/>
              </a:rPr>
              <a:t>Aplikasi</a:t>
            </a:r>
            <a:r>
              <a:rPr lang="en-US" dirty="0" smtClean="0">
                <a:latin typeface="Bodoni MT" panose="02070603080606020203" pitchFamily="18" charset="0"/>
              </a:rPr>
              <a:t> </a:t>
            </a:r>
            <a:endParaRPr lang="id-ID" dirty="0" smtClean="0">
              <a:latin typeface="Bodoni MT" panose="02070603080606020203" pitchFamily="18" charset="0"/>
            </a:endParaRPr>
          </a:p>
          <a:p>
            <a:pPr lvl="2">
              <a:lnSpc>
                <a:spcPct val="90000"/>
              </a:lnSpc>
              <a:buFont typeface="Wingdings" panose="05000000000000000000" pitchFamily="2" charset="2"/>
              <a:buChar char="ü"/>
            </a:pPr>
            <a:r>
              <a:rPr lang="id-ID" dirty="0" smtClean="0">
                <a:latin typeface="Bodoni MT" panose="02070603080606020203" pitchFamily="18" charset="0"/>
              </a:rPr>
              <a:t>Bisnis/ </a:t>
            </a:r>
            <a:r>
              <a:rPr lang="en-US" dirty="0" smtClean="0">
                <a:latin typeface="Bodoni MT" panose="02070603080606020203" pitchFamily="18" charset="0"/>
              </a:rPr>
              <a:t>office</a:t>
            </a:r>
            <a:endParaRPr lang="en-US" dirty="0">
              <a:latin typeface="Bodoni MT" panose="02070603080606020203" pitchFamily="18" charset="0"/>
            </a:endParaRPr>
          </a:p>
          <a:p>
            <a:pPr lvl="2">
              <a:lnSpc>
                <a:spcPct val="90000"/>
              </a:lnSpc>
              <a:buFont typeface="Wingdings" panose="05000000000000000000" pitchFamily="2" charset="2"/>
              <a:buChar char="ü"/>
            </a:pPr>
            <a:r>
              <a:rPr lang="en-US" dirty="0" err="1">
                <a:latin typeface="Bodoni MT" panose="02070603080606020203" pitchFamily="18" charset="0"/>
              </a:rPr>
              <a:t>Aplikasi</a:t>
            </a:r>
            <a:r>
              <a:rPr lang="en-US" dirty="0">
                <a:latin typeface="Bodoni MT" panose="02070603080606020203" pitchFamily="18" charset="0"/>
              </a:rPr>
              <a:t> multimedia</a:t>
            </a:r>
            <a:endParaRPr lang="en-US" dirty="0">
              <a:latin typeface="Bodoni MT" panose="02070603080606020203" pitchFamily="18" charset="0"/>
            </a:endParaRPr>
          </a:p>
          <a:p>
            <a:pPr lvl="2">
              <a:lnSpc>
                <a:spcPct val="90000"/>
              </a:lnSpc>
              <a:buFont typeface="Wingdings" panose="05000000000000000000" pitchFamily="2" charset="2"/>
              <a:buChar char="ü"/>
            </a:pPr>
            <a:r>
              <a:rPr lang="en-US" dirty="0" err="1">
                <a:latin typeface="Bodoni MT" panose="02070603080606020203" pitchFamily="18" charset="0"/>
              </a:rPr>
              <a:t>Aplikasi</a:t>
            </a:r>
            <a:r>
              <a:rPr lang="en-US" dirty="0">
                <a:latin typeface="Bodoni MT" panose="02070603080606020203" pitchFamily="18" charset="0"/>
              </a:rPr>
              <a:t> internet</a:t>
            </a:r>
            <a:endParaRPr lang="en-US" dirty="0">
              <a:latin typeface="Bodoni MT" panose="02070603080606020203" pitchFamily="18" charset="0"/>
            </a:endParaRPr>
          </a:p>
          <a:p>
            <a:pPr marL="990600" lvl="1" indent="-533400">
              <a:lnSpc>
                <a:spcPct val="90000"/>
              </a:lnSpc>
              <a:buFont typeface="Wingdings" panose="05000000000000000000" pitchFamily="2" charset="2"/>
              <a:buNone/>
            </a:pPr>
            <a:endParaRPr lang="en-US" dirty="0">
              <a:latin typeface="Bodoni MT" panose="02070603080606020203" pitchFamily="18" charset="0"/>
            </a:endParaRPr>
          </a:p>
        </p:txBody>
      </p:sp>
      <p:grpSp>
        <p:nvGrpSpPr>
          <p:cNvPr id="7" name="Group 30"/>
          <p:cNvGrpSpPr/>
          <p:nvPr/>
        </p:nvGrpSpPr>
        <p:grpSpPr bwMode="auto">
          <a:xfrm>
            <a:off x="5441975" y="3416425"/>
            <a:ext cx="3384550" cy="2568575"/>
            <a:chOff x="3233" y="1883"/>
            <a:chExt cx="2132" cy="1618"/>
          </a:xfrm>
        </p:grpSpPr>
        <p:sp>
          <p:nvSpPr>
            <p:cNvPr id="8" name="Line 14"/>
            <p:cNvSpPr>
              <a:spLocks noChangeShapeType="1"/>
            </p:cNvSpPr>
            <p:nvPr/>
          </p:nvSpPr>
          <p:spPr bwMode="auto">
            <a:xfrm>
              <a:off x="4299" y="2628"/>
              <a:ext cx="1" cy="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id-ID"/>
            </a:p>
          </p:txBody>
        </p:sp>
        <p:sp>
          <p:nvSpPr>
            <p:cNvPr id="9" name="Line 15"/>
            <p:cNvSpPr>
              <a:spLocks noChangeShapeType="1"/>
            </p:cNvSpPr>
            <p:nvPr/>
          </p:nvSpPr>
          <p:spPr bwMode="auto">
            <a:xfrm>
              <a:off x="3749" y="2692"/>
              <a:ext cx="1" cy="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id-ID"/>
            </a:p>
          </p:txBody>
        </p:sp>
        <p:sp>
          <p:nvSpPr>
            <p:cNvPr id="10" name="Line 16"/>
            <p:cNvSpPr>
              <a:spLocks noChangeShapeType="1"/>
            </p:cNvSpPr>
            <p:nvPr/>
          </p:nvSpPr>
          <p:spPr bwMode="auto">
            <a:xfrm>
              <a:off x="4849" y="2692"/>
              <a:ext cx="1" cy="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id-ID"/>
            </a:p>
          </p:txBody>
        </p:sp>
        <p:sp>
          <p:nvSpPr>
            <p:cNvPr id="11" name="Line 17"/>
            <p:cNvSpPr>
              <a:spLocks noChangeShapeType="1"/>
            </p:cNvSpPr>
            <p:nvPr/>
          </p:nvSpPr>
          <p:spPr bwMode="auto">
            <a:xfrm>
              <a:off x="3749" y="2692"/>
              <a:ext cx="55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id-ID"/>
            </a:p>
          </p:txBody>
        </p:sp>
        <p:sp>
          <p:nvSpPr>
            <p:cNvPr id="12" name="Line 18"/>
            <p:cNvSpPr>
              <a:spLocks noChangeShapeType="1"/>
            </p:cNvSpPr>
            <p:nvPr/>
          </p:nvSpPr>
          <p:spPr bwMode="auto">
            <a:xfrm>
              <a:off x="4299" y="2692"/>
              <a:ext cx="55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id-ID"/>
            </a:p>
          </p:txBody>
        </p:sp>
        <p:sp>
          <p:nvSpPr>
            <p:cNvPr id="13" name="Rectangle 19"/>
            <p:cNvSpPr>
              <a:spLocks noChangeArrowheads="1"/>
            </p:cNvSpPr>
            <p:nvPr/>
          </p:nvSpPr>
          <p:spPr bwMode="auto">
            <a:xfrm>
              <a:off x="3233" y="2756"/>
              <a:ext cx="1033" cy="74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latin typeface="Calibri" panose="020F0502020204030204" charset="0"/>
              </a:endParaRPr>
            </a:p>
          </p:txBody>
        </p:sp>
        <p:sp>
          <p:nvSpPr>
            <p:cNvPr id="14" name="Rectangle 20"/>
            <p:cNvSpPr>
              <a:spLocks noChangeArrowheads="1"/>
            </p:cNvSpPr>
            <p:nvPr/>
          </p:nvSpPr>
          <p:spPr bwMode="auto">
            <a:xfrm>
              <a:off x="3472" y="2880"/>
              <a:ext cx="55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a:solidFill>
                    <a:schemeClr val="bg1"/>
                  </a:solidFill>
                  <a:latin typeface="Trebuchet MS" panose="020B0603020202020204" pitchFamily="34" charset="0"/>
                </a:rPr>
                <a:t>System</a:t>
              </a:r>
              <a:endParaRPr lang="en-GB" sz="2200">
                <a:solidFill>
                  <a:schemeClr val="bg1"/>
                </a:solidFill>
                <a:latin typeface="Trebuchet MS" panose="020B0603020202020204" pitchFamily="34" charset="0"/>
              </a:endParaRPr>
            </a:p>
          </p:txBody>
        </p:sp>
        <p:sp>
          <p:nvSpPr>
            <p:cNvPr id="15" name="Rectangle 21"/>
            <p:cNvSpPr>
              <a:spLocks noChangeArrowheads="1"/>
            </p:cNvSpPr>
            <p:nvPr/>
          </p:nvSpPr>
          <p:spPr bwMode="auto">
            <a:xfrm>
              <a:off x="3408" y="3112"/>
              <a:ext cx="7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dirty="0">
                  <a:solidFill>
                    <a:schemeClr val="bg1"/>
                  </a:solidFill>
                  <a:latin typeface="Trebuchet MS" panose="020B0603020202020204" pitchFamily="34" charset="0"/>
                </a:rPr>
                <a:t>Software</a:t>
              </a:r>
              <a:endParaRPr lang="en-GB" sz="2200" dirty="0">
                <a:solidFill>
                  <a:schemeClr val="bg1"/>
                </a:solidFill>
                <a:latin typeface="Trebuchet MS" panose="020B0603020202020204" pitchFamily="34" charset="0"/>
              </a:endParaRPr>
            </a:p>
          </p:txBody>
        </p:sp>
        <p:sp>
          <p:nvSpPr>
            <p:cNvPr id="16" name="Rectangle 22"/>
            <p:cNvSpPr>
              <a:spLocks noChangeArrowheads="1"/>
            </p:cNvSpPr>
            <p:nvPr/>
          </p:nvSpPr>
          <p:spPr bwMode="auto">
            <a:xfrm>
              <a:off x="3233" y="2756"/>
              <a:ext cx="1033" cy="745"/>
            </a:xfrm>
            <a:prstGeom prst="rect">
              <a:avLst/>
            </a:prstGeom>
            <a:noFill/>
            <a:ln w="9525">
              <a:solidFill>
                <a:srgbClr val="808080"/>
              </a:solidFill>
              <a:miter lim="800000"/>
            </a:ln>
            <a:extLst>
              <a:ext uri="{909E8E84-426E-40DD-AFC4-6F175D3DCCD1}">
                <a14:hiddenFill xmlns:a14="http://schemas.microsoft.com/office/drawing/2010/main">
                  <a:solidFill>
                    <a:srgbClr val="FFFFFF"/>
                  </a:solidFill>
                </a14:hiddenFill>
              </a:ext>
            </a:extLst>
          </p:spPr>
          <p:txBody>
            <a:bodyPr/>
            <a:lstStyle/>
            <a:p>
              <a:endParaRPr lang="id-ID">
                <a:latin typeface="Calibri" panose="020F0502020204030204" charset="0"/>
              </a:endParaRPr>
            </a:p>
          </p:txBody>
        </p:sp>
        <p:sp>
          <p:nvSpPr>
            <p:cNvPr id="17" name="Rectangle 23"/>
            <p:cNvSpPr>
              <a:spLocks noChangeArrowheads="1"/>
            </p:cNvSpPr>
            <p:nvPr/>
          </p:nvSpPr>
          <p:spPr bwMode="auto">
            <a:xfrm>
              <a:off x="4332" y="2756"/>
              <a:ext cx="1033" cy="745"/>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latin typeface="Calibri" panose="020F0502020204030204" charset="0"/>
              </a:endParaRPr>
            </a:p>
          </p:txBody>
        </p:sp>
        <p:sp>
          <p:nvSpPr>
            <p:cNvPr id="18" name="Rectangle 24"/>
            <p:cNvSpPr>
              <a:spLocks noChangeArrowheads="1"/>
            </p:cNvSpPr>
            <p:nvPr/>
          </p:nvSpPr>
          <p:spPr bwMode="auto">
            <a:xfrm>
              <a:off x="4402" y="2914"/>
              <a:ext cx="89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a:solidFill>
                    <a:schemeClr val="bg1"/>
                  </a:solidFill>
                  <a:latin typeface="Trebuchet MS" panose="020B0603020202020204" pitchFamily="34" charset="0"/>
                </a:rPr>
                <a:t>Application</a:t>
              </a:r>
              <a:endParaRPr lang="en-GB" sz="2200">
                <a:solidFill>
                  <a:schemeClr val="bg1"/>
                </a:solidFill>
                <a:latin typeface="Trebuchet MS" panose="020B0603020202020204" pitchFamily="34" charset="0"/>
              </a:endParaRPr>
            </a:p>
          </p:txBody>
        </p:sp>
        <p:sp>
          <p:nvSpPr>
            <p:cNvPr id="19" name="Rectangle 25"/>
            <p:cNvSpPr>
              <a:spLocks noChangeArrowheads="1"/>
            </p:cNvSpPr>
            <p:nvPr/>
          </p:nvSpPr>
          <p:spPr bwMode="auto">
            <a:xfrm>
              <a:off x="4496" y="3146"/>
              <a:ext cx="7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dirty="0">
                  <a:solidFill>
                    <a:schemeClr val="bg1"/>
                  </a:solidFill>
                  <a:latin typeface="Trebuchet MS" panose="020B0603020202020204" pitchFamily="34" charset="0"/>
                </a:rPr>
                <a:t>Software</a:t>
              </a:r>
              <a:endParaRPr lang="en-GB" sz="2200" dirty="0">
                <a:solidFill>
                  <a:schemeClr val="bg1"/>
                </a:solidFill>
                <a:latin typeface="Trebuchet MS" panose="020B0603020202020204" pitchFamily="34" charset="0"/>
              </a:endParaRPr>
            </a:p>
          </p:txBody>
        </p:sp>
        <p:sp>
          <p:nvSpPr>
            <p:cNvPr id="20" name="Rectangle 26"/>
            <p:cNvSpPr>
              <a:spLocks noChangeArrowheads="1"/>
            </p:cNvSpPr>
            <p:nvPr/>
          </p:nvSpPr>
          <p:spPr bwMode="auto">
            <a:xfrm>
              <a:off x="4332" y="2756"/>
              <a:ext cx="1033" cy="745"/>
            </a:xfrm>
            <a:prstGeom prst="rect">
              <a:avLst/>
            </a:prstGeom>
            <a:noFill/>
            <a:ln w="9525">
              <a:solidFill>
                <a:srgbClr val="808080"/>
              </a:solidFill>
              <a:miter lim="800000"/>
            </a:ln>
            <a:extLst>
              <a:ext uri="{909E8E84-426E-40DD-AFC4-6F175D3DCCD1}">
                <a14:hiddenFill xmlns:a14="http://schemas.microsoft.com/office/drawing/2010/main">
                  <a:solidFill>
                    <a:srgbClr val="FFFFFF"/>
                  </a:solidFill>
                </a14:hiddenFill>
              </a:ext>
            </a:extLst>
          </p:spPr>
          <p:txBody>
            <a:bodyPr/>
            <a:lstStyle/>
            <a:p>
              <a:endParaRPr lang="id-ID">
                <a:latin typeface="Calibri" panose="020F0502020204030204" charset="0"/>
              </a:endParaRPr>
            </a:p>
          </p:txBody>
        </p:sp>
        <p:sp>
          <p:nvSpPr>
            <p:cNvPr id="21" name="Rectangle 27"/>
            <p:cNvSpPr>
              <a:spLocks noChangeArrowheads="1"/>
            </p:cNvSpPr>
            <p:nvPr/>
          </p:nvSpPr>
          <p:spPr bwMode="auto">
            <a:xfrm>
              <a:off x="3783" y="1883"/>
              <a:ext cx="1032" cy="7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d-ID">
                <a:latin typeface="Calibri" panose="020F0502020204030204" charset="0"/>
              </a:endParaRPr>
            </a:p>
          </p:txBody>
        </p:sp>
        <p:sp>
          <p:nvSpPr>
            <p:cNvPr id="22" name="Rectangle 28"/>
            <p:cNvSpPr>
              <a:spLocks noChangeArrowheads="1"/>
            </p:cNvSpPr>
            <p:nvPr/>
          </p:nvSpPr>
          <p:spPr bwMode="auto">
            <a:xfrm>
              <a:off x="3903" y="2122"/>
              <a:ext cx="7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dirty="0">
                  <a:solidFill>
                    <a:schemeClr val="bg1"/>
                  </a:solidFill>
                  <a:latin typeface="Trebuchet MS" panose="020B0603020202020204" pitchFamily="34" charset="0"/>
                </a:rPr>
                <a:t>Software</a:t>
              </a:r>
              <a:endParaRPr lang="en-GB" dirty="0">
                <a:solidFill>
                  <a:schemeClr val="bg1"/>
                </a:solidFill>
                <a:latin typeface="Trebuchet MS" panose="020B0603020202020204" pitchFamily="34" charset="0"/>
              </a:endParaRPr>
            </a:p>
          </p:txBody>
        </p:sp>
        <p:sp>
          <p:nvSpPr>
            <p:cNvPr id="23" name="Rectangle 29"/>
            <p:cNvSpPr>
              <a:spLocks noChangeArrowheads="1"/>
            </p:cNvSpPr>
            <p:nvPr/>
          </p:nvSpPr>
          <p:spPr bwMode="auto">
            <a:xfrm>
              <a:off x="3783" y="1883"/>
              <a:ext cx="1032" cy="745"/>
            </a:xfrm>
            <a:prstGeom prst="rect">
              <a:avLst/>
            </a:prstGeom>
            <a:noFill/>
            <a:ln w="9525">
              <a:solidFill>
                <a:srgbClr val="808080"/>
              </a:solidFill>
              <a:miter lim="800000"/>
            </a:ln>
            <a:extLst>
              <a:ext uri="{909E8E84-426E-40DD-AFC4-6F175D3DCCD1}">
                <a14:hiddenFill xmlns:a14="http://schemas.microsoft.com/office/drawing/2010/main">
                  <a:solidFill>
                    <a:srgbClr val="FFFFFF"/>
                  </a:solidFill>
                </a14:hiddenFill>
              </a:ext>
            </a:extLst>
          </p:spPr>
          <p:txBody>
            <a:bodyPr/>
            <a:lstStyle/>
            <a:p>
              <a:endParaRPr lang="id-ID">
                <a:latin typeface="Calibri" panose="020F050202020403020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2000"/>
                                        <p:tgtEl>
                                          <p:spTgt spid="11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fade">
                                      <p:cBhvr>
                                        <p:cTn id="22" dur="2000"/>
                                        <p:tgtEl>
                                          <p:spTgt spid="1126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Effect transition="in" filter="fade">
                                      <p:cBhvr>
                                        <p:cTn id="25" dur="2000"/>
                                        <p:tgtEl>
                                          <p:spTgt spid="11267">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7">
                                            <p:txEl>
                                              <p:pRg st="4" end="4"/>
                                            </p:txEl>
                                          </p:spTgt>
                                        </p:tgtEl>
                                        <p:attrNameLst>
                                          <p:attrName>style.visibility</p:attrName>
                                        </p:attrNameLst>
                                      </p:cBhvr>
                                      <p:to>
                                        <p:strVal val="visible"/>
                                      </p:to>
                                    </p:set>
                                    <p:animEffect transition="in" filter="fade">
                                      <p:cBhvr>
                                        <p:cTn id="28" dur="2000"/>
                                        <p:tgtEl>
                                          <p:spTgt spid="11267">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Effect transition="in" filter="fade">
                                      <p:cBhvr>
                                        <p:cTn id="31" dur="2000"/>
                                        <p:tgtEl>
                                          <p:spTgt spid="1126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267">
                                            <p:txEl>
                                              <p:pRg st="6" end="6"/>
                                            </p:txEl>
                                          </p:spTgt>
                                        </p:tgtEl>
                                        <p:attrNameLst>
                                          <p:attrName>style.visibility</p:attrName>
                                        </p:attrNameLst>
                                      </p:cBhvr>
                                      <p:to>
                                        <p:strVal val="visible"/>
                                      </p:to>
                                    </p:set>
                                    <p:animEffect transition="in" filter="fade">
                                      <p:cBhvr>
                                        <p:cTn id="36" dur="2000"/>
                                        <p:tgtEl>
                                          <p:spTgt spid="11267">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267">
                                            <p:txEl>
                                              <p:pRg st="7" end="7"/>
                                            </p:txEl>
                                          </p:spTgt>
                                        </p:tgtEl>
                                        <p:attrNameLst>
                                          <p:attrName>style.visibility</p:attrName>
                                        </p:attrNameLst>
                                      </p:cBhvr>
                                      <p:to>
                                        <p:strVal val="visible"/>
                                      </p:to>
                                    </p:set>
                                    <p:animEffect transition="in" filter="fade">
                                      <p:cBhvr>
                                        <p:cTn id="39" dur="2000"/>
                                        <p:tgtEl>
                                          <p:spTgt spid="11267">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267">
                                            <p:txEl>
                                              <p:pRg st="8" end="8"/>
                                            </p:txEl>
                                          </p:spTgt>
                                        </p:tgtEl>
                                        <p:attrNameLst>
                                          <p:attrName>style.visibility</p:attrName>
                                        </p:attrNameLst>
                                      </p:cBhvr>
                                      <p:to>
                                        <p:strVal val="visible"/>
                                      </p:to>
                                    </p:set>
                                    <p:animEffect transition="in" filter="fade">
                                      <p:cBhvr>
                                        <p:cTn id="42" dur="2000"/>
                                        <p:tgtEl>
                                          <p:spTgt spid="11267">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267">
                                            <p:txEl>
                                              <p:pRg st="9" end="9"/>
                                            </p:txEl>
                                          </p:spTgt>
                                        </p:tgtEl>
                                        <p:attrNameLst>
                                          <p:attrName>style.visibility</p:attrName>
                                        </p:attrNameLst>
                                      </p:cBhvr>
                                      <p:to>
                                        <p:strVal val="visible"/>
                                      </p:to>
                                    </p:set>
                                    <p:animEffect transition="in" filter="fade">
                                      <p:cBhvr>
                                        <p:cTn id="45" dur="2000"/>
                                        <p:tgtEl>
                                          <p:spTgt spid="11267">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267">
                                            <p:txEl>
                                              <p:pRg st="10" end="10"/>
                                            </p:txEl>
                                          </p:spTgt>
                                        </p:tgtEl>
                                        <p:attrNameLst>
                                          <p:attrName>style.visibility</p:attrName>
                                        </p:attrNameLst>
                                      </p:cBhvr>
                                      <p:to>
                                        <p:strVal val="visible"/>
                                      </p:to>
                                    </p:set>
                                    <p:animEffect transition="in" filter="fade">
                                      <p:cBhvr>
                                        <p:cTn id="48" dur="2000"/>
                                        <p:tgtEl>
                                          <p:spTgt spid="11267">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267">
                                            <p:txEl>
                                              <p:pRg st="11" end="11"/>
                                            </p:txEl>
                                          </p:spTgt>
                                        </p:tgtEl>
                                        <p:attrNameLst>
                                          <p:attrName>style.visibility</p:attrName>
                                        </p:attrNameLst>
                                      </p:cBhvr>
                                      <p:to>
                                        <p:strVal val="visible"/>
                                      </p:to>
                                    </p:set>
                                    <p:animEffect transition="in" filter="fade">
                                      <p:cBhvr>
                                        <p:cTn id="51" dur="2000"/>
                                        <p:tgtEl>
                                          <p:spTgt spid="11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2051"/>
          <p:cNvSpPr>
            <a:spLocks noChangeShapeType="1"/>
          </p:cNvSpPr>
          <p:nvPr/>
        </p:nvSpPr>
        <p:spPr bwMode="auto">
          <a:xfrm>
            <a:off x="495300" y="1447800"/>
            <a:ext cx="7620000" cy="0"/>
          </a:xfrm>
          <a:prstGeom prst="line">
            <a:avLst/>
          </a:prstGeom>
          <a:noFill/>
          <a:ln w="38100">
            <a:solidFill>
              <a:srgbClr val="FFC000">
                <a:alpha val="60000"/>
              </a:srgbClr>
            </a:solidFill>
            <a:round/>
          </a:ln>
          <a:extLst>
            <a:ext uri="{909E8E84-426E-40DD-AFC4-6F175D3DCCD1}">
              <a14:hiddenFill xmlns:a14="http://schemas.microsoft.com/office/drawing/2010/main">
                <a:noFill/>
              </a14:hiddenFill>
            </a:ext>
          </a:extLst>
        </p:spPr>
        <p:txBody>
          <a:bodyPr/>
          <a:lstStyle/>
          <a:p>
            <a:endParaRPr lang="id-ID"/>
          </a:p>
        </p:txBody>
      </p:sp>
      <p:sp>
        <p:nvSpPr>
          <p:cNvPr id="7173" name="Rectangle 2053"/>
          <p:cNvSpPr>
            <a:spLocks noChangeArrowheads="1"/>
          </p:cNvSpPr>
          <p:nvPr/>
        </p:nvSpPr>
        <p:spPr bwMode="auto">
          <a:xfrm>
            <a:off x="4800600" y="1238250"/>
            <a:ext cx="3976688" cy="247650"/>
          </a:xfrm>
          <a:prstGeom prst="rect">
            <a:avLst/>
          </a:prstGeom>
          <a:gradFill rotWithShape="0">
            <a:gsLst>
              <a:gs pos="29000">
                <a:srgbClr val="C00000"/>
              </a:gs>
              <a:gs pos="100000">
                <a:schemeClr val="bg2"/>
              </a:gs>
            </a:gsLst>
            <a:lin ang="0" scaled="1"/>
          </a:gradFill>
          <a:ln>
            <a:noFill/>
          </a:ln>
        </p:spPr>
        <p:txBody>
          <a:bodyPr wrap="none" anchor="ctr"/>
          <a:lstStyle/>
          <a:p>
            <a:endParaRPr lang="id-ID">
              <a:latin typeface="Calibri" panose="020F0502020204030204" charset="0"/>
            </a:endParaRPr>
          </a:p>
        </p:txBody>
      </p:sp>
      <p:sp>
        <p:nvSpPr>
          <p:cNvPr id="7175" name="Text Box 2056"/>
          <p:cNvSpPr txBox="1">
            <a:spLocks noChangeArrowheads="1"/>
          </p:cNvSpPr>
          <p:nvPr/>
        </p:nvSpPr>
        <p:spPr bwMode="auto">
          <a:xfrm>
            <a:off x="1446213" y="1455738"/>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endParaRPr lang="id-ID" sz="4000">
              <a:solidFill>
                <a:srgbClr val="000099"/>
              </a:solidFill>
              <a:latin typeface="Berlin Sans FB" panose="020E0602020502020306" pitchFamily="34" charset="0"/>
            </a:endParaRPr>
          </a:p>
        </p:txBody>
      </p:sp>
      <p:sp>
        <p:nvSpPr>
          <p:cNvPr id="55305" name="Text Box 2057"/>
          <p:cNvSpPr txBox="1">
            <a:spLocks noChangeArrowheads="1"/>
          </p:cNvSpPr>
          <p:nvPr/>
        </p:nvSpPr>
        <p:spPr bwMode="auto">
          <a:xfrm>
            <a:off x="2367680" y="2413000"/>
            <a:ext cx="4414990" cy="1200329"/>
          </a:xfrm>
          <a:prstGeom prst="rect">
            <a:avLst/>
          </a:prstGeom>
          <a:noFill/>
          <a:ln w="9525">
            <a:noFill/>
            <a:miter lim="800000"/>
          </a:ln>
          <a:effectLst>
            <a:outerShdw dist="35921" dir="2700000" algn="ctr" rotWithShape="0">
              <a:schemeClr val="bg2"/>
            </a:outerShdw>
          </a:effectLst>
        </p:spPr>
        <p:txBody>
          <a:bodyPr wrap="none">
            <a:spAutoFit/>
          </a:bodyPr>
          <a:lstStyle/>
          <a:p>
            <a:pPr algn="ctr" fontAlgn="auto">
              <a:spcBef>
                <a:spcPts val="0"/>
              </a:spcBef>
              <a:spcAft>
                <a:spcPts val="0"/>
              </a:spcAft>
              <a:defRPr/>
            </a:pPr>
            <a:r>
              <a:rPr lang="en-US" sz="3600" dirty="0" err="1">
                <a:latin typeface="Bernard MT Condensed" panose="02050806060905020404" pitchFamily="18" charset="0"/>
              </a:rPr>
              <a:t>Perangkat</a:t>
            </a:r>
            <a:r>
              <a:rPr lang="en-US" sz="3600" dirty="0">
                <a:latin typeface="Bernard MT Condensed" panose="02050806060905020404" pitchFamily="18" charset="0"/>
              </a:rPr>
              <a:t> </a:t>
            </a:r>
            <a:r>
              <a:rPr lang="en-US" sz="3600" dirty="0" err="1">
                <a:latin typeface="Bernard MT Condensed" panose="02050806060905020404" pitchFamily="18" charset="0"/>
              </a:rPr>
              <a:t>lunak</a:t>
            </a:r>
            <a:r>
              <a:rPr lang="en-US" sz="3600" dirty="0">
                <a:latin typeface="Bernard MT Condensed" panose="02050806060905020404" pitchFamily="18" charset="0"/>
              </a:rPr>
              <a:t> </a:t>
            </a:r>
            <a:r>
              <a:rPr lang="en-US" sz="3600" dirty="0" err="1">
                <a:latin typeface="Bernard MT Condensed" panose="02050806060905020404" pitchFamily="18" charset="0"/>
              </a:rPr>
              <a:t>Sistem</a:t>
            </a:r>
            <a:endParaRPr lang="en-US" sz="3600" dirty="0">
              <a:latin typeface="Bernard MT Condensed" panose="02050806060905020404" pitchFamily="18" charset="0"/>
            </a:endParaRPr>
          </a:p>
          <a:p>
            <a:pPr algn="ctr" fontAlgn="auto">
              <a:spcBef>
                <a:spcPts val="0"/>
              </a:spcBef>
              <a:spcAft>
                <a:spcPts val="0"/>
              </a:spcAft>
              <a:defRPr/>
            </a:pPr>
            <a:r>
              <a:rPr lang="en-US" sz="3600" dirty="0">
                <a:latin typeface="Bernard MT Condensed" panose="02050806060905020404" pitchFamily="18" charset="0"/>
              </a:rPr>
              <a:t>(System Software)</a:t>
            </a:r>
            <a:endParaRPr lang="en-US" sz="3600" dirty="0">
              <a:latin typeface="Bernard MT Condensed" panose="02050806060905020404" pitchFamily="18" charset="0"/>
            </a:endParaRPr>
          </a:p>
        </p:txBody>
      </p:sp>
    </p:spTree>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PERANGKAT LUNAK SISTEM</a:t>
            </a:r>
            <a:endParaRPr lang="id-ID" dirty="0"/>
          </a:p>
        </p:txBody>
      </p:sp>
      <p:sp>
        <p:nvSpPr>
          <p:cNvPr id="3" name="Content Placeholder 2"/>
          <p:cNvSpPr>
            <a:spLocks noGrp="1"/>
          </p:cNvSpPr>
          <p:nvPr>
            <p:ph idx="1"/>
          </p:nvPr>
        </p:nvSpPr>
        <p:spPr/>
        <p:txBody>
          <a:bodyPr>
            <a:normAutofit fontScale="55000" lnSpcReduction="20000"/>
          </a:bodyPr>
          <a:lstStyle/>
          <a:p>
            <a:pPr algn="just">
              <a:lnSpc>
                <a:spcPct val="120000"/>
              </a:lnSpc>
              <a:buClr>
                <a:srgbClr val="993300"/>
              </a:buClr>
              <a:buFont typeface="Wingdings" panose="05000000000000000000" pitchFamily="2" charset="2"/>
              <a:buChar char="ü"/>
            </a:pPr>
            <a:r>
              <a:rPr lang="id-ID" sz="3600" dirty="0" smtClean="0">
                <a:latin typeface="Times New Roman" panose="02020603050405020304" pitchFamily="18" charset="0"/>
                <a:cs typeface="Times New Roman" panose="02020603050405020304" pitchFamily="18" charset="0"/>
              </a:rPr>
              <a:t>Perangkat lunak sistem membantu komputer untuk melakukan tugas-tugas dasar pengoperasian.</a:t>
            </a:r>
            <a:r>
              <a:rPr lang="en-US" sz="3600" dirty="0" smtClean="0">
                <a:latin typeface="Times New Roman" panose="02020603050405020304" pitchFamily="18" charset="0"/>
                <a:cs typeface="Times New Roman" panose="02020603050405020304" pitchFamily="18" charset="0"/>
              </a:rPr>
              <a:t> </a:t>
            </a:r>
            <a:endParaRPr lang="id-ID" sz="3600" dirty="0" smtClean="0">
              <a:latin typeface="Times New Roman" panose="02020603050405020304" pitchFamily="18" charset="0"/>
              <a:cs typeface="Times New Roman" panose="02020603050405020304" pitchFamily="18" charset="0"/>
            </a:endParaRPr>
          </a:p>
          <a:p>
            <a:pPr marL="0" indent="0" algn="just">
              <a:lnSpc>
                <a:spcPct val="120000"/>
              </a:lnSpc>
              <a:buClr>
                <a:srgbClr val="993300"/>
              </a:buClr>
              <a:buNone/>
            </a:pPr>
            <a:endParaRPr lang="id-ID" sz="3600" dirty="0" smtClean="0">
              <a:latin typeface="Times New Roman" panose="02020603050405020304" pitchFamily="18" charset="0"/>
              <a:cs typeface="Times New Roman" panose="02020603050405020304" pitchFamily="18" charset="0"/>
            </a:endParaRPr>
          </a:p>
          <a:p>
            <a:pPr algn="just">
              <a:lnSpc>
                <a:spcPct val="120000"/>
              </a:lnSpc>
              <a:buClr>
                <a:srgbClr val="993300"/>
              </a:buClr>
              <a:buFont typeface="Wingdings" panose="05000000000000000000" pitchFamily="2" charset="2"/>
              <a:buChar char="ü"/>
            </a:pPr>
            <a:r>
              <a:rPr lang="en-US" sz="3600" dirty="0" err="1" smtClean="0">
                <a:latin typeface="Times New Roman" panose="02020603050405020304" pitchFamily="18" charset="0"/>
                <a:cs typeface="Times New Roman" panose="02020603050405020304" pitchFamily="18" charset="0"/>
              </a:rPr>
              <a:t>Perangkat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lunak</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sistem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merupakan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kumpulan</a:t>
            </a:r>
            <a:r>
              <a:rPr lang="en-US" sz="3600" dirty="0" smtClean="0">
                <a:latin typeface="Times New Roman" panose="02020603050405020304" pitchFamily="18" charset="0"/>
                <a:cs typeface="Times New Roman" panose="02020603050405020304" pitchFamily="18" charset="0"/>
              </a:rPr>
              <a:t> program - </a:t>
            </a:r>
            <a:r>
              <a:rPr lang="en-US" sz="3600" dirty="0" err="1" smtClean="0">
                <a:latin typeface="Times New Roman" panose="02020603050405020304" pitchFamily="18" charset="0"/>
                <a:cs typeface="Times New Roman" panose="02020603050405020304" pitchFamily="18" charset="0"/>
              </a:rPr>
              <a:t>termasuk</a:t>
            </a:r>
            <a:r>
              <a:rPr lang="en-US" sz="3600" dirty="0" smtClean="0">
                <a:latin typeface="Times New Roman" panose="02020603050405020304" pitchFamily="18" charset="0"/>
                <a:cs typeface="Times New Roman" panose="02020603050405020304" pitchFamily="18" charset="0"/>
              </a:rPr>
              <a:t> program</a:t>
            </a:r>
            <a:r>
              <a:rPr lang="id-ID"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sistem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operasi</a:t>
            </a:r>
            <a:r>
              <a:rPr lang="en-US" sz="3600" dirty="0" smtClean="0">
                <a:latin typeface="Times New Roman" panose="02020603050405020304" pitchFamily="18" charset="0"/>
                <a:cs typeface="Times New Roman" panose="02020603050405020304" pitchFamily="18" charset="0"/>
              </a:rPr>
              <a:t> - yang </a:t>
            </a:r>
            <a:r>
              <a:rPr lang="en-US" sz="3600" dirty="0" err="1" smtClean="0">
                <a:latin typeface="Times New Roman" panose="02020603050405020304" pitchFamily="18" charset="0"/>
                <a:cs typeface="Times New Roman" panose="02020603050405020304" pitchFamily="18" charset="0"/>
              </a:rPr>
              <a:t>mengatur</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dan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mengkoordinasi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perangkat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keras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komputer</a:t>
            </a:r>
            <a:r>
              <a:rPr lang="id-ID" sz="3600" dirty="0" smtClean="0">
                <a:latin typeface="Times New Roman" panose="02020603050405020304" pitchFamily="18" charset="0"/>
                <a:cs typeface="Times New Roman" panose="02020603050405020304" pitchFamily="18" charset="0"/>
              </a:rPr>
              <a:t> : Seperti  - memuat program dan data ke dalam memori, menjalankan program, menyimpan data ke disk, menampilkan informasi pada monitor, dan mengirimkan data melalui port ke perangkat periferal</a:t>
            </a:r>
            <a:endParaRPr lang="id-ID" sz="3600" dirty="0" smtClean="0">
              <a:latin typeface="Times New Roman" panose="02020603050405020304" pitchFamily="18" charset="0"/>
              <a:cs typeface="Times New Roman" panose="02020603050405020304" pitchFamily="18" charset="0"/>
            </a:endParaRPr>
          </a:p>
          <a:p>
            <a:pPr marL="0" indent="0" algn="just">
              <a:lnSpc>
                <a:spcPct val="120000"/>
              </a:lnSpc>
              <a:buClr>
                <a:srgbClr val="993300"/>
              </a:buClr>
              <a:buNone/>
            </a:pPr>
            <a:endParaRPr lang="id-ID" sz="3600" dirty="0" smtClean="0">
              <a:latin typeface="Times New Roman" panose="02020603050405020304" pitchFamily="18" charset="0"/>
              <a:cs typeface="Times New Roman" panose="02020603050405020304" pitchFamily="18" charset="0"/>
            </a:endParaRPr>
          </a:p>
          <a:p>
            <a:pPr>
              <a:lnSpc>
                <a:spcPct val="120000"/>
              </a:lnSpc>
              <a:buClr>
                <a:srgbClr val="993300"/>
              </a:buClr>
              <a:buFont typeface="Wingdings" panose="05000000000000000000" pitchFamily="2" charset="2"/>
              <a:buChar char="ü"/>
            </a:pPr>
            <a:r>
              <a:rPr lang="en-US" sz="3600" dirty="0" err="1">
                <a:latin typeface="Times New Roman" panose="02020603050405020304" pitchFamily="18" charset="0"/>
                <a:cs typeface="Times New Roman" panose="02020603050405020304" pitchFamily="18" charset="0"/>
              </a:rPr>
              <a:t>Perangkat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lunak</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sistem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mengelola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dan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mengkoordinasi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perangkat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keras</a:t>
            </a:r>
            <a:endParaRPr lang="en-US" sz="3600" dirty="0">
              <a:latin typeface="Times New Roman" panose="02020603050405020304" pitchFamily="18" charset="0"/>
              <a:cs typeface="Times New Roman" panose="02020603050405020304" pitchFamily="18" charset="0"/>
            </a:endParaRPr>
          </a:p>
          <a:p>
            <a:pPr>
              <a:lnSpc>
                <a:spcPct val="120000"/>
              </a:lnSpc>
              <a:buClr>
                <a:srgbClr val="993300"/>
              </a:buClr>
              <a:buFont typeface="Wingdings" panose="05000000000000000000" pitchFamily="2" charset="2"/>
              <a:buNone/>
            </a:pPr>
            <a:r>
              <a:rPr lang="en-US" sz="3600" dirty="0">
                <a:latin typeface="Times New Roman" panose="02020603050405020304" pitchFamily="18" charset="0"/>
                <a:cs typeface="Times New Roman" panose="02020603050405020304" pitchFamily="18" charset="0"/>
              </a:rPr>
              <a:t>    </a:t>
            </a:r>
            <a:r>
              <a:rPr lang="id-ID"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komputer</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pada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saat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kita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bekerja</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menggunakan</a:t>
            </a:r>
            <a:r>
              <a:rPr lang="id-ID"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perangkat</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lunak</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aplikasi</a:t>
            </a:r>
            <a:r>
              <a:rPr 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algn="just">
              <a:lnSpc>
                <a:spcPct val="120000"/>
              </a:lnSpc>
              <a:buClr>
                <a:srgbClr val="993300"/>
              </a:buClr>
              <a:buFont typeface="Wingdings" panose="05000000000000000000" pitchFamily="2" charset="2"/>
              <a:buChar char="q"/>
            </a:pPr>
            <a:endParaRPr lang="id-ID" dirty="0" smtClean="0">
              <a:latin typeface="Times New Roman" panose="02020603050405020304" pitchFamily="18" charset="0"/>
              <a:cs typeface="Times New Roman" panose="02020603050405020304" pitchFamily="18" charset="0"/>
            </a:endParaRPr>
          </a:p>
          <a:p>
            <a:pPr marL="0" indent="0" algn="just">
              <a:buNone/>
            </a:pPr>
            <a:r>
              <a:rPr lang="id-ID" dirty="0" smtClean="0">
                <a:latin typeface="Times New Roman" panose="02020603050405020304" pitchFamily="18" charset="0"/>
                <a:cs typeface="Times New Roman" panose="02020603050405020304" pitchFamily="18" charset="0"/>
              </a:rPr>
              <a:t> </a:t>
            </a:r>
            <a:endParaRPr lang="id-ID"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67544" y="1305635"/>
            <a:ext cx="7596336" cy="416589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pPr>
            <a:r>
              <a:rPr kumimoji="0" lang="id-ID" sz="2100" b="0" i="0" u="none" strike="noStrike" cap="none" normalizeH="0" baseline="0" dirty="0" smtClean="0">
                <a:ln>
                  <a:noFill/>
                </a:ln>
                <a:solidFill>
                  <a:srgbClr val="222222"/>
                </a:solidFill>
                <a:effectLst/>
                <a:latin typeface="inherit"/>
                <a:cs typeface="Arial" panose="020B0604020202020204" pitchFamily="34" charset="0"/>
              </a:rPr>
              <a:t>Program atau kumpulan program yang mengontrol interaksi pengguna dan perangkat keras komputer atau alat dengan teknologi komputer. </a:t>
            </a:r>
            <a:endParaRPr kumimoji="0" lang="id-ID" sz="2100" b="0" i="0" u="none" strike="noStrike" cap="none" normalizeH="0" baseline="0" dirty="0" smtClean="0">
              <a:ln>
                <a:noFill/>
              </a:ln>
              <a:solidFill>
                <a:srgbClr val="222222"/>
              </a:solidFill>
              <a:effectLst/>
              <a:latin typeface="inherit"/>
              <a:cs typeface="Arial" panose="020B0604020202020204" pitchFamily="34" charset="0"/>
            </a:endParaRPr>
          </a:p>
          <a:p>
            <a:pPr marL="342900" indent="-342900" fontAlgn="base">
              <a:spcBef>
                <a:spcPct val="0"/>
              </a:spcBef>
              <a:spcAft>
                <a:spcPct val="0"/>
              </a:spcAft>
              <a:buFont typeface="Wingdings" panose="05000000000000000000" pitchFamily="2" charset="2"/>
              <a:buChar char="ü"/>
            </a:pPr>
            <a:r>
              <a:rPr kumimoji="0" lang="id-ID" sz="2100" b="0" i="0" u="none" strike="noStrike" cap="none" normalizeH="0" baseline="0" dirty="0" smtClean="0">
                <a:ln>
                  <a:noFill/>
                </a:ln>
                <a:solidFill>
                  <a:srgbClr val="222222"/>
                </a:solidFill>
                <a:effectLst/>
                <a:latin typeface="inherit"/>
                <a:cs typeface="Arial" panose="020B0604020202020204" pitchFamily="34" charset="0"/>
              </a:rPr>
              <a:t>Bertanggung jawab untuk mengelola semua sumber daya dan mengarahkan semua operasi komputer atau alat dengan teknologi komputer. </a:t>
            </a:r>
            <a:endParaRPr kumimoji="0" lang="id-ID" sz="2100" b="0" i="0" u="none" strike="noStrike" cap="none" normalizeH="0" baseline="0" dirty="0" smtClean="0">
              <a:ln>
                <a:noFill/>
              </a:ln>
              <a:solidFill>
                <a:srgbClr val="222222"/>
              </a:solidFill>
              <a:effectLst/>
              <a:latin typeface="inherit"/>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pPr>
            <a:r>
              <a:rPr kumimoji="0" lang="id-ID" sz="2100" b="0" i="0" u="none" strike="noStrike" cap="none" normalizeH="0" baseline="0" dirty="0" smtClean="0">
                <a:ln>
                  <a:noFill/>
                </a:ln>
                <a:solidFill>
                  <a:srgbClr val="222222"/>
                </a:solidFill>
                <a:effectLst/>
                <a:latin typeface="inherit"/>
                <a:cs typeface="Arial" panose="020B0604020202020204" pitchFamily="34" charset="0"/>
              </a:rPr>
              <a:t>Mengontrol input dan output dasar, mengalokasikan sumber daya sistem, mengelola ruang penyimpanan, menjaga keamanan, dan mendeteksi kegagalan peralatan.</a:t>
            </a:r>
            <a:endParaRPr kumimoji="0" lang="id-ID" sz="2100" b="0" i="0" u="none" strike="noStrike" cap="none" normalizeH="0" baseline="0" dirty="0" smtClean="0">
              <a:ln>
                <a:noFill/>
              </a:ln>
              <a:solidFill>
                <a:srgbClr val="222222"/>
              </a:solidFill>
              <a:effectLst/>
              <a:latin typeface="inherit"/>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pPr>
            <a:r>
              <a:rPr lang="id-ID" sz="2100" dirty="0" smtClean="0">
                <a:solidFill>
                  <a:srgbClr val="222222"/>
                </a:solidFill>
                <a:latin typeface="inherit"/>
                <a:cs typeface="Arial" panose="020B0604020202020204" pitchFamily="34" charset="0"/>
              </a:rPr>
              <a:t>Seb</a:t>
            </a:r>
            <a:r>
              <a:rPr kumimoji="0" lang="id-ID" sz="2100" b="0" i="0" u="none" strike="noStrike" cap="none" normalizeH="0" baseline="0" dirty="0" smtClean="0">
                <a:ln>
                  <a:noFill/>
                </a:ln>
                <a:solidFill>
                  <a:srgbClr val="222222"/>
                </a:solidFill>
                <a:effectLst/>
                <a:latin typeface="inherit"/>
                <a:cs typeface="Arial" panose="020B0604020202020204" pitchFamily="34" charset="0"/>
              </a:rPr>
              <a:t>agian dari kode sistem operasi disimpan dalam ROM dan sisanya berada pada disk. </a:t>
            </a:r>
            <a:endParaRPr kumimoji="0" lang="id-ID" sz="2100" b="0" i="0" u="none" strike="noStrike" cap="none" normalizeH="0" baseline="0" dirty="0" smtClean="0">
              <a:ln>
                <a:noFill/>
              </a:ln>
              <a:solidFill>
                <a:srgbClr val="222222"/>
              </a:solidFill>
              <a:effectLst/>
              <a:latin typeface="inherit"/>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pPr>
            <a:r>
              <a:rPr kumimoji="0" lang="id-ID" sz="2100" b="0" i="0" u="none" strike="noStrike" cap="none" normalizeH="0" baseline="0" dirty="0" smtClean="0">
                <a:ln>
                  <a:noFill/>
                </a:ln>
                <a:solidFill>
                  <a:srgbClr val="222222"/>
                </a:solidFill>
                <a:effectLst/>
                <a:latin typeface="inherit"/>
                <a:cs typeface="Arial" panose="020B0604020202020204" pitchFamily="34" charset="0"/>
              </a:rPr>
              <a:t>Memuat sistem operasi ke dalam memori disebut mem-boot komputer.</a:t>
            </a:r>
            <a:r>
              <a:rPr kumimoji="0" lang="id-ID"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id-ID"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 name="TextBox 2"/>
          <p:cNvSpPr txBox="1"/>
          <p:nvPr/>
        </p:nvSpPr>
        <p:spPr>
          <a:xfrm>
            <a:off x="1619672" y="407708"/>
            <a:ext cx="5256584" cy="769441"/>
          </a:xfrm>
          <a:prstGeom prst="rect">
            <a:avLst/>
          </a:prstGeom>
          <a:noFill/>
        </p:spPr>
        <p:txBody>
          <a:bodyPr wrap="square" rtlCol="0">
            <a:spAutoFit/>
          </a:bodyPr>
          <a:lstStyle/>
          <a:p>
            <a:pPr algn="ctr"/>
            <a:r>
              <a:rPr lang="id-ID" sz="4400" dirty="0" smtClean="0"/>
              <a:t>Sistem OPERASI</a:t>
            </a:r>
            <a:endParaRPr lang="id-ID" sz="4400" dirty="0"/>
          </a:p>
        </p:txBody>
      </p:sp>
      <p:pic>
        <p:nvPicPr>
          <p:cNvPr id="5" name="Picture 13" descr="solari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4595" y="5445092"/>
            <a:ext cx="10668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290"/>
            <a:ext cx="1871980" cy="130873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964" y="5301208"/>
            <a:ext cx="1971675" cy="144139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395" y="115122"/>
            <a:ext cx="1338511" cy="12155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908720"/>
            <a:ext cx="6480720" cy="5816977"/>
          </a:xfrm>
          <a:prstGeom prst="rect">
            <a:avLst/>
          </a:prstGeom>
          <a:noFill/>
        </p:spPr>
        <p:txBody>
          <a:bodyPr wrap="square" rtlCol="0">
            <a:spAutoFit/>
          </a:bodyPr>
          <a:lstStyle/>
          <a:p>
            <a:pPr algn="ctr"/>
            <a:r>
              <a:rPr lang="id-ID" sz="3600" b="1" dirty="0" smtClean="0"/>
              <a:t>Sistem Operasi </a:t>
            </a:r>
            <a:endParaRPr lang="id-ID" sz="3600" b="1" dirty="0" smtClean="0"/>
          </a:p>
          <a:p>
            <a:pPr algn="ctr"/>
            <a:r>
              <a:rPr lang="id-ID" sz="3600" b="1" dirty="0" smtClean="0"/>
              <a:t>adalah program pertama yang berjalan pada saat komputer di </a:t>
            </a:r>
            <a:r>
              <a:rPr lang="id-ID" sz="4800" b="1" dirty="0" smtClean="0">
                <a:solidFill>
                  <a:srgbClr val="C00000"/>
                </a:solidFill>
              </a:rPr>
              <a:t>Nyalakan</a:t>
            </a:r>
            <a:endParaRPr lang="id-ID" sz="4800" b="1" dirty="0" smtClean="0">
              <a:solidFill>
                <a:srgbClr val="C00000"/>
              </a:solidFill>
            </a:endParaRPr>
          </a:p>
          <a:p>
            <a:pPr algn="ctr"/>
            <a:r>
              <a:rPr lang="id-ID" sz="3600" b="1" dirty="0"/>
              <a:t>Sistem </a:t>
            </a:r>
            <a:r>
              <a:rPr lang="id-ID" sz="3600" b="1" dirty="0" smtClean="0"/>
              <a:t>Operasi </a:t>
            </a:r>
            <a:r>
              <a:rPr lang="id-ID" sz="3600" b="1" dirty="0"/>
              <a:t>adalah program </a:t>
            </a:r>
            <a:r>
              <a:rPr lang="id-ID" sz="3600" b="1" dirty="0" smtClean="0"/>
              <a:t>Terakhir  </a:t>
            </a:r>
            <a:r>
              <a:rPr lang="id-ID" sz="3600" b="1" dirty="0"/>
              <a:t>yang berjalan pada saat komputer di </a:t>
            </a:r>
            <a:endParaRPr lang="id-ID" sz="3600" b="1" dirty="0" smtClean="0"/>
          </a:p>
          <a:p>
            <a:pPr algn="ctr"/>
            <a:r>
              <a:rPr lang="id-ID" sz="3200" b="1" dirty="0" smtClean="0">
                <a:solidFill>
                  <a:srgbClr val="C00000"/>
                </a:solidFill>
              </a:rPr>
              <a:t> Matikan</a:t>
            </a:r>
            <a:endParaRPr lang="id-ID" sz="3200" b="1" dirty="0">
              <a:solidFill>
                <a:srgbClr val="C00000"/>
              </a:solidFill>
            </a:endParaRPr>
          </a:p>
          <a:p>
            <a:endParaRPr lang="id-ID" sz="3600" dirty="0" smtClean="0"/>
          </a:p>
          <a:p>
            <a:endParaRPr lang="id-ID"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asil gambar untuk OS Manage allocation of memory, processor time and other resourc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6671" y="1052736"/>
            <a:ext cx="5472608" cy="38884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67744" y="5157192"/>
            <a:ext cx="1944216" cy="246221"/>
          </a:xfrm>
          <a:prstGeom prst="rect">
            <a:avLst/>
          </a:prstGeom>
          <a:noFill/>
        </p:spPr>
        <p:txBody>
          <a:bodyPr wrap="square" rtlCol="0">
            <a:spAutoFit/>
          </a:bodyPr>
          <a:lstStyle/>
          <a:p>
            <a:r>
              <a:rPr lang="id-ID" sz="1000" dirty="0" smtClean="0"/>
              <a:t>www.tutorialpoints.com</a:t>
            </a:r>
            <a:endParaRPr lang="id-ID"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Tanggung jawab  dari </a:t>
            </a:r>
            <a:r>
              <a:rPr lang="en-US" dirty="0" smtClean="0"/>
              <a:t>Operating </a:t>
            </a:r>
            <a:r>
              <a:rPr lang="en-US" dirty="0"/>
              <a:t>System</a:t>
            </a:r>
            <a:endParaRPr lang="id-ID" dirty="0"/>
          </a:p>
        </p:txBody>
      </p:sp>
      <p:sp>
        <p:nvSpPr>
          <p:cNvPr id="3" name="Content Placeholder 2"/>
          <p:cNvSpPr>
            <a:spLocks noGrp="1"/>
          </p:cNvSpPr>
          <p:nvPr>
            <p:ph idx="1"/>
          </p:nvPr>
        </p:nvSpPr>
        <p:spPr/>
        <p:txBody>
          <a:bodyPr>
            <a:normAutofit fontScale="77500" lnSpcReduction="20000"/>
          </a:bodyPr>
          <a:lstStyle/>
          <a:p>
            <a:r>
              <a:rPr lang="id-ID" dirty="0"/>
              <a:t>Berkomunikasi dengan </a:t>
            </a:r>
            <a:r>
              <a:rPr lang="id-ID" dirty="0" smtClean="0"/>
              <a:t>pengguna dengan menerima </a:t>
            </a:r>
            <a:r>
              <a:rPr lang="id-ID" dirty="0"/>
              <a:t>dan menjalankan </a:t>
            </a:r>
            <a:r>
              <a:rPr lang="id-ID" dirty="0" smtClean="0"/>
              <a:t>perintah atau menampilkan </a:t>
            </a:r>
            <a:r>
              <a:rPr lang="id-ID" dirty="0"/>
              <a:t>pesan kesalahan</a:t>
            </a:r>
            <a:r>
              <a:rPr lang="id-ID" dirty="0" smtClean="0"/>
              <a:t>.</a:t>
            </a:r>
            <a:endParaRPr lang="id-ID" dirty="0" smtClean="0"/>
          </a:p>
          <a:p>
            <a:r>
              <a:rPr lang="id-ID" dirty="0" smtClean="0"/>
              <a:t>Mengelolah pengalokasian memori, </a:t>
            </a:r>
            <a:r>
              <a:rPr lang="id-ID" dirty="0"/>
              <a:t>prosesor, dan sumber daya lainnya. </a:t>
            </a:r>
            <a:endParaRPr lang="id-ID" dirty="0" smtClean="0"/>
          </a:p>
          <a:p>
            <a:r>
              <a:rPr lang="id-ID" dirty="0" smtClean="0"/>
              <a:t>Mengumpulkan input </a:t>
            </a:r>
            <a:r>
              <a:rPr lang="id-ID" dirty="0"/>
              <a:t>dari keyboard, mouse, dan </a:t>
            </a:r>
            <a:r>
              <a:rPr lang="id-ID" dirty="0" smtClean="0"/>
              <a:t>memberikan </a:t>
            </a:r>
            <a:r>
              <a:rPr lang="id-ID" dirty="0"/>
              <a:t>data untuk menjalankan </a:t>
            </a:r>
            <a:r>
              <a:rPr lang="id-ID" dirty="0" smtClean="0"/>
              <a:t>program</a:t>
            </a:r>
            <a:endParaRPr lang="id-ID" dirty="0" smtClean="0"/>
          </a:p>
          <a:p>
            <a:r>
              <a:rPr lang="id-ID" dirty="0" smtClean="0"/>
              <a:t>Mengirimkan output </a:t>
            </a:r>
            <a:r>
              <a:rPr lang="id-ID" dirty="0"/>
              <a:t>program ke layar, printer, atau perangkat output lainnya. </a:t>
            </a:r>
            <a:endParaRPr lang="id-ID" dirty="0" smtClean="0"/>
          </a:p>
          <a:p>
            <a:r>
              <a:rPr lang="id-ID" dirty="0" smtClean="0"/>
              <a:t>Mengakses </a:t>
            </a:r>
            <a:r>
              <a:rPr lang="id-ID" dirty="0"/>
              <a:t>data dari penyimpanan sekunder</a:t>
            </a:r>
            <a:r>
              <a:rPr lang="id-ID" dirty="0" smtClean="0"/>
              <a:t>.</a:t>
            </a:r>
            <a:endParaRPr lang="id-ID" dirty="0" smtClean="0"/>
          </a:p>
          <a:p>
            <a:r>
              <a:rPr lang="id-ID" dirty="0" smtClean="0"/>
              <a:t>Menulis data </a:t>
            </a:r>
            <a:r>
              <a:rPr lang="id-ID" dirty="0"/>
              <a:t>ke penyimpanan sekunder. </a:t>
            </a:r>
            <a:endParaRPr lang="id-ID" dirty="0" smtClean="0"/>
          </a:p>
          <a:p>
            <a:r>
              <a:rPr lang="id-ID" dirty="0" smtClean="0"/>
              <a:t>Menjaga </a:t>
            </a:r>
            <a:r>
              <a:rPr lang="id-ID" dirty="0"/>
              <a:t>keamanan (memeriksa nama pengguna, kata </a:t>
            </a:r>
            <a:r>
              <a:rPr lang="id-ID" dirty="0" smtClean="0"/>
              <a:t>sandi)</a:t>
            </a: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Line 3"/>
          <p:cNvSpPr>
            <a:spLocks noChangeShapeType="1"/>
          </p:cNvSpPr>
          <p:nvPr/>
        </p:nvSpPr>
        <p:spPr bwMode="auto">
          <a:xfrm>
            <a:off x="495300" y="1447800"/>
            <a:ext cx="7620000" cy="0"/>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id-ID"/>
          </a:p>
        </p:txBody>
      </p:sp>
      <p:sp>
        <p:nvSpPr>
          <p:cNvPr id="10247" name="Text Box 8"/>
          <p:cNvSpPr txBox="1">
            <a:spLocks noChangeArrowheads="1"/>
          </p:cNvSpPr>
          <p:nvPr/>
        </p:nvSpPr>
        <p:spPr bwMode="auto">
          <a:xfrm>
            <a:off x="1446213" y="1455738"/>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endParaRPr lang="id-ID" sz="4000">
              <a:solidFill>
                <a:srgbClr val="000099"/>
              </a:solidFill>
              <a:latin typeface="Berlin Sans FB" panose="020E0602020502020306" pitchFamily="34" charset="0"/>
            </a:endParaRPr>
          </a:p>
        </p:txBody>
      </p:sp>
      <p:sp>
        <p:nvSpPr>
          <p:cNvPr id="10248" name="Text Box 9"/>
          <p:cNvSpPr txBox="1">
            <a:spLocks noChangeArrowheads="1"/>
          </p:cNvSpPr>
          <p:nvPr/>
        </p:nvSpPr>
        <p:spPr bwMode="auto">
          <a:xfrm>
            <a:off x="482351" y="1713353"/>
            <a:ext cx="8347324"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just">
              <a:lnSpc>
                <a:spcPct val="120000"/>
              </a:lnSpc>
              <a:buClr>
                <a:srgbClr val="993300"/>
              </a:buClr>
              <a:buFont typeface="Wingdings" panose="05000000000000000000" pitchFamily="2" charset="2"/>
              <a:buNone/>
            </a:pPr>
            <a:endParaRPr lang="id-ID" sz="2000" dirty="0" smtClean="0">
              <a:latin typeface="Times New Roman" panose="02020603050405020304" pitchFamily="18" charset="0"/>
              <a:cs typeface="Times New Roman" panose="02020603050405020304" pitchFamily="18" charset="0"/>
            </a:endParaRPr>
          </a:p>
          <a:p>
            <a:pPr algn="just">
              <a:lnSpc>
                <a:spcPct val="120000"/>
              </a:lnSpc>
              <a:buClr>
                <a:srgbClr val="993300"/>
              </a:buClr>
              <a:buFont typeface="Wingdings" panose="05000000000000000000" pitchFamily="2" charset="2"/>
              <a:buNone/>
            </a:pPr>
            <a:r>
              <a:rPr lang="id-ID" sz="2800" dirty="0" smtClean="0">
                <a:latin typeface="Times New Roman" panose="02020603050405020304" pitchFamily="18" charset="0"/>
                <a:cs typeface="Times New Roman" panose="02020603050405020304" pitchFamily="18" charset="0"/>
              </a:rPr>
              <a:t>Sistem Operasi </a:t>
            </a:r>
            <a:r>
              <a:rPr lang="en-US" sz="2800" dirty="0" err="1" smtClean="0">
                <a:latin typeface="Times New Roman" panose="02020603050405020304" pitchFamily="18" charset="0"/>
                <a:cs typeface="Times New Roman" panose="02020603050405020304" pitchFamily="18" charset="0"/>
              </a:rPr>
              <a:t>mempunyai</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tujuan</a:t>
            </a:r>
            <a:r>
              <a:rPr lang="en-US" sz="2800" dirty="0">
                <a:latin typeface="Times New Roman" panose="02020603050405020304" pitchFamily="18" charset="0"/>
                <a:cs typeface="Times New Roman" panose="02020603050405020304" pitchFamily="18" charset="0"/>
              </a:rPr>
              <a:t> </a:t>
            </a:r>
            <a:r>
              <a:rPr lang="id-ID" sz="2800" dirty="0" smtClean="0">
                <a:latin typeface="Times New Roman" panose="02020603050405020304" pitchFamily="18" charset="0"/>
                <a:cs typeface="Times New Roman" panose="02020603050405020304" pitchFamily="18" charset="0"/>
              </a:rPr>
              <a:t>utama</a:t>
            </a:r>
            <a:r>
              <a:rPr lang="en-US" sz="2800" dirty="0" smtClean="0">
                <a:latin typeface="Times New Roman" panose="02020603050405020304" pitchFamily="18" charset="0"/>
                <a:cs typeface="Times New Roman" panose="02020603050405020304" pitchFamily="18" charset="0"/>
              </a:rPr>
              <a:t> </a:t>
            </a:r>
            <a:r>
              <a:rPr lang="id-ID" sz="2800" dirty="0" smtClean="0">
                <a:latin typeface="Times New Roman" panose="02020603050405020304" pitchFamily="18" charset="0"/>
                <a:cs typeface="Times New Roman" panose="02020603050405020304" pitchFamily="18" charset="0"/>
              </a:rPr>
              <a:t>yakni </a:t>
            </a:r>
            <a:endParaRPr lang="id-ID" sz="2800" dirty="0" smtClean="0">
              <a:latin typeface="Times New Roman" panose="02020603050405020304" pitchFamily="18" charset="0"/>
              <a:cs typeface="Times New Roman" panose="02020603050405020304" pitchFamily="18" charset="0"/>
            </a:endParaRPr>
          </a:p>
          <a:p>
            <a:pPr marL="342900" indent="-342900" algn="just">
              <a:lnSpc>
                <a:spcPct val="120000"/>
              </a:lnSpc>
              <a:buClr>
                <a:srgbClr val="993300"/>
              </a:buClr>
              <a:buFont typeface="Wingdings" panose="05000000000000000000" pitchFamily="2" charset="2"/>
              <a:buChar char="ü"/>
            </a:pPr>
            <a:r>
              <a:rPr lang="id-ID" sz="2800" dirty="0" smtClean="0">
                <a:latin typeface="Times New Roman" panose="02020603050405020304" pitchFamily="18" charset="0"/>
                <a:cs typeface="Times New Roman" panose="02020603050405020304" pitchFamily="18" charset="0"/>
              </a:rPr>
              <a:t>	Me</a:t>
            </a:r>
            <a:r>
              <a:rPr lang="en-US" sz="2800" dirty="0" err="1" smtClean="0">
                <a:latin typeface="Times New Roman" panose="02020603050405020304" pitchFamily="18" charset="0"/>
                <a:cs typeface="Times New Roman" panose="02020603050405020304" pitchFamily="18" charset="0"/>
              </a:rPr>
              <a:t>njalankan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aplikasi</a:t>
            </a:r>
            <a:endParaRPr lang="id-ID" sz="2800" dirty="0" smtClean="0">
              <a:latin typeface="Times New Roman" panose="02020603050405020304" pitchFamily="18" charset="0"/>
              <a:cs typeface="Times New Roman" panose="02020603050405020304" pitchFamily="18" charset="0"/>
            </a:endParaRPr>
          </a:p>
          <a:p>
            <a:pPr marL="342900" indent="-342900" algn="just">
              <a:lnSpc>
                <a:spcPct val="120000"/>
              </a:lnSpc>
              <a:buClr>
                <a:srgbClr val="993300"/>
              </a:buClr>
              <a:buFont typeface="Wingdings" panose="05000000000000000000" pitchFamily="2" charset="2"/>
              <a:buChar char="ü"/>
            </a:pPr>
            <a:r>
              <a:rPr lang="id-ID" sz="2800" dirty="0">
                <a:latin typeface="Times New Roman" panose="02020603050405020304" pitchFamily="18" charset="0"/>
                <a:cs typeface="Times New Roman" panose="02020603050405020304" pitchFamily="18" charset="0"/>
              </a:rPr>
              <a:t>	</a:t>
            </a:r>
            <a:r>
              <a:rPr lang="id-ID" sz="2800" dirty="0" smtClean="0">
                <a:latin typeface="Times New Roman" panose="02020603050405020304" pitchFamily="18" charset="0"/>
                <a:cs typeface="Times New Roman" panose="02020603050405020304" pitchFamily="18" charset="0"/>
              </a:rPr>
              <a:t>M</a:t>
            </a:r>
            <a:r>
              <a:rPr lang="en-US" sz="2800" dirty="0" err="1" smtClean="0">
                <a:latin typeface="Times New Roman" panose="02020603050405020304" pitchFamily="18" charset="0"/>
                <a:cs typeface="Times New Roman" panose="02020603050405020304" pitchFamily="18" charset="0"/>
              </a:rPr>
              <a:t>engkoordinasi</a:t>
            </a:r>
            <a:r>
              <a:rPr lang="id-ID" sz="2800" dirty="0">
                <a:latin typeface="Times New Roman" panose="02020603050405020304" pitchFamily="18" charset="0"/>
                <a:cs typeface="Times New Roman" panose="02020603050405020304" pitchFamily="18" charset="0"/>
              </a:rPr>
              <a:t> </a:t>
            </a:r>
            <a:r>
              <a:rPr lang="id-ID" sz="2800" dirty="0" smtClean="0">
                <a:latin typeface="Times New Roman" panose="02020603050405020304" pitchFamily="18" charset="0"/>
                <a:cs typeface="Times New Roman" panose="02020603050405020304" pitchFamily="18" charset="0"/>
              </a:rPr>
              <a:t>penggunaan </a:t>
            </a:r>
            <a:r>
              <a:rPr lang="en-US" sz="2800" dirty="0" err="1" smtClean="0">
                <a:latin typeface="Times New Roman" panose="02020603050405020304" pitchFamily="18" charset="0"/>
                <a:cs typeface="Times New Roman" panose="02020603050405020304" pitchFamily="18" charset="0"/>
              </a:rPr>
              <a:t>perangkat</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a:t>
            </a:r>
            <a:endParaRPr lang="id-ID" sz="2800" dirty="0" smtClean="0">
              <a:latin typeface="Times New Roman" panose="02020603050405020304" pitchFamily="18" charset="0"/>
              <a:cs typeface="Times New Roman" panose="02020603050405020304" pitchFamily="18" charset="0"/>
            </a:endParaRPr>
          </a:p>
          <a:p>
            <a:pPr marL="342900" indent="-342900" algn="just">
              <a:lnSpc>
                <a:spcPct val="120000"/>
              </a:lnSpc>
              <a:buClr>
                <a:srgbClr val="993300"/>
              </a:buClr>
              <a:buFont typeface="Wingdings" panose="05000000000000000000" pitchFamily="2" charset="2"/>
              <a:buChar char="ü"/>
            </a:pPr>
            <a:r>
              <a:rPr lang="id-ID" sz="2800" dirty="0" smtClean="0">
                <a:latin typeface="Times New Roman" panose="02020603050405020304" pitchFamily="18" charset="0"/>
                <a:cs typeface="Times New Roman" panose="02020603050405020304" pitchFamily="18" charset="0"/>
              </a:rPr>
              <a:t>	M</a:t>
            </a:r>
            <a:r>
              <a:rPr lang="en-US" sz="2800" dirty="0" err="1" smtClean="0">
                <a:latin typeface="Times New Roman" panose="02020603050405020304" pitchFamily="18" charset="0"/>
                <a:cs typeface="Times New Roman" panose="02020603050405020304" pitchFamily="18" charset="0"/>
              </a:rPr>
              <a:t>enyediakan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fasilitas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antar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pengguna</a:t>
            </a:r>
            <a:endParaRPr lang="en-US" sz="2800" dirty="0">
              <a:latin typeface="Times New Roman" panose="02020603050405020304" pitchFamily="18" charset="0"/>
              <a:cs typeface="Times New Roman" panose="02020603050405020304" pitchFamily="18" charset="0"/>
            </a:endParaRPr>
          </a:p>
          <a:p>
            <a:pPr algn="just">
              <a:lnSpc>
                <a:spcPct val="120000"/>
              </a:lnSpc>
              <a:buClr>
                <a:srgbClr val="993300"/>
              </a:buClr>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lnSpc>
                <a:spcPct val="120000"/>
              </a:lnSpc>
              <a:buClr>
                <a:srgbClr val="993300"/>
              </a:buClr>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lnSpc>
                <a:spcPct val="120000"/>
              </a:lnSpc>
              <a:buClr>
                <a:srgbClr val="993300"/>
              </a:buClr>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
        <p:nvSpPr>
          <p:cNvPr id="9226" name="Text Box 10"/>
          <p:cNvSpPr txBox="1">
            <a:spLocks noChangeArrowheads="1"/>
          </p:cNvSpPr>
          <p:nvPr/>
        </p:nvSpPr>
        <p:spPr bwMode="auto">
          <a:xfrm>
            <a:off x="1016758" y="332656"/>
            <a:ext cx="6605783" cy="646331"/>
          </a:xfrm>
          <a:prstGeom prst="rect">
            <a:avLst/>
          </a:prstGeom>
          <a:noFill/>
          <a:ln w="9525">
            <a:noFill/>
            <a:miter lim="800000"/>
          </a:ln>
          <a:effectLst>
            <a:outerShdw dist="35921" dir="2700000" algn="ctr" rotWithShape="0">
              <a:schemeClr val="bg2"/>
            </a:outerShdw>
          </a:effectLst>
        </p:spPr>
        <p:txBody>
          <a:bodyPr wrap="none">
            <a:spAutoFit/>
          </a:bodyPr>
          <a:lstStyle/>
          <a:p>
            <a:pPr fontAlgn="auto">
              <a:spcBef>
                <a:spcPts val="0"/>
              </a:spcBef>
              <a:spcAft>
                <a:spcPts val="0"/>
              </a:spcAft>
              <a:defRPr/>
            </a:pPr>
            <a:r>
              <a:rPr lang="id-ID" sz="3600" dirty="0" smtClean="0">
                <a:solidFill>
                  <a:srgbClr val="CC6600"/>
                </a:solidFill>
                <a:latin typeface="Gill Sans Ultra Bold" panose="020B0A02020104020203" pitchFamily="34" charset="0"/>
              </a:rPr>
              <a:t>Tujuan </a:t>
            </a:r>
            <a:r>
              <a:rPr lang="en-US" sz="3600" dirty="0" err="1" smtClean="0">
                <a:solidFill>
                  <a:srgbClr val="CC6600"/>
                </a:solidFill>
                <a:latin typeface="Gill Sans Ultra Bold" panose="020B0A02020104020203" pitchFamily="34" charset="0"/>
              </a:rPr>
              <a:t>Sistem</a:t>
            </a:r>
            <a:r>
              <a:rPr lang="en-US" sz="3600" dirty="0" smtClean="0">
                <a:solidFill>
                  <a:srgbClr val="CC6600"/>
                </a:solidFill>
                <a:latin typeface="Gill Sans Ultra Bold" panose="020B0A02020104020203" pitchFamily="34" charset="0"/>
              </a:rPr>
              <a:t> </a:t>
            </a:r>
            <a:r>
              <a:rPr lang="en-US" sz="3600" dirty="0" err="1">
                <a:solidFill>
                  <a:srgbClr val="CC6600"/>
                </a:solidFill>
                <a:latin typeface="Gill Sans Ultra Bold" panose="020B0A02020104020203" pitchFamily="34" charset="0"/>
              </a:rPr>
              <a:t>Operasi</a:t>
            </a:r>
            <a:endParaRPr lang="en-US" sz="3600" dirty="0">
              <a:solidFill>
                <a:srgbClr val="CC6600"/>
              </a:solidFill>
              <a:latin typeface="Gill Sans Ultra Bold" panose="020B0A02020104020203" pitchFamily="34" charset="0"/>
            </a:endParaRPr>
          </a:p>
        </p:txBody>
      </p:sp>
    </p:spTree>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3"/>
          <p:cNvSpPr>
            <a:spLocks noChangeShapeType="1"/>
          </p:cNvSpPr>
          <p:nvPr/>
        </p:nvSpPr>
        <p:spPr bwMode="auto">
          <a:xfrm>
            <a:off x="495300" y="1447800"/>
            <a:ext cx="7620000" cy="0"/>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id-ID"/>
          </a:p>
        </p:txBody>
      </p:sp>
      <p:sp>
        <p:nvSpPr>
          <p:cNvPr id="11272" name="Text Box 8"/>
          <p:cNvSpPr txBox="1">
            <a:spLocks noChangeArrowheads="1"/>
          </p:cNvSpPr>
          <p:nvPr/>
        </p:nvSpPr>
        <p:spPr bwMode="auto">
          <a:xfrm>
            <a:off x="1446213" y="1455738"/>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endParaRPr lang="id-ID" sz="4000">
              <a:solidFill>
                <a:srgbClr val="000099"/>
              </a:solidFill>
              <a:latin typeface="Berlin Sans FB" panose="020E0602020502020306" pitchFamily="34" charset="0"/>
            </a:endParaRPr>
          </a:p>
        </p:txBody>
      </p:sp>
      <p:sp>
        <p:nvSpPr>
          <p:cNvPr id="14346" name="Text Box 10"/>
          <p:cNvSpPr txBox="1">
            <a:spLocks noChangeArrowheads="1"/>
          </p:cNvSpPr>
          <p:nvPr/>
        </p:nvSpPr>
        <p:spPr bwMode="auto">
          <a:xfrm>
            <a:off x="1109693" y="304659"/>
            <a:ext cx="6126603" cy="683264"/>
          </a:xfrm>
          <a:prstGeom prst="rect">
            <a:avLst/>
          </a:prstGeom>
          <a:noFill/>
          <a:ln w="9525">
            <a:noFill/>
            <a:miter lim="800000"/>
          </a:ln>
          <a:effectLst>
            <a:outerShdw dist="28398" dir="1593903" algn="ctr" rotWithShape="0">
              <a:schemeClr val="bg2"/>
            </a:outerShdw>
          </a:effectLst>
        </p:spPr>
        <p:txBody>
          <a:bodyPr wrap="square">
            <a:spAutoFit/>
          </a:bodyPr>
          <a:lstStyle/>
          <a:p>
            <a:pPr marL="342900" indent="-342900" algn="just">
              <a:lnSpc>
                <a:spcPct val="120000"/>
              </a:lnSpc>
              <a:buClr>
                <a:srgbClr val="993300"/>
              </a:buClr>
              <a:buFont typeface="Wingdings" panose="05000000000000000000" pitchFamily="2" charset="2"/>
              <a:buChar char="ü"/>
            </a:pPr>
            <a:r>
              <a:rPr lang="id-ID" sz="3200" dirty="0" smtClean="0">
                <a:latin typeface="Times New Roman" panose="02020603050405020304" pitchFamily="18" charset="0"/>
                <a:cs typeface="Times New Roman" panose="02020603050405020304" pitchFamily="18" charset="0"/>
              </a:rPr>
              <a:t>Me</a:t>
            </a:r>
            <a:r>
              <a:rPr lang="en-US" sz="3200" dirty="0" err="1">
                <a:latin typeface="Times New Roman" panose="02020603050405020304" pitchFamily="18" charset="0"/>
                <a:cs typeface="Times New Roman" panose="02020603050405020304" pitchFamily="18" charset="0"/>
              </a:rPr>
              <a:t>njalankan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aplikasi</a:t>
            </a:r>
            <a:endParaRPr lang="id-ID" sz="3200" dirty="0">
              <a:latin typeface="Times New Roman" panose="02020603050405020304" pitchFamily="18" charset="0"/>
              <a:cs typeface="Times New Roman" panose="02020603050405020304" pitchFamily="18" charset="0"/>
            </a:endParaRPr>
          </a:p>
        </p:txBody>
      </p:sp>
      <p:sp>
        <p:nvSpPr>
          <p:cNvPr id="11274" name="Text Box 12"/>
          <p:cNvSpPr txBox="1">
            <a:spLocks noChangeArrowheads="1"/>
          </p:cNvSpPr>
          <p:nvPr/>
        </p:nvSpPr>
        <p:spPr bwMode="auto">
          <a:xfrm>
            <a:off x="495300" y="1862233"/>
            <a:ext cx="821131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nSpc>
                <a:spcPct val="120000"/>
              </a:lnSpc>
              <a:buClr>
                <a:srgbClr val="CC6600"/>
              </a:buClr>
              <a:buFont typeface="Wingdings" panose="05000000000000000000" pitchFamily="2" charset="2"/>
              <a:buChar char="v"/>
            </a:pPr>
            <a:r>
              <a:rPr lang="en-US" sz="2000" dirty="0">
                <a:latin typeface="Trebuchet MS" panose="020B0603020202020204" pitchFamily="34" charset="0"/>
              </a:rPr>
              <a:t> </a:t>
            </a:r>
            <a:r>
              <a:rPr lang="id-ID" sz="2000" dirty="0" smtClean="0">
                <a:latin typeface="Trebuchet MS" panose="020B0603020202020204" pitchFamily="34" charset="0"/>
              </a:rPr>
              <a:t>Sebelum aplikasi dapat dijalankan harus adanya komunikasi antara perangkat keras komputer dan perangkat lunak aplikasi itu sendiri</a:t>
            </a:r>
            <a:endParaRPr lang="en-US" sz="2000" dirty="0">
              <a:latin typeface="Trebuchet MS" panose="020B0603020202020204" pitchFamily="34" charset="0"/>
            </a:endParaRPr>
          </a:p>
          <a:p>
            <a:pPr>
              <a:lnSpc>
                <a:spcPct val="120000"/>
              </a:lnSpc>
              <a:buClr>
                <a:srgbClr val="CC6600"/>
              </a:buClr>
              <a:buFont typeface="Wingdings" panose="05000000000000000000" pitchFamily="2" charset="2"/>
              <a:buChar char="v"/>
            </a:pPr>
            <a:r>
              <a:rPr lang="en-US" sz="2000" dirty="0">
                <a:latin typeface="Trebuchet MS" panose="020B0603020202020204" pitchFamily="34" charset="0"/>
              </a:rPr>
              <a:t> </a:t>
            </a:r>
            <a:r>
              <a:rPr lang="id-ID" sz="2000" dirty="0" smtClean="0">
                <a:latin typeface="Trebuchet MS" panose="020B0603020202020204" pitchFamily="34" charset="0"/>
              </a:rPr>
              <a:t>Dibutuhkan </a:t>
            </a:r>
            <a:r>
              <a:rPr lang="en-US" sz="2000" dirty="0" err="1" smtClean="0">
                <a:latin typeface="Trebuchet MS" panose="020B0603020202020204" pitchFamily="34" charset="0"/>
              </a:rPr>
              <a:t>perangkat</a:t>
            </a:r>
            <a:r>
              <a:rPr lang="en-US" sz="2000" dirty="0" smtClean="0">
                <a:latin typeface="Trebuchet MS" panose="020B0603020202020204" pitchFamily="34" charset="0"/>
              </a:rPr>
              <a:t> </a:t>
            </a:r>
            <a:r>
              <a:rPr lang="en-US" sz="2000" dirty="0" err="1">
                <a:latin typeface="Trebuchet MS" panose="020B0603020202020204" pitchFamily="34" charset="0"/>
              </a:rPr>
              <a:t>lunak</a:t>
            </a:r>
            <a:r>
              <a:rPr lang="en-US" sz="2000" dirty="0">
                <a:latin typeface="Trebuchet MS" panose="020B0603020202020204" pitchFamily="34" charset="0"/>
              </a:rPr>
              <a:t> </a:t>
            </a:r>
            <a:r>
              <a:rPr lang="en-US" sz="2000" dirty="0" err="1">
                <a:latin typeface="Trebuchet MS" panose="020B0603020202020204" pitchFamily="34" charset="0"/>
              </a:rPr>
              <a:t>sistem</a:t>
            </a:r>
            <a:r>
              <a:rPr lang="en-US" sz="2000" dirty="0">
                <a:latin typeface="Trebuchet MS" panose="020B0603020202020204" pitchFamily="34" charset="0"/>
              </a:rPr>
              <a:t> </a:t>
            </a:r>
            <a:r>
              <a:rPr lang="id-ID" sz="2000" dirty="0" smtClean="0">
                <a:latin typeface="Trebuchet MS" panose="020B0603020202020204" pitchFamily="34" charset="0"/>
              </a:rPr>
              <a:t>sebagai perantara komunikasi antara perangkat keras dan perangkat lunak aplikasi dengan cara Sistem operasi  melakukan proses </a:t>
            </a:r>
            <a:r>
              <a:rPr lang="en-US" sz="2000" dirty="0" smtClean="0">
                <a:latin typeface="Trebuchet MS" panose="020B0603020202020204" pitchFamily="34" charset="0"/>
              </a:rPr>
              <a:t> </a:t>
            </a:r>
            <a:r>
              <a:rPr lang="en-US" sz="2000" dirty="0" err="1" smtClean="0">
                <a:latin typeface="Trebuchet MS" panose="020B0603020202020204" pitchFamily="34" charset="0"/>
              </a:rPr>
              <a:t>pemanggilan</a:t>
            </a:r>
            <a:r>
              <a:rPr lang="id-ID" sz="2000" dirty="0">
                <a:latin typeface="Trebuchet MS" panose="020B0603020202020204" pitchFamily="34" charset="0"/>
              </a:rPr>
              <a:t> </a:t>
            </a:r>
            <a:r>
              <a:rPr lang="en-US" sz="2000" dirty="0" smtClean="0">
                <a:latin typeface="Trebuchet MS" panose="020B0603020202020204" pitchFamily="34" charset="0"/>
              </a:rPr>
              <a:t>(loading</a:t>
            </a:r>
            <a:r>
              <a:rPr lang="en-US" sz="2000" dirty="0">
                <a:latin typeface="Trebuchet MS" panose="020B0603020202020204" pitchFamily="34" charset="0"/>
              </a:rPr>
              <a:t>) </a:t>
            </a:r>
            <a:r>
              <a:rPr lang="id-ID" sz="2000" dirty="0" smtClean="0">
                <a:latin typeface="Trebuchet MS" panose="020B0603020202020204" pitchFamily="34" charset="0"/>
              </a:rPr>
              <a:t> perangkat lunak yang telah dipilih user</a:t>
            </a:r>
            <a:endParaRPr lang="en-US" sz="2000" dirty="0">
              <a:latin typeface="Trebuchet MS" panose="020B0603020202020204" pitchFamily="34" charset="0"/>
            </a:endParaRPr>
          </a:p>
          <a:p>
            <a:pPr>
              <a:lnSpc>
                <a:spcPct val="120000"/>
              </a:lnSpc>
              <a:buClr>
                <a:srgbClr val="CC6600"/>
              </a:buClr>
              <a:buFont typeface="Wingdings" panose="05000000000000000000" pitchFamily="2" charset="2"/>
              <a:buNone/>
            </a:pPr>
            <a:r>
              <a:rPr lang="en-US" sz="2000" dirty="0">
                <a:latin typeface="Trebuchet MS" panose="020B0603020202020204" pitchFamily="34" charset="0"/>
              </a:rPr>
              <a:t>    </a:t>
            </a:r>
            <a:endParaRPr lang="en-US" sz="2000" dirty="0">
              <a:latin typeface="Trebuchet MS" panose="020B0603020202020204" pitchFamily="34" charset="0"/>
            </a:endParaRPr>
          </a:p>
          <a:p>
            <a:pPr>
              <a:lnSpc>
                <a:spcPct val="120000"/>
              </a:lnSpc>
              <a:buClr>
                <a:srgbClr val="CC6600"/>
              </a:buClr>
              <a:buFont typeface="Wingdings" panose="05000000000000000000" pitchFamily="2" charset="2"/>
              <a:buChar char="v"/>
            </a:pPr>
            <a:r>
              <a:rPr lang="en-US" sz="2000" dirty="0">
                <a:latin typeface="Trebuchet MS" panose="020B0603020202020204" pitchFamily="34" charset="0"/>
              </a:rPr>
              <a:t> </a:t>
            </a:r>
            <a:r>
              <a:rPr lang="id-ID" sz="2000" dirty="0" smtClean="0">
                <a:latin typeface="Trebuchet MS" panose="020B0603020202020204" pitchFamily="34" charset="0"/>
              </a:rPr>
              <a:t>Konsep Multitasking</a:t>
            </a:r>
            <a:endParaRPr lang="id-ID" sz="2000" dirty="0" smtClean="0">
              <a:latin typeface="Trebuchet MS" panose="020B0603020202020204" pitchFamily="34" charset="0"/>
            </a:endParaRPr>
          </a:p>
          <a:p>
            <a:pPr>
              <a:lnSpc>
                <a:spcPct val="120000"/>
              </a:lnSpc>
              <a:buClr>
                <a:srgbClr val="CC6600"/>
              </a:buClr>
              <a:buFont typeface="Wingdings" panose="05000000000000000000" pitchFamily="2" charset="2"/>
              <a:buChar char="v"/>
            </a:pPr>
            <a:r>
              <a:rPr lang="id-ID" sz="2000" dirty="0">
                <a:latin typeface="Trebuchet MS" panose="020B0603020202020204" pitchFamily="34" charset="0"/>
              </a:rPr>
              <a:t> </a:t>
            </a:r>
            <a:r>
              <a:rPr lang="id-ID" sz="2000" dirty="0" smtClean="0">
                <a:latin typeface="Trebuchet MS" panose="020B0603020202020204" pitchFamily="34" charset="0"/>
              </a:rPr>
              <a:t>Semua sistem operasi modern telah mendukung adanya multitasking yang memungkinkan beberapa aplikasi dibuka dan dijalankan bersamaan  </a:t>
            </a:r>
            <a:endParaRPr lang="en-GB" sz="2000" dirty="0">
              <a:latin typeface="Trebuchet MS" panose="020B0603020202020204" pitchFamily="34" charset="0"/>
            </a:endParaRPr>
          </a:p>
        </p:txBody>
      </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753451-63FE-44F9-893C-BE753C1CA9A7}" type="slidenum">
              <a:rPr lang="en-US"/>
            </a:fld>
            <a:endParaRPr lang="en-US"/>
          </a:p>
        </p:txBody>
      </p:sp>
      <p:sp>
        <p:nvSpPr>
          <p:cNvPr id="8194" name="Rectangle 2"/>
          <p:cNvSpPr>
            <a:spLocks noGrp="1" noChangeArrowheads="1"/>
          </p:cNvSpPr>
          <p:nvPr>
            <p:ph type="title"/>
          </p:nvPr>
        </p:nvSpPr>
        <p:spPr>
          <a:noFill/>
          <a:ln>
            <a:solidFill>
              <a:schemeClr val="tx2">
                <a:lumMod val="75000"/>
              </a:schemeClr>
            </a:solidFill>
          </a:ln>
        </p:spPr>
        <p:txBody>
          <a:bodyPr>
            <a:normAutofit/>
          </a:bodyPr>
          <a:lstStyle/>
          <a:p>
            <a:r>
              <a:rPr lang="id-ID" b="1" dirty="0" smtClean="0"/>
              <a:t>Sekapur </a:t>
            </a:r>
            <a:r>
              <a:rPr lang="id-ID" b="1" dirty="0"/>
              <a:t>S</a:t>
            </a:r>
            <a:r>
              <a:rPr lang="id-ID" b="1" dirty="0" smtClean="0"/>
              <a:t>irih </a:t>
            </a:r>
            <a:r>
              <a:rPr lang="en-US" b="1" dirty="0" err="1" smtClean="0"/>
              <a:t>Perangkat</a:t>
            </a:r>
            <a:r>
              <a:rPr lang="en-US" b="1" dirty="0" smtClean="0"/>
              <a:t> </a:t>
            </a:r>
            <a:r>
              <a:rPr lang="en-US" b="1" dirty="0" err="1"/>
              <a:t>Lunak</a:t>
            </a:r>
            <a:r>
              <a:rPr lang="en-US" b="1" dirty="0"/>
              <a:t> </a:t>
            </a:r>
            <a:endParaRPr lang="en-US" b="1" dirty="0"/>
          </a:p>
        </p:txBody>
      </p:sp>
      <p:sp>
        <p:nvSpPr>
          <p:cNvPr id="8195" name="Rectangle 3"/>
          <p:cNvSpPr>
            <a:spLocks noGrp="1" noChangeArrowheads="1"/>
          </p:cNvSpPr>
          <p:nvPr>
            <p:ph sz="half" idx="2"/>
          </p:nvPr>
        </p:nvSpPr>
        <p:spPr/>
        <p:txBody>
          <a:bodyPr>
            <a:normAutofit fontScale="92500"/>
          </a:bodyPr>
          <a:lstStyle/>
          <a:p>
            <a:pPr>
              <a:buFont typeface="Wingdings" panose="05000000000000000000" charset="0"/>
              <a:buChar char="ü"/>
            </a:pPr>
            <a:r>
              <a:rPr lang="en-US" sz="2000" dirty="0" err="1">
                <a:latin typeface="Bodoni MT" panose="02070603080606020203" pitchFamily="18" charset="0"/>
              </a:rPr>
              <a:t>Komputer</a:t>
            </a:r>
            <a:r>
              <a:rPr lang="en-US" sz="2000" dirty="0">
                <a:latin typeface="Bodoni MT" panose="02070603080606020203" pitchFamily="18" charset="0"/>
              </a:rPr>
              <a:t> </a:t>
            </a:r>
            <a:r>
              <a:rPr lang="id-ID" sz="2000" dirty="0" smtClean="0">
                <a:latin typeface="Bodoni MT" panose="02070603080606020203" pitchFamily="18" charset="0"/>
              </a:rPr>
              <a:t>dan Perangkat yang menggunakan teknologi komputer </a:t>
            </a:r>
            <a:r>
              <a:rPr lang="en-US" sz="2000" dirty="0" err="1" smtClean="0">
                <a:latin typeface="Bodoni MT" panose="02070603080606020203" pitchFamily="18" charset="0"/>
              </a:rPr>
              <a:t>merupakan</a:t>
            </a:r>
            <a:r>
              <a:rPr lang="en-US" sz="2000" dirty="0" smtClean="0">
                <a:latin typeface="Bodoni MT" panose="02070603080606020203" pitchFamily="18" charset="0"/>
              </a:rPr>
              <a:t> </a:t>
            </a:r>
            <a:r>
              <a:rPr lang="en-US" sz="2000" dirty="0" err="1">
                <a:latin typeface="Bodoni MT" panose="02070603080606020203" pitchFamily="18" charset="0"/>
              </a:rPr>
              <a:t>mesin</a:t>
            </a:r>
            <a:r>
              <a:rPr lang="en-US" sz="2000" dirty="0">
                <a:latin typeface="Bodoni MT" panose="02070603080606020203" pitchFamily="18" charset="0"/>
              </a:rPr>
              <a:t> yang </a:t>
            </a:r>
            <a:r>
              <a:rPr lang="en-US" sz="2000" dirty="0" err="1">
                <a:latin typeface="Bodoni MT" panose="02070603080606020203" pitchFamily="18" charset="0"/>
              </a:rPr>
              <a:t>memproses</a:t>
            </a:r>
            <a:r>
              <a:rPr lang="en-US" sz="2000" dirty="0">
                <a:latin typeface="Bodoni MT" panose="02070603080606020203" pitchFamily="18" charset="0"/>
              </a:rPr>
              <a:t> data </a:t>
            </a:r>
            <a:r>
              <a:rPr lang="en-US" sz="2000" dirty="0" err="1">
                <a:latin typeface="Bodoni MT" panose="02070603080606020203" pitchFamily="18" charset="0"/>
              </a:rPr>
              <a:t>menjadi</a:t>
            </a:r>
            <a:r>
              <a:rPr lang="en-US" sz="2000" dirty="0">
                <a:latin typeface="Bodoni MT" panose="02070603080606020203" pitchFamily="18" charset="0"/>
              </a:rPr>
              <a:t> </a:t>
            </a:r>
            <a:r>
              <a:rPr lang="en-US" sz="2000" dirty="0" err="1">
                <a:latin typeface="Bodoni MT" panose="02070603080606020203" pitchFamily="18" charset="0"/>
              </a:rPr>
              <a:t>informasi</a:t>
            </a:r>
            <a:endParaRPr lang="en-US" sz="2000" dirty="0">
              <a:latin typeface="Bodoni MT" panose="02070603080606020203" pitchFamily="18" charset="0"/>
            </a:endParaRPr>
          </a:p>
          <a:p>
            <a:pPr>
              <a:buFont typeface="Wingdings" panose="05000000000000000000" charset="0"/>
              <a:buChar char="ü"/>
            </a:pPr>
            <a:r>
              <a:rPr lang="en-US" sz="2000" dirty="0" err="1" smtClean="0">
                <a:latin typeface="Bodoni MT" panose="02070603080606020203" pitchFamily="18" charset="0"/>
              </a:rPr>
              <a:t>Komputer</a:t>
            </a:r>
            <a:r>
              <a:rPr lang="en-US" sz="2000" dirty="0" smtClean="0">
                <a:latin typeface="Bodoni MT" panose="02070603080606020203" pitchFamily="18" charset="0"/>
              </a:rPr>
              <a:t> </a:t>
            </a:r>
            <a:r>
              <a:rPr lang="id-ID" sz="2000" dirty="0" smtClean="0">
                <a:latin typeface="Bodoni MT" panose="02070603080606020203" pitchFamily="18" charset="0"/>
              </a:rPr>
              <a:t>dan Perangkat yang menggunakan teknologi komputer digunakan hampir disemua aktivitas untuk mempermudah menjalankan tugas</a:t>
            </a:r>
            <a:r>
              <a:rPr lang="en-US" sz="2000" dirty="0" smtClean="0">
                <a:latin typeface="Bodoni MT" panose="02070603080606020203" pitchFamily="18" charset="0"/>
              </a:rPr>
              <a:t> </a:t>
            </a:r>
            <a:endParaRPr lang="id-ID" sz="2000" dirty="0" smtClean="0">
              <a:latin typeface="Bodoni MT" panose="02070603080606020203" pitchFamily="18" charset="0"/>
            </a:endParaRPr>
          </a:p>
          <a:p>
            <a:pPr>
              <a:buFont typeface="Wingdings" panose="05000000000000000000" charset="0"/>
              <a:buChar char="ü"/>
            </a:pPr>
            <a:r>
              <a:rPr lang="id-ID" sz="2000" dirty="0" smtClean="0">
                <a:latin typeface="Bodoni MT" panose="02070603080606020203" pitchFamily="18" charset="0"/>
              </a:rPr>
              <a:t>Dibutuhkan </a:t>
            </a:r>
            <a:r>
              <a:rPr lang="en-US" sz="2000" dirty="0" err="1" smtClean="0">
                <a:latin typeface="Bodoni MT" panose="02070603080606020203" pitchFamily="18" charset="0"/>
              </a:rPr>
              <a:t>Perangkat</a:t>
            </a:r>
            <a:r>
              <a:rPr lang="en-US" sz="2000" dirty="0" smtClean="0">
                <a:latin typeface="Bodoni MT" panose="02070603080606020203" pitchFamily="18" charset="0"/>
              </a:rPr>
              <a:t> </a:t>
            </a:r>
            <a:r>
              <a:rPr lang="en-US" sz="2000" dirty="0" err="1">
                <a:latin typeface="Bodoni MT" panose="02070603080606020203" pitchFamily="18" charset="0"/>
              </a:rPr>
              <a:t>lunak</a:t>
            </a:r>
            <a:r>
              <a:rPr lang="en-US" sz="2000" dirty="0">
                <a:latin typeface="Bodoni MT" panose="02070603080606020203" pitchFamily="18" charset="0"/>
              </a:rPr>
              <a:t> </a:t>
            </a:r>
            <a:r>
              <a:rPr lang="id-ID" sz="2000" dirty="0" smtClean="0">
                <a:latin typeface="Bodoni MT" panose="02070603080606020203" pitchFamily="18" charset="0"/>
              </a:rPr>
              <a:t>untuk memberdayakan komputer yang sebagian besar terdiri dari perangkat keras  dalam mem</a:t>
            </a:r>
            <a:r>
              <a:rPr lang="en-US" sz="2000" dirty="0" smtClean="0">
                <a:latin typeface="Bodoni MT" panose="02070603080606020203" pitchFamily="18" charset="0"/>
              </a:rPr>
              <a:t>p</a:t>
            </a:r>
            <a:r>
              <a:rPr lang="id-ID" sz="2000" dirty="0" smtClean="0">
                <a:latin typeface="Bodoni MT" panose="02070603080606020203" pitchFamily="18" charset="0"/>
              </a:rPr>
              <a:t>r</a:t>
            </a:r>
            <a:r>
              <a:rPr lang="en-US" sz="2000" dirty="0" err="1" smtClean="0">
                <a:latin typeface="Bodoni MT" panose="02070603080606020203" pitchFamily="18" charset="0"/>
              </a:rPr>
              <a:t>emroses</a:t>
            </a:r>
            <a:r>
              <a:rPr lang="id-ID" sz="2000" dirty="0" smtClean="0">
                <a:latin typeface="Bodoni MT" panose="02070603080606020203" pitchFamily="18" charset="0"/>
              </a:rPr>
              <a:t> </a:t>
            </a:r>
            <a:r>
              <a:rPr lang="en-US" sz="2000" dirty="0" smtClean="0">
                <a:latin typeface="Bodoni MT" panose="02070603080606020203" pitchFamily="18" charset="0"/>
              </a:rPr>
              <a:t> </a:t>
            </a:r>
            <a:r>
              <a:rPr lang="en-US" sz="2000" dirty="0">
                <a:latin typeface="Bodoni MT" panose="02070603080606020203" pitchFamily="18" charset="0"/>
              </a:rPr>
              <a:t>data </a:t>
            </a:r>
            <a:r>
              <a:rPr lang="id-ID" sz="2000" dirty="0" smtClean="0">
                <a:latin typeface="Bodoni MT" panose="02070603080606020203" pitchFamily="18" charset="0"/>
              </a:rPr>
              <a:t>dan</a:t>
            </a:r>
            <a:r>
              <a:rPr lang="en-US" sz="2000" dirty="0" smtClean="0">
                <a:latin typeface="Bodoni MT" panose="02070603080606020203" pitchFamily="18" charset="0"/>
              </a:rPr>
              <a:t> </a:t>
            </a:r>
            <a:r>
              <a:rPr lang="id-ID" sz="2000" dirty="0" smtClean="0">
                <a:latin typeface="Bodoni MT" panose="02070603080606020203" pitchFamily="18" charset="0"/>
              </a:rPr>
              <a:t>memecahkan </a:t>
            </a:r>
            <a:r>
              <a:rPr lang="en-US" sz="2000" dirty="0" smtClean="0">
                <a:latin typeface="Bodoni MT" panose="02070603080606020203" pitchFamily="18" charset="0"/>
              </a:rPr>
              <a:t> </a:t>
            </a:r>
            <a:r>
              <a:rPr lang="en-US" sz="2000" dirty="0" err="1">
                <a:latin typeface="Bodoni MT" panose="02070603080606020203" pitchFamily="18" charset="0"/>
              </a:rPr>
              <a:t>masalah</a:t>
            </a:r>
            <a:r>
              <a:rPr lang="en-US" sz="2000" dirty="0">
                <a:latin typeface="Bodoni MT" panose="02070603080606020203" pitchFamily="18" charset="0"/>
              </a:rPr>
              <a:t>.</a:t>
            </a:r>
            <a:endParaRPr lang="en-US" sz="2000" dirty="0">
              <a:latin typeface="Bodoni MT" panose="02070603080606020203" pitchFamily="18" charset="0"/>
            </a:endParaRPr>
          </a:p>
        </p:txBody>
      </p:sp>
      <p:pic>
        <p:nvPicPr>
          <p:cNvPr id="3" name="Picture 2" descr="sw"/>
          <p:cNvPicPr>
            <a:picLocks noChangeAspect="1"/>
          </p:cNvPicPr>
          <p:nvPr/>
        </p:nvPicPr>
        <p:blipFill>
          <a:blip r:embed="rId1"/>
          <a:stretch>
            <a:fillRect/>
          </a:stretch>
        </p:blipFill>
        <p:spPr>
          <a:xfrm>
            <a:off x="822325" y="2738120"/>
            <a:ext cx="3314700" cy="2185035"/>
          </a:xfrm>
          <a:prstGeom prst="rect">
            <a:avLst/>
          </a:prstGeom>
        </p:spPr>
      </p:pic>
      <p:sp>
        <p:nvSpPr>
          <p:cNvPr id="5" name="Text Box 4"/>
          <p:cNvSpPr txBox="1"/>
          <p:nvPr/>
        </p:nvSpPr>
        <p:spPr>
          <a:xfrm>
            <a:off x="1201420" y="5080000"/>
            <a:ext cx="985520" cy="275590"/>
          </a:xfrm>
          <a:prstGeom prst="rect">
            <a:avLst/>
          </a:prstGeom>
          <a:noFill/>
        </p:spPr>
        <p:txBody>
          <a:bodyPr wrap="none" rtlCol="0">
            <a:spAutoFit/>
          </a:bodyPr>
          <a:lstStyle/>
          <a:p>
            <a:r>
              <a:rPr lang="id-ID" altLang="en-US" sz="1200"/>
              <a:t>www.ani.gov</a:t>
            </a:r>
            <a:endParaRPr lang="id-ID" altLang="en-US" sz="1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8194"/>
                                        </p:tgtEl>
                                        <p:attrNameLst>
                                          <p:attrName>style.visibility</p:attrName>
                                        </p:attrNameLst>
                                      </p:cBhvr>
                                      <p:to>
                                        <p:strVal val="visible"/>
                                      </p:to>
                                    </p:set>
                                    <p:animEffect transition="in" filter="fade">
                                      <p:cBhvr>
                                        <p:cTn id="7" dur="600">
                                          <p:stCondLst>
                                            <p:cond delay="0"/>
                                          </p:stCondLst>
                                        </p:cTn>
                                        <p:tgtEl>
                                          <p:spTgt spid="8194"/>
                                        </p:tgtEl>
                                      </p:cBhvr>
                                    </p:animEffect>
                                    <p:anim calcmode="lin" valueType="num">
                                      <p:cBhvr>
                                        <p:cTn id="8" dur="600" fill="hold">
                                          <p:stCondLst>
                                            <p:cond delay="0"/>
                                          </p:stCondLst>
                                        </p:cTn>
                                        <p:tgtEl>
                                          <p:spTgt spid="8194"/>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8194"/>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819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8195">
                                            <p:txEl>
                                              <p:pRg st="0" end="0"/>
                                            </p:txEl>
                                          </p:spTgt>
                                        </p:tgtEl>
                                        <p:attrNameLst>
                                          <p:attrName>style.visibility</p:attrName>
                                        </p:attrNameLst>
                                      </p:cBhvr>
                                      <p:to>
                                        <p:strVal val="visible"/>
                                      </p:to>
                                    </p:set>
                                    <p:animEffect transition="in" filter="slide(fromBottom)">
                                      <p:cBhvr>
                                        <p:cTn id="15" dur="500">
                                          <p:stCondLst>
                                            <p:cond delay="0"/>
                                          </p:stCondLst>
                                        </p:cTn>
                                        <p:tgtEl>
                                          <p:spTgt spid="819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195">
                                            <p:txEl>
                                              <p:pRg st="1" end="1"/>
                                            </p:txEl>
                                          </p:spTgt>
                                        </p:tgtEl>
                                        <p:attrNameLst>
                                          <p:attrName>style.visibility</p:attrName>
                                        </p:attrNameLst>
                                      </p:cBhvr>
                                      <p:to>
                                        <p:strVal val="visible"/>
                                      </p:to>
                                    </p:set>
                                    <p:animEffect transition="in" filter="slide(fromBottom)">
                                      <p:cBhvr>
                                        <p:cTn id="20" dur="500">
                                          <p:stCondLst>
                                            <p:cond delay="0"/>
                                          </p:stCondLst>
                                        </p:cTn>
                                        <p:tgtEl>
                                          <p:spTgt spid="819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195">
                                            <p:txEl>
                                              <p:pRg st="2" end="2"/>
                                            </p:txEl>
                                          </p:spTgt>
                                        </p:tgtEl>
                                        <p:attrNameLst>
                                          <p:attrName>style.visibility</p:attrName>
                                        </p:attrNameLst>
                                      </p:cBhvr>
                                      <p:to>
                                        <p:strVal val="visible"/>
                                      </p:to>
                                    </p:set>
                                    <p:animEffect transition="in" filter="slide(fromBottom)">
                                      <p:cBhvr>
                                        <p:cTn id="25" dur="500">
                                          <p:stCondLst>
                                            <p:cond delay="0"/>
                                          </p:stCondLst>
                                        </p:cTn>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Line 3"/>
          <p:cNvSpPr>
            <a:spLocks noChangeShapeType="1"/>
          </p:cNvSpPr>
          <p:nvPr/>
        </p:nvSpPr>
        <p:spPr bwMode="auto">
          <a:xfrm>
            <a:off x="495300" y="1447800"/>
            <a:ext cx="7620000" cy="0"/>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id-ID"/>
          </a:p>
        </p:txBody>
      </p:sp>
      <p:sp>
        <p:nvSpPr>
          <p:cNvPr id="17416" name="Text Box 8"/>
          <p:cNvSpPr txBox="1">
            <a:spLocks noChangeArrowheads="1"/>
          </p:cNvSpPr>
          <p:nvPr/>
        </p:nvSpPr>
        <p:spPr bwMode="auto">
          <a:xfrm>
            <a:off x="1446213" y="1455738"/>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endParaRPr lang="id-ID" sz="4000">
              <a:solidFill>
                <a:srgbClr val="000099"/>
              </a:solidFill>
              <a:latin typeface="Berlin Sans FB" panose="020E0602020502020306" pitchFamily="34" charset="0"/>
            </a:endParaRPr>
          </a:p>
        </p:txBody>
      </p:sp>
      <p:sp>
        <p:nvSpPr>
          <p:cNvPr id="19465" name="Text Box 9"/>
          <p:cNvSpPr txBox="1">
            <a:spLocks noChangeArrowheads="1"/>
          </p:cNvSpPr>
          <p:nvPr/>
        </p:nvSpPr>
        <p:spPr bwMode="auto">
          <a:xfrm>
            <a:off x="1647825" y="1568450"/>
            <a:ext cx="5248275" cy="641350"/>
          </a:xfrm>
          <a:prstGeom prst="rect">
            <a:avLst/>
          </a:prstGeom>
          <a:noFill/>
          <a:ln w="9525">
            <a:noFill/>
            <a:miter lim="800000"/>
          </a:ln>
          <a:effectLst>
            <a:outerShdw dist="35921" dir="2700000" algn="ctr" rotWithShape="0">
              <a:schemeClr val="bg2"/>
            </a:outerShdw>
          </a:effectLst>
        </p:spPr>
        <p:txBody>
          <a:bodyPr wrap="none">
            <a:spAutoFit/>
          </a:bodyPr>
          <a:lstStyle/>
          <a:p>
            <a:pPr fontAlgn="auto">
              <a:spcBef>
                <a:spcPts val="0"/>
              </a:spcBef>
              <a:spcAft>
                <a:spcPts val="0"/>
              </a:spcAft>
              <a:defRPr/>
            </a:pPr>
            <a:r>
              <a:rPr lang="en-US" sz="3600">
                <a:solidFill>
                  <a:srgbClr val="CC6600"/>
                </a:solidFill>
                <a:latin typeface="Maiandra GD" panose="020E0502030308020204" pitchFamily="34" charset="0"/>
              </a:rPr>
              <a:t>“Loading” Sistem Operasi</a:t>
            </a:r>
            <a:endParaRPr lang="en-US" sz="3600">
              <a:solidFill>
                <a:srgbClr val="CC6600"/>
              </a:solidFill>
              <a:latin typeface="Maiandra GD" panose="020E0502030308020204" pitchFamily="34" charset="0"/>
            </a:endParaRPr>
          </a:p>
        </p:txBody>
      </p:sp>
      <p:pic>
        <p:nvPicPr>
          <p:cNvPr id="17418" name="Picture 14" descr="saw85558_04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9300" y="2952750"/>
            <a:ext cx="76327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Rectangle 13"/>
          <p:cNvSpPr>
            <a:spLocks noChangeArrowheads="1"/>
          </p:cNvSpPr>
          <p:nvPr/>
        </p:nvSpPr>
        <p:spPr bwMode="auto">
          <a:xfrm>
            <a:off x="477838" y="2347913"/>
            <a:ext cx="8077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rgbClr val="663300"/>
              </a:buClr>
              <a:buFont typeface="Wingdings" panose="05000000000000000000" pitchFamily="2" charset="2"/>
              <a:buChar char="v"/>
            </a:pPr>
            <a:r>
              <a:rPr lang="en-US" sz="2000">
                <a:latin typeface="Trebuchet MS" panose="020B0603020202020204" pitchFamily="34" charset="0"/>
              </a:rPr>
              <a:t> Booting – proses pemasukan (loading) sistem operasi kedalam</a:t>
            </a:r>
            <a:endParaRPr lang="en-US" sz="2000">
              <a:latin typeface="Trebuchet MS" panose="020B0603020202020204" pitchFamily="34" charset="0"/>
            </a:endParaRPr>
          </a:p>
          <a:p>
            <a:pPr>
              <a:lnSpc>
                <a:spcPct val="90000"/>
              </a:lnSpc>
              <a:spcBef>
                <a:spcPct val="20000"/>
              </a:spcBef>
              <a:buClr>
                <a:srgbClr val="663300"/>
              </a:buClr>
              <a:buFont typeface="Wingdings" panose="05000000000000000000" pitchFamily="2" charset="2"/>
              <a:buNone/>
            </a:pPr>
            <a:r>
              <a:rPr lang="en-US" sz="2000">
                <a:latin typeface="Trebuchet MS" panose="020B0603020202020204" pitchFamily="34" charset="0"/>
              </a:rPr>
              <a:t>    memori utama komputer</a:t>
            </a:r>
            <a:endParaRPr lang="en-US" sz="2000">
              <a:latin typeface="Trebuchet MS" panose="020B0603020202020204" pitchFamily="34" charset="0"/>
            </a:endParaRPr>
          </a:p>
        </p:txBody>
      </p:sp>
    </p:spTree>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Line 3"/>
          <p:cNvSpPr>
            <a:spLocks noChangeShapeType="1"/>
          </p:cNvSpPr>
          <p:nvPr/>
        </p:nvSpPr>
        <p:spPr bwMode="auto">
          <a:xfrm>
            <a:off x="495300" y="1447800"/>
            <a:ext cx="7620000" cy="0"/>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id-ID"/>
          </a:p>
        </p:txBody>
      </p:sp>
      <p:sp>
        <p:nvSpPr>
          <p:cNvPr id="14344" name="Text Box 8"/>
          <p:cNvSpPr txBox="1">
            <a:spLocks noChangeArrowheads="1"/>
          </p:cNvSpPr>
          <p:nvPr/>
        </p:nvSpPr>
        <p:spPr bwMode="auto">
          <a:xfrm>
            <a:off x="1446213" y="1455738"/>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endParaRPr lang="id-ID" sz="4000">
              <a:solidFill>
                <a:srgbClr val="000099"/>
              </a:solidFill>
              <a:latin typeface="Berlin Sans FB" panose="020E0602020502020306" pitchFamily="34" charset="0"/>
            </a:endParaRPr>
          </a:p>
        </p:txBody>
      </p:sp>
      <p:sp>
        <p:nvSpPr>
          <p:cNvPr id="46090" name="Text Box 10"/>
          <p:cNvSpPr txBox="1">
            <a:spLocks noChangeArrowheads="1"/>
          </p:cNvSpPr>
          <p:nvPr/>
        </p:nvSpPr>
        <p:spPr bwMode="auto">
          <a:xfrm>
            <a:off x="827585" y="331954"/>
            <a:ext cx="8064896" cy="1098550"/>
          </a:xfrm>
          <a:prstGeom prst="rect">
            <a:avLst/>
          </a:prstGeom>
          <a:noFill/>
          <a:ln w="9525">
            <a:noFill/>
            <a:miter lim="800000"/>
          </a:ln>
          <a:effectLst>
            <a:outerShdw dist="28398" dir="1593903" algn="ctr" rotWithShape="0">
              <a:schemeClr val="bg2"/>
            </a:outerShdw>
          </a:effectLst>
        </p:spPr>
        <p:txBody>
          <a:bodyPr wrap="square">
            <a:spAutoFit/>
          </a:bodyPr>
          <a:lstStyle/>
          <a:p>
            <a:pPr fontAlgn="auto">
              <a:spcBef>
                <a:spcPts val="0"/>
              </a:spcBef>
              <a:spcAft>
                <a:spcPts val="0"/>
              </a:spcAft>
              <a:defRPr/>
            </a:pPr>
            <a:r>
              <a:rPr lang="en-US" sz="3600" dirty="0" err="1">
                <a:latin typeface="Imprint MT Shadow" panose="04020605060303030202" pitchFamily="82" charset="0"/>
              </a:rPr>
              <a:t>Sistem</a:t>
            </a:r>
            <a:r>
              <a:rPr lang="en-US" sz="3600" dirty="0">
                <a:latin typeface="Imprint MT Shadow" panose="04020605060303030202" pitchFamily="82" charset="0"/>
              </a:rPr>
              <a:t> </a:t>
            </a:r>
            <a:r>
              <a:rPr lang="en-US" sz="3600" dirty="0" err="1">
                <a:latin typeface="Imprint MT Shadow" panose="04020605060303030202" pitchFamily="82" charset="0"/>
              </a:rPr>
              <a:t>Operasi</a:t>
            </a:r>
            <a:r>
              <a:rPr lang="en-US" sz="3600" dirty="0">
                <a:latin typeface="Imprint MT Shadow" panose="04020605060303030202" pitchFamily="82" charset="0"/>
              </a:rPr>
              <a:t> :</a:t>
            </a:r>
            <a:endParaRPr lang="en-US" sz="3600" dirty="0">
              <a:latin typeface="Imprint MT Shadow" panose="04020605060303030202" pitchFamily="82" charset="0"/>
            </a:endParaRPr>
          </a:p>
          <a:p>
            <a:pPr fontAlgn="auto">
              <a:spcBef>
                <a:spcPts val="0"/>
              </a:spcBef>
              <a:spcAft>
                <a:spcPts val="0"/>
              </a:spcAft>
              <a:defRPr/>
            </a:pPr>
            <a:r>
              <a:rPr lang="en-US" sz="3000" dirty="0" err="1">
                <a:latin typeface="Imprint MT Shadow" panose="04020605060303030202" pitchFamily="82" charset="0"/>
              </a:rPr>
              <a:t>Mengkoordinasi</a:t>
            </a:r>
            <a:r>
              <a:rPr lang="en-US" sz="3000" dirty="0">
                <a:latin typeface="Imprint MT Shadow" panose="04020605060303030202" pitchFamily="82" charset="0"/>
              </a:rPr>
              <a:t> </a:t>
            </a:r>
            <a:r>
              <a:rPr lang="en-US" sz="3000" dirty="0" err="1">
                <a:latin typeface="Imprint MT Shadow" panose="04020605060303030202" pitchFamily="82" charset="0"/>
              </a:rPr>
              <a:t>perangkat</a:t>
            </a:r>
            <a:r>
              <a:rPr lang="en-US" sz="3000" dirty="0">
                <a:latin typeface="Imprint MT Shadow" panose="04020605060303030202" pitchFamily="82" charset="0"/>
              </a:rPr>
              <a:t> </a:t>
            </a:r>
            <a:r>
              <a:rPr lang="en-US" sz="3000" dirty="0" err="1">
                <a:latin typeface="Imprint MT Shadow" panose="04020605060303030202" pitchFamily="82" charset="0"/>
              </a:rPr>
              <a:t>keras</a:t>
            </a:r>
            <a:endParaRPr lang="en-US" sz="3000" dirty="0">
              <a:latin typeface="Imprint MT Shadow" panose="04020605060303030202" pitchFamily="82" charset="0"/>
            </a:endParaRPr>
          </a:p>
        </p:txBody>
      </p:sp>
      <p:sp>
        <p:nvSpPr>
          <p:cNvPr id="14347" name="Text Box 17"/>
          <p:cNvSpPr txBox="1">
            <a:spLocks noChangeArrowheads="1"/>
          </p:cNvSpPr>
          <p:nvPr/>
        </p:nvSpPr>
        <p:spPr bwMode="auto">
          <a:xfrm>
            <a:off x="0" y="2157413"/>
            <a:ext cx="9341019"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marL="342900" indent="-342900">
              <a:lnSpc>
                <a:spcPct val="115000"/>
              </a:lnSpc>
              <a:buClr>
                <a:srgbClr val="FF6600"/>
              </a:buClr>
              <a:buFont typeface="Wingdings" panose="05000000000000000000" pitchFamily="2" charset="2"/>
              <a:buChar char="ü"/>
            </a:pPr>
            <a:r>
              <a:rPr lang="en-US" sz="2000" dirty="0">
                <a:latin typeface="Trebuchet MS" panose="020B0603020202020204" pitchFamily="34" charset="0"/>
              </a:rPr>
              <a:t> </a:t>
            </a:r>
            <a:r>
              <a:rPr lang="id-ID" sz="2000" dirty="0" smtClean="0">
                <a:latin typeface="Trebuchet MS" panose="020B0603020202020204" pitchFamily="34" charset="0"/>
              </a:rPr>
              <a:t>Sebagian besar komputer terdiri dari </a:t>
            </a:r>
            <a:r>
              <a:rPr lang="en-US" sz="2000" dirty="0" err="1" smtClean="0">
                <a:latin typeface="Trebuchet MS" panose="020B0603020202020204" pitchFamily="34" charset="0"/>
              </a:rPr>
              <a:t>komponen</a:t>
            </a:r>
            <a:r>
              <a:rPr lang="id-ID" sz="2000" dirty="0" smtClean="0">
                <a:latin typeface="Trebuchet MS" panose="020B0603020202020204" pitchFamily="34" charset="0"/>
              </a:rPr>
              <a:t> perangkat keras</a:t>
            </a:r>
            <a:r>
              <a:rPr lang="en-US" sz="2000" dirty="0" smtClean="0">
                <a:latin typeface="Trebuchet MS" panose="020B0603020202020204" pitchFamily="34" charset="0"/>
              </a:rPr>
              <a:t> </a:t>
            </a:r>
            <a:r>
              <a:rPr lang="en-US" sz="2000" dirty="0">
                <a:latin typeface="Trebuchet MS" panose="020B0603020202020204" pitchFamily="34" charset="0"/>
              </a:rPr>
              <a:t>yang </a:t>
            </a:r>
            <a:r>
              <a:rPr lang="en-US" sz="2000" dirty="0" err="1">
                <a:latin typeface="Trebuchet MS" panose="020B0603020202020204" pitchFamily="34" charset="0"/>
              </a:rPr>
              <a:t>saling</a:t>
            </a:r>
            <a:endParaRPr lang="en-US" sz="2000" dirty="0">
              <a:latin typeface="Trebuchet MS" panose="020B0603020202020204" pitchFamily="34" charset="0"/>
            </a:endParaRPr>
          </a:p>
          <a:p>
            <a:pPr>
              <a:lnSpc>
                <a:spcPct val="115000"/>
              </a:lnSpc>
              <a:buClr>
                <a:srgbClr val="FF6600"/>
              </a:buClr>
              <a:buFont typeface="Wingdings" panose="05000000000000000000" pitchFamily="2" charset="2"/>
              <a:buNone/>
            </a:pPr>
            <a:r>
              <a:rPr lang="en-US" sz="2000" dirty="0">
                <a:latin typeface="Trebuchet MS" panose="020B0603020202020204" pitchFamily="34" charset="0"/>
              </a:rPr>
              <a:t>    </a:t>
            </a:r>
            <a:r>
              <a:rPr lang="en-US" sz="2000" dirty="0" err="1">
                <a:latin typeface="Trebuchet MS" panose="020B0603020202020204" pitchFamily="34" charset="0"/>
              </a:rPr>
              <a:t>berhubungan</a:t>
            </a:r>
            <a:r>
              <a:rPr lang="en-US" sz="2000" dirty="0">
                <a:latin typeface="Trebuchet MS" panose="020B0603020202020204" pitchFamily="34" charset="0"/>
              </a:rPr>
              <a:t> </a:t>
            </a:r>
            <a:r>
              <a:rPr lang="en-US" sz="2000" dirty="0" err="1">
                <a:latin typeface="Trebuchet MS" panose="020B0603020202020204" pitchFamily="34" charset="0"/>
              </a:rPr>
              <a:t>seperti</a:t>
            </a:r>
            <a:r>
              <a:rPr lang="en-US" sz="2000" dirty="0">
                <a:latin typeface="Trebuchet MS" panose="020B0603020202020204" pitchFamily="34" charset="0"/>
              </a:rPr>
              <a:t>, keyboard, mouse, printer, monitor, </a:t>
            </a:r>
            <a:r>
              <a:rPr lang="en-US" sz="2000" dirty="0" err="1">
                <a:latin typeface="Trebuchet MS" panose="020B0603020202020204" pitchFamily="34" charset="0"/>
              </a:rPr>
              <a:t>perangkat</a:t>
            </a:r>
            <a:endParaRPr lang="en-US" sz="2000" dirty="0">
              <a:latin typeface="Trebuchet MS" panose="020B0603020202020204" pitchFamily="34" charset="0"/>
            </a:endParaRPr>
          </a:p>
          <a:p>
            <a:pPr>
              <a:lnSpc>
                <a:spcPct val="115000"/>
              </a:lnSpc>
              <a:buClr>
                <a:srgbClr val="FF6600"/>
              </a:buClr>
              <a:buFont typeface="Wingdings" panose="05000000000000000000" pitchFamily="2" charset="2"/>
              <a:buNone/>
            </a:pPr>
            <a:r>
              <a:rPr lang="en-US" sz="2000" dirty="0">
                <a:latin typeface="Trebuchet MS" panose="020B0603020202020204" pitchFamily="34" charset="0"/>
              </a:rPr>
              <a:t>    </a:t>
            </a:r>
            <a:r>
              <a:rPr lang="en-US" sz="2000" dirty="0" err="1">
                <a:latin typeface="Trebuchet MS" panose="020B0603020202020204" pitchFamily="34" charset="0"/>
              </a:rPr>
              <a:t>penyimpan</a:t>
            </a:r>
            <a:r>
              <a:rPr lang="en-US" sz="2000" dirty="0">
                <a:latin typeface="Trebuchet MS" panose="020B0603020202020204" pitchFamily="34" charset="0"/>
              </a:rPr>
              <a:t> </a:t>
            </a:r>
            <a:r>
              <a:rPr lang="en-US" sz="2000" dirty="0" err="1">
                <a:latin typeface="Trebuchet MS" panose="020B0603020202020204" pitchFamily="34" charset="0"/>
              </a:rPr>
              <a:t>dan</a:t>
            </a:r>
            <a:r>
              <a:rPr lang="en-US" sz="2000" dirty="0">
                <a:latin typeface="Trebuchet MS" panose="020B0603020202020204" pitchFamily="34" charset="0"/>
              </a:rPr>
              <a:t> </a:t>
            </a:r>
            <a:r>
              <a:rPr lang="en-US" sz="2000" dirty="0" err="1">
                <a:latin typeface="Trebuchet MS" panose="020B0603020202020204" pitchFamily="34" charset="0"/>
              </a:rPr>
              <a:t>memori</a:t>
            </a:r>
            <a:r>
              <a:rPr lang="en-US" sz="2000" dirty="0">
                <a:latin typeface="Trebuchet MS" panose="020B0603020202020204" pitchFamily="34" charset="0"/>
              </a:rPr>
              <a:t>.</a:t>
            </a:r>
            <a:endParaRPr lang="en-GB" sz="2000" dirty="0">
              <a:latin typeface="Trebuchet MS" panose="020B0603020202020204" pitchFamily="34" charset="0"/>
            </a:endParaRPr>
          </a:p>
        </p:txBody>
      </p:sp>
      <p:sp>
        <p:nvSpPr>
          <p:cNvPr id="14348" name="Text Box 18"/>
          <p:cNvSpPr txBox="1">
            <a:spLocks noChangeArrowheads="1"/>
          </p:cNvSpPr>
          <p:nvPr/>
        </p:nvSpPr>
        <p:spPr bwMode="auto">
          <a:xfrm>
            <a:off x="118894" y="3331524"/>
            <a:ext cx="3889206"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marL="342900" indent="-342900" algn="just">
              <a:lnSpc>
                <a:spcPct val="115000"/>
              </a:lnSpc>
              <a:buClr>
                <a:srgbClr val="FF6600"/>
              </a:buClr>
              <a:buFont typeface="Wingdings" panose="05000000000000000000" pitchFamily="2" charset="2"/>
              <a:buChar char="ü"/>
            </a:pPr>
            <a:r>
              <a:rPr lang="id-ID" sz="2000" dirty="0" smtClean="0">
                <a:latin typeface="Trebuchet MS" panose="020B0603020202020204" pitchFamily="34" charset="0"/>
              </a:rPr>
              <a:t>S</a:t>
            </a:r>
            <a:r>
              <a:rPr lang="en-US" sz="2000" dirty="0" err="1" smtClean="0">
                <a:latin typeface="Trebuchet MS" panose="020B0603020202020204" pitchFamily="34" charset="0"/>
              </a:rPr>
              <a:t>istem</a:t>
            </a:r>
            <a:r>
              <a:rPr lang="en-US" sz="2000" dirty="0" smtClean="0">
                <a:latin typeface="Trebuchet MS" panose="020B0603020202020204" pitchFamily="34" charset="0"/>
              </a:rPr>
              <a:t> </a:t>
            </a:r>
            <a:r>
              <a:rPr lang="en-US" sz="2000" dirty="0" err="1">
                <a:latin typeface="Trebuchet MS" panose="020B0603020202020204" pitchFamily="34" charset="0"/>
              </a:rPr>
              <a:t>operasi</a:t>
            </a:r>
            <a:r>
              <a:rPr lang="en-US" sz="2000" dirty="0">
                <a:latin typeface="Trebuchet MS" panose="020B0603020202020204" pitchFamily="34" charset="0"/>
              </a:rPr>
              <a:t> </a:t>
            </a:r>
            <a:r>
              <a:rPr lang="id-ID" sz="2000" dirty="0" smtClean="0">
                <a:latin typeface="Trebuchet MS" panose="020B0603020202020204" pitchFamily="34" charset="0"/>
              </a:rPr>
              <a:t>bertugas </a:t>
            </a:r>
            <a:endParaRPr lang="id-ID" sz="2000" dirty="0" smtClean="0">
              <a:latin typeface="Trebuchet MS" panose="020B0603020202020204" pitchFamily="34" charset="0"/>
            </a:endParaRPr>
          </a:p>
          <a:p>
            <a:pPr algn="just">
              <a:lnSpc>
                <a:spcPct val="115000"/>
              </a:lnSpc>
              <a:buClr>
                <a:srgbClr val="FF6600"/>
              </a:buClr>
            </a:pPr>
            <a:r>
              <a:rPr lang="id-ID" sz="2000" dirty="0">
                <a:latin typeface="Trebuchet MS" panose="020B0603020202020204" pitchFamily="34" charset="0"/>
              </a:rPr>
              <a:t> </a:t>
            </a:r>
            <a:r>
              <a:rPr lang="id-ID" sz="2000" dirty="0" smtClean="0">
                <a:latin typeface="Trebuchet MS" panose="020B0603020202020204" pitchFamily="34" charset="0"/>
              </a:rPr>
              <a:t>    </a:t>
            </a:r>
            <a:r>
              <a:rPr lang="en-US" sz="2000" dirty="0" err="1" smtClean="0">
                <a:latin typeface="Trebuchet MS" panose="020B0603020202020204" pitchFamily="34" charset="0"/>
              </a:rPr>
              <a:t>mengkoordinasi</a:t>
            </a:r>
            <a:endParaRPr lang="en-US" sz="2000" dirty="0">
              <a:latin typeface="Trebuchet MS" panose="020B0603020202020204" pitchFamily="34" charset="0"/>
            </a:endParaRPr>
          </a:p>
          <a:p>
            <a:pPr algn="just">
              <a:lnSpc>
                <a:spcPct val="115000"/>
              </a:lnSpc>
              <a:buClr>
                <a:srgbClr val="FF6600"/>
              </a:buClr>
              <a:buFont typeface="Wingdings" panose="05000000000000000000" pitchFamily="2" charset="2"/>
              <a:buNone/>
            </a:pPr>
            <a:r>
              <a:rPr lang="en-US" sz="2000" dirty="0">
                <a:latin typeface="Trebuchet MS" panose="020B0603020202020204" pitchFamily="34" charset="0"/>
              </a:rPr>
              <a:t>    </a:t>
            </a:r>
            <a:r>
              <a:rPr lang="id-ID" sz="2000" dirty="0" smtClean="0">
                <a:latin typeface="Trebuchet MS" panose="020B0603020202020204" pitchFamily="34" charset="0"/>
              </a:rPr>
              <a:t> </a:t>
            </a:r>
            <a:r>
              <a:rPr lang="en-US" sz="2000" dirty="0" err="1" smtClean="0">
                <a:latin typeface="Trebuchet MS" panose="020B0603020202020204" pitchFamily="34" charset="0"/>
              </a:rPr>
              <a:t>seluruh</a:t>
            </a:r>
            <a:r>
              <a:rPr lang="en-US" sz="2000" dirty="0" smtClean="0">
                <a:latin typeface="Trebuchet MS" panose="020B0603020202020204" pitchFamily="34" charset="0"/>
              </a:rPr>
              <a:t> </a:t>
            </a:r>
            <a:r>
              <a:rPr lang="en-US" sz="2000" dirty="0" err="1" smtClean="0">
                <a:latin typeface="Trebuchet MS" panose="020B0603020202020204" pitchFamily="34" charset="0"/>
              </a:rPr>
              <a:t>komponen</a:t>
            </a:r>
            <a:r>
              <a:rPr lang="id-ID" sz="2000" dirty="0" smtClean="0">
                <a:latin typeface="Trebuchet MS" panose="020B0603020202020204" pitchFamily="34" charset="0"/>
              </a:rPr>
              <a:t> HW</a:t>
            </a:r>
            <a:endParaRPr lang="en-US" sz="2000" dirty="0">
              <a:latin typeface="Trebuchet MS" panose="020B0603020202020204" pitchFamily="34" charset="0"/>
            </a:endParaRPr>
          </a:p>
          <a:p>
            <a:pPr algn="just">
              <a:lnSpc>
                <a:spcPct val="115000"/>
              </a:lnSpc>
              <a:buClr>
                <a:srgbClr val="FF6600"/>
              </a:buClr>
              <a:buFont typeface="Wingdings" panose="05000000000000000000" pitchFamily="2" charset="2"/>
              <a:buNone/>
            </a:pPr>
            <a:r>
              <a:rPr lang="en-US" sz="2000" dirty="0">
                <a:latin typeface="Trebuchet MS" panose="020B0603020202020204" pitchFamily="34" charset="0"/>
              </a:rPr>
              <a:t>    </a:t>
            </a:r>
            <a:r>
              <a:rPr lang="id-ID" sz="2000" dirty="0" smtClean="0">
                <a:latin typeface="Trebuchet MS" panose="020B0603020202020204" pitchFamily="34" charset="0"/>
              </a:rPr>
              <a:t> agar dapatbersama </a:t>
            </a:r>
            <a:r>
              <a:rPr lang="en-US" sz="2000" dirty="0" err="1" smtClean="0">
                <a:latin typeface="Trebuchet MS" panose="020B0603020202020204" pitchFamily="34" charset="0"/>
              </a:rPr>
              <a:t>bersama</a:t>
            </a:r>
            <a:r>
              <a:rPr lang="en-US" sz="2000" dirty="0" smtClean="0">
                <a:latin typeface="Trebuchet MS" panose="020B0603020202020204" pitchFamily="34" charset="0"/>
              </a:rPr>
              <a:t> </a:t>
            </a:r>
            <a:endParaRPr lang="id-ID" sz="2000" dirty="0" smtClean="0">
              <a:latin typeface="Trebuchet MS" panose="020B0603020202020204" pitchFamily="34" charset="0"/>
            </a:endParaRPr>
          </a:p>
          <a:p>
            <a:pPr algn="just">
              <a:lnSpc>
                <a:spcPct val="115000"/>
              </a:lnSpc>
              <a:buClr>
                <a:srgbClr val="FF6600"/>
              </a:buClr>
              <a:buFont typeface="Wingdings" panose="05000000000000000000" pitchFamily="2" charset="2"/>
              <a:buNone/>
            </a:pPr>
            <a:r>
              <a:rPr lang="id-ID" sz="2000" dirty="0">
                <a:latin typeface="Trebuchet MS" panose="020B0603020202020204" pitchFamily="34" charset="0"/>
              </a:rPr>
              <a:t> </a:t>
            </a:r>
            <a:r>
              <a:rPr lang="id-ID" sz="2000" dirty="0" smtClean="0">
                <a:latin typeface="Trebuchet MS" panose="020B0603020202020204" pitchFamily="34" charset="0"/>
              </a:rPr>
              <a:t>    </a:t>
            </a:r>
            <a:r>
              <a:rPr lang="en-US" sz="2000" dirty="0" err="1" smtClean="0">
                <a:latin typeface="Trebuchet MS" panose="020B0603020202020204" pitchFamily="34" charset="0"/>
              </a:rPr>
              <a:t>dalam</a:t>
            </a:r>
            <a:r>
              <a:rPr lang="id-ID" sz="2000" dirty="0" smtClean="0">
                <a:latin typeface="Trebuchet MS" panose="020B0603020202020204" pitchFamily="34" charset="0"/>
              </a:rPr>
              <a:t> </a:t>
            </a:r>
            <a:r>
              <a:rPr lang="en-US" sz="2000" dirty="0" err="1" smtClean="0">
                <a:latin typeface="Trebuchet MS" panose="020B0603020202020204" pitchFamily="34" charset="0"/>
              </a:rPr>
              <a:t>dalam</a:t>
            </a:r>
            <a:r>
              <a:rPr lang="en-US" sz="2000" dirty="0" smtClean="0">
                <a:latin typeface="Trebuchet MS" panose="020B0603020202020204" pitchFamily="34" charset="0"/>
              </a:rPr>
              <a:t> </a:t>
            </a:r>
            <a:r>
              <a:rPr lang="en-US" sz="2000" dirty="0" err="1">
                <a:latin typeface="Trebuchet MS" panose="020B0603020202020204" pitchFamily="34" charset="0"/>
              </a:rPr>
              <a:t>melayani</a:t>
            </a:r>
            <a:endParaRPr lang="en-US" sz="2000" dirty="0">
              <a:latin typeface="Trebuchet MS" panose="020B0603020202020204" pitchFamily="34" charset="0"/>
            </a:endParaRPr>
          </a:p>
          <a:p>
            <a:pPr algn="just">
              <a:lnSpc>
                <a:spcPct val="115000"/>
              </a:lnSpc>
              <a:buClr>
                <a:srgbClr val="FF6600"/>
              </a:buClr>
              <a:buFont typeface="Wingdings" panose="05000000000000000000" pitchFamily="2" charset="2"/>
              <a:buNone/>
            </a:pPr>
            <a:r>
              <a:rPr lang="en-US" sz="2000" dirty="0">
                <a:latin typeface="Trebuchet MS" panose="020B0603020202020204" pitchFamily="34" charset="0"/>
              </a:rPr>
              <a:t>    </a:t>
            </a:r>
            <a:r>
              <a:rPr lang="id-ID" sz="2000" dirty="0" smtClean="0">
                <a:latin typeface="Trebuchet MS" panose="020B0603020202020204" pitchFamily="34" charset="0"/>
              </a:rPr>
              <a:t> </a:t>
            </a:r>
            <a:r>
              <a:rPr lang="en-US" sz="2000" dirty="0" err="1" smtClean="0">
                <a:latin typeface="Trebuchet MS" panose="020B0603020202020204" pitchFamily="34" charset="0"/>
              </a:rPr>
              <a:t>pengguna</a:t>
            </a:r>
            <a:r>
              <a:rPr lang="en-US" sz="2000" dirty="0" smtClean="0">
                <a:latin typeface="Trebuchet MS" panose="020B0603020202020204" pitchFamily="34" charset="0"/>
              </a:rPr>
              <a:t> </a:t>
            </a:r>
            <a:r>
              <a:rPr lang="en-US" sz="2000" dirty="0">
                <a:latin typeface="Trebuchet MS" panose="020B0603020202020204" pitchFamily="34" charset="0"/>
              </a:rPr>
              <a:t>(user)</a:t>
            </a:r>
            <a:endParaRPr lang="en-GB" sz="2000" dirty="0">
              <a:latin typeface="Trebuchet MS" panose="020B0603020202020204" pitchFamily="3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58101" y="3176331"/>
            <a:ext cx="4634380" cy="3333651"/>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164" y="4509120"/>
            <a:ext cx="1821802" cy="1188132"/>
          </a:xfrm>
          <a:prstGeom prst="rect">
            <a:avLst/>
          </a:prstGeom>
        </p:spPr>
      </p:pic>
      <p:sp>
        <p:nvSpPr>
          <p:cNvPr id="4" name="TextBox 3"/>
          <p:cNvSpPr txBox="1"/>
          <p:nvPr/>
        </p:nvSpPr>
        <p:spPr>
          <a:xfrm>
            <a:off x="4355976" y="6525344"/>
            <a:ext cx="1326004" cy="246221"/>
          </a:xfrm>
          <a:prstGeom prst="rect">
            <a:avLst/>
          </a:prstGeom>
          <a:noFill/>
        </p:spPr>
        <p:txBody>
          <a:bodyPr wrap="none" rtlCol="0">
            <a:spAutoFit/>
          </a:bodyPr>
          <a:lstStyle/>
          <a:p>
            <a:r>
              <a:rPr lang="id-ID" sz="1000" dirty="0" smtClean="0"/>
              <a:t>www.webopedia.com</a:t>
            </a:r>
            <a:endParaRPr lang="id-ID" sz="1000" dirty="0"/>
          </a:p>
        </p:txBody>
      </p:sp>
    </p:spTree>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6738" y="260648"/>
            <a:ext cx="8229600" cy="936104"/>
          </a:xfrm>
        </p:spPr>
        <p:txBody>
          <a:bodyPr>
            <a:normAutofit fontScale="90000"/>
          </a:bodyPr>
          <a:lstStyle/>
          <a:p>
            <a:pPr fontAlgn="auto">
              <a:spcBef>
                <a:spcPts val="0"/>
              </a:spcBef>
              <a:spcAft>
                <a:spcPts val="0"/>
              </a:spcAft>
              <a:defRPr/>
            </a:pPr>
            <a:r>
              <a:rPr lang="en-US" sz="2700" dirty="0" err="1">
                <a:latin typeface="Ink Free" panose="03080402000500000000" pitchFamily="66" charset="0"/>
              </a:rPr>
              <a:t>Sistem</a:t>
            </a:r>
            <a:r>
              <a:rPr lang="en-US" sz="2700" dirty="0">
                <a:latin typeface="Ink Free" panose="03080402000500000000" pitchFamily="66" charset="0"/>
              </a:rPr>
              <a:t> </a:t>
            </a:r>
            <a:r>
              <a:rPr lang="en-US" sz="2700" dirty="0" err="1">
                <a:latin typeface="Ink Free" panose="03080402000500000000" pitchFamily="66" charset="0"/>
              </a:rPr>
              <a:t>Operasi</a:t>
            </a:r>
            <a:r>
              <a:rPr lang="en-US" sz="2700" dirty="0">
                <a:latin typeface="Ink Free" panose="03080402000500000000" pitchFamily="66" charset="0"/>
              </a:rPr>
              <a:t> :</a:t>
            </a:r>
            <a:br>
              <a:rPr lang="en-US" sz="2700" dirty="0">
                <a:latin typeface="Ink Free" panose="03080402000500000000" pitchFamily="66" charset="0"/>
              </a:rPr>
            </a:br>
            <a:r>
              <a:rPr lang="en-US" sz="2700" dirty="0" err="1">
                <a:latin typeface="Ink Free" panose="03080402000500000000" pitchFamily="66" charset="0"/>
              </a:rPr>
              <a:t>Menyediakan</a:t>
            </a:r>
            <a:r>
              <a:rPr lang="en-US" sz="2700" dirty="0">
                <a:latin typeface="Ink Free" panose="03080402000500000000" pitchFamily="66" charset="0"/>
              </a:rPr>
              <a:t> </a:t>
            </a:r>
            <a:r>
              <a:rPr lang="en-US" sz="2700" dirty="0" err="1">
                <a:latin typeface="Ink Free" panose="03080402000500000000" pitchFamily="66" charset="0"/>
              </a:rPr>
              <a:t>fasilitas</a:t>
            </a:r>
            <a:r>
              <a:rPr lang="en-US" sz="2700" dirty="0">
                <a:latin typeface="Ink Free" panose="03080402000500000000" pitchFamily="66" charset="0"/>
              </a:rPr>
              <a:t> </a:t>
            </a:r>
            <a:r>
              <a:rPr lang="en-US" sz="2700" dirty="0" err="1">
                <a:latin typeface="Ink Free" panose="03080402000500000000" pitchFamily="66" charset="0"/>
              </a:rPr>
              <a:t>antar</a:t>
            </a:r>
            <a:r>
              <a:rPr lang="en-US" sz="2700" dirty="0">
                <a:latin typeface="Ink Free" panose="03080402000500000000" pitchFamily="66" charset="0"/>
              </a:rPr>
              <a:t> </a:t>
            </a:r>
            <a:r>
              <a:rPr lang="en-US" sz="2700" dirty="0" err="1">
                <a:latin typeface="Ink Free" panose="03080402000500000000" pitchFamily="66" charset="0"/>
              </a:rPr>
              <a:t>muka</a:t>
            </a:r>
            <a:br>
              <a:rPr lang="en-US" dirty="0">
                <a:latin typeface="Ink Free" panose="03080402000500000000" pitchFamily="66" charset="0"/>
              </a:rPr>
            </a:br>
            <a:endParaRPr lang="en-US" dirty="0" smtClean="0">
              <a:latin typeface="Ink Free" panose="03080402000500000000" pitchFamily="66" charset="0"/>
            </a:endParaRPr>
          </a:p>
        </p:txBody>
      </p:sp>
      <p:sp>
        <p:nvSpPr>
          <p:cNvPr id="18435" name="Rectangle 3"/>
          <p:cNvSpPr>
            <a:spLocks noGrp="1" noChangeArrowheads="1"/>
          </p:cNvSpPr>
          <p:nvPr>
            <p:ph type="body" idx="1"/>
          </p:nvPr>
        </p:nvSpPr>
        <p:spPr>
          <a:xfrm>
            <a:off x="467544" y="1196752"/>
            <a:ext cx="8229600" cy="4525963"/>
          </a:xfrm>
        </p:spPr>
        <p:txBody>
          <a:bodyPr>
            <a:normAutofit/>
          </a:bodyPr>
          <a:lstStyle/>
          <a:p>
            <a:pPr eaLnBrk="1" hangingPunct="1">
              <a:lnSpc>
                <a:spcPct val="90000"/>
              </a:lnSpc>
            </a:pPr>
            <a:r>
              <a:rPr lang="en-US" sz="2800" dirty="0" smtClean="0"/>
              <a:t>User interface</a:t>
            </a:r>
            <a:endParaRPr lang="en-US" sz="2800" dirty="0" smtClean="0"/>
          </a:p>
          <a:p>
            <a:pPr lvl="2" eaLnBrk="1" hangingPunct="1">
              <a:lnSpc>
                <a:spcPct val="90000"/>
              </a:lnSpc>
            </a:pPr>
            <a:r>
              <a:rPr lang="id-ID" sz="2000" dirty="0" smtClean="0"/>
              <a:t>Salah satu fungsi dari </a:t>
            </a:r>
            <a:r>
              <a:rPr lang="en-US" sz="2000" dirty="0" smtClean="0"/>
              <a:t> the operating system </a:t>
            </a:r>
            <a:r>
              <a:rPr lang="id-ID" sz="2000" dirty="0" smtClean="0"/>
              <a:t>yang membolehkan individu untuk mengakses dan memerintah komputer</a:t>
            </a:r>
            <a:endParaRPr lang="id-ID" sz="2000" dirty="0" smtClean="0"/>
          </a:p>
          <a:p>
            <a:pPr lvl="2">
              <a:lnSpc>
                <a:spcPct val="90000"/>
              </a:lnSpc>
            </a:pPr>
            <a:r>
              <a:rPr lang="en-US" sz="2000" dirty="0" err="1" smtClean="0">
                <a:latin typeface="Trebuchet MS" panose="020B0603020202020204" pitchFamily="34" charset="0"/>
              </a:rPr>
              <a:t>Layar</a:t>
            </a:r>
            <a:r>
              <a:rPr lang="en-US" sz="2000" dirty="0" smtClean="0">
                <a:latin typeface="Trebuchet MS" panose="020B0603020202020204" pitchFamily="34" charset="0"/>
              </a:rPr>
              <a:t> </a:t>
            </a:r>
            <a:r>
              <a:rPr lang="en-US" sz="2000" dirty="0" err="1">
                <a:latin typeface="Trebuchet MS" panose="020B0603020202020204" pitchFamily="34" charset="0"/>
              </a:rPr>
              <a:t>tampilan</a:t>
            </a:r>
            <a:r>
              <a:rPr lang="en-US" sz="2000" dirty="0">
                <a:latin typeface="Trebuchet MS" panose="020B0603020202020204" pitchFamily="34" charset="0"/>
              </a:rPr>
              <a:t> yang </a:t>
            </a:r>
            <a:r>
              <a:rPr lang="en-US" sz="2000" dirty="0" err="1">
                <a:latin typeface="Trebuchet MS" panose="020B0603020202020204" pitchFamily="34" charset="0"/>
              </a:rPr>
              <a:t>dapat</a:t>
            </a:r>
            <a:r>
              <a:rPr lang="en-US" sz="2000" dirty="0">
                <a:latin typeface="Trebuchet MS" panose="020B0603020202020204" pitchFamily="34" charset="0"/>
              </a:rPr>
              <a:t> </a:t>
            </a:r>
            <a:r>
              <a:rPr lang="en-US" sz="2000" dirty="0" err="1">
                <a:latin typeface="Trebuchet MS" panose="020B0603020202020204" pitchFamily="34" charset="0"/>
              </a:rPr>
              <a:t>dikendalikan</a:t>
            </a:r>
            <a:r>
              <a:rPr lang="en-US" sz="2000" dirty="0">
                <a:latin typeface="Trebuchet MS" panose="020B0603020202020204" pitchFamily="34" charset="0"/>
              </a:rPr>
              <a:t> </a:t>
            </a:r>
            <a:r>
              <a:rPr lang="en-US" sz="2000" dirty="0" err="1">
                <a:latin typeface="Trebuchet MS" panose="020B0603020202020204" pitchFamily="34" charset="0"/>
              </a:rPr>
              <a:t>oleh</a:t>
            </a:r>
            <a:r>
              <a:rPr lang="en-US" sz="2000" dirty="0">
                <a:latin typeface="Trebuchet MS" panose="020B0603020202020204" pitchFamily="34" charset="0"/>
              </a:rPr>
              <a:t> </a:t>
            </a:r>
            <a:r>
              <a:rPr lang="en-US" sz="2000" dirty="0" err="1">
                <a:latin typeface="Trebuchet MS" panose="020B0603020202020204" pitchFamily="34" charset="0"/>
              </a:rPr>
              <a:t>pengguna</a:t>
            </a:r>
            <a:r>
              <a:rPr lang="en-US" sz="2000" dirty="0">
                <a:latin typeface="Trebuchet MS" panose="020B0603020202020204" pitchFamily="34" charset="0"/>
              </a:rPr>
              <a:t> (user) yang </a:t>
            </a:r>
            <a:r>
              <a:rPr lang="en-US" sz="2000" dirty="0" err="1">
                <a:latin typeface="Trebuchet MS" panose="020B0603020202020204" pitchFamily="34" charset="0"/>
              </a:rPr>
              <a:t>memungkinkan</a:t>
            </a:r>
            <a:r>
              <a:rPr lang="en-US" sz="2000" dirty="0">
                <a:latin typeface="Trebuchet MS" panose="020B0603020202020204" pitchFamily="34" charset="0"/>
              </a:rPr>
              <a:t> </a:t>
            </a:r>
            <a:r>
              <a:rPr lang="en-US" sz="2000" dirty="0" err="1">
                <a:latin typeface="Trebuchet MS" panose="020B0603020202020204" pitchFamily="34" charset="0"/>
              </a:rPr>
              <a:t>kita</a:t>
            </a:r>
            <a:r>
              <a:rPr lang="en-US" sz="2000" dirty="0">
                <a:latin typeface="Trebuchet MS" panose="020B0603020202020204" pitchFamily="34" charset="0"/>
              </a:rPr>
              <a:t> </a:t>
            </a:r>
            <a:r>
              <a:rPr lang="en-US" sz="2000" dirty="0" err="1">
                <a:latin typeface="Trebuchet MS" panose="020B0603020202020204" pitchFamily="34" charset="0"/>
              </a:rPr>
              <a:t>untuk</a:t>
            </a:r>
            <a:r>
              <a:rPr lang="en-US" sz="2000" dirty="0">
                <a:latin typeface="Trebuchet MS" panose="020B0603020202020204" pitchFamily="34" charset="0"/>
              </a:rPr>
              <a:t> </a:t>
            </a:r>
            <a:r>
              <a:rPr lang="en-US" sz="2000" dirty="0" err="1">
                <a:latin typeface="Trebuchet MS" panose="020B0603020202020204" pitchFamily="34" charset="0"/>
              </a:rPr>
              <a:t>berkomunikasi</a:t>
            </a:r>
            <a:r>
              <a:rPr lang="en-US" sz="2000" dirty="0">
                <a:latin typeface="Trebuchet MS" panose="020B0603020202020204" pitchFamily="34" charset="0"/>
              </a:rPr>
              <a:t>, </a:t>
            </a:r>
            <a:r>
              <a:rPr lang="en-US" sz="2000" dirty="0" err="1">
                <a:latin typeface="Trebuchet MS" panose="020B0603020202020204" pitchFamily="34" charset="0"/>
              </a:rPr>
              <a:t>atau</a:t>
            </a:r>
            <a:r>
              <a:rPr lang="en-US" sz="2000" dirty="0">
                <a:latin typeface="Trebuchet MS" panose="020B0603020202020204" pitchFamily="34" charset="0"/>
              </a:rPr>
              <a:t> </a:t>
            </a:r>
            <a:r>
              <a:rPr lang="en-US" sz="2000" dirty="0" err="1">
                <a:latin typeface="Trebuchet MS" panose="020B0603020202020204" pitchFamily="34" charset="0"/>
              </a:rPr>
              <a:t>berinteraksi</a:t>
            </a:r>
            <a:r>
              <a:rPr lang="en-US" sz="2000" dirty="0">
                <a:latin typeface="Trebuchet MS" panose="020B0603020202020204" pitchFamily="34" charset="0"/>
              </a:rPr>
              <a:t> </a:t>
            </a:r>
            <a:r>
              <a:rPr lang="en-US" sz="2000" dirty="0" err="1">
                <a:latin typeface="Trebuchet MS" panose="020B0603020202020204" pitchFamily="34" charset="0"/>
              </a:rPr>
              <a:t>dengan</a:t>
            </a:r>
            <a:r>
              <a:rPr lang="en-US" sz="2000" dirty="0">
                <a:latin typeface="Trebuchet MS" panose="020B0603020202020204" pitchFamily="34" charset="0"/>
              </a:rPr>
              <a:t> </a:t>
            </a:r>
            <a:r>
              <a:rPr lang="en-US" sz="2000" dirty="0" err="1">
                <a:latin typeface="Trebuchet MS" panose="020B0603020202020204" pitchFamily="34" charset="0"/>
              </a:rPr>
              <a:t>komputer</a:t>
            </a:r>
            <a:r>
              <a:rPr lang="en-US" sz="2000" dirty="0" smtClean="0">
                <a:latin typeface="Trebuchet MS" panose="020B0603020202020204" pitchFamily="34" charset="0"/>
              </a:rPr>
              <a:t>.</a:t>
            </a:r>
            <a:endParaRPr lang="id-ID" sz="2000" dirty="0" smtClean="0">
              <a:latin typeface="Trebuchet MS" panose="020B0603020202020204" pitchFamily="34" charset="0"/>
            </a:endParaRPr>
          </a:p>
          <a:p>
            <a:pPr lvl="2">
              <a:lnSpc>
                <a:spcPct val="90000"/>
              </a:lnSpc>
            </a:pPr>
            <a:r>
              <a:rPr lang="id-ID" sz="2000" dirty="0" smtClean="0">
                <a:latin typeface="Trebuchet MS" panose="020B0603020202020204" pitchFamily="34" charset="0"/>
              </a:rPr>
              <a:t>Sebagian besar sudah menyediakan fungsi grafis meski fungsi non-grafis masih digunakan</a:t>
            </a:r>
            <a:endParaRPr lang="en-US" sz="2000" dirty="0">
              <a:latin typeface="Trebuchet MS" panose="020B0603020202020204" pitchFamily="34" charset="0"/>
            </a:endParaRPr>
          </a:p>
          <a:p>
            <a:pPr lvl="2" eaLnBrk="1" hangingPunct="1">
              <a:lnSpc>
                <a:spcPct val="90000"/>
              </a:lnSpc>
            </a:pPr>
            <a:endParaRPr lang="en-US" sz="2000" dirty="0" smtClean="0"/>
          </a:p>
          <a:p>
            <a:pPr eaLnBrk="1" hangingPunct="1">
              <a:lnSpc>
                <a:spcPct val="90000"/>
              </a:lnSpc>
            </a:pPr>
            <a:r>
              <a:rPr lang="en-US" sz="2800" dirty="0" smtClean="0"/>
              <a:t>Command-based user interface</a:t>
            </a:r>
            <a:endParaRPr lang="en-US" sz="2800" dirty="0" smtClean="0"/>
          </a:p>
          <a:p>
            <a:pPr lvl="2" eaLnBrk="1" hangingPunct="1">
              <a:lnSpc>
                <a:spcPct val="90000"/>
              </a:lnSpc>
            </a:pPr>
            <a:r>
              <a:rPr lang="id-ID" sz="2000" dirty="0" smtClean="0"/>
              <a:t>Antar muka yang mengharuskan user mengetikkan perintah agar komputer dapat  melakukan aktivitas dasar</a:t>
            </a:r>
            <a:endParaRPr lang="en-US" sz="2000" dirty="0" smtClean="0"/>
          </a:p>
          <a:p>
            <a:pPr lvl="2" eaLnBrk="1" hangingPunct="1">
              <a:lnSpc>
                <a:spcPct val="90000"/>
              </a:lnSpc>
            </a:pPr>
            <a:r>
              <a:rPr lang="id-ID" sz="2000" dirty="0" smtClean="0"/>
              <a:t>Contoh : os </a:t>
            </a:r>
            <a:r>
              <a:rPr lang="en-US" sz="2000" dirty="0" smtClean="0"/>
              <a:t> DOS</a:t>
            </a:r>
            <a:endParaRPr lang="en-US" sz="2000" dirty="0" smtClean="0"/>
          </a:p>
          <a:p>
            <a:pPr eaLnBrk="1" hangingPunct="1">
              <a:lnSpc>
                <a:spcPct val="90000"/>
              </a:lnSpc>
            </a:pPr>
            <a:endParaRPr lang="en-US" sz="2000" dirty="0" smtClean="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9952" y="4623268"/>
            <a:ext cx="4608512" cy="201622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229600" cy="4525963"/>
          </a:xfrm>
        </p:spPr>
        <p:txBody>
          <a:bodyPr/>
          <a:lstStyle/>
          <a:p>
            <a:pPr>
              <a:lnSpc>
                <a:spcPct val="90000"/>
              </a:lnSpc>
            </a:pPr>
            <a:r>
              <a:rPr lang="en-US" sz="2800" dirty="0"/>
              <a:t>Graphical user interface (GUI)</a:t>
            </a:r>
            <a:endParaRPr lang="en-US" sz="2800" dirty="0"/>
          </a:p>
          <a:p>
            <a:pPr lvl="2">
              <a:lnSpc>
                <a:spcPct val="90000"/>
              </a:lnSpc>
            </a:pPr>
            <a:r>
              <a:rPr lang="id-ID" sz="2000" dirty="0"/>
              <a:t>Antar muka yang lebih menyenamgkan pengguna karena telah menggunakan ikon gambar , shortcut,  menu dengan visualisasi yang sangat baik yang ditampilkan pada layar untuk mengrimkam perintah kepada sistem komputer</a:t>
            </a:r>
            <a:endParaRPr lang="id-ID" sz="2000" dirty="0"/>
          </a:p>
          <a:p>
            <a:pPr lvl="2">
              <a:lnSpc>
                <a:spcPct val="90000"/>
              </a:lnSpc>
            </a:pPr>
            <a:r>
              <a:rPr lang="id-ID" sz="2000" dirty="0"/>
              <a:t>Contoh </a:t>
            </a:r>
            <a:r>
              <a:rPr lang="en-US" sz="2000" dirty="0"/>
              <a:t> Windows, MAC OS</a:t>
            </a:r>
            <a:endParaRPr lang="id-ID"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640" y="3356992"/>
            <a:ext cx="2880320" cy="2952328"/>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469" y="4005064"/>
            <a:ext cx="2857500" cy="208823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8250" y="752475"/>
            <a:ext cx="6667500" cy="5353050"/>
          </a:xfrm>
          <a:prstGeom prst="rect">
            <a:avLst/>
          </a:prstGeom>
        </p:spPr>
      </p:pic>
      <p:sp>
        <p:nvSpPr>
          <p:cNvPr id="3" name="Rectangle 2"/>
          <p:cNvSpPr/>
          <p:nvPr/>
        </p:nvSpPr>
        <p:spPr>
          <a:xfrm>
            <a:off x="1238250" y="6105525"/>
            <a:ext cx="4572000" cy="230832"/>
          </a:xfrm>
          <a:prstGeom prst="rect">
            <a:avLst/>
          </a:prstGeom>
        </p:spPr>
        <p:txBody>
          <a:bodyPr>
            <a:spAutoFit/>
          </a:bodyPr>
          <a:lstStyle/>
          <a:p>
            <a:r>
              <a:rPr lang="id-ID" sz="900" dirty="0">
                <a:hlinkClick r:id="rId2"/>
              </a:rPr>
              <a:t>https://www.ictlounge.com/html/operating_systems.htm</a:t>
            </a:r>
            <a:endParaRPr lang="id-ID"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2132856"/>
            <a:ext cx="4968552"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4800" dirty="0" smtClean="0"/>
              <a:t>Device Driver</a:t>
            </a:r>
            <a:endParaRPr lang="id-ID" sz="4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2132856"/>
            <a:ext cx="7848872" cy="3754874"/>
          </a:xfrm>
          <a:prstGeom prst="rect">
            <a:avLst/>
          </a:prstGeom>
        </p:spPr>
        <p:txBody>
          <a:bodyPr wrap="square">
            <a:spAutoFit/>
          </a:bodyPr>
          <a:lstStyle/>
          <a:p>
            <a:pPr marL="285750" indent="-285750">
              <a:buFont typeface="Wingdings" panose="05000000000000000000" pitchFamily="2" charset="2"/>
              <a:buChar char="ü"/>
            </a:pPr>
            <a:r>
              <a:rPr lang="id-ID" sz="2000" dirty="0"/>
              <a:t>Device Driver merupakan </a:t>
            </a:r>
            <a:r>
              <a:rPr lang="id-ID" sz="2000" dirty="0" smtClean="0"/>
              <a:t>perangkat lunak yang juga sangat  </a:t>
            </a:r>
            <a:r>
              <a:rPr lang="id-ID" sz="2000" dirty="0"/>
              <a:t>penting </a:t>
            </a:r>
            <a:r>
              <a:rPr lang="id-ID" sz="2000" dirty="0" smtClean="0"/>
              <a:t>dalam sistem komputer setelah</a:t>
            </a:r>
            <a:r>
              <a:rPr lang="id-ID" sz="2000" dirty="0"/>
              <a:t> </a:t>
            </a:r>
            <a:r>
              <a:rPr lang="id-ID" sz="2000" dirty="0" smtClean="0"/>
              <a:t>perangkat lunak Sistem Operasi</a:t>
            </a:r>
            <a:endParaRPr lang="id-ID" sz="2000" dirty="0" smtClean="0"/>
          </a:p>
          <a:p>
            <a:pPr marL="285750" indent="-285750">
              <a:buFont typeface="Wingdings" panose="05000000000000000000" pitchFamily="2" charset="2"/>
              <a:buChar char="ü"/>
            </a:pPr>
            <a:r>
              <a:rPr lang="id-ID" sz="2000" dirty="0" smtClean="0"/>
              <a:t>Pada </a:t>
            </a:r>
            <a:r>
              <a:rPr lang="id-ID" sz="2000" dirty="0"/>
              <a:t>umumnya device driver akan dimuat ke dalam ruangan kernel sistem operasi selama porses booting dilakukan</a:t>
            </a:r>
            <a:r>
              <a:rPr lang="id-ID" sz="2000" dirty="0" smtClean="0"/>
              <a:t>.</a:t>
            </a:r>
            <a:r>
              <a:rPr lang="id-ID" sz="2000" dirty="0"/>
              <a:t> </a:t>
            </a:r>
            <a:endParaRPr lang="id-ID" sz="2000" dirty="0" smtClean="0"/>
          </a:p>
          <a:p>
            <a:pPr marL="285750" indent="-285750">
              <a:buFont typeface="Wingdings" panose="05000000000000000000" pitchFamily="2" charset="2"/>
              <a:buChar char="ü"/>
            </a:pPr>
            <a:r>
              <a:rPr lang="id-ID" sz="2000" dirty="0" smtClean="0"/>
              <a:t>Device </a:t>
            </a:r>
            <a:r>
              <a:rPr lang="id-ID" sz="2000" dirty="0"/>
              <a:t>Driver adalah </a:t>
            </a:r>
            <a:r>
              <a:rPr lang="id-ID" sz="2000" dirty="0" smtClean="0"/>
              <a:t>perangkat lunak  </a:t>
            </a:r>
            <a:r>
              <a:rPr lang="id-ID" sz="2000" dirty="0"/>
              <a:t>yang </a:t>
            </a:r>
            <a:r>
              <a:rPr lang="id-ID" sz="2000" dirty="0" smtClean="0"/>
              <a:t>memberikan izin dan mengatur sistem </a:t>
            </a:r>
            <a:r>
              <a:rPr lang="id-ID" sz="2000" dirty="0"/>
              <a:t>komputer untuk mengakses sebuah </a:t>
            </a:r>
            <a:r>
              <a:rPr lang="id-ID" sz="2000" dirty="0" smtClean="0"/>
              <a:t>perangkat keras.</a:t>
            </a:r>
            <a:endParaRPr lang="id-ID" sz="2000" dirty="0" smtClean="0"/>
          </a:p>
          <a:p>
            <a:pPr marL="285750" indent="-285750">
              <a:buFont typeface="Wingdings" panose="05000000000000000000" pitchFamily="2" charset="2"/>
              <a:buChar char="ü"/>
            </a:pPr>
            <a:r>
              <a:rPr lang="id-ID" sz="2000" dirty="0" smtClean="0"/>
              <a:t>Device </a:t>
            </a:r>
            <a:r>
              <a:rPr lang="id-ID" sz="2000" dirty="0"/>
              <a:t>Driver </a:t>
            </a:r>
            <a:r>
              <a:rPr lang="id-ID" sz="2000" dirty="0" smtClean="0"/>
              <a:t>harus diinstal agar perangkatkat keras dikenali  dan dapat digunakan dalam sistem komputer  dikarenakan </a:t>
            </a:r>
            <a:r>
              <a:rPr lang="id-ID" sz="2000" dirty="0"/>
              <a:t>ada </a:t>
            </a:r>
            <a:r>
              <a:rPr lang="id-ID" sz="2000" dirty="0" smtClean="0"/>
              <a:t> </a:t>
            </a:r>
            <a:r>
              <a:rPr lang="id-ID" sz="2000" dirty="0"/>
              <a:t>hardware yang tidak akan </a:t>
            </a:r>
            <a:r>
              <a:rPr lang="id-ID" sz="2000" dirty="0" smtClean="0"/>
              <a:t>dikenal dan tidak dapat digunakan  </a:t>
            </a:r>
            <a:r>
              <a:rPr lang="id-ID" sz="2000" dirty="0"/>
              <a:t>dengan maksimal </a:t>
            </a:r>
            <a:r>
              <a:rPr lang="id-ID" sz="2000" dirty="0" smtClean="0"/>
              <a:t>jika driver tidak diinstall atau drive yang diinstall  </a:t>
            </a:r>
            <a:r>
              <a:rPr lang="id-ID" sz="2000" dirty="0"/>
              <a:t>tidak cocok</a:t>
            </a:r>
            <a:r>
              <a:rPr lang="id-ID" sz="2000" dirty="0" smtClean="0"/>
              <a:t>.</a:t>
            </a:r>
            <a:endParaRPr lang="id-ID" sz="2000" dirty="0" smtClean="0"/>
          </a:p>
          <a:p>
            <a:br>
              <a:rPr lang="id-ID" sz="2000" dirty="0"/>
            </a:br>
            <a:endParaRPr lang="id-ID" dirty="0"/>
          </a:p>
        </p:txBody>
      </p:sp>
      <p:sp>
        <p:nvSpPr>
          <p:cNvPr id="3" name="TextBox 2"/>
          <p:cNvSpPr txBox="1"/>
          <p:nvPr/>
        </p:nvSpPr>
        <p:spPr>
          <a:xfrm>
            <a:off x="539552" y="815393"/>
            <a:ext cx="4968552"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4800" dirty="0" smtClean="0"/>
              <a:t>Device Driver</a:t>
            </a:r>
            <a:endParaRPr lang="id-ID" sz="4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7828" y="1887215"/>
            <a:ext cx="4572000" cy="923330"/>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r>
              <a:rPr lang="id-ID" dirty="0"/>
              <a:t>Didalam Operating System Windows, ekstensi dari file device driver </a:t>
            </a:r>
            <a:r>
              <a:rPr lang="id-ID" dirty="0" smtClean="0"/>
              <a:t>biasanya </a:t>
            </a:r>
            <a:r>
              <a:rPr lang="id-ID" dirty="0"/>
              <a:t>diakhiri dengan DLL atau EXE.</a:t>
            </a:r>
            <a:endParaRPr lang="id-ID" dirty="0"/>
          </a:p>
        </p:txBody>
      </p:sp>
      <p:sp>
        <p:nvSpPr>
          <p:cNvPr id="6" name="TextBox 5"/>
          <p:cNvSpPr txBox="1"/>
          <p:nvPr/>
        </p:nvSpPr>
        <p:spPr>
          <a:xfrm>
            <a:off x="539552" y="404664"/>
            <a:ext cx="4968552"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4800" dirty="0" smtClean="0"/>
              <a:t>Device Driver</a:t>
            </a:r>
            <a:endParaRPr lang="id-ID" sz="4800" dirty="0"/>
          </a:p>
        </p:txBody>
      </p:sp>
      <p:sp>
        <p:nvSpPr>
          <p:cNvPr id="7" name="Rectangle 6"/>
          <p:cNvSpPr/>
          <p:nvPr/>
        </p:nvSpPr>
        <p:spPr>
          <a:xfrm>
            <a:off x="3707904" y="4077072"/>
            <a:ext cx="4572000" cy="203132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fontAlgn="base"/>
            <a:r>
              <a:rPr lang="id-ID" dirty="0" smtClean="0"/>
              <a:t>Beberapa device </a:t>
            </a:r>
            <a:r>
              <a:rPr lang="id-ID" dirty="0"/>
              <a:t>driver </a:t>
            </a:r>
            <a:r>
              <a:rPr lang="id-ID" dirty="0" smtClean="0"/>
              <a:t>digunakan </a:t>
            </a:r>
            <a:r>
              <a:rPr lang="id-ID" dirty="0"/>
              <a:t>pengguna </a:t>
            </a:r>
            <a:r>
              <a:rPr lang="id-ID" dirty="0" smtClean="0"/>
              <a:t>komputer karena </a:t>
            </a:r>
            <a:r>
              <a:rPr lang="id-ID" dirty="0"/>
              <a:t>keperluan </a:t>
            </a:r>
            <a:r>
              <a:rPr lang="id-ID" dirty="0" smtClean="0"/>
              <a:t>pengguna</a:t>
            </a:r>
            <a:r>
              <a:rPr lang="id-ID" dirty="0"/>
              <a:t>. </a:t>
            </a:r>
            <a:endParaRPr lang="id-ID" dirty="0" smtClean="0"/>
          </a:p>
          <a:p>
            <a:pPr fontAlgn="base"/>
            <a:r>
              <a:rPr lang="id-ID" dirty="0" smtClean="0"/>
              <a:t>Al:</a:t>
            </a:r>
            <a:br>
              <a:rPr lang="id-ID" dirty="0"/>
            </a:br>
            <a:r>
              <a:rPr lang="id-ID" dirty="0"/>
              <a:t>Kalangan gamers </a:t>
            </a:r>
            <a:r>
              <a:rPr lang="id-ID" dirty="0" smtClean="0"/>
              <a:t>menginstall  device </a:t>
            </a:r>
            <a:r>
              <a:rPr lang="id-ID" dirty="0"/>
              <a:t>driver </a:t>
            </a:r>
            <a:r>
              <a:rPr lang="id-ID" dirty="0" smtClean="0"/>
              <a:t> untuk hardware  (VGA  </a:t>
            </a:r>
            <a:r>
              <a:rPr lang="id-ID" dirty="0"/>
              <a:t>Nvidia </a:t>
            </a:r>
            <a:r>
              <a:rPr lang="id-ID" dirty="0" smtClean="0"/>
              <a:t>GeForce atau   </a:t>
            </a:r>
            <a:r>
              <a:rPr lang="id-ID" dirty="0"/>
              <a:t>alat </a:t>
            </a:r>
            <a:r>
              <a:rPr lang="id-ID" dirty="0" smtClean="0"/>
              <a:t>input Joystick) yang dibutuhkan agar games dapat dimainkan sebagaimana mestinya  </a:t>
            </a:r>
            <a:endParaRPr lang="id-ID"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665" y="996287"/>
            <a:ext cx="5497413" cy="2770495"/>
          </a:xfrm>
          <a:prstGeom prst="rect">
            <a:avLst/>
          </a:prstGeom>
        </p:spPr>
      </p:pic>
      <p:sp>
        <p:nvSpPr>
          <p:cNvPr id="5" name="TextBox 4"/>
          <p:cNvSpPr txBox="1"/>
          <p:nvPr/>
        </p:nvSpPr>
        <p:spPr>
          <a:xfrm>
            <a:off x="539552" y="404664"/>
            <a:ext cx="403244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2000" dirty="0" smtClean="0"/>
              <a:t>Device Driver</a:t>
            </a:r>
            <a:endParaRPr lang="id-ID"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005064"/>
            <a:ext cx="7534275" cy="249289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4591" y="2195463"/>
            <a:ext cx="4038600" cy="4530725"/>
          </a:xfrm>
        </p:spPr>
        <p:txBody>
          <a:bodyPr>
            <a:normAutofit/>
          </a:bodyPr>
          <a:lstStyle/>
          <a:p>
            <a:endParaRPr lang="id-ID"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364060"/>
            <a:ext cx="4504672" cy="4305300"/>
          </a:xfrm>
          <a:prstGeom prst="rect">
            <a:avLst/>
          </a:prstGeom>
        </p:spPr>
      </p:pic>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85742" y="2379609"/>
            <a:ext cx="4001058" cy="4346579"/>
          </a:xfrm>
        </p:spPr>
      </p:pic>
      <p:sp>
        <p:nvSpPr>
          <p:cNvPr id="12" name="Rectangle 11"/>
          <p:cNvSpPr/>
          <p:nvPr/>
        </p:nvSpPr>
        <p:spPr>
          <a:xfrm>
            <a:off x="251520" y="943514"/>
            <a:ext cx="843528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r>
              <a:rPr lang="id-ID" dirty="0" smtClean="0"/>
              <a:t>Beberapa device </a:t>
            </a:r>
            <a:r>
              <a:rPr lang="id-ID" dirty="0"/>
              <a:t>driver </a:t>
            </a:r>
            <a:r>
              <a:rPr lang="id-ID" dirty="0" smtClean="0"/>
              <a:t>digunakan </a:t>
            </a:r>
            <a:r>
              <a:rPr lang="id-ID" dirty="0"/>
              <a:t>pengguna </a:t>
            </a:r>
            <a:r>
              <a:rPr lang="id-ID" dirty="0" smtClean="0"/>
              <a:t>komputer karena </a:t>
            </a:r>
            <a:r>
              <a:rPr lang="id-ID" dirty="0"/>
              <a:t>keperluan </a:t>
            </a:r>
            <a:r>
              <a:rPr lang="id-ID" dirty="0" smtClean="0"/>
              <a:t>pengguna</a:t>
            </a:r>
            <a:r>
              <a:rPr lang="id-ID" dirty="0"/>
              <a:t>. </a:t>
            </a:r>
            <a:endParaRPr lang="id-ID" dirty="0" smtClean="0"/>
          </a:p>
          <a:p>
            <a:pPr fontAlgn="base"/>
            <a:r>
              <a:rPr lang="id-ID" dirty="0" smtClean="0"/>
              <a:t>Al:</a:t>
            </a:r>
            <a:br>
              <a:rPr lang="id-ID" dirty="0"/>
            </a:br>
            <a:r>
              <a:rPr lang="id-ID" dirty="0"/>
              <a:t>Kalangan gamers </a:t>
            </a:r>
            <a:r>
              <a:rPr lang="id-ID" dirty="0" smtClean="0"/>
              <a:t>menginstall  device </a:t>
            </a:r>
            <a:r>
              <a:rPr lang="id-ID" dirty="0"/>
              <a:t>driver </a:t>
            </a:r>
            <a:r>
              <a:rPr lang="id-ID" dirty="0" smtClean="0"/>
              <a:t> untuk hardware  (VGA  </a:t>
            </a:r>
            <a:r>
              <a:rPr lang="id-ID" dirty="0"/>
              <a:t>Nvidia </a:t>
            </a:r>
            <a:r>
              <a:rPr lang="id-ID" dirty="0" smtClean="0"/>
              <a:t>GeForce atau   </a:t>
            </a:r>
            <a:r>
              <a:rPr lang="id-ID" dirty="0"/>
              <a:t>alat </a:t>
            </a:r>
            <a:r>
              <a:rPr lang="id-ID" dirty="0" smtClean="0"/>
              <a:t>input Joystick) yang dibutuhkan agar games dapat dimainkan sebagaimana mestinya  </a:t>
            </a:r>
            <a:endParaRPr lang="id-ID" dirty="0"/>
          </a:p>
        </p:txBody>
      </p:sp>
      <p:sp>
        <p:nvSpPr>
          <p:cNvPr id="7" name="TextBox 6"/>
          <p:cNvSpPr txBox="1"/>
          <p:nvPr/>
        </p:nvSpPr>
        <p:spPr>
          <a:xfrm>
            <a:off x="539552" y="404664"/>
            <a:ext cx="403244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2000" dirty="0" smtClean="0"/>
              <a:t>Device Driver</a:t>
            </a:r>
            <a:endParaRPr lang="id-ID"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id-ID" dirty="0" smtClean="0"/>
              <a:t>Perangkat Lunak</a:t>
            </a:r>
            <a:endParaRPr lang="id-ID" dirty="0"/>
          </a:p>
        </p:txBody>
      </p:sp>
      <p:sp>
        <p:nvSpPr>
          <p:cNvPr id="3" name="Content Placeholder 2"/>
          <p:cNvSpPr>
            <a:spLocks noGrp="1"/>
          </p:cNvSpPr>
          <p:nvPr>
            <p:ph sz="half" idx="1"/>
          </p:nvPr>
        </p:nvSpPr>
        <p:spPr/>
        <p:txBody>
          <a:bodyPr>
            <a:normAutofit fontScale="77500" lnSpcReduction="10000"/>
          </a:bodyPr>
          <a:lstStyle/>
          <a:p>
            <a:pPr>
              <a:buFont typeface="Wingdings" panose="05000000000000000000" pitchFamily="2" charset="2"/>
              <a:buChar char="ü"/>
            </a:pPr>
            <a:r>
              <a:rPr lang="en-GB" dirty="0" err="1">
                <a:latin typeface="Times New Roman" panose="02020603050405020304" pitchFamily="18" charset="0"/>
                <a:cs typeface="Times New Roman" panose="02020603050405020304" pitchFamily="18" charset="0"/>
              </a:rPr>
              <a:t>Adalah</a:t>
            </a:r>
            <a:r>
              <a:rPr lang="en-GB" dirty="0">
                <a:latin typeface="Times New Roman" panose="02020603050405020304" pitchFamily="18" charset="0"/>
                <a:cs typeface="Times New Roman" panose="02020603050405020304" pitchFamily="18" charset="0"/>
              </a:rPr>
              <a:t> program yang </a:t>
            </a:r>
            <a:r>
              <a:rPr lang="en-GB" dirty="0" err="1">
                <a:latin typeface="Times New Roman" panose="02020603050405020304" pitchFamily="18" charset="0"/>
                <a:cs typeface="Times New Roman" panose="02020603050405020304" pitchFamily="18" charset="0"/>
              </a:rPr>
              <a:t>berisi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intruksi</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perintah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untuk</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melakukan</a:t>
            </a:r>
            <a:r>
              <a:rPr lang="en-GB" dirty="0">
                <a:latin typeface="Times New Roman" panose="02020603050405020304" pitchFamily="18" charset="0"/>
                <a:cs typeface="Times New Roman" panose="02020603050405020304" pitchFamily="18" charset="0"/>
              </a:rPr>
              <a:t> proses </a:t>
            </a:r>
            <a:r>
              <a:rPr lang="en-GB" dirty="0" err="1">
                <a:latin typeface="Times New Roman" panose="02020603050405020304" pitchFamily="18" charset="0"/>
                <a:cs typeface="Times New Roman" panose="02020603050405020304" pitchFamily="18" charset="0"/>
              </a:rPr>
              <a:t>pengolahan</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data</a:t>
            </a:r>
            <a:endParaRPr lang="id-ID"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Merupakan</a:t>
            </a:r>
            <a:r>
              <a:rPr lang="en-US" dirty="0" smtClean="0">
                <a:latin typeface="Times New Roman" panose="02020603050405020304" pitchFamily="18" charset="0"/>
                <a:cs typeface="Times New Roman" panose="02020603050405020304" pitchFamily="18" charset="0"/>
              </a:rPr>
              <a:t> program yang </a:t>
            </a:r>
            <a:r>
              <a:rPr lang="en-US" dirty="0" err="1" smtClean="0">
                <a:latin typeface="Times New Roman" panose="02020603050405020304" pitchFamily="18" charset="0"/>
                <a:cs typeface="Times New Roman" panose="02020603050405020304" pitchFamily="18" charset="0"/>
              </a:rPr>
              <a:t>berisi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intruksi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atau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perintah</a:t>
            </a:r>
            <a:r>
              <a:rPr lang="en-US" dirty="0" smtClean="0">
                <a:latin typeface="Times New Roman" panose="02020603050405020304" pitchFamily="18" charset="0"/>
                <a:cs typeface="Times New Roman" panose="02020603050405020304" pitchFamily="18" charset="0"/>
              </a:rPr>
              <a:t> yang </a:t>
            </a:r>
            <a:r>
              <a:rPr lang="en-US" dirty="0" err="1" smtClean="0">
                <a:latin typeface="Times New Roman" panose="02020603050405020304" pitchFamily="18" charset="0"/>
                <a:cs typeface="Times New Roman" panose="02020603050405020304" pitchFamily="18" charset="0"/>
              </a:rPr>
              <a:t>dimengerti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oleh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komputer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untuk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melakukan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kegiatan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seperti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menghitung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menggambar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menghasilkan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suara</a:t>
            </a:r>
            <a:endParaRPr lang="id-ID"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id-ID" dirty="0" smtClean="0">
                <a:latin typeface="Times New Roman" panose="02020603050405020304" pitchFamily="18" charset="0"/>
                <a:cs typeface="Times New Roman" panose="02020603050405020304" pitchFamily="18" charset="0"/>
              </a:rPr>
              <a:t>Perangkat lunak adalah serangkaian instruksi dan data terkait yang mengarahkan komputer untuk melakukan tugas</a:t>
            </a:r>
            <a:endParaRPr lang="id-ID" dirty="0" smtClean="0">
              <a:solidFill>
                <a:srgbClr val="330066"/>
              </a:solidFill>
              <a:latin typeface="Times New Roman" panose="02020603050405020304" pitchFamily="18" charset="0"/>
              <a:cs typeface="Times New Roman" panose="02020603050405020304" pitchFamily="18" charset="0"/>
            </a:endParaRPr>
          </a:p>
          <a:p>
            <a:endParaRPr lang="en-GB" dirty="0">
              <a:solidFill>
                <a:srgbClr val="330066"/>
              </a:solidFill>
              <a:latin typeface="Tahoma" panose="020B0604030504040204" pitchFamily="34" charset="0"/>
            </a:endParaRPr>
          </a:p>
          <a:p>
            <a:endParaRPr lang="id-ID" dirty="0"/>
          </a:p>
        </p:txBody>
      </p:sp>
      <p:pic>
        <p:nvPicPr>
          <p:cNvPr id="6" name="Content Placeholder 1" descr="pc-software-1024x614"/>
          <p:cNvPicPr>
            <a:picLocks noGrp="1" noChangeAspect="1"/>
          </p:cNvPicPr>
          <p:nvPr>
            <p:ph sz="half" idx="2"/>
          </p:nvPr>
        </p:nvPicPr>
        <p:blipFill>
          <a:blip r:embed="rId1"/>
          <a:stretch>
            <a:fillRect/>
          </a:stretch>
        </p:blipFill>
        <p:spPr>
          <a:xfrm>
            <a:off x="4648200" y="2652395"/>
            <a:ext cx="4038600" cy="24212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0253128-4FAB-4D3B-9A98-F85030B75E88}" type="slidenum">
              <a:rPr lang="en-US"/>
            </a:fld>
            <a:endParaRPr lang="en-US" dirty="0"/>
          </a:p>
        </p:txBody>
      </p:sp>
      <p:sp>
        <p:nvSpPr>
          <p:cNvPr id="16386" name="Rectangle 2"/>
          <p:cNvSpPr>
            <a:spLocks noGrp="1" noChangeArrowheads="1"/>
          </p:cNvSpPr>
          <p:nvPr>
            <p:ph type="title"/>
          </p:nvPr>
        </p:nvSpPr>
        <p:spPr/>
        <p:style>
          <a:lnRef idx="2">
            <a:schemeClr val="dk1"/>
          </a:lnRef>
          <a:fillRef idx="1">
            <a:schemeClr val="lt1"/>
          </a:fillRef>
          <a:effectRef idx="0">
            <a:schemeClr val="dk1"/>
          </a:effectRef>
          <a:fontRef idx="minor">
            <a:schemeClr val="dk1"/>
          </a:fontRef>
        </p:style>
        <p:txBody>
          <a:bodyPr/>
          <a:lstStyle/>
          <a:p>
            <a:r>
              <a:rPr lang="id-ID" i="1" dirty="0"/>
              <a:t>Software </a:t>
            </a:r>
            <a:r>
              <a:rPr lang="en-US" b="1" i="1" dirty="0" smtClean="0"/>
              <a:t>Utility</a:t>
            </a:r>
            <a:endParaRPr lang="en-US" b="1" i="1" dirty="0"/>
          </a:p>
        </p:txBody>
      </p:sp>
      <p:sp>
        <p:nvSpPr>
          <p:cNvPr id="16387" name="Rectangle 3"/>
          <p:cNvSpPr>
            <a:spLocks noGrp="1" noChangeArrowheads="1"/>
          </p:cNvSpPr>
          <p:nvPr>
            <p:ph type="body" sz="half" idx="1"/>
          </p:nvPr>
        </p:nvSpPr>
        <p:spPr>
          <a:xfrm>
            <a:off x="457200" y="1676400"/>
            <a:ext cx="3352800" cy="4383088"/>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id-ID" sz="2400" dirty="0" smtClean="0"/>
              <a:t>Merupakan </a:t>
            </a:r>
            <a:r>
              <a:rPr lang="id-ID" sz="2400" dirty="0"/>
              <a:t>perangkat lunak yang dibuat untuk membantu proses analisis, </a:t>
            </a:r>
            <a:r>
              <a:rPr lang="id-ID" sz="2400" dirty="0" smtClean="0"/>
              <a:t>pengaturan, </a:t>
            </a:r>
            <a:r>
              <a:rPr lang="id-ID" sz="2400" dirty="0"/>
              <a:t>optimasi atau perawatan </a:t>
            </a:r>
            <a:r>
              <a:rPr lang="id-ID" sz="2400" dirty="0" smtClean="0"/>
              <a:t>komputer</a:t>
            </a:r>
            <a:endParaRPr lang="id-ID" sz="2400" dirty="0" smtClean="0"/>
          </a:p>
          <a:p>
            <a:r>
              <a:rPr lang="id-ID" sz="2400" dirty="0" smtClean="0"/>
              <a:t>Keberadannya </a:t>
            </a:r>
            <a:r>
              <a:rPr lang="id-ID" sz="2400" dirty="0"/>
              <a:t>akan sangat dibutuhkan </a:t>
            </a:r>
            <a:r>
              <a:rPr lang="id-ID" sz="2400" dirty="0" smtClean="0"/>
              <a:t>apabila ada kendala pada komputer yang sedang digunakan</a:t>
            </a:r>
            <a:endParaRPr lang="en-US" sz="2400" dirty="0">
              <a:latin typeface="Bodoni MT" panose="02070603080606020203" pitchFamily="18" charset="0"/>
            </a:endParaRPr>
          </a:p>
        </p:txBody>
      </p:sp>
      <p:sp>
        <p:nvSpPr>
          <p:cNvPr id="2" name="Content Placeholder 1"/>
          <p:cNvSpPr>
            <a:spLocks noGrp="1"/>
          </p:cNvSpPr>
          <p:nvPr>
            <p:ph sz="half" idx="2"/>
          </p:nvPr>
        </p:nvSpPr>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r>
              <a:rPr lang="id-ID" dirty="0">
                <a:latin typeface="Arial Rounded MT Bold" panose="020F0704030504030204" pitchFamily="34" charset="0"/>
              </a:rPr>
              <a:t>Adalah p</a:t>
            </a:r>
            <a:r>
              <a:rPr lang="en-US" dirty="0" err="1">
                <a:latin typeface="Arial Rounded MT Bold" panose="020F0704030504030204" pitchFamily="34" charset="0"/>
              </a:rPr>
              <a:t>rogram</a:t>
            </a:r>
            <a:r>
              <a:rPr lang="en-US" dirty="0">
                <a:latin typeface="Arial Rounded MT Bold" panose="020F0704030504030204" pitchFamily="34" charset="0"/>
              </a:rPr>
              <a:t> bantu yang </a:t>
            </a:r>
            <a:r>
              <a:rPr lang="en-US" dirty="0" err="1">
                <a:latin typeface="Arial Rounded MT Bold" panose="020F0704030504030204" pitchFamily="34" charset="0"/>
              </a:rPr>
              <a:t>bermanfaat</a:t>
            </a:r>
            <a:r>
              <a:rPr lang="en-US" dirty="0">
                <a:latin typeface="Arial Rounded MT Bold" panose="020F0704030504030204" pitchFamily="34" charset="0"/>
              </a:rPr>
              <a:t> </a:t>
            </a:r>
            <a:r>
              <a:rPr lang="en-US" dirty="0" err="1">
                <a:latin typeface="Arial Rounded MT Bold" panose="020F0704030504030204" pitchFamily="34" charset="0"/>
              </a:rPr>
              <a:t>untuk</a:t>
            </a:r>
            <a:r>
              <a:rPr lang="en-US" dirty="0">
                <a:latin typeface="Arial Rounded MT Bold" panose="020F0704030504030204" pitchFamily="34" charset="0"/>
              </a:rPr>
              <a:t> </a:t>
            </a:r>
            <a:r>
              <a:rPr lang="en-US" dirty="0" err="1">
                <a:latin typeface="Arial Rounded MT Bold" panose="020F0704030504030204" pitchFamily="34" charset="0"/>
              </a:rPr>
              <a:t>melakukan</a:t>
            </a:r>
            <a:r>
              <a:rPr lang="en-US" dirty="0">
                <a:latin typeface="Arial Rounded MT Bold" panose="020F0704030504030204" pitchFamily="34" charset="0"/>
              </a:rPr>
              <a:t> </a:t>
            </a:r>
            <a:r>
              <a:rPr lang="en-US" dirty="0" err="1">
                <a:latin typeface="Arial Rounded MT Bold" panose="020F0704030504030204" pitchFamily="34" charset="0"/>
              </a:rPr>
              <a:t>kegiatan</a:t>
            </a:r>
            <a:r>
              <a:rPr lang="en-US" dirty="0">
                <a:latin typeface="Arial Rounded MT Bold" panose="020F0704030504030204" pitchFamily="34" charset="0"/>
              </a:rPr>
              <a:t> yang </a:t>
            </a:r>
            <a:r>
              <a:rPr lang="id-ID" dirty="0">
                <a:latin typeface="Arial Rounded MT Bold" panose="020F0704030504030204" pitchFamily="34" charset="0"/>
              </a:rPr>
              <a:t>terkait</a:t>
            </a:r>
            <a:r>
              <a:rPr lang="en-US" dirty="0">
                <a:latin typeface="Arial Rounded MT Bold" panose="020F0704030504030204" pitchFamily="34" charset="0"/>
              </a:rPr>
              <a:t> </a:t>
            </a:r>
            <a:r>
              <a:rPr lang="en-US" dirty="0" err="1">
                <a:latin typeface="Arial Rounded MT Bold" panose="020F0704030504030204" pitchFamily="34" charset="0"/>
              </a:rPr>
              <a:t>dengan</a:t>
            </a:r>
            <a:r>
              <a:rPr lang="en-US" dirty="0">
                <a:latin typeface="Arial Rounded MT Bold" panose="020F0704030504030204" pitchFamily="34" charset="0"/>
              </a:rPr>
              <a:t> </a:t>
            </a:r>
            <a:r>
              <a:rPr lang="en-US" dirty="0" err="1">
                <a:latin typeface="Arial Rounded MT Bold" panose="020F0704030504030204" pitchFamily="34" charset="0"/>
              </a:rPr>
              <a:t>sumber</a:t>
            </a:r>
            <a:r>
              <a:rPr lang="en-US" dirty="0">
                <a:latin typeface="Arial Rounded MT Bold" panose="020F0704030504030204" pitchFamily="34" charset="0"/>
              </a:rPr>
              <a:t> </a:t>
            </a:r>
            <a:r>
              <a:rPr lang="en-US" dirty="0" err="1">
                <a:latin typeface="Arial Rounded MT Bold" panose="020F0704030504030204" pitchFamily="34" charset="0"/>
              </a:rPr>
              <a:t>daya</a:t>
            </a:r>
            <a:r>
              <a:rPr lang="en-US" dirty="0">
                <a:latin typeface="Arial Rounded MT Bold" panose="020F0704030504030204" pitchFamily="34" charset="0"/>
              </a:rPr>
              <a:t> </a:t>
            </a:r>
            <a:r>
              <a:rPr lang="en-US" dirty="0" err="1">
                <a:latin typeface="Arial Rounded MT Bold" panose="020F0704030504030204" pitchFamily="34" charset="0"/>
              </a:rPr>
              <a:t>sistem</a:t>
            </a:r>
            <a:r>
              <a:rPr lang="en-US" dirty="0" smtClean="0">
                <a:latin typeface="Arial Rounded MT Bold" panose="020F0704030504030204" pitchFamily="34" charset="0"/>
              </a:rPr>
              <a:t>.</a:t>
            </a:r>
            <a:endParaRPr lang="id-ID" dirty="0" smtClean="0">
              <a:latin typeface="Arial Rounded MT Bold" panose="020F0704030504030204" pitchFamily="34" charset="0"/>
            </a:endParaRPr>
          </a:p>
          <a:p>
            <a:r>
              <a:rPr lang="id-ID" dirty="0" smtClean="0"/>
              <a:t>Beberapa merupakan  </a:t>
            </a:r>
            <a:r>
              <a:rPr lang="id-ID" i="1" dirty="0" smtClean="0"/>
              <a:t>built-in app, sebagian harus di install oleh user</a:t>
            </a:r>
            <a:endParaRPr lang="id-ID" dirty="0"/>
          </a:p>
          <a:p>
            <a:endParaRPr lang="id-ID" dirty="0"/>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1000" fill="hold"/>
                                        <p:tgtEl>
                                          <p:spTgt spid="16386"/>
                                        </p:tgtEl>
                                        <p:attrNameLst>
                                          <p:attrName>ppt_w</p:attrName>
                                        </p:attrNameLst>
                                      </p:cBhvr>
                                      <p:tavLst>
                                        <p:tav tm="0">
                                          <p:val>
                                            <p:strVal val="#ppt_w+.3"/>
                                          </p:val>
                                        </p:tav>
                                        <p:tav tm="100000">
                                          <p:val>
                                            <p:strVal val="#ppt_w"/>
                                          </p:val>
                                        </p:tav>
                                      </p:tavLst>
                                    </p:anim>
                                    <p:anim calcmode="lin" valueType="num">
                                      <p:cBhvr>
                                        <p:cTn id="8" dur="1000" fill="hold"/>
                                        <p:tgtEl>
                                          <p:spTgt spid="16386"/>
                                        </p:tgtEl>
                                        <p:attrNameLst>
                                          <p:attrName>ppt_h</p:attrName>
                                        </p:attrNameLst>
                                      </p:cBhvr>
                                      <p:tavLst>
                                        <p:tav tm="0">
                                          <p:val>
                                            <p:strVal val="#ppt_h"/>
                                          </p:val>
                                        </p:tav>
                                        <p:tav tm="100000">
                                          <p:val>
                                            <p:strVal val="#ppt_h"/>
                                          </p:val>
                                        </p:tav>
                                      </p:tavLst>
                                    </p:anim>
                                    <p:animEffect transition="in" filter="fade">
                                      <p:cBhvr>
                                        <p:cTn id="9" dur="1000"/>
                                        <p:tgtEl>
                                          <p:spTgt spid="16386"/>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6387">
                                            <p:bg/>
                                          </p:spTgt>
                                        </p:tgtEl>
                                        <p:attrNameLst>
                                          <p:attrName>style.visibility</p:attrName>
                                        </p:attrNameLst>
                                      </p:cBhvr>
                                      <p:to>
                                        <p:strVal val="visible"/>
                                      </p:to>
                                    </p:set>
                                    <p:anim calcmode="lin" valueType="num">
                                      <p:cBhvr>
                                        <p:cTn id="14" dur="1000" fill="hold"/>
                                        <p:tgtEl>
                                          <p:spTgt spid="16387">
                                            <p:bg/>
                                          </p:spTgt>
                                        </p:tgtEl>
                                        <p:attrNameLst>
                                          <p:attrName>ppt_w</p:attrName>
                                        </p:attrNameLst>
                                      </p:cBhvr>
                                      <p:tavLst>
                                        <p:tav tm="0">
                                          <p:val>
                                            <p:strVal val="#ppt_w+.3"/>
                                          </p:val>
                                        </p:tav>
                                        <p:tav tm="100000">
                                          <p:val>
                                            <p:strVal val="#ppt_w"/>
                                          </p:val>
                                        </p:tav>
                                      </p:tavLst>
                                    </p:anim>
                                    <p:anim calcmode="lin" valueType="num">
                                      <p:cBhvr>
                                        <p:cTn id="15" dur="1000" fill="hold"/>
                                        <p:tgtEl>
                                          <p:spTgt spid="16387">
                                            <p:bg/>
                                          </p:spTgt>
                                        </p:tgtEl>
                                        <p:attrNameLst>
                                          <p:attrName>ppt_h</p:attrName>
                                        </p:attrNameLst>
                                      </p:cBhvr>
                                      <p:tavLst>
                                        <p:tav tm="0">
                                          <p:val>
                                            <p:strVal val="#ppt_h"/>
                                          </p:val>
                                        </p:tav>
                                        <p:tav tm="100000">
                                          <p:val>
                                            <p:strVal val="#ppt_h"/>
                                          </p:val>
                                        </p:tav>
                                      </p:tavLst>
                                    </p:anim>
                                    <p:animEffect transition="in" filter="fade">
                                      <p:cBhvr>
                                        <p:cTn id="16" dur="1000"/>
                                        <p:tgtEl>
                                          <p:spTgt spid="16387">
                                            <p:bg/>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6387">
                                            <p:txEl>
                                              <p:pRg st="0" end="0"/>
                                            </p:txEl>
                                          </p:spTgt>
                                        </p:tgtEl>
                                        <p:attrNameLst>
                                          <p:attrName>style.visibility</p:attrName>
                                        </p:attrNameLst>
                                      </p:cBhvr>
                                      <p:to>
                                        <p:strVal val="visible"/>
                                      </p:to>
                                    </p:set>
                                    <p:anim calcmode="lin" valueType="num">
                                      <p:cBhvr>
                                        <p:cTn id="21" dur="1000" fill="hold"/>
                                        <p:tgtEl>
                                          <p:spTgt spid="16387">
                                            <p:txEl>
                                              <p:pRg st="0" end="0"/>
                                            </p:txEl>
                                          </p:spTgt>
                                        </p:tgtEl>
                                        <p:attrNameLst>
                                          <p:attrName>ppt_w</p:attrName>
                                        </p:attrNameLst>
                                      </p:cBhvr>
                                      <p:tavLst>
                                        <p:tav tm="0">
                                          <p:val>
                                            <p:strVal val="#ppt_w+.3"/>
                                          </p:val>
                                        </p:tav>
                                        <p:tav tm="100000">
                                          <p:val>
                                            <p:strVal val="#ppt_w"/>
                                          </p:val>
                                        </p:tav>
                                      </p:tavLst>
                                    </p:anim>
                                    <p:anim calcmode="lin" valueType="num">
                                      <p:cBhvr>
                                        <p:cTn id="22" dur="1000" fill="hold"/>
                                        <p:tgtEl>
                                          <p:spTgt spid="16387">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1638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6387">
                                            <p:txEl>
                                              <p:pRg st="1" end="1"/>
                                            </p:txEl>
                                          </p:spTgt>
                                        </p:tgtEl>
                                        <p:attrNameLst>
                                          <p:attrName>style.visibility</p:attrName>
                                        </p:attrNameLst>
                                      </p:cBhvr>
                                      <p:to>
                                        <p:strVal val="visible"/>
                                      </p:to>
                                    </p:set>
                                    <p:anim calcmode="lin" valueType="num">
                                      <p:cBhvr>
                                        <p:cTn id="28" dur="1000" fill="hold"/>
                                        <p:tgtEl>
                                          <p:spTgt spid="16387">
                                            <p:txEl>
                                              <p:pRg st="1" end="1"/>
                                            </p:txEl>
                                          </p:spTgt>
                                        </p:tgtEl>
                                        <p:attrNameLst>
                                          <p:attrName>ppt_w</p:attrName>
                                        </p:attrNameLst>
                                      </p:cBhvr>
                                      <p:tavLst>
                                        <p:tav tm="0">
                                          <p:val>
                                            <p:strVal val="#ppt_w+.3"/>
                                          </p:val>
                                        </p:tav>
                                        <p:tav tm="100000">
                                          <p:val>
                                            <p:strVal val="#ppt_w"/>
                                          </p:val>
                                        </p:tav>
                                      </p:tavLst>
                                    </p:anim>
                                    <p:anim calcmode="lin" valueType="num">
                                      <p:cBhvr>
                                        <p:cTn id="29" dur="1000" fill="hold"/>
                                        <p:tgtEl>
                                          <p:spTgt spid="16387">
                                            <p:txEl>
                                              <p:pRg st="1" end="1"/>
                                            </p:txEl>
                                          </p:spTgt>
                                        </p:tgtEl>
                                        <p:attrNameLst>
                                          <p:attrName>ppt_h</p:attrName>
                                        </p:attrNameLst>
                                      </p:cBhvr>
                                      <p:tavLst>
                                        <p:tav tm="0">
                                          <p:val>
                                            <p:strVal val="#ppt_h"/>
                                          </p:val>
                                        </p:tav>
                                        <p:tav tm="100000">
                                          <p:val>
                                            <p:strVal val="#ppt_h"/>
                                          </p:val>
                                        </p:tav>
                                      </p:tavLst>
                                    </p:anim>
                                    <p:animEffect transition="in" filter="fade">
                                      <p:cBhvr>
                                        <p:cTn id="30" dur="10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6" y="1628800"/>
            <a:ext cx="4546848" cy="45719"/>
          </a:xfrm>
        </p:spPr>
        <p:txBody>
          <a:bodyPr>
            <a:normAutofit fontScale="90000"/>
          </a:bodyPr>
          <a:lstStyle/>
          <a:p>
            <a:r>
              <a:rPr lang="id-ID" dirty="0" smtClean="0"/>
              <a:t>Task manager </a:t>
            </a:r>
            <a:endParaRPr lang="id-ID" dirty="0"/>
          </a:p>
        </p:txBody>
      </p:sp>
      <p:sp>
        <p:nvSpPr>
          <p:cNvPr id="3" name="Text Placeholder 2"/>
          <p:cNvSpPr>
            <a:spLocks noGrp="1"/>
          </p:cNvSpPr>
          <p:nvPr>
            <p:ph type="body" sz="half" idx="1"/>
          </p:nvPr>
        </p:nvSpPr>
        <p:spPr/>
        <p:txBody>
          <a:bodyPr/>
          <a:lstStyle/>
          <a:p>
            <a:endParaRPr lang="id-ID" dirty="0"/>
          </a:p>
        </p:txBody>
      </p:sp>
      <p:sp>
        <p:nvSpPr>
          <p:cNvPr id="6" name="Rectangle 2"/>
          <p:cNvSpPr txBox="1">
            <a:spLocks noChangeArrowheads="1"/>
          </p:cNvSpPr>
          <p:nvPr/>
        </p:nvSpPr>
        <p:spPr>
          <a:xfrm>
            <a:off x="457200" y="277813"/>
            <a:ext cx="8229600" cy="77492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i="1" smtClean="0"/>
              <a:t>Software </a:t>
            </a:r>
            <a:r>
              <a:rPr lang="en-US" b="1" i="1" smtClean="0"/>
              <a:t>Utility</a:t>
            </a:r>
            <a:endParaRPr lang="en-US" b="1" i="1"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8" y="1556792"/>
            <a:ext cx="4392488" cy="5047641"/>
          </a:xfrm>
          <a:prstGeom prst="rect">
            <a:avLst/>
          </a:prstGeom>
        </p:spPr>
      </p:pic>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25888" y="1988840"/>
            <a:ext cx="4038600" cy="439248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p:txBody>
          <a:bodyPr>
            <a:normAutofit/>
          </a:bodyPr>
          <a:lstStyle/>
          <a:p>
            <a:endParaRPr lang="id-ID" dirty="0"/>
          </a:p>
        </p:txBody>
      </p:sp>
      <p:sp>
        <p:nvSpPr>
          <p:cNvPr id="4" name="Content Placeholder 3"/>
          <p:cNvSpPr>
            <a:spLocks noGrp="1"/>
          </p:cNvSpPr>
          <p:nvPr>
            <p:ph sz="half" idx="2"/>
          </p:nvPr>
        </p:nvSpPr>
        <p:spPr/>
        <p:txBody>
          <a:bodyPr>
            <a:normAutofit fontScale="62500" lnSpcReduction="20000"/>
          </a:bodyPr>
          <a:lstStyle/>
          <a:p>
            <a:r>
              <a:rPr lang="id-ID" b="1" dirty="0"/>
              <a:t>Archivers dan Data Compression</a:t>
            </a:r>
            <a:endParaRPr lang="id-ID" dirty="0"/>
          </a:p>
          <a:p>
            <a:r>
              <a:rPr lang="id-ID" dirty="0"/>
              <a:t>Perangkat lunak untuk membuat file menjadi arsip sekaligus mengompres (memperkecil) ukurannya </a:t>
            </a:r>
            <a:endParaRPr lang="id-ID" dirty="0" smtClean="0"/>
          </a:p>
          <a:p>
            <a:r>
              <a:rPr lang="id-ID" dirty="0" smtClean="0"/>
              <a:t>Sangat </a:t>
            </a:r>
            <a:r>
              <a:rPr lang="id-ID" dirty="0"/>
              <a:t>bermanfaat untuk </a:t>
            </a:r>
            <a:r>
              <a:rPr lang="id-ID" dirty="0" smtClean="0"/>
              <a:t>menghemat media penyimpanan Mempercepat pengiriman file </a:t>
            </a:r>
            <a:r>
              <a:rPr lang="id-ID" i="1" dirty="0" smtClean="0"/>
              <a:t>via </a:t>
            </a:r>
            <a:r>
              <a:rPr lang="id-ID" i="1" dirty="0"/>
              <a:t>email</a:t>
            </a:r>
            <a:r>
              <a:rPr lang="id-ID" dirty="0"/>
              <a:t> </a:t>
            </a:r>
            <a:r>
              <a:rPr lang="id-ID" dirty="0" smtClean="0"/>
              <a:t> jika banyak file harus dikirim</a:t>
            </a:r>
            <a:endParaRPr lang="id-ID" dirty="0" smtClean="0"/>
          </a:p>
          <a:p>
            <a:r>
              <a:rPr lang="id-ID" dirty="0" smtClean="0"/>
              <a:t>Beberapa </a:t>
            </a:r>
            <a:r>
              <a:rPr lang="id-ID" dirty="0"/>
              <a:t>perangkat lunak untuk membuat arsip dan mengkompresi ukuran data diantaranya WinRAR, WinZip, FilZip, 7-Zip, </a:t>
            </a:r>
            <a:r>
              <a:rPr lang="id-ID" dirty="0" smtClean="0"/>
              <a:t>PowerISO</a:t>
            </a:r>
            <a:endParaRPr lang="id-ID"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7624" y="1844824"/>
            <a:ext cx="2143125" cy="214312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229100"/>
            <a:ext cx="2857500" cy="1600200"/>
          </a:xfrm>
          <a:prstGeom prst="rect">
            <a:avLst/>
          </a:prstGeom>
        </p:spPr>
      </p:pic>
      <p:sp>
        <p:nvSpPr>
          <p:cNvPr id="8" name="Rectangle 2"/>
          <p:cNvSpPr txBox="1">
            <a:spLocks noChangeArrowheads="1"/>
          </p:cNvSpPr>
          <p:nvPr/>
        </p:nvSpPr>
        <p:spPr>
          <a:xfrm>
            <a:off x="457200" y="277813"/>
            <a:ext cx="8229600" cy="77492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i="1" smtClean="0"/>
              <a:t>Software </a:t>
            </a:r>
            <a:r>
              <a:rPr lang="en-US" b="1" i="1" smtClean="0"/>
              <a:t>Utility</a:t>
            </a: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p:txBody>
          <a:bodyPr>
            <a:normAutofit/>
          </a:bodyPr>
          <a:lstStyle/>
          <a:p>
            <a:endParaRPr lang="id-ID" dirty="0"/>
          </a:p>
        </p:txBody>
      </p:sp>
      <p:sp>
        <p:nvSpPr>
          <p:cNvPr id="4" name="Content Placeholder 3"/>
          <p:cNvSpPr>
            <a:spLocks noGrp="1"/>
          </p:cNvSpPr>
          <p:nvPr>
            <p:ph sz="half" idx="2"/>
          </p:nvPr>
        </p:nvSpPr>
        <p:spPr/>
        <p:txBody>
          <a:bodyPr>
            <a:normAutofit fontScale="70000" lnSpcReduction="20000"/>
          </a:bodyPr>
          <a:lstStyle/>
          <a:p>
            <a:r>
              <a:rPr lang="id-ID" b="1" dirty="0"/>
              <a:t>Disk Partition Editors</a:t>
            </a:r>
            <a:endParaRPr lang="id-ID" dirty="0"/>
          </a:p>
          <a:p>
            <a:r>
              <a:rPr lang="id-ID" dirty="0" smtClean="0"/>
              <a:t>Partisi  atau pembagian ukuran ruang pada hard disk sangat penting agar pengguna komputer dapat menentukan drive dan ukuran yang tepat untuk menyimpan data, program dll yang terkait dengan sistem komputer </a:t>
            </a:r>
            <a:endParaRPr lang="id-ID" dirty="0" smtClean="0"/>
          </a:p>
          <a:p>
            <a:r>
              <a:rPr lang="id-ID" b="1" dirty="0" smtClean="0"/>
              <a:t>Built in Disk </a:t>
            </a:r>
            <a:r>
              <a:rPr lang="id-ID" b="1" dirty="0"/>
              <a:t>Partition </a:t>
            </a:r>
            <a:r>
              <a:rPr lang="id-ID" b="1" dirty="0" smtClean="0"/>
              <a:t>Editors ada pado OS </a:t>
            </a:r>
            <a:endParaRPr lang="id-ID" dirty="0"/>
          </a:p>
          <a:p>
            <a:r>
              <a:rPr lang="id-ID" dirty="0" smtClean="0"/>
              <a:t>Software Partition yang harus di install ex : Partition Wizard ,Partition Magic</a:t>
            </a:r>
            <a:endParaRPr lang="id-ID"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139" y="1569493"/>
            <a:ext cx="4464496" cy="4451795"/>
          </a:xfrm>
          <a:prstGeom prst="rect">
            <a:avLst/>
          </a:prstGeom>
        </p:spPr>
      </p:pic>
      <p:sp>
        <p:nvSpPr>
          <p:cNvPr id="6" name="Rectangle 2"/>
          <p:cNvSpPr txBox="1">
            <a:spLocks noChangeArrowheads="1"/>
          </p:cNvSpPr>
          <p:nvPr/>
        </p:nvSpPr>
        <p:spPr>
          <a:xfrm>
            <a:off x="457200" y="277813"/>
            <a:ext cx="8229600" cy="70291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i="1" smtClean="0"/>
              <a:t>Software </a:t>
            </a:r>
            <a:r>
              <a:rPr lang="en-US" b="1" i="1" smtClean="0"/>
              <a:t>Utility</a:t>
            </a: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p:txBody>
          <a:bodyPr>
            <a:normAutofit fontScale="77500" lnSpcReduction="20000"/>
          </a:bodyPr>
          <a:lstStyle/>
          <a:p>
            <a:r>
              <a:rPr lang="id-ID" b="1" dirty="0"/>
              <a:t>Disk Defragmenters</a:t>
            </a:r>
            <a:endParaRPr lang="id-ID" dirty="0"/>
          </a:p>
          <a:p>
            <a:r>
              <a:rPr lang="id-ID" dirty="0"/>
              <a:t>Pada sistem operasi Windows terdapat </a:t>
            </a:r>
            <a:r>
              <a:rPr lang="id-ID" i="1" dirty="0"/>
              <a:t>built-in app</a:t>
            </a:r>
            <a:r>
              <a:rPr lang="id-ID" dirty="0"/>
              <a:t> yang bernama “Disk Defragmenter”, perangkat lunak ini digunakan untuk mendefrag suatu partisi </a:t>
            </a:r>
            <a:r>
              <a:rPr lang="id-ID" i="1" dirty="0"/>
              <a:t>hard disk drive</a:t>
            </a:r>
            <a:r>
              <a:rPr lang="id-ID" dirty="0"/>
              <a:t>, dengan demikian ruang kosong pada </a:t>
            </a:r>
            <a:r>
              <a:rPr lang="id-ID" i="1" dirty="0"/>
              <a:t>hard disk drive</a:t>
            </a:r>
            <a:r>
              <a:rPr lang="id-ID" dirty="0"/>
              <a:t> dapat dioptimasi dan proses pembacaan data didalamnya menjadi relatif lebih cepat</a:t>
            </a:r>
            <a:r>
              <a:rPr lang="id-ID" dirty="0" smtClean="0"/>
              <a:t>.</a:t>
            </a:r>
            <a:endParaRPr lang="id-ID" dirty="0"/>
          </a:p>
          <a:p>
            <a:endParaRPr lang="id-ID" dirty="0"/>
          </a:p>
        </p:txBody>
      </p:sp>
      <p:pic>
        <p:nvPicPr>
          <p:cNvPr id="5" name="Content Placeholder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4499992" y="1556792"/>
            <a:ext cx="4320480" cy="4392488"/>
          </a:xfrm>
        </p:spPr>
      </p:pic>
      <p:sp>
        <p:nvSpPr>
          <p:cNvPr id="6" name="Rectangle 2"/>
          <p:cNvSpPr txBox="1">
            <a:spLocks noGrp="1" noChangeArrowheads="1"/>
          </p:cNvSpPr>
          <p:nvPr>
            <p:ph type="title"/>
          </p:nvPr>
        </p:nvSpPr>
        <p:spPr>
          <a:xfrm>
            <a:off x="457200" y="277813"/>
            <a:ext cx="8229600" cy="70291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i="1" smtClean="0"/>
              <a:t>Software </a:t>
            </a:r>
            <a:r>
              <a:rPr lang="en-US" b="1" i="1" smtClean="0"/>
              <a:t>Utility</a:t>
            </a: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p:txBody>
          <a:bodyPr>
            <a:normAutofit fontScale="67500" lnSpcReduction="20000"/>
          </a:bodyPr>
          <a:lstStyle/>
          <a:p>
            <a:r>
              <a:rPr lang="en-GB">
                <a:solidFill>
                  <a:schemeClr val="tx1"/>
                </a:solidFill>
                <a:effectLst>
                  <a:outerShdw blurRad="38100" dist="19050" dir="2700000" algn="tl" rotWithShape="0">
                    <a:schemeClr val="dk1">
                      <a:alpha val="40000"/>
                    </a:schemeClr>
                  </a:outerShdw>
                </a:effectLst>
                <a:sym typeface="+mn-ea"/>
              </a:rPr>
              <a:t>Anti Virus</a:t>
            </a:r>
            <a:r>
              <a:rPr lang="en-GB">
                <a:sym typeface="+mn-ea"/>
              </a:rPr>
              <a:t> merupakan utility untuk menjaga keamanan komputer</a:t>
            </a:r>
            <a:endParaRPr lang="en-GB"/>
          </a:p>
          <a:p>
            <a:r>
              <a:rPr lang="id-ID" i="1" dirty="0"/>
              <a:t>Antivirus</a:t>
            </a:r>
            <a:r>
              <a:rPr lang="id-ID" dirty="0"/>
              <a:t> merupakan aplikasi yang sudah dapat dipastikan terpasang pada setiap sistem operasi (terutama Windows), sistem operasi tanpa Antivirus akan sangat beresiko tinggi terhadap kehilangan dan kerusakan data atau bahkan pencurian data sensitif dengan berbagai teknik hacking. </a:t>
            </a:r>
            <a:endParaRPr lang="id-ID" dirty="0"/>
          </a:p>
          <a:p>
            <a:endParaRPr lang="id-ID" dirty="0"/>
          </a:p>
        </p:txBody>
      </p:sp>
      <p:sp>
        <p:nvSpPr>
          <p:cNvPr id="6" name="Rectangle 2"/>
          <p:cNvSpPr txBox="1">
            <a:spLocks noGrp="1" noChangeArrowheads="1"/>
          </p:cNvSpPr>
          <p:nvPr>
            <p:ph type="title"/>
          </p:nvPr>
        </p:nvSpPr>
        <p:spPr>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i="1" smtClean="0"/>
              <a:t>Software </a:t>
            </a:r>
            <a:r>
              <a:rPr lang="en-US" b="1" i="1" smtClean="0"/>
              <a:t>Utility</a:t>
            </a:r>
            <a:endParaRPr lang="en-US" b="1" i="1" dirty="0"/>
          </a:p>
        </p:txBody>
      </p:sp>
      <p:pic>
        <p:nvPicPr>
          <p:cNvPr id="4" name="Content Placeholder 3" descr="virus"/>
          <p:cNvPicPr>
            <a:picLocks noGrp="1" noChangeAspect="1"/>
          </p:cNvPicPr>
          <p:nvPr>
            <p:ph sz="half" idx="2"/>
          </p:nvPr>
        </p:nvPicPr>
        <p:blipFill>
          <a:blip r:embed="rId1"/>
          <a:stretch>
            <a:fillRect/>
          </a:stretch>
        </p:blipFill>
        <p:spPr>
          <a:xfrm>
            <a:off x="4826635" y="2089150"/>
            <a:ext cx="3594735" cy="2679065"/>
          </a:xfrm>
          <a:prstGeom prst="rect">
            <a:avLst/>
          </a:prstGeom>
        </p:spPr>
      </p:pic>
      <p:sp>
        <p:nvSpPr>
          <p:cNvPr id="7" name="Text Box 6"/>
          <p:cNvSpPr txBox="1"/>
          <p:nvPr/>
        </p:nvSpPr>
        <p:spPr>
          <a:xfrm>
            <a:off x="7165975" y="5074920"/>
            <a:ext cx="1255395" cy="245110"/>
          </a:xfrm>
          <a:prstGeom prst="rect">
            <a:avLst/>
          </a:prstGeom>
          <a:noFill/>
        </p:spPr>
        <p:txBody>
          <a:bodyPr wrap="none" rtlCol="0">
            <a:spAutoFit/>
          </a:bodyPr>
          <a:lstStyle/>
          <a:p>
            <a:r>
              <a:rPr lang="id-ID" altLang="en-US" sz="1000"/>
              <a:t>www.macworld.com</a:t>
            </a:r>
            <a:endParaRPr lang="id-ID" alt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65" y="3148648"/>
            <a:ext cx="8229600" cy="1143000"/>
          </a:xfrm>
        </p:spPr>
        <p:style>
          <a:lnRef idx="1">
            <a:schemeClr val="accent3"/>
          </a:lnRef>
          <a:fillRef idx="2">
            <a:schemeClr val="accent3"/>
          </a:fillRef>
          <a:effectRef idx="1">
            <a:schemeClr val="accent3"/>
          </a:effectRef>
          <a:fontRef idx="minor">
            <a:schemeClr val="dk1"/>
          </a:fontRef>
        </p:style>
        <p:txBody>
          <a:bodyPr/>
          <a:lstStyle/>
          <a:p>
            <a:r>
              <a:rPr lang="id-ID" dirty="0" smtClean="0"/>
              <a:t>PERANGKAT LUNAK APLIKASI</a:t>
            </a:r>
            <a:endParaRPr lang="id-ID"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3688"/>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id-ID" altLang="en-US"/>
              <a:t> PERANGKAT LUNAK APLIKASI</a:t>
            </a:r>
            <a:endParaRPr lang="id-ID" altLang="en-US"/>
          </a:p>
        </p:txBody>
      </p:sp>
      <p:sp>
        <p:nvSpPr>
          <p:cNvPr id="3" name="Text Box 2"/>
          <p:cNvSpPr txBox="1"/>
          <p:nvPr/>
        </p:nvSpPr>
        <p:spPr>
          <a:xfrm>
            <a:off x="589915" y="1929130"/>
            <a:ext cx="7964805" cy="4164330"/>
          </a:xfrm>
          <a:prstGeom prst="rect">
            <a:avLst/>
          </a:prstGeom>
          <a:noFill/>
        </p:spPr>
        <p:txBody>
          <a:bodyPr wrap="none" rtlCol="0" anchor="t">
            <a:spAutoFit/>
          </a:bodyPr>
          <a:lstStyle/>
          <a:p>
            <a:pPr marL="285750" lvl="0" indent="-285750" algn="just" defTabSz="457200" eaLnBrk="1" hangingPunct="1">
              <a:spcBef>
                <a:spcPts val="800"/>
              </a:spcBef>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dirty="0">
                <a:latin typeface="Tahoma" panose="020B0604030504040204" pitchFamily="34" charset="0"/>
                <a:sym typeface="+mn-ea"/>
              </a:rPr>
              <a:t>Adalah </a:t>
            </a:r>
            <a:r>
              <a:rPr lang="id-ID" dirty="0">
                <a:latin typeface="Tahoma" panose="020B0604030504040204" pitchFamily="34" charset="0"/>
                <a:sym typeface="+mn-ea"/>
              </a:rPr>
              <a:t>Perangkat lunak </a:t>
            </a:r>
            <a:r>
              <a:rPr dirty="0">
                <a:latin typeface="Tahoma" panose="020B0604030504040204" pitchFamily="34" charset="0"/>
                <a:sym typeface="+mn-ea"/>
              </a:rPr>
              <a:t>yang </a:t>
            </a:r>
            <a:r>
              <a:rPr lang="id-ID" dirty="0">
                <a:latin typeface="Tahoma" panose="020B0604030504040204" pitchFamily="34" charset="0"/>
                <a:sym typeface="+mn-ea"/>
              </a:rPr>
              <a:t>dirancang desainer dan dibuat programmer </a:t>
            </a:r>
            <a:endParaRPr lang="id-ID" dirty="0">
              <a:latin typeface="Tahoma" panose="020B0604030504040204" pitchFamily="34" charset="0"/>
              <a:sym typeface="+mn-ea"/>
            </a:endParaRPr>
          </a:p>
          <a:p>
            <a:pPr lvl="0" indent="0" algn="just" defTabSz="457200" eaLnBrk="1" hangingPunct="1">
              <a:spcBef>
                <a:spcPts val="800"/>
              </a:spcBef>
              <a:buFont typeface="Wingdings" panose="05000000000000000000"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dirty="0">
                <a:latin typeface="Tahoma" panose="020B0604030504040204" pitchFamily="34" charset="0"/>
                <a:sym typeface="+mn-ea"/>
              </a:rPr>
              <a:t>    secara perorangan atau melalui perusahaan pengembang perangkat lunak  </a:t>
            </a:r>
            <a:endParaRPr lang="id-ID" dirty="0">
              <a:latin typeface="Tahoma" panose="020B0604030504040204" pitchFamily="34" charset="0"/>
              <a:sym typeface="+mn-ea"/>
            </a:endParaRPr>
          </a:p>
          <a:p>
            <a:pPr marL="285750" lvl="0" indent="-285750" algn="just" defTabSz="457200" eaLnBrk="1" hangingPunct="1">
              <a:spcBef>
                <a:spcPts val="800"/>
              </a:spcBef>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altLang="en-US">
                <a:sym typeface="+mn-ea"/>
              </a:rPr>
              <a:t>S</a:t>
            </a:r>
            <a:r>
              <a:rPr lang="en-US">
                <a:sym typeface="+mn-ea"/>
              </a:rPr>
              <a:t>ering disebut  ‘program end-user’ </a:t>
            </a:r>
            <a:endParaRPr lang="en-US"/>
          </a:p>
          <a:p>
            <a:pPr marL="285750" lvl="0" indent="-285750" algn="just" defTabSz="457200" eaLnBrk="1" hangingPunct="1">
              <a:spcBef>
                <a:spcPts val="800"/>
              </a:spcBef>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dirty="0">
                <a:latin typeface="Tahoma" panose="020B0604030504040204" pitchFamily="34" charset="0"/>
                <a:sym typeface="+mn-ea"/>
              </a:rPr>
              <a:t>digunakan khusus untuk </a:t>
            </a:r>
            <a:r>
              <a:rPr lang="id-ID" dirty="0">
                <a:latin typeface="Tahoma" panose="020B0604030504040204" pitchFamily="34" charset="0"/>
                <a:sym typeface="+mn-ea"/>
              </a:rPr>
              <a:t>membantu berbagai macam aktivitas atau tugas</a:t>
            </a:r>
            <a:endParaRPr lang="id-ID" dirty="0">
              <a:latin typeface="Tahoma" panose="020B0604030504040204" pitchFamily="34" charset="0"/>
              <a:sym typeface="+mn-ea"/>
            </a:endParaRPr>
          </a:p>
          <a:p>
            <a:pPr lvl="0" indent="0" algn="just" defTabSz="457200" eaLnBrk="1" hangingPunct="1">
              <a:spcBef>
                <a:spcPts val="800"/>
              </a:spcBef>
              <a:buFont typeface="Wingdings" panose="05000000000000000000"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dirty="0">
                <a:latin typeface="Tahoma" panose="020B0604030504040204" pitchFamily="34" charset="0"/>
                <a:sym typeface="+mn-ea"/>
              </a:rPr>
              <a:t>   Aktivitas atau </a:t>
            </a:r>
            <a:r>
              <a:rPr lang="id-ID" altLang="en-US"/>
              <a:t>T</a:t>
            </a:r>
            <a:r>
              <a:rPr lang="en-US"/>
              <a:t>ugas </a:t>
            </a:r>
            <a:r>
              <a:rPr lang="id-ID" altLang="en-US"/>
              <a:t>yang dapat dikerjakan antara lain :</a:t>
            </a:r>
            <a:endParaRPr lang="id-ID" altLang="en-US"/>
          </a:p>
          <a:p>
            <a:pPr lvl="0" indent="0" algn="just" defTabSz="457200" eaLnBrk="1" hangingPunct="1">
              <a:spcBef>
                <a:spcPts val="800"/>
              </a:spcBef>
              <a:buFont typeface="Wingdings" panose="05000000000000000000"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altLang="en-US"/>
              <a:t>                 </a:t>
            </a:r>
            <a:r>
              <a:rPr lang="en-US"/>
              <a:t>membuat dokumen,</a:t>
            </a:r>
            <a:endParaRPr lang="en-US"/>
          </a:p>
          <a:p>
            <a:pPr lvl="0" algn="just" defTabSz="457200" eaLnBrk="1" hangingPunct="1">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 </a:t>
            </a:r>
            <a:r>
              <a:rPr lang="id-ID" altLang="en-US"/>
              <a:t>	</a:t>
            </a:r>
            <a:r>
              <a:rPr lang="en-US"/>
              <a:t>spreadsheet, database, dan publikasi,</a:t>
            </a:r>
            <a:endParaRPr lang="en-US"/>
          </a:p>
          <a:p>
            <a:pPr lvl="0" algn="just" defTabSz="457200" eaLnBrk="1" hangingPunct="1">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 </a:t>
            </a:r>
            <a:r>
              <a:rPr lang="id-ID" altLang="en-US"/>
              <a:t>	</a:t>
            </a:r>
            <a:r>
              <a:rPr lang="en-US"/>
              <a:t>melakukan riset online, mengirim email, membuat grafik ,</a:t>
            </a:r>
            <a:endParaRPr lang="en-US"/>
          </a:p>
          <a:p>
            <a:pPr lvl="0" algn="just" defTabSz="457200" eaLnBrk="1" hangingPunct="1">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 </a:t>
            </a:r>
            <a:r>
              <a:rPr lang="id-ID" altLang="en-US"/>
              <a:t>	</a:t>
            </a:r>
            <a:r>
              <a:rPr lang="en-US"/>
              <a:t>menjalankan bisnis, dan bahkan bermain game! </a:t>
            </a:r>
            <a:endParaRPr lang="en-US"/>
          </a:p>
          <a:p>
            <a:pPr marL="285750" lvl="0" indent="-285750" algn="just" defTabSz="457200" eaLnBrk="1" hangingPunct="1">
              <a:spcBef>
                <a:spcPts val="800"/>
              </a:spcBef>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altLang="en-US"/>
              <a:t>Sebagian besar adalah perangkat lunak berbayar meski ada yang tidak berbayar</a:t>
            </a:r>
            <a:endParaRPr lang="en-US"/>
          </a:p>
          <a:p>
            <a:pPr lvl="0" algn="just" defTabSz="457200" eaLnBrk="1" hangingPunct="1">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Application Delivery Mechanisms</a:t>
            </a:r>
            <a:br>
              <a:rPr lang="en-US" b="1" i="1" dirty="0"/>
            </a:br>
            <a:endParaRPr lang="id-ID" dirty="0"/>
          </a:p>
        </p:txBody>
      </p:sp>
      <p:sp>
        <p:nvSpPr>
          <p:cNvPr id="3" name="Rectangle 2"/>
          <p:cNvSpPr/>
          <p:nvPr/>
        </p:nvSpPr>
        <p:spPr>
          <a:xfrm>
            <a:off x="253860" y="1340768"/>
            <a:ext cx="8712968" cy="3476625"/>
          </a:xfrm>
          <a:prstGeom prst="rect">
            <a:avLst/>
          </a:prstGeom>
        </p:spPr>
        <p:txBody>
          <a:bodyPr wrap="square">
            <a:spAutoFit/>
          </a:bodyPr>
          <a:lstStyle/>
          <a:p>
            <a:pPr fontAlgn="base"/>
            <a:r>
              <a:rPr lang="id-ID" sz="2200" dirty="0"/>
              <a:t>Pengembang memiliki banyak </a:t>
            </a:r>
            <a:r>
              <a:rPr lang="id-ID" sz="2200" dirty="0" smtClean="0"/>
              <a:t>pilihan  </a:t>
            </a:r>
            <a:r>
              <a:rPr lang="id-ID" sz="2200" dirty="0"/>
              <a:t>berbeda </a:t>
            </a:r>
            <a:r>
              <a:rPr lang="id-ID" sz="2200" dirty="0" smtClean="0"/>
              <a:t>bagaimana pengguna akhir  </a:t>
            </a:r>
            <a:r>
              <a:rPr lang="id-ID" sz="2200" dirty="0"/>
              <a:t>mendapatkan aplikasi </a:t>
            </a:r>
            <a:r>
              <a:rPr lang="id-ID" sz="2200" dirty="0" smtClean="0"/>
              <a:t>mereka yakni : </a:t>
            </a:r>
            <a:endParaRPr lang="id-ID" sz="2200" dirty="0" smtClean="0"/>
          </a:p>
          <a:p>
            <a:pPr fontAlgn="base"/>
            <a:endParaRPr lang="id-ID" sz="2200" dirty="0" smtClean="0"/>
          </a:p>
          <a:p>
            <a:pPr marL="342900" indent="-342900" fontAlgn="base">
              <a:buFont typeface="Wingdings" panose="05000000000000000000" pitchFamily="2" charset="2"/>
              <a:buChar char="ü"/>
            </a:pPr>
            <a:r>
              <a:rPr lang="id-ID" sz="2200" dirty="0" smtClean="0"/>
              <a:t>Aplikasi </a:t>
            </a:r>
            <a:r>
              <a:rPr lang="id-ID" sz="2200" dirty="0"/>
              <a:t>diinstal langsung pada PC dan / atau server pengguna</a:t>
            </a:r>
            <a:r>
              <a:rPr lang="id-ID" sz="2200" dirty="0" smtClean="0"/>
              <a:t>.</a:t>
            </a:r>
            <a:endParaRPr lang="id-ID" sz="2200" dirty="0" smtClean="0"/>
          </a:p>
          <a:p>
            <a:pPr marL="342900" indent="-342900" fontAlgn="base">
              <a:buFont typeface="Wingdings" panose="05000000000000000000" pitchFamily="2" charset="2"/>
              <a:buChar char="ü"/>
            </a:pPr>
            <a:r>
              <a:rPr lang="id-ID" sz="2200" dirty="0" smtClean="0"/>
              <a:t>Aplikasi </a:t>
            </a:r>
            <a:r>
              <a:rPr lang="id-ID" sz="2200" dirty="0"/>
              <a:t>dikirim sebagai aplikasi </a:t>
            </a:r>
            <a:r>
              <a:rPr lang="id-ID" sz="2200" dirty="0" smtClean="0"/>
              <a:t>Web, aplikasi </a:t>
            </a:r>
            <a:r>
              <a:rPr lang="id-ID" sz="2200" dirty="0"/>
              <a:t>ini berada di server Web, dan pengguna mengakses aplikasi melalui browser </a:t>
            </a:r>
            <a:r>
              <a:rPr lang="id-ID" sz="2200" dirty="0" smtClean="0"/>
              <a:t>. </a:t>
            </a:r>
            <a:endParaRPr lang="id-ID" sz="2200" dirty="0" smtClean="0"/>
          </a:p>
          <a:p>
            <a:pPr marL="800100" lvl="1" indent="-342900" fontAlgn="base">
              <a:buFont typeface="Wingdings" panose="05000000000000000000" pitchFamily="2" charset="2"/>
              <a:buChar char="ü"/>
            </a:pPr>
            <a:r>
              <a:rPr lang="id-ID" sz="2200" dirty="0" smtClean="0"/>
              <a:t>website konten lebih statik konten lebih sedikit interaktiv elemen</a:t>
            </a:r>
            <a:endParaRPr lang="id-ID" sz="2200" dirty="0" smtClean="0"/>
          </a:p>
          <a:p>
            <a:pPr marL="800100" lvl="1" indent="-342900" fontAlgn="base">
              <a:buFont typeface="Wingdings" panose="05000000000000000000" pitchFamily="2" charset="2"/>
              <a:buChar char="ü"/>
            </a:pPr>
            <a:r>
              <a:rPr lang="id-ID" sz="2200" dirty="0" smtClean="0"/>
              <a:t>web aplikasi seperti email atau aplikasi social media lebih dinamis dan didesain untuk interaksi user</a:t>
            </a:r>
            <a:endParaRPr lang="en-US" sz="2200" dirty="0"/>
          </a:p>
          <a:p>
            <a:pPr fontAlgn="base"/>
            <a:endParaRPr lang="en-US" sz="2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5616" y="1700808"/>
            <a:ext cx="6534472" cy="3415030"/>
          </a:xfrm>
          <a:prstGeom prst="rect">
            <a:avLst/>
          </a:prstGeom>
        </p:spPr>
        <p:txBody>
          <a:bodyPr wrap="square">
            <a:spAutoFit/>
          </a:bodyPr>
          <a:lstStyle/>
          <a:p>
            <a:pPr marL="285750" indent="-285750" fontAlgn="base">
              <a:buFont typeface="Wingdings" panose="05000000000000000000" charset="0"/>
              <a:buChar char="ü"/>
            </a:pPr>
            <a:r>
              <a:rPr lang="id-ID" dirty="0"/>
              <a:t>Aplikasi perangkat lunak sebagai layanan (SaaS), terkait erat dengan aplikasi Web</a:t>
            </a:r>
            <a:r>
              <a:rPr lang="id-ID" dirty="0" smtClean="0"/>
              <a:t>.</a:t>
            </a:r>
            <a:endParaRPr lang="id-ID" dirty="0" smtClean="0"/>
          </a:p>
          <a:p>
            <a:pPr marL="285750" indent="-285750" fontAlgn="base">
              <a:buFont typeface="Wingdings" panose="05000000000000000000" charset="0"/>
              <a:buChar char="ü"/>
            </a:pPr>
            <a:r>
              <a:rPr lang="id-ID" smtClean="0"/>
              <a:t>Sebagian besar diakses menggunakan web browser akan tetapi beberapa aplikasi SaaS dapat diakses melalui smartphone atau tablet</a:t>
            </a:r>
            <a:endParaRPr lang="id-ID" smtClean="0"/>
          </a:p>
          <a:p>
            <a:pPr marL="285750" indent="-285750" fontAlgn="base">
              <a:buFont typeface="Wingdings" panose="05000000000000000000" charset="0"/>
              <a:buChar char="ü"/>
            </a:pPr>
            <a:r>
              <a:rPr lang="id-ID" smtClean="0"/>
              <a:t>Da</a:t>
            </a:r>
            <a:r>
              <a:rPr lang="id-ID" dirty="0"/>
              <a:t>ta pengguna untuk aplikasi SaaS disimpan dalam lingkungan komputasi awan (yang mungkin atau mungkin tidak berlaku untuk aplikasi Web)</a:t>
            </a:r>
            <a:endParaRPr lang="id-ID" dirty="0"/>
          </a:p>
          <a:p>
            <a:pPr marL="285750" indent="-285750" fontAlgn="base">
              <a:buFont typeface="Wingdings" panose="05000000000000000000" charset="0"/>
              <a:buChar char="ü"/>
            </a:pPr>
            <a:r>
              <a:rPr lang="id-ID" dirty="0"/>
              <a:t>Aplikasi SaaS berbayar dengan berlangganan, yang kurang umum untuk aplikasi Web. </a:t>
            </a:r>
            <a:endParaRPr lang="id-ID" dirty="0"/>
          </a:p>
          <a:p>
            <a:pPr marL="285750" indent="-285750" fontAlgn="base">
              <a:buFont typeface="Wingdings" panose="05000000000000000000" charset="0"/>
              <a:buChar char="ü"/>
            </a:pPr>
            <a:endParaRPr lang="id-ID" dirty="0"/>
          </a:p>
          <a:p>
            <a:pPr fontAlgn="base"/>
            <a:endParaRPr lang="en-US" dirty="0"/>
          </a:p>
        </p:txBody>
      </p:sp>
      <p:sp>
        <p:nvSpPr>
          <p:cNvPr id="4" name="Title 1"/>
          <p:cNvSpPr>
            <a:spLocks noGrp="1"/>
          </p:cNvSpPr>
          <p:nvPr/>
        </p:nvSpPr>
        <p:spPr>
          <a:xfrm>
            <a:off x="584200" y="401638"/>
            <a:ext cx="8229600" cy="1143000"/>
          </a:xfrm>
          <a:prstGeom prst="rect">
            <a:avLst/>
          </a:prstGeom>
        </p:spPr>
        <p:txBody>
          <a:bodyPr vert="horz" lIns="91440" tIns="45720" rIns="91440" bIns="45720" rtlCol="0" anchor="ctr">
            <a:normAutofit fontScale="7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i="1" dirty="0"/>
              <a:t>Application Delivery Mechanisms</a:t>
            </a:r>
            <a:br>
              <a:rPr lang="en-US" b="1" i="1" dirty="0"/>
            </a:b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ln>
            <a:solidFill>
              <a:srgbClr val="FF0000"/>
            </a:solidFill>
          </a:ln>
        </p:spPr>
        <p:txBody>
          <a:bodyPr/>
          <a:lstStyle/>
          <a:p>
            <a:r>
              <a:rPr lang="en-US" dirty="0" err="1"/>
              <a:t>Peranan</a:t>
            </a:r>
            <a:r>
              <a:rPr lang="en-US" dirty="0"/>
              <a:t> </a:t>
            </a:r>
            <a:r>
              <a:rPr lang="en-US" dirty="0" err="1"/>
              <a:t>Perangkat</a:t>
            </a:r>
            <a:r>
              <a:rPr lang="en-US" dirty="0"/>
              <a:t> </a:t>
            </a:r>
            <a:r>
              <a:rPr lang="en-US" dirty="0" err="1"/>
              <a:t>Lunak</a:t>
            </a:r>
            <a:endParaRPr lang="en-US" dirty="0"/>
          </a:p>
        </p:txBody>
      </p:sp>
      <p:sp>
        <p:nvSpPr>
          <p:cNvPr id="12291" name="Rectangle 3"/>
          <p:cNvSpPr>
            <a:spLocks noGrp="1" noChangeArrowheads="1"/>
          </p:cNvSpPr>
          <p:nvPr>
            <p:ph type="body" idx="1"/>
          </p:nvPr>
        </p:nvSpPr>
        <p:spPr/>
        <p:txBody>
          <a:bodyPr/>
          <a:lstStyle/>
          <a:p>
            <a:pPr>
              <a:buFont typeface="Wingdings" panose="05000000000000000000" pitchFamily="2" charset="2"/>
              <a:buChar char="ü"/>
            </a:pPr>
            <a:r>
              <a:rPr lang="en-US" sz="2800" dirty="0" err="1"/>
              <a:t>Menggantikan</a:t>
            </a:r>
            <a:r>
              <a:rPr lang="en-US" sz="2800" dirty="0"/>
              <a:t> </a:t>
            </a:r>
            <a:r>
              <a:rPr lang="en-US" sz="2800" dirty="0" err="1"/>
              <a:t>peran</a:t>
            </a:r>
            <a:r>
              <a:rPr lang="en-US" sz="2800" dirty="0"/>
              <a:t> </a:t>
            </a:r>
            <a:r>
              <a:rPr lang="en-US" sz="2800" dirty="0" err="1"/>
              <a:t>manusia</a:t>
            </a:r>
            <a:r>
              <a:rPr lang="en-US" sz="2800" dirty="0"/>
              <a:t>, </a:t>
            </a:r>
            <a:r>
              <a:rPr lang="en-US" sz="2800" dirty="0" err="1"/>
              <a:t>dengan</a:t>
            </a:r>
            <a:r>
              <a:rPr lang="en-US" sz="2800" dirty="0"/>
              <a:t> </a:t>
            </a:r>
            <a:r>
              <a:rPr lang="en-US" sz="2800" dirty="0" err="1"/>
              <a:t>otomasi</a:t>
            </a:r>
            <a:r>
              <a:rPr lang="en-US" sz="2800" dirty="0"/>
              <a:t> </a:t>
            </a:r>
            <a:r>
              <a:rPr lang="en-US" sz="2800" dirty="0" err="1"/>
              <a:t>terhadap</a:t>
            </a:r>
            <a:r>
              <a:rPr lang="en-US" sz="2800" dirty="0"/>
              <a:t> </a:t>
            </a:r>
            <a:r>
              <a:rPr lang="en-US" sz="2800" dirty="0" err="1"/>
              <a:t>suatu</a:t>
            </a:r>
            <a:r>
              <a:rPr lang="en-US" sz="2800" dirty="0"/>
              <a:t> </a:t>
            </a:r>
            <a:r>
              <a:rPr lang="en-US" sz="2800" dirty="0" err="1"/>
              <a:t>tugas</a:t>
            </a:r>
            <a:r>
              <a:rPr lang="en-US" sz="2800" dirty="0"/>
              <a:t> </a:t>
            </a:r>
            <a:r>
              <a:rPr lang="en-US" sz="2800" dirty="0" err="1"/>
              <a:t>atau</a:t>
            </a:r>
            <a:r>
              <a:rPr lang="en-US" sz="2800" dirty="0"/>
              <a:t> proses</a:t>
            </a:r>
            <a:endParaRPr lang="en-US" sz="2800" dirty="0"/>
          </a:p>
          <a:p>
            <a:pPr>
              <a:buFont typeface="Wingdings" panose="05000000000000000000" pitchFamily="2" charset="2"/>
              <a:buChar char="ü"/>
            </a:pPr>
            <a:r>
              <a:rPr lang="en-US" sz="2800" dirty="0" err="1"/>
              <a:t>Memperkuat</a:t>
            </a:r>
            <a:r>
              <a:rPr lang="en-US" sz="2800" dirty="0"/>
              <a:t> </a:t>
            </a:r>
            <a:r>
              <a:rPr lang="en-US" sz="2800" dirty="0" err="1"/>
              <a:t>peran</a:t>
            </a:r>
            <a:r>
              <a:rPr lang="en-US" sz="2800" dirty="0"/>
              <a:t> </a:t>
            </a:r>
            <a:r>
              <a:rPr lang="en-US" sz="2800" dirty="0" err="1"/>
              <a:t>manusia</a:t>
            </a:r>
            <a:r>
              <a:rPr lang="en-US" sz="2800" dirty="0"/>
              <a:t>, </a:t>
            </a:r>
            <a:r>
              <a:rPr lang="en-US" sz="2800" dirty="0" err="1"/>
              <a:t>dengan</a:t>
            </a:r>
            <a:r>
              <a:rPr lang="en-US" sz="2800" dirty="0"/>
              <a:t> </a:t>
            </a:r>
            <a:r>
              <a:rPr lang="en-US" sz="2800" dirty="0" err="1"/>
              <a:t>menyajikan</a:t>
            </a:r>
            <a:r>
              <a:rPr lang="en-US" sz="2800" dirty="0"/>
              <a:t> </a:t>
            </a:r>
            <a:r>
              <a:rPr lang="en-US" sz="2800" dirty="0" err="1"/>
              <a:t>informasi</a:t>
            </a:r>
            <a:r>
              <a:rPr lang="en-US" sz="2800" dirty="0"/>
              <a:t> yang </a:t>
            </a:r>
            <a:r>
              <a:rPr lang="en-US" sz="2800" dirty="0" err="1"/>
              <a:t>diperlukan</a:t>
            </a:r>
            <a:r>
              <a:rPr lang="en-US" sz="2800" dirty="0"/>
              <a:t> </a:t>
            </a:r>
            <a:r>
              <a:rPr lang="en-US" sz="2800" dirty="0" err="1"/>
              <a:t>manusia</a:t>
            </a:r>
            <a:r>
              <a:rPr lang="en-US" sz="2800" dirty="0"/>
              <a:t> </a:t>
            </a:r>
            <a:r>
              <a:rPr lang="en-US" sz="2800" dirty="0" err="1"/>
              <a:t>untuk</a:t>
            </a:r>
            <a:r>
              <a:rPr lang="en-US" sz="2800" dirty="0"/>
              <a:t> </a:t>
            </a:r>
            <a:r>
              <a:rPr lang="en-US" sz="2800" dirty="0" err="1"/>
              <a:t>menyelesaikan</a:t>
            </a:r>
            <a:r>
              <a:rPr lang="en-US" sz="2800" dirty="0"/>
              <a:t> </a:t>
            </a:r>
            <a:r>
              <a:rPr lang="en-US" sz="2800" dirty="0" err="1"/>
              <a:t>tugas</a:t>
            </a:r>
            <a:r>
              <a:rPr lang="en-US" sz="2800" dirty="0"/>
              <a:t>/proses</a:t>
            </a:r>
            <a:endParaRPr lang="en-US" sz="2800" dirty="0"/>
          </a:p>
          <a:p>
            <a:pPr>
              <a:buFont typeface="Wingdings" panose="05000000000000000000" pitchFamily="2" charset="2"/>
              <a:buChar char="ü"/>
            </a:pPr>
            <a:r>
              <a:rPr lang="en-US" sz="2800" dirty="0" err="1"/>
              <a:t>Restrukturisasi</a:t>
            </a:r>
            <a:r>
              <a:rPr lang="en-US" sz="2800" dirty="0"/>
              <a:t> </a:t>
            </a:r>
            <a:r>
              <a:rPr lang="en-US" sz="2800" dirty="0" err="1"/>
              <a:t>peran</a:t>
            </a:r>
            <a:r>
              <a:rPr lang="en-US" sz="2800" dirty="0"/>
              <a:t> </a:t>
            </a:r>
            <a:r>
              <a:rPr lang="en-US" sz="2800" dirty="0" err="1"/>
              <a:t>manusia</a:t>
            </a:r>
            <a:r>
              <a:rPr lang="en-US" sz="2800" dirty="0"/>
              <a:t>, </a:t>
            </a:r>
            <a:r>
              <a:rPr lang="en-US" sz="2800" dirty="0" err="1"/>
              <a:t>dengan</a:t>
            </a:r>
            <a:r>
              <a:rPr lang="en-US" sz="2800" dirty="0"/>
              <a:t> </a:t>
            </a:r>
            <a:r>
              <a:rPr lang="en-US" sz="2800" dirty="0" err="1"/>
              <a:t>melakukan</a:t>
            </a:r>
            <a:r>
              <a:rPr lang="en-US" sz="2800" dirty="0"/>
              <a:t> </a:t>
            </a:r>
            <a:r>
              <a:rPr lang="en-US" sz="2800" dirty="0" err="1"/>
              <a:t>perubahan</a:t>
            </a:r>
            <a:r>
              <a:rPr lang="en-US" sz="2800" dirty="0"/>
              <a:t> </a:t>
            </a:r>
            <a:r>
              <a:rPr lang="en-US" sz="2800" dirty="0" err="1"/>
              <a:t>terhadap</a:t>
            </a:r>
            <a:r>
              <a:rPr lang="en-US" sz="2800" dirty="0"/>
              <a:t> </a:t>
            </a:r>
            <a:r>
              <a:rPr lang="en-US" sz="2800" dirty="0" err="1"/>
              <a:t>sekumpulan</a:t>
            </a:r>
            <a:r>
              <a:rPr lang="en-US" sz="2800" dirty="0"/>
              <a:t> </a:t>
            </a:r>
            <a:r>
              <a:rPr lang="en-US" sz="2800" dirty="0" err="1"/>
              <a:t>tugas</a:t>
            </a:r>
            <a:r>
              <a:rPr lang="en-US" sz="2800" dirty="0"/>
              <a:t> </a:t>
            </a:r>
            <a:r>
              <a:rPr lang="en-US" sz="2800" dirty="0" err="1"/>
              <a:t>atau</a:t>
            </a:r>
            <a:r>
              <a:rPr lang="en-US" sz="2800" dirty="0"/>
              <a:t> proses</a:t>
            </a:r>
            <a:endParaRPr lang="en-US" sz="2800" dirty="0"/>
          </a:p>
          <a:p>
            <a:pPr>
              <a:buFont typeface="Wingdings" panose="05000000000000000000" pitchFamily="2" charset="2"/>
              <a:buChar char="ü"/>
            </a:pPr>
            <a:r>
              <a:rPr lang="en-US" sz="2800" dirty="0" err="1"/>
              <a:t>Hiburan</a:t>
            </a:r>
            <a:r>
              <a:rPr lang="en-US" sz="2800" dirty="0"/>
              <a:t> </a:t>
            </a:r>
            <a:r>
              <a:rPr lang="en-US" sz="2800" dirty="0" err="1"/>
              <a:t>dan</a:t>
            </a:r>
            <a:r>
              <a:rPr lang="en-US" sz="2800" dirty="0"/>
              <a:t> </a:t>
            </a:r>
            <a:r>
              <a:rPr lang="en-US" sz="2800" dirty="0" err="1"/>
              <a:t>permainan</a:t>
            </a: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dirty="0">
                <a:sym typeface="+mn-ea"/>
              </a:rPr>
              <a:t>Contoh-contoh terkenal dari aplikasi SaaS</a:t>
            </a:r>
            <a:endParaRPr lang="id-ID" sz="3600" dirty="0">
              <a:sym typeface="+mn-ea"/>
            </a:endParaRPr>
          </a:p>
        </p:txBody>
      </p:sp>
      <p:sp>
        <p:nvSpPr>
          <p:cNvPr id="3" name="Text Box 2"/>
          <p:cNvSpPr txBox="1"/>
          <p:nvPr/>
        </p:nvSpPr>
        <p:spPr>
          <a:xfrm>
            <a:off x="742950" y="1305560"/>
            <a:ext cx="7499985" cy="4246245"/>
          </a:xfrm>
          <a:prstGeom prst="rect">
            <a:avLst/>
          </a:prstGeom>
          <a:noFill/>
        </p:spPr>
        <p:txBody>
          <a:bodyPr wrap="square" rtlCol="0" anchor="t">
            <a:spAutoFit/>
          </a:bodyPr>
          <a:lstStyle/>
          <a:p>
            <a:pPr fontAlgn="base"/>
            <a:r>
              <a:rPr lang="id-ID" dirty="0">
                <a:sym typeface="+mn-ea"/>
              </a:rPr>
              <a:t> </a:t>
            </a:r>
            <a:endParaRPr lang="id-ID" dirty="0">
              <a:sym typeface="+mn-ea"/>
            </a:endParaRPr>
          </a:p>
          <a:p>
            <a:pPr fontAlgn="base"/>
            <a:r>
              <a:rPr lang="id-ID" dirty="0">
                <a:sym typeface="+mn-ea"/>
              </a:rPr>
              <a:t>Salesforce.com fokus CRM flatform, membantu perusahaan lain untuk berkembang </a:t>
            </a:r>
            <a:endParaRPr lang="id-ID" dirty="0">
              <a:sym typeface="+mn-ea"/>
            </a:endParaRPr>
          </a:p>
          <a:p>
            <a:pPr fontAlgn="base"/>
            <a:endParaRPr lang="id-ID" dirty="0">
              <a:sym typeface="+mn-ea"/>
            </a:endParaRPr>
          </a:p>
          <a:p>
            <a:pPr fontAlgn="base"/>
            <a:r>
              <a:rPr lang="id-ID" dirty="0">
                <a:sym typeface="+mn-ea"/>
              </a:rPr>
              <a:t>Microsoft Office 365 adalah produk layanan berlangganan yang ditawarkan oleh Microsoft sebagai bagian dari produk Microsoft Office https://www.office.com/?omkt=id-id </a:t>
            </a:r>
            <a:endParaRPr lang="id-ID" dirty="0">
              <a:sym typeface="+mn-ea"/>
            </a:endParaRPr>
          </a:p>
          <a:p>
            <a:pPr fontAlgn="base"/>
            <a:endParaRPr lang="id-ID" dirty="0">
              <a:sym typeface="+mn-ea"/>
            </a:endParaRPr>
          </a:p>
          <a:p>
            <a:pPr fontAlgn="base"/>
            <a:r>
              <a:rPr lang="id-ID" dirty="0">
                <a:sym typeface="+mn-ea"/>
              </a:rPr>
              <a:t>Adobe Creative Cloud adalah seperangkat aplikasi dan layanan dari Adobe Systems yang memberikan pelanggan akses ke kumpulan perangkat lunak yang digunakan untuk desain grafis, pengeditan video, pengembangan web, fotografi, bersama dengan serangkaian aplikasi seluler dan juga beberapa layanan cloud opsional.</a:t>
            </a:r>
            <a:endParaRPr lang="id-ID" dirty="0">
              <a:sym typeface="+mn-ea"/>
            </a:endParaRPr>
          </a:p>
          <a:p>
            <a:pPr fontAlgn="base"/>
            <a:r>
              <a:rPr lang="id-ID" dirty="0">
                <a:sym typeface="+mn-ea"/>
              </a:rPr>
              <a:t>https://www.adobe.com/creativecloud.htm</a:t>
            </a:r>
            <a:endParaRPr lang="id-ID" dirty="0">
              <a:sym typeface="+mn-ea"/>
            </a:endParaRPr>
          </a:p>
          <a:p>
            <a:pPr fontAlgn="base"/>
            <a:endParaRPr lang="id-ID" dirty="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Application delivery for mobile application</a:t>
            </a:r>
            <a:endParaRPr lang="id-ID" dirty="0"/>
          </a:p>
        </p:txBody>
      </p:sp>
      <p:sp>
        <p:nvSpPr>
          <p:cNvPr id="3" name="Rectangle 2"/>
          <p:cNvSpPr/>
          <p:nvPr/>
        </p:nvSpPr>
        <p:spPr>
          <a:xfrm>
            <a:off x="827584" y="1844824"/>
            <a:ext cx="4572000" cy="3693319"/>
          </a:xfrm>
          <a:prstGeom prst="rect">
            <a:avLst/>
          </a:prstGeom>
        </p:spPr>
        <p:txBody>
          <a:bodyPr>
            <a:spAutoFit/>
          </a:bodyPr>
          <a:lstStyle/>
          <a:p>
            <a:r>
              <a:rPr lang="id-ID" b="1" dirty="0" smtClean="0"/>
              <a:t>Dengan adanya application distribution storefront pada perangkat telepon cerdas yang tidak terpisahkan dari System operasi perangkat mobile</a:t>
            </a:r>
            <a:endParaRPr lang="id-ID" b="1" dirty="0" smtClean="0"/>
          </a:p>
          <a:p>
            <a:endParaRPr lang="id-ID" b="1" dirty="0" smtClean="0"/>
          </a:p>
          <a:p>
            <a:r>
              <a:rPr lang="en-US" b="1" dirty="0" smtClean="0"/>
              <a:t>Google </a:t>
            </a:r>
            <a:r>
              <a:rPr lang="en-US" b="1" dirty="0"/>
              <a:t>Play</a:t>
            </a:r>
            <a:r>
              <a:rPr lang="en-US" dirty="0"/>
              <a:t>, </a:t>
            </a:r>
            <a:r>
              <a:rPr lang="id-ID" dirty="0" smtClean="0"/>
              <a:t>dikenal sebagai </a:t>
            </a:r>
            <a:r>
              <a:rPr lang="en-US" dirty="0" smtClean="0"/>
              <a:t>Android </a:t>
            </a:r>
            <a:r>
              <a:rPr lang="en-US" dirty="0"/>
              <a:t>Market, </a:t>
            </a:r>
            <a:r>
              <a:rPr lang="id-ID" dirty="0" smtClean="0"/>
              <a:t>adalah aplikasi terdepan untuk pendistribusian aplikasi berbasis android dan aplikasi digital media seperti</a:t>
            </a:r>
            <a:r>
              <a:rPr lang="en-US" dirty="0" smtClean="0"/>
              <a:t>, </a:t>
            </a:r>
            <a:r>
              <a:rPr lang="en-US" dirty="0"/>
              <a:t>music, movies and books, from </a:t>
            </a:r>
            <a:r>
              <a:rPr lang="en-US" b="1" dirty="0"/>
              <a:t>Google</a:t>
            </a:r>
            <a:r>
              <a:rPr lang="en-US" dirty="0"/>
              <a:t>. </a:t>
            </a:r>
            <a:endParaRPr lang="id-ID" dirty="0" smtClean="0"/>
          </a:p>
          <a:p>
            <a:r>
              <a:rPr lang="id-ID" dirty="0" smtClean="0"/>
              <a:t>Tersedia pada perangkat mobile dan tablet dengan OS </a:t>
            </a:r>
            <a:r>
              <a:rPr lang="en-US" dirty="0" smtClean="0"/>
              <a:t>Android </a:t>
            </a:r>
            <a:r>
              <a:rPr lang="en-US" dirty="0"/>
              <a:t>operating system (OS), </a:t>
            </a:r>
            <a:r>
              <a:rPr lang="id-ID" dirty="0" smtClean="0"/>
              <a:t>mendukung juga </a:t>
            </a:r>
            <a:r>
              <a:rPr lang="en-US" dirty="0" smtClean="0"/>
              <a:t>Chrome </a:t>
            </a:r>
            <a:r>
              <a:rPr lang="en-US" dirty="0"/>
              <a:t>OS devices </a:t>
            </a:r>
            <a:endParaRPr lang="id-ID" dirty="0"/>
          </a:p>
        </p:txBody>
      </p:sp>
      <p:sp>
        <p:nvSpPr>
          <p:cNvPr id="5" name="Rectangle 4"/>
          <p:cNvSpPr/>
          <p:nvPr/>
        </p:nvSpPr>
        <p:spPr>
          <a:xfrm>
            <a:off x="6012160" y="980728"/>
            <a:ext cx="3059832" cy="3416320"/>
          </a:xfrm>
          <a:prstGeom prst="rect">
            <a:avLst/>
          </a:prstGeom>
        </p:spPr>
        <p:txBody>
          <a:bodyPr wrap="square">
            <a:spAutoFit/>
          </a:bodyPr>
          <a:lstStyle/>
          <a:p>
            <a:r>
              <a:rPr lang="id-ID" dirty="0"/>
              <a:t>Apple App Store adalah platform distribusi aplikasi untuk iOS yang dikembangkan dan dikelola Apple Inc. Layanan ini memungkinkan pengguna menjelajah dan mengunduh aplikasi yang dikembangkan dengan Apple iOS SDK. Aplikasi dapat diunduh langsung ke sebuah perangkat iOS atau komputer pribadi melalui iTunes</a:t>
            </a:r>
            <a:endParaRPr lang="id-ID"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9426" y="4386419"/>
            <a:ext cx="1771584" cy="1151724"/>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4" y="756063"/>
            <a:ext cx="1944216" cy="1088761"/>
          </a:xfrm>
          <a:prstGeom prst="rect">
            <a:avLst/>
          </a:prstGeom>
        </p:spPr>
      </p:pic>
      <p:sp>
        <p:nvSpPr>
          <p:cNvPr id="8" name="Rectangle 7"/>
          <p:cNvSpPr/>
          <p:nvPr/>
        </p:nvSpPr>
        <p:spPr>
          <a:xfrm>
            <a:off x="861900" y="5733256"/>
            <a:ext cx="6408712" cy="923330"/>
          </a:xfrm>
          <a:prstGeom prst="rect">
            <a:avLst/>
          </a:prstGeom>
        </p:spPr>
        <p:txBody>
          <a:bodyPr wrap="square">
            <a:spAutoFit/>
          </a:bodyPr>
          <a:lstStyle/>
          <a:p>
            <a:r>
              <a:rPr lang="en-US" b="1" dirty="0"/>
              <a:t>Windows Phone </a:t>
            </a:r>
            <a:r>
              <a:rPr lang="en-US" b="1" dirty="0" smtClean="0"/>
              <a:t>Store</a:t>
            </a:r>
            <a:r>
              <a:rPr lang="en-US" dirty="0" smtClean="0"/>
              <a:t> </a:t>
            </a:r>
            <a:r>
              <a:rPr lang="en-US" dirty="0"/>
              <a:t>is a former app </a:t>
            </a:r>
            <a:r>
              <a:rPr lang="en-US" b="1" dirty="0"/>
              <a:t>store</a:t>
            </a:r>
            <a:r>
              <a:rPr lang="en-US" dirty="0"/>
              <a:t>, developed by Microsoft for its </a:t>
            </a:r>
            <a:r>
              <a:rPr lang="en-US" b="1" dirty="0"/>
              <a:t>Windows Phone</a:t>
            </a:r>
            <a:r>
              <a:rPr lang="en-US" dirty="0"/>
              <a:t>. It was launched along with </a:t>
            </a:r>
            <a:r>
              <a:rPr lang="en-US" b="1" dirty="0"/>
              <a:t>Windows Phone</a:t>
            </a:r>
            <a:r>
              <a:rPr lang="en-US" dirty="0"/>
              <a:t> 7 in October 2010.</a:t>
            </a:r>
            <a:endParaRPr lang="id-ID"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5538142"/>
            <a:ext cx="1905000" cy="114815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p:cNvSpPr>
          <p:nvPr>
            <p:ph type="title"/>
          </p:nvPr>
        </p:nvSpPr>
        <p:spPr>
          <a:xfrm>
            <a:off x="457200" y="509270"/>
            <a:ext cx="7543800" cy="508000"/>
          </a:xfrm>
        </p:spPr>
        <p:txBody>
          <a:bodyPr vert="horz" wrap="square" lIns="90000" tIns="46800" rIns="90000" bIns="46800" anchor="b">
            <a:normAutofit fontScale="90000"/>
          </a:bodyPr>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sz="3500" dirty="0"/>
            </a:br>
            <a:br>
              <a:rPr sz="3500" dirty="0"/>
            </a:br>
            <a:br>
              <a:rPr sz="3500" dirty="0"/>
            </a:br>
            <a:br>
              <a:rPr sz="3500" dirty="0"/>
            </a:br>
            <a:br>
              <a:rPr sz="3500" dirty="0"/>
            </a:br>
            <a:endParaRPr sz="3500" dirty="0"/>
          </a:p>
        </p:txBody>
      </p:sp>
      <p:sp>
        <p:nvSpPr>
          <p:cNvPr id="10242" name="Rectangle 2"/>
          <p:cNvSpPr>
            <a:spLocks noGrp="1"/>
          </p:cNvSpPr>
          <p:nvPr>
            <p:ph type="body" idx="4294967295"/>
          </p:nvPr>
        </p:nvSpPr>
        <p:spPr>
          <a:xfrm>
            <a:off x="457200" y="1371600"/>
            <a:ext cx="8229600" cy="4413250"/>
          </a:xfrm>
        </p:spPr>
        <p:txBody>
          <a:bodyPr vert="horz" wrap="square" lIns="90000" tIns="46800" rIns="90000" bIns="46800" anchor="t">
            <a:normAutofit lnSpcReduction="10000"/>
          </a:bodyPr>
          <a:lstStyle/>
          <a:p>
            <a:pPr defTabSz="457200" eaLnBrk="1" hangingPunct="1">
              <a:buFont typeface="Wingdings" panose="05000000000000000000" charset="0"/>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t>Word Processing (Pengolah kata)</a:t>
            </a:r>
            <a:r>
              <a:rPr lang="ar-SA" altLang="x-none" dirty="0">
                <a:cs typeface="Arial" panose="020B0604020202020204" pitchFamily="34" charset="0"/>
              </a:rPr>
              <a:t>‏</a:t>
            </a:r>
            <a:endParaRPr dirty="0"/>
          </a:p>
          <a:p>
            <a:pPr defTabSz="457200" eaLnBrk="1" hangingPunct="1">
              <a:buFont typeface="Wingdings" panose="05000000000000000000" charset="0"/>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t>Spreadsheet (Pengolah angka)</a:t>
            </a:r>
            <a:r>
              <a:rPr lang="ar-SA" altLang="x-none" dirty="0">
                <a:cs typeface="Arial" panose="020B0604020202020204" pitchFamily="34" charset="0"/>
              </a:rPr>
              <a:t>‏</a:t>
            </a:r>
            <a:endParaRPr dirty="0"/>
          </a:p>
          <a:p>
            <a:pPr defTabSz="457200" eaLnBrk="1" hangingPunct="1">
              <a:buFont typeface="Wingdings" panose="05000000000000000000" charset="0"/>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t>Presentasi</a:t>
            </a:r>
            <a:endParaRPr dirty="0"/>
          </a:p>
          <a:p>
            <a:pPr defTabSz="457200" eaLnBrk="1" hangingPunct="1">
              <a:buFont typeface="Wingdings" panose="05000000000000000000" charset="0"/>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t>Database (Pengolah data)</a:t>
            </a:r>
            <a:r>
              <a:rPr lang="ar-SA" altLang="x-none" dirty="0">
                <a:cs typeface="Arial" panose="020B0604020202020204" pitchFamily="34" charset="0"/>
              </a:rPr>
              <a:t>‏</a:t>
            </a:r>
            <a:endParaRPr dirty="0"/>
          </a:p>
          <a:p>
            <a:pPr defTabSz="457200" eaLnBrk="1" hangingPunct="1">
              <a:buFont typeface="Wingdings" panose="05000000000000000000" charset="0"/>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t>Design Grafis (Pengolah Gambar)</a:t>
            </a:r>
            <a:r>
              <a:rPr lang="ar-SA" altLang="x-none" dirty="0">
                <a:cs typeface="Arial" panose="020B0604020202020204" pitchFamily="34" charset="0"/>
              </a:rPr>
              <a:t>‏</a:t>
            </a:r>
            <a:endParaRPr dirty="0"/>
          </a:p>
          <a:p>
            <a:pPr defTabSz="457200" eaLnBrk="1" hangingPunct="1">
              <a:buFont typeface="Wingdings" panose="05000000000000000000" charset="0"/>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t>CAD (Computer Aid Design)</a:t>
            </a:r>
            <a:r>
              <a:rPr lang="ar-SA" altLang="x-none" dirty="0">
                <a:cs typeface="Arial" panose="020B0604020202020204" pitchFamily="34" charset="0"/>
              </a:rPr>
              <a:t>‏</a:t>
            </a:r>
            <a:endParaRPr dirty="0"/>
          </a:p>
          <a:p>
            <a:pPr defTabSz="457200" eaLnBrk="1" hangingPunct="1">
              <a:buFont typeface="Wingdings" panose="05000000000000000000" charset="0"/>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t>Multimedia</a:t>
            </a:r>
            <a:endParaRPr dirty="0"/>
          </a:p>
          <a:p>
            <a:pPr defTabSz="457200" eaLnBrk="1" hangingPunct="1">
              <a:buFont typeface="Wingdings" panose="05000000000000000000" charset="0"/>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t>Internet</a:t>
            </a:r>
            <a:endParaRPr dirty="0"/>
          </a:p>
        </p:txBody>
      </p:sp>
      <p:sp>
        <p:nvSpPr>
          <p:cNvPr id="2" name="Text Box 1"/>
          <p:cNvSpPr txBox="1"/>
          <p:nvPr/>
        </p:nvSpPr>
        <p:spPr>
          <a:xfrm>
            <a:off x="1158240" y="203200"/>
            <a:ext cx="6600825" cy="11684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l"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sz="3500" dirty="0">
                <a:sym typeface="+mn-ea"/>
              </a:rPr>
              <a:t>Program aplikasi </a:t>
            </a:r>
            <a:br>
              <a:rPr sz="3500" dirty="0">
                <a:sym typeface="+mn-ea"/>
              </a:rPr>
            </a:br>
            <a:endParaRPr lang="en-US" sz="35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repl">
                                        <p:cTn id="6" dur="1" fill="hold">
                                          <p:stCondLst>
                                            <p:cond delay="0"/>
                                          </p:stCondLst>
                                        </p:cTn>
                                        <p:tgtEl>
                                          <p:spTgt spid="10241"/>
                                        </p:tgtEl>
                                        <p:attrNameLst>
                                          <p:attrName>style.visibility</p:attrName>
                                        </p:attrNameLst>
                                      </p:cBhvr>
                                      <p:to>
                                        <p:strVal val="visible"/>
                                      </p:to>
                                    </p:set>
                                    <p:animEffect transition="in" filter="randombar(horizontal)">
                                      <p:cBhvr additive="repl">
                                        <p:cTn id="7" dur="2000"/>
                                        <p:tgtEl>
                                          <p:spTgt spid="102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additive="repl">
                                        <p:cTn id="11" dur="1" fill="hold">
                                          <p:stCondLst>
                                            <p:cond delay="0"/>
                                          </p:stCondLst>
                                        </p:cTn>
                                        <p:tgtEl>
                                          <p:spTgt spid="10242">
                                            <p:txEl>
                                              <p:charRg st="0" end="32"/>
                                            </p:txEl>
                                          </p:spTgt>
                                        </p:tgtEl>
                                        <p:attrNameLst>
                                          <p:attrName>style.visibility</p:attrName>
                                        </p:attrNameLst>
                                      </p:cBhvr>
                                      <p:to>
                                        <p:strVal val="visible"/>
                                      </p:to>
                                    </p:set>
                                    <p:animEffect transition="in" filter="barn(inHorizontal)">
                                      <p:cBhvr additive="repl">
                                        <p:cTn id="12" dur="2000"/>
                                        <p:tgtEl>
                                          <p:spTgt spid="10242">
                                            <p:txEl>
                                              <p:charRg st="0"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additive="repl">
                                        <p:cTn id="16" dur="1" fill="hold">
                                          <p:stCondLst>
                                            <p:cond delay="0"/>
                                          </p:stCondLst>
                                        </p:cTn>
                                        <p:tgtEl>
                                          <p:spTgt spid="10242">
                                            <p:txEl>
                                              <p:charRg st="32" end="61"/>
                                            </p:txEl>
                                          </p:spTgt>
                                        </p:tgtEl>
                                        <p:attrNameLst>
                                          <p:attrName>style.visibility</p:attrName>
                                        </p:attrNameLst>
                                      </p:cBhvr>
                                      <p:to>
                                        <p:strVal val="visible"/>
                                      </p:to>
                                    </p:set>
                                    <p:animEffect transition="in" filter="barn(inHorizontal)">
                                      <p:cBhvr additive="repl">
                                        <p:cTn id="17" dur="2000"/>
                                        <p:tgtEl>
                                          <p:spTgt spid="10242">
                                            <p:txEl>
                                              <p:charRg st="32"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additive="repl">
                                        <p:cTn id="21" dur="1" fill="hold">
                                          <p:stCondLst>
                                            <p:cond delay="0"/>
                                          </p:stCondLst>
                                        </p:cTn>
                                        <p:tgtEl>
                                          <p:spTgt spid="10242">
                                            <p:txEl>
                                              <p:charRg st="61" end="72"/>
                                            </p:txEl>
                                          </p:spTgt>
                                        </p:tgtEl>
                                        <p:attrNameLst>
                                          <p:attrName>style.visibility</p:attrName>
                                        </p:attrNameLst>
                                      </p:cBhvr>
                                      <p:to>
                                        <p:strVal val="visible"/>
                                      </p:to>
                                    </p:set>
                                    <p:animEffect transition="in" filter="barn(inHorizontal)">
                                      <p:cBhvr additive="repl">
                                        <p:cTn id="22" dur="2000"/>
                                        <p:tgtEl>
                                          <p:spTgt spid="10242">
                                            <p:txEl>
                                              <p:charRg st="61"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additive="repl">
                                        <p:cTn id="26" dur="1" fill="hold">
                                          <p:stCondLst>
                                            <p:cond delay="0"/>
                                          </p:stCondLst>
                                        </p:cTn>
                                        <p:tgtEl>
                                          <p:spTgt spid="10242">
                                            <p:txEl>
                                              <p:charRg st="72" end="97"/>
                                            </p:txEl>
                                          </p:spTgt>
                                        </p:tgtEl>
                                        <p:attrNameLst>
                                          <p:attrName>style.visibility</p:attrName>
                                        </p:attrNameLst>
                                      </p:cBhvr>
                                      <p:to>
                                        <p:strVal val="visible"/>
                                      </p:to>
                                    </p:set>
                                    <p:animEffect transition="in" filter="barn(inHorizontal)">
                                      <p:cBhvr additive="repl">
                                        <p:cTn id="27" dur="2000"/>
                                        <p:tgtEl>
                                          <p:spTgt spid="10242">
                                            <p:txEl>
                                              <p:charRg st="72" end="9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additive="repl">
                                        <p:cTn id="31" dur="1" fill="hold">
                                          <p:stCondLst>
                                            <p:cond delay="0"/>
                                          </p:stCondLst>
                                        </p:cTn>
                                        <p:tgtEl>
                                          <p:spTgt spid="10242">
                                            <p:txEl>
                                              <p:charRg st="97" end="129"/>
                                            </p:txEl>
                                          </p:spTgt>
                                        </p:tgtEl>
                                        <p:attrNameLst>
                                          <p:attrName>style.visibility</p:attrName>
                                        </p:attrNameLst>
                                      </p:cBhvr>
                                      <p:to>
                                        <p:strVal val="visible"/>
                                      </p:to>
                                    </p:set>
                                    <p:animEffect transition="in" filter="barn(inHorizontal)">
                                      <p:cBhvr additive="repl">
                                        <p:cTn id="32" dur="2000"/>
                                        <p:tgtEl>
                                          <p:spTgt spid="10242">
                                            <p:txEl>
                                              <p:charRg st="97" end="12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additive="repl">
                                        <p:cTn id="36" dur="1" fill="hold">
                                          <p:stCondLst>
                                            <p:cond delay="0"/>
                                          </p:stCondLst>
                                        </p:cTn>
                                        <p:tgtEl>
                                          <p:spTgt spid="10242">
                                            <p:txEl>
                                              <p:charRg st="129" end="155"/>
                                            </p:txEl>
                                          </p:spTgt>
                                        </p:tgtEl>
                                        <p:attrNameLst>
                                          <p:attrName>style.visibility</p:attrName>
                                        </p:attrNameLst>
                                      </p:cBhvr>
                                      <p:to>
                                        <p:strVal val="visible"/>
                                      </p:to>
                                    </p:set>
                                    <p:animEffect transition="in" filter="barn(inHorizontal)">
                                      <p:cBhvr additive="repl">
                                        <p:cTn id="37" dur="2000"/>
                                        <p:tgtEl>
                                          <p:spTgt spid="10242">
                                            <p:txEl>
                                              <p:charRg st="129" end="15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additive="repl">
                                        <p:cTn id="41" dur="1" fill="hold">
                                          <p:stCondLst>
                                            <p:cond delay="0"/>
                                          </p:stCondLst>
                                        </p:cTn>
                                        <p:tgtEl>
                                          <p:spTgt spid="10242">
                                            <p:txEl>
                                              <p:charRg st="155" end="166"/>
                                            </p:txEl>
                                          </p:spTgt>
                                        </p:tgtEl>
                                        <p:attrNameLst>
                                          <p:attrName>style.visibility</p:attrName>
                                        </p:attrNameLst>
                                      </p:cBhvr>
                                      <p:to>
                                        <p:strVal val="visible"/>
                                      </p:to>
                                    </p:set>
                                    <p:animEffect transition="in" filter="barn(inHorizontal)">
                                      <p:cBhvr additive="repl">
                                        <p:cTn id="42" dur="2000"/>
                                        <p:tgtEl>
                                          <p:spTgt spid="10242">
                                            <p:txEl>
                                              <p:charRg st="155" end="16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additive="repl">
                                        <p:cTn id="46" dur="1" fill="hold">
                                          <p:stCondLst>
                                            <p:cond delay="0"/>
                                          </p:stCondLst>
                                        </p:cTn>
                                        <p:tgtEl>
                                          <p:spTgt spid="10242">
                                            <p:txEl>
                                              <p:charRg st="166" end="175"/>
                                            </p:txEl>
                                          </p:spTgt>
                                        </p:tgtEl>
                                        <p:attrNameLst>
                                          <p:attrName>style.visibility</p:attrName>
                                        </p:attrNameLst>
                                      </p:cBhvr>
                                      <p:to>
                                        <p:strVal val="visible"/>
                                      </p:to>
                                    </p:set>
                                    <p:animEffect transition="in" filter="barn(inHorizontal)">
                                      <p:cBhvr additive="repl">
                                        <p:cTn id="47" dur="2000"/>
                                        <p:tgtEl>
                                          <p:spTgt spid="10242">
                                            <p:txEl>
                                              <p:charRg st="166"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p:txBody>
          <a:bodyPr>
            <a:normAutofit fontScale="90000"/>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GB" sz="3500" smtClean="0"/>
            </a:br>
            <a:br>
              <a:rPr lang="en-GB" sz="2000" smtClean="0"/>
            </a:br>
            <a:br>
              <a:rPr lang="en-GB" sz="2000" smtClean="0"/>
            </a:br>
            <a:br>
              <a:rPr lang="en-GB" sz="2000" smtClean="0"/>
            </a:br>
            <a:br>
              <a:rPr lang="en-GB" sz="2000" smtClean="0"/>
            </a:br>
            <a:br>
              <a:rPr lang="en-GB" sz="2000" smtClean="0"/>
            </a:br>
            <a:br>
              <a:rPr lang="en-GB" sz="2000" smtClean="0"/>
            </a:br>
            <a:br>
              <a:rPr lang="en-GB" sz="2000" smtClean="0"/>
            </a:br>
            <a:r>
              <a:rPr lang="en-GB" sz="3200" smtClean="0"/>
              <a:t>CAD (Computer Aid Design)</a:t>
            </a:r>
            <a:r>
              <a:rPr lang="en-GB" sz="2000" smtClean="0"/>
              <a:t> </a:t>
            </a:r>
            <a:br>
              <a:rPr lang="en-GB" sz="2000" smtClean="0"/>
            </a:br>
            <a:br>
              <a:rPr lang="en-GB" sz="2000" smtClean="0"/>
            </a:br>
            <a:br>
              <a:rPr lang="en-GB" sz="2000" smtClean="0"/>
            </a:br>
            <a:r>
              <a:rPr lang="id-ID" altLang="en-GB" sz="2000" smtClean="0"/>
              <a:t>M</a:t>
            </a:r>
            <a:r>
              <a:rPr lang="en-GB" sz="2000" smtClean="0"/>
              <a:t>erupakan aplikasi yang berorientasi pada rancangan bangunan dan mesin</a:t>
            </a:r>
            <a:br>
              <a:rPr lang="en-GB" sz="2000" smtClean="0"/>
            </a:br>
            <a:r>
              <a:rPr lang="id-ID" altLang="en-GB" sz="2000" smtClean="0"/>
              <a:t>merupakan </a:t>
            </a:r>
            <a:r>
              <a:rPr lang="en-GB" sz="2000" smtClean="0"/>
              <a:t>suatu program komputer untuk menggambar suatu produk atau bagian dari suatu produk. </a:t>
            </a:r>
            <a:br>
              <a:rPr lang="en-GB" sz="2000" smtClean="0"/>
            </a:br>
            <a:r>
              <a:rPr lang="en-GB" sz="2000" smtClean="0"/>
              <a:t>Produk yang ingin digambarkan bisa diwakili oleh garis-garis maupun simbol-simbol yang memiliki makna tertentu </a:t>
            </a:r>
            <a:r>
              <a:rPr lang="id-ID" altLang="en-GB" sz="2000" smtClean="0"/>
              <a:t>yang </a:t>
            </a:r>
            <a:r>
              <a:rPr lang="en-GB" sz="2000" smtClean="0"/>
              <a:t>berupa gambar 2 dimensi dan gambar 3 dimensi.</a:t>
            </a:r>
            <a:endParaRPr lang="en-GB" sz="2000" smtClean="0"/>
          </a:p>
        </p:txBody>
      </p:sp>
      <p:pic>
        <p:nvPicPr>
          <p:cNvPr id="2" name="Content Placeholder 1" descr="3d"/>
          <p:cNvPicPr>
            <a:picLocks noGrp="1" noChangeAspect="1"/>
          </p:cNvPicPr>
          <p:nvPr>
            <p:ph sz="half" idx="1"/>
          </p:nvPr>
        </p:nvPicPr>
        <p:blipFill>
          <a:blip r:embed="rId1"/>
          <a:stretch>
            <a:fillRect/>
          </a:stretch>
        </p:blipFill>
        <p:spPr>
          <a:xfrm>
            <a:off x="821690" y="3531870"/>
            <a:ext cx="3025775" cy="2868295"/>
          </a:xfrm>
          <a:prstGeom prst="rect">
            <a:avLst/>
          </a:prstGeom>
        </p:spPr>
      </p:pic>
      <p:pic>
        <p:nvPicPr>
          <p:cNvPr id="3" name="Content Placeholder 2" descr="3d1"/>
          <p:cNvPicPr>
            <a:picLocks noGrp="1" noChangeAspect="1"/>
          </p:cNvPicPr>
          <p:nvPr>
            <p:ph sz="half" idx="2"/>
          </p:nvPr>
        </p:nvPicPr>
        <p:blipFill>
          <a:blip r:embed="rId2"/>
          <a:stretch>
            <a:fillRect/>
          </a:stretch>
        </p:blipFill>
        <p:spPr>
          <a:xfrm>
            <a:off x="4532630" y="3738245"/>
            <a:ext cx="3320415" cy="2766060"/>
          </a:xfrm>
          <a:prstGeom prst="rect">
            <a:avLst/>
          </a:prstGeom>
        </p:spPr>
      </p:pic>
      <p:sp>
        <p:nvSpPr>
          <p:cNvPr id="4" name="Text Box 3"/>
          <p:cNvSpPr txBox="1"/>
          <p:nvPr/>
        </p:nvSpPr>
        <p:spPr>
          <a:xfrm>
            <a:off x="862330" y="6400800"/>
            <a:ext cx="1576705" cy="275590"/>
          </a:xfrm>
          <a:prstGeom prst="rect">
            <a:avLst/>
          </a:prstGeom>
          <a:noFill/>
        </p:spPr>
        <p:txBody>
          <a:bodyPr wrap="none" rtlCol="0">
            <a:spAutoFit/>
          </a:bodyPr>
          <a:lstStyle/>
          <a:p>
            <a:r>
              <a:rPr lang="id-ID" altLang="en-US" sz="1200"/>
              <a:t>www.engineering.com</a:t>
            </a:r>
            <a:endParaRPr lang="id-ID" altLang="en-US" sz="1200"/>
          </a:p>
        </p:txBody>
      </p:sp>
      <p:sp>
        <p:nvSpPr>
          <p:cNvPr id="5" name="Text Box 4"/>
          <p:cNvSpPr txBox="1"/>
          <p:nvPr/>
        </p:nvSpPr>
        <p:spPr>
          <a:xfrm>
            <a:off x="4532630" y="6430645"/>
            <a:ext cx="1456055" cy="275590"/>
          </a:xfrm>
          <a:prstGeom prst="rect">
            <a:avLst/>
          </a:prstGeom>
          <a:noFill/>
        </p:spPr>
        <p:txBody>
          <a:bodyPr wrap="none" rtlCol="0">
            <a:spAutoFit/>
          </a:bodyPr>
          <a:lstStyle/>
          <a:p>
            <a:r>
              <a:rPr lang="id-ID" altLang="en-US" sz="1200"/>
              <a:t>www.scriptspot.com</a:t>
            </a:r>
            <a:endParaRPr lang="id-ID" altLang="en-US" sz="12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23553"/>
                                        </p:tgtEl>
                                        <p:attrNameLst>
                                          <p:attrName>style.visibility</p:attrName>
                                        </p:attrNameLst>
                                      </p:cBhvr>
                                      <p:to>
                                        <p:strVal val="visible"/>
                                      </p:to>
                                    </p:set>
                                    <p:animEffect transition="in" filter="box(in)">
                                      <p:cBhvr additive="repl">
                                        <p:cTn id="7" dur="2000"/>
                                        <p:tgtEl>
                                          <p:spTgt spid="23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GB" sz="3500" smtClean="0"/>
            </a:br>
            <a:br>
              <a:rPr lang="en-GB" sz="3500" smtClean="0"/>
            </a:br>
            <a:r>
              <a:rPr lang="en-GB" sz="3500" smtClean="0"/>
              <a:t>MultimediaDesign merupakan aplikasi yang digunakan untuk merubah data menjadi hiburan</a:t>
            </a:r>
            <a:endParaRPr lang="en-GB" sz="3500" smtClean="0"/>
          </a:p>
        </p:txBody>
      </p:sp>
      <p:sp>
        <p:nvSpPr>
          <p:cNvPr id="24578" name="Rectangle 2"/>
          <p:cNvSpPr>
            <a:spLocks noGrp="1" noChangeArrowheads="1"/>
          </p:cNvSpPr>
          <p:nvPr>
            <p:ph sz="half" idx="2"/>
          </p:nvPr>
        </p:nvSpPr>
        <p:spPr>
          <a:xfrm>
            <a:off x="4775200" y="2165985"/>
            <a:ext cx="4038600" cy="4525963"/>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Winamp</a:t>
            </a:r>
            <a:endParaRPr lang="en-GB"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Media Player</a:t>
            </a:r>
            <a:endParaRPr lang="en-GB"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Real Player</a:t>
            </a:r>
            <a:endParaRPr lang="en-GB"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Cyberlink Power DVD</a:t>
            </a:r>
            <a:endParaRPr lang="en-GB" smtClean="0"/>
          </a:p>
          <a:p>
            <a:pPr eaLnBrk="1" hangingPunct="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pic>
        <p:nvPicPr>
          <p:cNvPr id="2"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669290" y="2165985"/>
            <a:ext cx="3006090" cy="42310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24577"/>
                                        </p:tgtEl>
                                        <p:attrNameLst>
                                          <p:attrName>style.visibility</p:attrName>
                                        </p:attrNameLst>
                                      </p:cBhvr>
                                      <p:to>
                                        <p:strVal val="visible"/>
                                      </p:to>
                                    </p:set>
                                    <p:animEffect transition="in" filter="box(in)">
                                      <p:cBhvr additive="repl">
                                        <p:cTn id="7" dur="2000"/>
                                        <p:tgtEl>
                                          <p:spTgt spid="2457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4578">
                                            <p:txEl>
                                              <p:pRg st="0" end="0"/>
                                            </p:txEl>
                                          </p:spTgt>
                                        </p:tgtEl>
                                        <p:attrNameLst>
                                          <p:attrName>style.visibility</p:attrName>
                                        </p:attrNameLst>
                                      </p:cBhvr>
                                      <p:to>
                                        <p:strVal val="visible"/>
                                      </p:to>
                                    </p:set>
                                    <p:animEffect transition="in" filter="checkerboard(across)">
                                      <p:cBhvr additive="repl">
                                        <p:cTn id="12" dur="1000"/>
                                        <p:tgtEl>
                                          <p:spTgt spid="2457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24578">
                                            <p:txEl>
                                              <p:pRg st="1" end="1"/>
                                            </p:txEl>
                                          </p:spTgt>
                                        </p:tgtEl>
                                        <p:attrNameLst>
                                          <p:attrName>style.visibility</p:attrName>
                                        </p:attrNameLst>
                                      </p:cBhvr>
                                      <p:to>
                                        <p:strVal val="visible"/>
                                      </p:to>
                                    </p:set>
                                    <p:animEffect transition="in" filter="checkerboard(across)">
                                      <p:cBhvr additive="repl">
                                        <p:cTn id="17" dur="1000"/>
                                        <p:tgtEl>
                                          <p:spTgt spid="2457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24578">
                                            <p:txEl>
                                              <p:pRg st="2" end="2"/>
                                            </p:txEl>
                                          </p:spTgt>
                                        </p:tgtEl>
                                        <p:attrNameLst>
                                          <p:attrName>style.visibility</p:attrName>
                                        </p:attrNameLst>
                                      </p:cBhvr>
                                      <p:to>
                                        <p:strVal val="visible"/>
                                      </p:to>
                                    </p:set>
                                    <p:animEffect transition="in" filter="checkerboard(across)">
                                      <p:cBhvr additive="repl">
                                        <p:cTn id="22" dur="1000"/>
                                        <p:tgtEl>
                                          <p:spTgt spid="2457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additive="repl">
                                        <p:cTn id="26" dur="1" fill="hold">
                                          <p:stCondLst>
                                            <p:cond delay="0"/>
                                          </p:stCondLst>
                                        </p:cTn>
                                        <p:tgtEl>
                                          <p:spTgt spid="24578">
                                            <p:txEl>
                                              <p:pRg st="3" end="3"/>
                                            </p:txEl>
                                          </p:spTgt>
                                        </p:tgtEl>
                                        <p:attrNameLst>
                                          <p:attrName>style.visibility</p:attrName>
                                        </p:attrNameLst>
                                      </p:cBhvr>
                                      <p:to>
                                        <p:strVal val="visible"/>
                                      </p:to>
                                    </p:set>
                                    <p:animEffect transition="in" filter="checkerboard(across)">
                                      <p:cBhvr additive="repl">
                                        <p:cTn id="27" dur="1000"/>
                                        <p:tgtEl>
                                          <p:spTgt spid="2457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nodeType="clickEffect">
                                  <p:stCondLst>
                                    <p:cond delay="0"/>
                                  </p:stCondLst>
                                  <p:childTnLst>
                                    <p:set>
                                      <p:cBhvr additive="repl">
                                        <p:cTn id="31" dur="1" fill="hold">
                                          <p:stCondLst>
                                            <p:cond delay="0"/>
                                          </p:stCondLst>
                                        </p:cTn>
                                        <p:tgtEl>
                                          <p:spTgt spid="2"/>
                                        </p:tgtEl>
                                        <p:attrNameLst>
                                          <p:attrName>style.visibility</p:attrName>
                                        </p:attrNameLst>
                                      </p:cBhvr>
                                      <p:to>
                                        <p:strVal val="visible"/>
                                      </p:to>
                                    </p:set>
                                    <p:animEffect transition="in" filter="plus(in)">
                                      <p:cBhvr additive="repl">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457200" y="-323850"/>
            <a:ext cx="7543800" cy="2762250"/>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GB" sz="3500" smtClean="0"/>
            </a:br>
            <a:br>
              <a:rPr lang="en-GB" sz="3500" smtClean="0"/>
            </a:br>
            <a:r>
              <a:rPr lang="en-GB" sz="3500" smtClean="0"/>
              <a:t>Internet merupakan aplikasi yang digunakan mencari informasi lewat internet,Contohnya  :</a:t>
            </a:r>
            <a:endParaRPr lang="en-GB" sz="3500" smtClean="0"/>
          </a:p>
        </p:txBody>
      </p:sp>
      <p:sp>
        <p:nvSpPr>
          <p:cNvPr id="27650" name="Rectangle 2"/>
          <p:cNvSpPr>
            <a:spLocks noGrp="1" noChangeArrowheads="1"/>
          </p:cNvSpPr>
          <p:nvPr>
            <p:ph type="body" idx="4294967295"/>
          </p:nvPr>
        </p:nvSpPr>
        <p:spPr>
          <a:xfrm>
            <a:off x="457200" y="2446338"/>
            <a:ext cx="5257800" cy="4411662"/>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Internet Explorer</a:t>
            </a:r>
            <a:endParaRPr lang="en-GB"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Mozilla fire Fox</a:t>
            </a:r>
            <a:endParaRPr lang="en-GB"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Yahoo Messenger</a:t>
            </a:r>
            <a:endParaRPr lang="en-GB" smtClean="0"/>
          </a:p>
          <a:p>
            <a:pPr eaLnBrk="1" hangingPunct="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27649"/>
                                        </p:tgtEl>
                                        <p:attrNameLst>
                                          <p:attrName>style.visibility</p:attrName>
                                        </p:attrNameLst>
                                      </p:cBhvr>
                                      <p:to>
                                        <p:strVal val="visible"/>
                                      </p:to>
                                    </p:set>
                                    <p:animEffect transition="in" filter="box(in)">
                                      <p:cBhvr additive="repl">
                                        <p:cTn id="7" dur="2000"/>
                                        <p:tgtEl>
                                          <p:spTgt spid="276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7650">
                                            <p:txEl>
                                              <p:pRg st="0" end="0"/>
                                            </p:txEl>
                                          </p:spTgt>
                                        </p:tgtEl>
                                        <p:attrNameLst>
                                          <p:attrName>style.visibility</p:attrName>
                                        </p:attrNameLst>
                                      </p:cBhvr>
                                      <p:to>
                                        <p:strVal val="visible"/>
                                      </p:to>
                                    </p:set>
                                    <p:animEffect transition="in" filter="checkerboard(across)">
                                      <p:cBhvr additive="repl">
                                        <p:cTn id="12" dur="1000"/>
                                        <p:tgtEl>
                                          <p:spTgt spid="276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27650">
                                            <p:txEl>
                                              <p:pRg st="1" end="1"/>
                                            </p:txEl>
                                          </p:spTgt>
                                        </p:tgtEl>
                                        <p:attrNameLst>
                                          <p:attrName>style.visibility</p:attrName>
                                        </p:attrNameLst>
                                      </p:cBhvr>
                                      <p:to>
                                        <p:strVal val="visible"/>
                                      </p:to>
                                    </p:set>
                                    <p:animEffect transition="in" filter="checkerboard(across)">
                                      <p:cBhvr additive="repl">
                                        <p:cTn id="17" dur="1000"/>
                                        <p:tgtEl>
                                          <p:spTgt spid="276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27650">
                                            <p:txEl>
                                              <p:pRg st="2" end="2"/>
                                            </p:txEl>
                                          </p:spTgt>
                                        </p:tgtEl>
                                        <p:attrNameLst>
                                          <p:attrName>style.visibility</p:attrName>
                                        </p:attrNameLst>
                                      </p:cBhvr>
                                      <p:to>
                                        <p:strVal val="visible"/>
                                      </p:to>
                                    </p:set>
                                    <p:animEffect transition="in" filter="checkerboard(across)">
                                      <p:cBhvr additive="repl">
                                        <p:cTn id="22" dur="1000"/>
                                        <p:tgtEl>
                                          <p:spTgt spid="276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04800" y="0"/>
            <a:ext cx="7913688" cy="2133600"/>
          </a:xfrm>
        </p:spPr>
        <p:txBody>
          <a:bodyPr/>
          <a:lstStyle/>
          <a:p>
            <a:pPr eaLnBrk="1" hangingPunct="1">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smtClean="0"/>
              <a:t>Bahasa Pemograman</a:t>
            </a:r>
            <a:endParaRPr lang="en-GB" sz="4800" smtClean="0"/>
          </a:p>
        </p:txBody>
      </p:sp>
      <p:sp>
        <p:nvSpPr>
          <p:cNvPr id="29698" name="Rectangle 2"/>
          <p:cNvSpPr>
            <a:spLocks noGrp="1" noChangeArrowheads="1"/>
          </p:cNvSpPr>
          <p:nvPr>
            <p:ph type="subTitle" idx="4294967295"/>
          </p:nvPr>
        </p:nvSpPr>
        <p:spPr>
          <a:xfrm>
            <a:off x="950278" y="2359343"/>
            <a:ext cx="6248400" cy="2362200"/>
          </a:xfrm>
        </p:spPr>
        <p:txBody>
          <a:bodyPr lIns="90000" tIns="46800" rIns="90000" bIns="46800"/>
          <a:lstStyle/>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latin typeface="Tahoma" panose="020B0604030504040204" pitchFamily="34" charset="0"/>
              </a:rPr>
              <a:t>Adalah </a:t>
            </a:r>
            <a:r>
              <a:rPr lang="id-ID" altLang="en-GB" sz="3200" smtClean="0">
                <a:latin typeface="Tahoma" panose="020B0604030504040204" pitchFamily="34" charset="0"/>
              </a:rPr>
              <a:t>perintah yang digunakan untuk </a:t>
            </a:r>
            <a:r>
              <a:rPr lang="en-GB" sz="3200" smtClean="0">
                <a:latin typeface="Tahoma" panose="020B0604030504040204" pitchFamily="34" charset="0"/>
              </a:rPr>
              <a:t> untuk membuat program  komputer</a:t>
            </a:r>
            <a:endParaRPr lang="en-GB" sz="3200" smtClean="0">
              <a:latin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29697"/>
                                        </p:tgtEl>
                                        <p:attrNameLst>
                                          <p:attrName>style.visibility</p:attrName>
                                        </p:attrNameLst>
                                      </p:cBhvr>
                                      <p:to>
                                        <p:strVal val="visible"/>
                                      </p:to>
                                    </p:set>
                                    <p:animEffect transition="in" filter="box(in)">
                                      <p:cBhvr additive="repl">
                                        <p:cTn id="7" dur="2000"/>
                                        <p:tgtEl>
                                          <p:spTgt spid="2969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29698">
                                            <p:txEl>
                                              <p:pRg st="0" end="0"/>
                                            </p:txEl>
                                          </p:spTgt>
                                        </p:tgtEl>
                                        <p:attrNameLst>
                                          <p:attrName>style.visibility</p:attrName>
                                        </p:attrNameLst>
                                      </p:cBhvr>
                                      <p:to>
                                        <p:strVal val="visible"/>
                                      </p:to>
                                    </p:set>
                                    <p:animEffect transition="in" filter="strips(downRight)">
                                      <p:cBhvr additive="repl">
                                        <p:cTn id="12" dur="2000"/>
                                        <p:tgtEl>
                                          <p:spTgt spid="296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p:txBody>
          <a:bodyPr vert="horz" wrap="square" lIns="91440" tIns="45720" rIns="91440" bIns="45720" anchor="b"/>
          <a:lstStyle/>
          <a:p>
            <a:pPr eaLnBrk="1" hangingPunct="1"/>
            <a:r>
              <a:rPr lang="en-US" sz="3400" dirty="0"/>
              <a:t>Tingkatan Bahasa Pemrograman</a:t>
            </a:r>
            <a:endParaRPr lang="en-US" sz="3400" dirty="0"/>
          </a:p>
        </p:txBody>
      </p:sp>
      <p:sp>
        <p:nvSpPr>
          <p:cNvPr id="6146" name="Rectangle 3"/>
          <p:cNvSpPr>
            <a:spLocks noGrp="1"/>
          </p:cNvSpPr>
          <p:nvPr>
            <p:ph idx="1"/>
          </p:nvPr>
        </p:nvSpPr>
        <p:spPr/>
        <p:txBody>
          <a:bodyPr vert="horz" wrap="square" lIns="91440" tIns="45720" rIns="91440" bIns="45720" anchor="t"/>
          <a:lstStyle/>
          <a:p>
            <a:pPr eaLnBrk="1" hangingPunct="1">
              <a:buNone/>
            </a:pPr>
            <a:endParaRPr lang="en-US" dirty="0"/>
          </a:p>
          <a:p>
            <a:pPr eaLnBrk="1" hangingPunct="1"/>
            <a:r>
              <a:rPr lang="en-US" sz="2400" dirty="0"/>
              <a:t>Bahasa Mesin </a:t>
            </a:r>
            <a:r>
              <a:rPr lang="id-ID" altLang="en-US" sz="2400" dirty="0"/>
              <a:t>atau bahasa level rendah</a:t>
            </a:r>
            <a:endParaRPr lang="en-US" sz="2400" dirty="0"/>
          </a:p>
          <a:p>
            <a:pPr eaLnBrk="1" hangingPunct="1"/>
            <a:r>
              <a:rPr lang="en-US" sz="2400" dirty="0"/>
              <a:t>Bahasa </a:t>
            </a:r>
            <a:r>
              <a:rPr lang="id-ID" altLang="en-US" sz="2400" dirty="0"/>
              <a:t>Level tinggi </a:t>
            </a:r>
            <a:endParaRPr lang="en-US" sz="2400" dirty="0"/>
          </a:p>
          <a:p>
            <a:pPr eaLnBrk="1" hangingPunct="1"/>
            <a:r>
              <a:rPr lang="en-US" sz="2400" dirty="0"/>
              <a:t>Bahasa </a:t>
            </a:r>
            <a:r>
              <a:rPr lang="id-ID" altLang="en-US" sz="2400" dirty="0"/>
              <a:t>Generasi ke-empat</a:t>
            </a:r>
            <a:endParaRPr lang="en-US" sz="2400" dirty="0"/>
          </a:p>
        </p:txBody>
      </p:sp>
      <p:sp>
        <p:nvSpPr>
          <p:cNvPr id="6147" name="Rectangle 4"/>
          <p:cNvSpPr/>
          <p:nvPr/>
        </p:nvSpPr>
        <p:spPr>
          <a:xfrm>
            <a:off x="609600" y="6248400"/>
            <a:ext cx="7902575" cy="214313"/>
          </a:xfrm>
          <a:prstGeom prst="rect">
            <a:avLst/>
          </a:prstGeom>
          <a:noFill/>
          <a:ln w="9525">
            <a:noFill/>
          </a:ln>
        </p:spPr>
        <p:txBody>
          <a:bodyPr anchor="t">
            <a:spAutoFit/>
          </a:bodyPr>
          <a:lstStyle/>
          <a:p>
            <a:pPr algn="r">
              <a:lnSpc>
                <a:spcPct val="80000"/>
              </a:lnSpc>
              <a:spcBef>
                <a:spcPct val="20000"/>
              </a:spcBef>
              <a:buClr>
                <a:schemeClr val="accent2"/>
              </a:buClr>
              <a:buFont typeface="Wingdings" panose="05000000000000000000" pitchFamily="2" charset="2"/>
            </a:pPr>
            <a:r>
              <a:rPr lang="en-US" sz="1000" i="1" dirty="0">
                <a:latin typeface="Trebuchet MS" panose="020B0603020202020204" pitchFamily="34" charset="0"/>
              </a:rPr>
              <a:t>Bahasa Pemrograman –  </a:t>
            </a:r>
            <a:endParaRPr lang="en-US" sz="1000" i="1" dirty="0">
              <a:latin typeface="Trebuchet MS" panose="020B0603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304800" y="0"/>
            <a:ext cx="7913688" cy="2133600"/>
          </a:xfrm>
        </p:spPr>
        <p:txBody>
          <a:bodyPr/>
          <a:lstStyle/>
          <a:p>
            <a:pPr eaLnBrk="1" hangingPunct="1">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smtClean="0"/>
              <a:t>Bahasa </a:t>
            </a:r>
            <a:r>
              <a:rPr lang="id-ID" altLang="en-GB" sz="4800" smtClean="0"/>
              <a:t>pemrograman Gen-1 &amp; Gen2</a:t>
            </a:r>
            <a:endParaRPr lang="id-ID" altLang="en-GB" sz="4800" smtClean="0"/>
          </a:p>
        </p:txBody>
      </p:sp>
      <p:sp>
        <p:nvSpPr>
          <p:cNvPr id="31746" name="Rectangle 2"/>
          <p:cNvSpPr>
            <a:spLocks noGrp="1" noChangeArrowheads="1"/>
          </p:cNvSpPr>
          <p:nvPr>
            <p:ph type="subTitle" idx="4294967295"/>
          </p:nvPr>
        </p:nvSpPr>
        <p:spPr>
          <a:xfrm>
            <a:off x="1281430" y="2133600"/>
            <a:ext cx="6248400" cy="3514725"/>
          </a:xfrm>
        </p:spPr>
        <p:txBody>
          <a:bodyPr lIns="90000" tIns="46800" rIns="90000" bIns="46800">
            <a:normAutofit fontScale="60000"/>
          </a:bodyPr>
          <a:lstStyle/>
          <a:p>
            <a:pPr marL="0" indent="0" eaLnBrk="1" hangingPunct="1">
              <a:lnSpc>
                <a:spcPct val="90000"/>
              </a:lnSpc>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latin typeface="Tahoma" panose="020B0604030504040204" pitchFamily="34" charset="0"/>
              </a:rPr>
              <a:t>Disebut juga dengan bahasa mesin (assembler), bahasa ini menggunakan kode angka 0 dan 1.</a:t>
            </a:r>
            <a:endParaRPr lang="en-GB" sz="3200" smtClean="0">
              <a:latin typeface="Tahoma" panose="020B0604030504040204" pitchFamily="34" charset="0"/>
            </a:endParaRPr>
          </a:p>
          <a:p>
            <a:pPr marL="0" indent="0" eaLnBrk="1" hangingPunct="1">
              <a:lnSpc>
                <a:spcPct val="90000"/>
              </a:lnSpc>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smtClean="0">
              <a:latin typeface="Tahoma" panose="020B0604030504040204" pitchFamily="34" charset="0"/>
            </a:endParaRPr>
          </a:p>
          <a:p>
            <a:pPr marL="0" indent="0" eaLnBrk="1" hangingPunct="1">
              <a:lnSpc>
                <a:spcPct val="90000"/>
              </a:lnSpc>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latin typeface="Tahoma" panose="020B0604030504040204" pitchFamily="34" charset="0"/>
              </a:rPr>
              <a:t>Bahasa pemrograman generasi kedua menggunakan bahasa rakitan (assembly). Sebagai pengganti kode-kode biner, digunakanlah kependekan dari kata-kata. Misalkan “MOV” untuk menyatakan “MOV</a:t>
            </a:r>
            <a:r>
              <a:rPr lang="id-ID" altLang="en-GB" sz="3200" smtClean="0">
                <a:latin typeface="Tahoma" panose="020B0604030504040204" pitchFamily="34" charset="0"/>
              </a:rPr>
              <a:t>E/Pindah</a:t>
            </a:r>
            <a:r>
              <a:rPr lang="en-GB" sz="3200" smtClean="0">
                <a:latin typeface="Tahoma" panose="020B0604030504040204" pitchFamily="34" charset="0"/>
              </a:rPr>
              <a:t>”</a:t>
            </a:r>
            <a:r>
              <a:rPr lang="id-ID" altLang="en-GB" sz="3200" smtClean="0">
                <a:latin typeface="Tahoma" panose="020B0604030504040204" pitchFamily="34" charset="0"/>
              </a:rPr>
              <a:t>, </a:t>
            </a:r>
            <a:endParaRPr lang="id-ID" altLang="en-GB" sz="3200" smtClean="0">
              <a:latin typeface="Tahoma" panose="020B0604030504040204" pitchFamily="34" charset="0"/>
            </a:endParaRPr>
          </a:p>
          <a:p>
            <a:pPr marL="0" indent="0" eaLnBrk="1" hangingPunct="1">
              <a:lnSpc>
                <a:spcPct val="90000"/>
              </a:lnSpc>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altLang="en-GB" sz="3200" smtClean="0">
                <a:latin typeface="Tahoma" panose="020B0604030504040204" pitchFamily="34" charset="0"/>
              </a:rPr>
              <a:t>STO untuk “STORE/Simpan”</a:t>
            </a:r>
            <a:endParaRPr lang="id-ID" altLang="en-GB" sz="3200" smtClean="0">
              <a:latin typeface="Tahoma" panose="020B0604030504040204" pitchFamily="34" charset="0"/>
            </a:endParaRPr>
          </a:p>
          <a:p>
            <a:pPr marL="0" indent="0" eaLnBrk="1" hangingPunct="1">
              <a:lnSpc>
                <a:spcPct val="90000"/>
              </a:lnSpc>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d-ID" altLang="en-GB" sz="3200" smtClean="0">
              <a:latin typeface="Tahoma" panose="020B0604030504040204" pitchFamily="34" charset="0"/>
            </a:endParaRPr>
          </a:p>
          <a:p>
            <a:pPr marL="0" indent="0" eaLnBrk="1" hangingPunct="1">
              <a:lnSpc>
                <a:spcPct val="90000"/>
              </a:lnSpc>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altLang="en-GB" sz="3200" smtClean="0">
                <a:latin typeface="Tahoma" panose="020B0604030504040204" pitchFamily="34" charset="0"/>
              </a:rPr>
              <a:t>Contoh: Bahasa mesian dan bahasa Assembler</a:t>
            </a:r>
            <a:endParaRPr lang="en-GB" sz="3200" smtClean="0">
              <a:latin typeface="Tahoma" panose="020B0604030504040204" pitchFamily="34" charset="0"/>
            </a:endParaRPr>
          </a:p>
          <a:p>
            <a:pPr marL="0" indent="0" eaLnBrk="1" hangingPunct="1">
              <a:lnSpc>
                <a:spcPct val="90000"/>
              </a:lnSpc>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smtClean="0">
              <a:latin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1745"/>
                                        </p:tgtEl>
                                        <p:attrNameLst>
                                          <p:attrName>style.visibility</p:attrName>
                                        </p:attrNameLst>
                                      </p:cBhvr>
                                      <p:to>
                                        <p:strVal val="visible"/>
                                      </p:to>
                                    </p:set>
                                    <p:animEffect transition="in" filter="box(in)">
                                      <p:cBhvr additive="repl">
                                        <p:cTn id="7" dur="2000"/>
                                        <p:tgtEl>
                                          <p:spTgt spid="3174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31746">
                                            <p:txEl>
                                              <p:pRg st="0" end="0"/>
                                            </p:txEl>
                                          </p:spTgt>
                                        </p:tgtEl>
                                        <p:attrNameLst>
                                          <p:attrName>style.visibility</p:attrName>
                                        </p:attrNameLst>
                                      </p:cBhvr>
                                      <p:to>
                                        <p:strVal val="visible"/>
                                      </p:to>
                                    </p:set>
                                    <p:animEffect transition="in" filter="strips(downRight)">
                                      <p:cBhvr additive="repl">
                                        <p:cTn id="12" dur="2000"/>
                                        <p:tgtEl>
                                          <p:spTgt spid="317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additive="repl">
                                        <p:cTn id="16" dur="1" fill="hold">
                                          <p:stCondLst>
                                            <p:cond delay="0"/>
                                          </p:stCondLst>
                                        </p:cTn>
                                        <p:tgtEl>
                                          <p:spTgt spid="31746">
                                            <p:txEl>
                                              <p:pRg st="2" end="2"/>
                                            </p:txEl>
                                          </p:spTgt>
                                        </p:tgtEl>
                                        <p:attrNameLst>
                                          <p:attrName>style.visibility</p:attrName>
                                        </p:attrNameLst>
                                      </p:cBhvr>
                                      <p:to>
                                        <p:strVal val="visible"/>
                                      </p:to>
                                    </p:set>
                                    <p:animEffect transition="in" filter="strips(downRight)">
                                      <p:cBhvr additive="repl">
                                        <p:cTn id="17" dur="2000"/>
                                        <p:tgtEl>
                                          <p:spTgt spid="317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additive="repl">
                                        <p:cTn id="21" dur="1" fill="hold">
                                          <p:stCondLst>
                                            <p:cond delay="0"/>
                                          </p:stCondLst>
                                        </p:cTn>
                                        <p:tgtEl>
                                          <p:spTgt spid="31746">
                                            <p:txEl>
                                              <p:pRg st="3" end="3"/>
                                            </p:txEl>
                                          </p:spTgt>
                                        </p:tgtEl>
                                        <p:attrNameLst>
                                          <p:attrName>style.visibility</p:attrName>
                                        </p:attrNameLst>
                                      </p:cBhvr>
                                      <p:to>
                                        <p:strVal val="visible"/>
                                      </p:to>
                                    </p:set>
                                    <p:animEffect transition="in" filter="strips(downRight)">
                                      <p:cBhvr additive="repl">
                                        <p:cTn id="22" dur="2000"/>
                                        <p:tgtEl>
                                          <p:spTgt spid="317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additive="repl">
                                        <p:cTn id="26" dur="1" fill="hold">
                                          <p:stCondLst>
                                            <p:cond delay="0"/>
                                          </p:stCondLst>
                                        </p:cTn>
                                        <p:tgtEl>
                                          <p:spTgt spid="31746">
                                            <p:txEl>
                                              <p:pRg st="5" end="5"/>
                                            </p:txEl>
                                          </p:spTgt>
                                        </p:tgtEl>
                                        <p:attrNameLst>
                                          <p:attrName>style.visibility</p:attrName>
                                        </p:attrNameLst>
                                      </p:cBhvr>
                                      <p:to>
                                        <p:strVal val="visible"/>
                                      </p:to>
                                    </p:set>
                                    <p:animEffect transition="in" filter="strips(downRight)">
                                      <p:cBhvr additive="repl">
                                        <p:cTn id="27" dur="2000"/>
                                        <p:tgtEl>
                                          <p:spTgt spid="317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304800" y="0"/>
            <a:ext cx="7913688" cy="2133600"/>
          </a:xfrm>
        </p:spPr>
        <p:txBody>
          <a:bodyPr/>
          <a:lstStyle/>
          <a:p>
            <a:pPr eaLnBrk="1" hangingPunct="1">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smtClean="0"/>
              <a:t>Bahasa </a:t>
            </a:r>
            <a:r>
              <a:rPr lang="id-ID" altLang="en-GB" sz="4800" smtClean="0"/>
              <a:t>Pemrograman Gen-3</a:t>
            </a:r>
            <a:endParaRPr lang="id-ID" altLang="en-GB" sz="4800" smtClean="0"/>
          </a:p>
        </p:txBody>
      </p:sp>
      <p:sp>
        <p:nvSpPr>
          <p:cNvPr id="32770" name="Rectangle 2"/>
          <p:cNvSpPr>
            <a:spLocks noGrp="1" noChangeArrowheads="1"/>
          </p:cNvSpPr>
          <p:nvPr>
            <p:ph type="subTitle" idx="4294967295"/>
          </p:nvPr>
        </p:nvSpPr>
        <p:spPr>
          <a:xfrm>
            <a:off x="903605" y="1928495"/>
            <a:ext cx="6717030" cy="4126230"/>
          </a:xfrm>
        </p:spPr>
        <p:txBody>
          <a:bodyPr lIns="90000" tIns="46800" rIns="90000" bIns="46800">
            <a:normAutofit fontScale="60000"/>
          </a:bodyPr>
          <a:lstStyle/>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latin typeface="Tahoma" panose="020B0604030504040204" pitchFamily="34" charset="0"/>
              </a:rPr>
              <a:t>Disebut  bahasa mesin yang sudah diterjemahkan ke dalam bahasa manusia(inggris), Bahasa pemrograman generasi ketiga menggunakan pendekatan prosedural. Sebagai bahasa prosedural, pemrogram perlu menuliskan instruksi-instruksi yang rinci agar komputer melaksanakan tugasnya. Program ditulis dengan menggunakan kata-kata yang biasa dipakai manusia, seperti WRITE untuk menampilkan sesuatu di layar dan READ untuk membaca data dari keyboard</a:t>
            </a:r>
            <a:r>
              <a:rPr lang="id-ID" altLang="en-GB" sz="3200" smtClean="0">
                <a:latin typeface="Tahoma" panose="020B0604030504040204" pitchFamily="34" charset="0"/>
              </a:rPr>
              <a:t>, Print</a:t>
            </a:r>
            <a:endParaRPr lang="id-ID" altLang="en-GB" sz="3200" smtClean="0">
              <a:latin typeface="Tahoma" panose="020B0604030504040204" pitchFamily="34" charset="0"/>
            </a:endParaRPr>
          </a:p>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d-ID" altLang="en-GB" sz="3200" smtClean="0">
                <a:latin typeface="Tahoma" panose="020B0604030504040204" pitchFamily="34" charset="0"/>
              </a:rPr>
              <a:t>Untuk Mencetak</a:t>
            </a:r>
            <a:r>
              <a:rPr lang="en-GB" sz="3200" smtClean="0">
                <a:latin typeface="Tahoma" panose="020B0604030504040204" pitchFamily="34" charset="0"/>
              </a:rPr>
              <a:t>.</a:t>
            </a:r>
            <a:endParaRPr lang="en-GB" sz="3200" smtClean="0">
              <a:latin typeface="Tahoma" panose="020B0604030504040204" pitchFamily="34" charset="0"/>
            </a:endParaRPr>
          </a:p>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smtClean="0">
              <a:latin typeface="Tahoma" panose="020B0604030504040204" pitchFamily="34" charset="0"/>
            </a:endParaRPr>
          </a:p>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Tahoma" panose="020B0604030504040204" pitchFamily="34" charset="0"/>
                <a:sym typeface="+mn-ea"/>
              </a:rPr>
              <a:t>:Basic, Cobol, Fontran, Pascal</a:t>
            </a:r>
            <a:endParaRPr lang="en-GB" smtClean="0">
              <a:latin typeface="Tahoma" panose="020B0604030504040204" pitchFamily="34" charset="0"/>
            </a:endParaRPr>
          </a:p>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smtClean="0">
              <a:latin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2769"/>
                                        </p:tgtEl>
                                        <p:attrNameLst>
                                          <p:attrName>style.visibility</p:attrName>
                                        </p:attrNameLst>
                                      </p:cBhvr>
                                      <p:to>
                                        <p:strVal val="visible"/>
                                      </p:to>
                                    </p:set>
                                    <p:animEffect transition="in" filter="box(in)">
                                      <p:cBhvr additive="repl">
                                        <p:cTn id="7" dur="2000"/>
                                        <p:tgtEl>
                                          <p:spTgt spid="3276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32770">
                                            <p:txEl>
                                              <p:pRg st="0" end="0"/>
                                            </p:txEl>
                                          </p:spTgt>
                                        </p:tgtEl>
                                        <p:attrNameLst>
                                          <p:attrName>style.visibility</p:attrName>
                                        </p:attrNameLst>
                                      </p:cBhvr>
                                      <p:to>
                                        <p:strVal val="visible"/>
                                      </p:to>
                                    </p:set>
                                    <p:animEffect transition="in" filter="strips(downRight)">
                                      <p:cBhvr additive="repl">
                                        <p:cTn id="12" dur="2000"/>
                                        <p:tgtEl>
                                          <p:spTgt spid="327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additive="repl">
                                        <p:cTn id="16" dur="1" fill="hold">
                                          <p:stCondLst>
                                            <p:cond delay="0"/>
                                          </p:stCondLst>
                                        </p:cTn>
                                        <p:tgtEl>
                                          <p:spTgt spid="32770">
                                            <p:txEl>
                                              <p:pRg st="1" end="1"/>
                                            </p:txEl>
                                          </p:spTgt>
                                        </p:tgtEl>
                                        <p:attrNameLst>
                                          <p:attrName>style.visibility</p:attrName>
                                        </p:attrNameLst>
                                      </p:cBhvr>
                                      <p:to>
                                        <p:strVal val="visible"/>
                                      </p:to>
                                    </p:set>
                                    <p:animEffect transition="in" filter="strips(downRight)">
                                      <p:cBhvr additive="repl">
                                        <p:cTn id="17" dur="2000"/>
                                        <p:tgtEl>
                                          <p:spTgt spid="327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additive="repl">
                                        <p:cTn id="21" dur="1" fill="hold">
                                          <p:stCondLst>
                                            <p:cond delay="0"/>
                                          </p:stCondLst>
                                        </p:cTn>
                                        <p:tgtEl>
                                          <p:spTgt spid="32770">
                                            <p:txEl>
                                              <p:pRg st="3" end="3"/>
                                            </p:txEl>
                                          </p:spTgt>
                                        </p:tgtEl>
                                        <p:attrNameLst>
                                          <p:attrName>style.visibility</p:attrName>
                                        </p:attrNameLst>
                                      </p:cBhvr>
                                      <p:to>
                                        <p:strVal val="visible"/>
                                      </p:to>
                                    </p:set>
                                    <p:animEffect transition="in" filter="strips(downRight)">
                                      <p:cBhvr additive="repl">
                                        <p:cTn id="22" dur="2000"/>
                                        <p:tgtEl>
                                          <p:spTgt spid="327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id-ID" dirty="0" smtClean="0"/>
              <a:t>			Perangkat lunak 		berdasarkan cara membangunnya </a:t>
            </a:r>
            <a:endParaRPr lang="en-US" dirty="0" smtClean="0"/>
          </a:p>
        </p:txBody>
      </p:sp>
      <p:sp>
        <p:nvSpPr>
          <p:cNvPr id="33795" name="Rectangle 3"/>
          <p:cNvSpPr>
            <a:spLocks noGrp="1" noChangeArrowheads="1"/>
          </p:cNvSpPr>
          <p:nvPr>
            <p:ph type="body" idx="1"/>
          </p:nvPr>
        </p:nvSpPr>
        <p:spPr/>
        <p:txBody>
          <a:bodyPr>
            <a:normAutofit fontScale="92500"/>
          </a:bodyPr>
          <a:lstStyle/>
          <a:p>
            <a:pPr eaLnBrk="1" hangingPunct="1">
              <a:lnSpc>
                <a:spcPct val="90000"/>
              </a:lnSpc>
            </a:pPr>
            <a:r>
              <a:rPr lang="en-US" sz="2800" dirty="0" smtClean="0"/>
              <a:t>Proprietary</a:t>
            </a:r>
            <a:endParaRPr lang="en-US" sz="2800" dirty="0" smtClean="0"/>
          </a:p>
          <a:p>
            <a:pPr lvl="1" eaLnBrk="1" hangingPunct="1">
              <a:lnSpc>
                <a:spcPct val="90000"/>
              </a:lnSpc>
            </a:pPr>
            <a:r>
              <a:rPr lang="id-ID" sz="2400" dirty="0" smtClean="0"/>
              <a:t>Perangkat lunak yang didesain dan dibuat untuk kebutuhan khusus atau untuk memecahkan masalah tertentu</a:t>
            </a:r>
            <a:endParaRPr lang="en-US" sz="2400" dirty="0" smtClean="0"/>
          </a:p>
          <a:p>
            <a:pPr eaLnBrk="1" hangingPunct="1">
              <a:lnSpc>
                <a:spcPct val="90000"/>
              </a:lnSpc>
            </a:pPr>
            <a:r>
              <a:rPr lang="en-US" sz="2800" dirty="0" smtClean="0"/>
              <a:t>In-house</a:t>
            </a:r>
            <a:endParaRPr lang="en-US" sz="2800" dirty="0" smtClean="0"/>
          </a:p>
          <a:p>
            <a:pPr lvl="1" eaLnBrk="1" hangingPunct="1">
              <a:lnSpc>
                <a:spcPct val="90000"/>
              </a:lnSpc>
            </a:pPr>
            <a:r>
              <a:rPr lang="id-ID" sz="2400" dirty="0" smtClean="0"/>
              <a:t>Perangkat lunak yang di desain dan di buat menggunakan sumberdaya perusahaan sendiri</a:t>
            </a:r>
            <a:endParaRPr lang="en-US" sz="2400" dirty="0" smtClean="0"/>
          </a:p>
          <a:p>
            <a:pPr eaLnBrk="1" hangingPunct="1">
              <a:lnSpc>
                <a:spcPct val="90000"/>
              </a:lnSpc>
            </a:pPr>
            <a:r>
              <a:rPr lang="id-ID" sz="2800" dirty="0" smtClean="0"/>
              <a:t>Outsource</a:t>
            </a:r>
            <a:endParaRPr lang="en-US" sz="2800" dirty="0" smtClean="0"/>
          </a:p>
          <a:p>
            <a:pPr lvl="1" eaLnBrk="1" hangingPunct="1">
              <a:lnSpc>
                <a:spcPct val="90000"/>
              </a:lnSpc>
            </a:pPr>
            <a:r>
              <a:rPr lang="id-ID" sz="2400" dirty="0" smtClean="0"/>
              <a:t>Perangkat lunak yang di bangun oleh perusahaan lain lain</a:t>
            </a:r>
            <a:endParaRPr lang="en-US" sz="2400" dirty="0" smtClean="0"/>
          </a:p>
          <a:p>
            <a:pPr eaLnBrk="1" hangingPunct="1">
              <a:lnSpc>
                <a:spcPct val="90000"/>
              </a:lnSpc>
            </a:pPr>
            <a:r>
              <a:rPr lang="en-US" sz="2800" dirty="0" smtClean="0"/>
              <a:t>Off-the-shelf</a:t>
            </a:r>
            <a:endParaRPr lang="en-US" sz="2800" dirty="0" smtClean="0"/>
          </a:p>
          <a:p>
            <a:pPr lvl="1" eaLnBrk="1" hangingPunct="1">
              <a:lnSpc>
                <a:spcPct val="90000"/>
              </a:lnSpc>
            </a:pPr>
            <a:r>
              <a:rPr lang="id-ID" sz="2400" dirty="0" smtClean="0"/>
              <a:t>Perangkat lunak yang telah ada dan digunakan sebagaimana adanya tanpa pertimbangan untuk pengembangan</a:t>
            </a:r>
            <a:endParaRPr lang="en-US" sz="2400" dirty="0" smtClean="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20272" y="5517232"/>
            <a:ext cx="2016224" cy="124016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923"/>
            <a:ext cx="2123728" cy="151216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04800" y="0"/>
            <a:ext cx="7913688" cy="2133600"/>
          </a:xfrm>
        </p:spPr>
        <p:txBody>
          <a:bodyPr>
            <a:normAutofit/>
          </a:bodyPr>
          <a:lstStyle/>
          <a:p>
            <a:pPr eaLnBrk="1" hangingPunct="1">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smtClean="0"/>
              <a:t>Bahasa </a:t>
            </a:r>
            <a:r>
              <a:rPr lang="id-ID" altLang="en-GB" sz="4800" smtClean="0"/>
              <a:t>Pemrograman Gen-4</a:t>
            </a:r>
            <a:endParaRPr lang="en-GB" sz="4800" smtClean="0"/>
          </a:p>
        </p:txBody>
      </p:sp>
      <p:sp>
        <p:nvSpPr>
          <p:cNvPr id="33794" name="Rectangle 2"/>
          <p:cNvSpPr>
            <a:spLocks noGrp="1" noChangeArrowheads="1"/>
          </p:cNvSpPr>
          <p:nvPr>
            <p:ph type="subTitle" idx="4294967295"/>
          </p:nvPr>
        </p:nvSpPr>
        <p:spPr>
          <a:xfrm>
            <a:off x="1137285" y="1991995"/>
            <a:ext cx="6248400" cy="4324985"/>
          </a:xfrm>
        </p:spPr>
        <p:txBody>
          <a:bodyPr lIns="90000" tIns="46800" rIns="90000" bIns="46800">
            <a:normAutofit fontScale="50000"/>
          </a:bodyPr>
          <a:lstStyle/>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latin typeface="Tahoma" panose="020B0604030504040204" pitchFamily="34" charset="0"/>
              </a:rPr>
              <a:t>Bahasa pemrograman generasi keempat dirancang untuk mengurangi waktu pemrograman dalam membuat program sehingga diharapkan produktifitas pemrogram jadi meningkat dan program dapat dibuat dalam waktu yang lebih singkat. </a:t>
            </a:r>
            <a:endParaRPr lang="en-GB" sz="3200" smtClean="0">
              <a:latin typeface="Tahoma" panose="020B0604030504040204" pitchFamily="34" charset="0"/>
            </a:endParaRPr>
          </a:p>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latin typeface="Tahoma" panose="020B0604030504040204" pitchFamily="34" charset="0"/>
              </a:rPr>
              <a:t>bahasa pemrograman generasi keempat dapat dipakai oleh pemakai yang kurang mengetahui hal-hal teknis tentang pemrograman tanpa bantuan pemrogram profesional</a:t>
            </a:r>
            <a:endParaRPr lang="en-GB" sz="3200" smtClean="0">
              <a:latin typeface="Tahoma" panose="020B0604030504040204" pitchFamily="34" charset="0"/>
            </a:endParaRPr>
          </a:p>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latin typeface="Tahoma" panose="020B0604030504040204" pitchFamily="34" charset="0"/>
              </a:rPr>
              <a:t>memungkinkan pemakai menyelesaikan masalah dengan sedikit penulisan </a:t>
            </a:r>
            <a:r>
              <a:rPr lang="id-ID" altLang="en-GB" sz="3200" smtClean="0">
                <a:latin typeface="Tahoma" panose="020B0604030504040204" pitchFamily="34" charset="0"/>
              </a:rPr>
              <a:t>kode program dengan</a:t>
            </a:r>
            <a:r>
              <a:rPr lang="en-GB" sz="3200" smtClean="0">
                <a:latin typeface="Tahoma" panose="020B0604030504040204" pitchFamily="34" charset="0"/>
              </a:rPr>
              <a:t> menggunakan pendekatan non-prosedura</a:t>
            </a:r>
            <a:r>
              <a:rPr lang="id-ID" altLang="en-GB" sz="3200" smtClean="0">
                <a:latin typeface="Tahoma" panose="020B0604030504040204" pitchFamily="34" charset="0"/>
              </a:rPr>
              <a:t>l untuk membuat program</a:t>
            </a:r>
            <a:endParaRPr lang="en-GB" sz="3200" smtClean="0">
              <a:latin typeface="Tahoma" panose="020B0604030504040204" pitchFamily="34" charset="0"/>
            </a:endParaRPr>
          </a:p>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smtClean="0">
              <a:latin typeface="Tahoma" panose="020B0604030504040204" pitchFamily="34" charset="0"/>
            </a:endParaRPr>
          </a:p>
          <a:p>
            <a:pPr marL="0" indent="0" eaLnBrk="1" hangingPunct="1">
              <a:spcBef>
                <a:spcPts val="800"/>
              </a:spcBef>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latin typeface="Tahoma" panose="020B0604030504040204" pitchFamily="34" charset="0"/>
              </a:rPr>
              <a:t>Contoh :Visual Basic, Delphi,Visual C++.</a:t>
            </a:r>
            <a:r>
              <a:rPr lang="id-ID" altLang="en-GB" sz="3200" smtClean="0">
                <a:latin typeface="Tahoma" panose="020B0604030504040204" pitchFamily="34" charset="0"/>
              </a:rPr>
              <a:t>Java,Mysql,dll</a:t>
            </a:r>
            <a:endParaRPr lang="id-ID" altLang="en-GB" sz="3200" smtClean="0">
              <a:latin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3793"/>
                                        </p:tgtEl>
                                        <p:attrNameLst>
                                          <p:attrName>style.visibility</p:attrName>
                                        </p:attrNameLst>
                                      </p:cBhvr>
                                      <p:to>
                                        <p:strVal val="visible"/>
                                      </p:to>
                                    </p:set>
                                    <p:animEffect transition="in" filter="box(in)">
                                      <p:cBhvr additive="repl">
                                        <p:cTn id="7" dur="2000"/>
                                        <p:tgtEl>
                                          <p:spTgt spid="3379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33794">
                                            <p:txEl>
                                              <p:pRg st="0" end="0"/>
                                            </p:txEl>
                                          </p:spTgt>
                                        </p:tgtEl>
                                        <p:attrNameLst>
                                          <p:attrName>style.visibility</p:attrName>
                                        </p:attrNameLst>
                                      </p:cBhvr>
                                      <p:to>
                                        <p:strVal val="visible"/>
                                      </p:to>
                                    </p:set>
                                    <p:animEffect transition="in" filter="strips(downRight)">
                                      <p:cBhvr additive="repl">
                                        <p:cTn id="12" dur="2000"/>
                                        <p:tgtEl>
                                          <p:spTgt spid="337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additive="repl">
                                        <p:cTn id="16" dur="1" fill="hold">
                                          <p:stCondLst>
                                            <p:cond delay="0"/>
                                          </p:stCondLst>
                                        </p:cTn>
                                        <p:tgtEl>
                                          <p:spTgt spid="33794">
                                            <p:txEl>
                                              <p:pRg st="1" end="1"/>
                                            </p:txEl>
                                          </p:spTgt>
                                        </p:tgtEl>
                                        <p:attrNameLst>
                                          <p:attrName>style.visibility</p:attrName>
                                        </p:attrNameLst>
                                      </p:cBhvr>
                                      <p:to>
                                        <p:strVal val="visible"/>
                                      </p:to>
                                    </p:set>
                                    <p:animEffect transition="in" filter="strips(downRight)">
                                      <p:cBhvr additive="repl">
                                        <p:cTn id="17" dur="2000"/>
                                        <p:tgtEl>
                                          <p:spTgt spid="3379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additive="repl">
                                        <p:cTn id="21" dur="1" fill="hold">
                                          <p:stCondLst>
                                            <p:cond delay="0"/>
                                          </p:stCondLst>
                                        </p:cTn>
                                        <p:tgtEl>
                                          <p:spTgt spid="33794">
                                            <p:txEl>
                                              <p:pRg st="2" end="2"/>
                                            </p:txEl>
                                          </p:spTgt>
                                        </p:tgtEl>
                                        <p:attrNameLst>
                                          <p:attrName>style.visibility</p:attrName>
                                        </p:attrNameLst>
                                      </p:cBhvr>
                                      <p:to>
                                        <p:strVal val="visible"/>
                                      </p:to>
                                    </p:set>
                                    <p:animEffect transition="in" filter="strips(downRight)">
                                      <p:cBhvr additive="repl">
                                        <p:cTn id="22" dur="2000"/>
                                        <p:tgtEl>
                                          <p:spTgt spid="3379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additive="repl">
                                        <p:cTn id="26" dur="1" fill="hold">
                                          <p:stCondLst>
                                            <p:cond delay="0"/>
                                          </p:stCondLst>
                                        </p:cTn>
                                        <p:tgtEl>
                                          <p:spTgt spid="33794">
                                            <p:txEl>
                                              <p:pRg st="4" end="4"/>
                                            </p:txEl>
                                          </p:spTgt>
                                        </p:tgtEl>
                                        <p:attrNameLst>
                                          <p:attrName>style.visibility</p:attrName>
                                        </p:attrNameLst>
                                      </p:cBhvr>
                                      <p:to>
                                        <p:strVal val="visible"/>
                                      </p:to>
                                    </p:set>
                                    <p:animEffect transition="in" filter="strips(downRight)">
                                      <p:cBhvr additive="repl">
                                        <p:cTn id="27" dur="2000"/>
                                        <p:tgtEl>
                                          <p:spTgt spid="337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6230" y="465455"/>
            <a:ext cx="6779895" cy="696595"/>
          </a:xfrm>
        </p:spPr>
        <p:txBody>
          <a:bodyPr>
            <a:normAutofit fontScale="90000"/>
          </a:bodyPr>
          <a:p>
            <a:br>
              <a:rPr lang="id-ID" altLang="en-US"/>
            </a:br>
            <a:br>
              <a:rPr lang="id-ID" altLang="en-US"/>
            </a:br>
            <a:br>
              <a:rPr lang="id-ID" altLang="en-US"/>
            </a:br>
            <a:br>
              <a:rPr lang="id-ID" altLang="en-US"/>
            </a:br>
            <a:r>
              <a:rPr lang="id-ID" altLang="en-US"/>
              <a:t>Reference</a:t>
            </a:r>
            <a:br>
              <a:rPr lang="id-ID" altLang="en-US"/>
            </a:br>
            <a:br>
              <a:rPr lang="id-ID" altLang="en-US"/>
            </a:br>
            <a:endParaRPr lang="id-ID" altLang="en-US"/>
          </a:p>
        </p:txBody>
      </p:sp>
      <p:sp>
        <p:nvSpPr>
          <p:cNvPr id="3" name="Text Box 2"/>
          <p:cNvSpPr txBox="1"/>
          <p:nvPr/>
        </p:nvSpPr>
        <p:spPr>
          <a:xfrm>
            <a:off x="486410" y="1343660"/>
            <a:ext cx="8198485" cy="1476375"/>
          </a:xfrm>
          <a:prstGeom prst="rect">
            <a:avLst/>
          </a:prstGeom>
          <a:noFill/>
        </p:spPr>
        <p:txBody>
          <a:bodyPr wrap="square" rtlCol="0">
            <a:spAutoFit/>
          </a:bodyPr>
          <a:p>
            <a:endParaRPr lang="id-ID" altLang="en-US"/>
          </a:p>
          <a:p>
            <a:endParaRPr lang="id-ID" altLang="en-US"/>
          </a:p>
          <a:p>
            <a:endParaRPr lang="id-ID" altLang="en-US"/>
          </a:p>
          <a:p>
            <a:endParaRPr lang="id-ID" altLang="en-US"/>
          </a:p>
          <a:p>
            <a:r>
              <a:rPr lang="id-ID" altLang="en-US"/>
              <a:t>Ian Sommerville, Software Engineering Ninth edition, 2011,Addison wesley </a:t>
            </a:r>
            <a:endParaRPr lang="id-ID"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4202202"/>
          </a:xfrm>
        </p:spPr>
        <p:txBody>
          <a:bodyPr>
            <a:normAutofit fontScale="77500" lnSpcReduction="20000"/>
          </a:bodyPr>
          <a:lstStyle/>
          <a:p>
            <a:pPr>
              <a:buFont typeface="Wingdings" panose="05000000000000000000" pitchFamily="2" charset="2"/>
              <a:buChar char="ü"/>
            </a:pPr>
            <a:endParaRPr lang="id-ID" dirty="0" smtClean="0"/>
          </a:p>
          <a:p>
            <a:pPr>
              <a:buFont typeface="Wingdings" panose="05000000000000000000" pitchFamily="2" charset="2"/>
              <a:buChar char="ü"/>
            </a:pPr>
            <a:r>
              <a:rPr lang="id-ID" dirty="0" smtClean="0"/>
              <a:t>Perangkat Lunak Berbayar (Proprietary)</a:t>
            </a:r>
            <a:endParaRPr lang="id-ID" dirty="0" smtClean="0"/>
          </a:p>
          <a:p>
            <a:r>
              <a:rPr lang="id-ID" dirty="0" smtClean="0"/>
              <a:t>Adalah perangkat lunak yang dibangun dengan tujuan khusus oleh pengembang</a:t>
            </a:r>
            <a:endParaRPr lang="id-ID" dirty="0" smtClean="0"/>
          </a:p>
          <a:p>
            <a:r>
              <a:rPr lang="id-ID" dirty="0" smtClean="0"/>
              <a:t>Untuk </a:t>
            </a:r>
            <a:r>
              <a:rPr lang="id-ID" dirty="0"/>
              <a:t>bisa </a:t>
            </a:r>
            <a:r>
              <a:rPr lang="id-ID" dirty="0" smtClean="0"/>
              <a:t>menggunakan </a:t>
            </a:r>
            <a:r>
              <a:rPr lang="id-ID" dirty="0"/>
              <a:t>perangkat lunak tersebut, serta berbagai fitur dan update terbarunya, anda harus membayar dengan harga tertentu.</a:t>
            </a:r>
            <a:endParaRPr lang="id-ID" dirty="0"/>
          </a:p>
          <a:p>
            <a:r>
              <a:rPr lang="id-ID" dirty="0" smtClean="0"/>
              <a:t>Pengguna tidak dapat mengembangkan perangkat lunak tersebut karena tidak didapatkan source code-nya</a:t>
            </a:r>
            <a:endParaRPr lang="id-ID" dirty="0" smtClean="0"/>
          </a:p>
          <a:p>
            <a:r>
              <a:rPr lang="id-ID" dirty="0" smtClean="0"/>
              <a:t>Kadang berlabel professional edition, enterprise edition</a:t>
            </a:r>
            <a:endParaRPr lang="id-ID" dirty="0" smtClean="0"/>
          </a:p>
          <a:p>
            <a:r>
              <a:rPr lang="id-ID" dirty="0" smtClean="0"/>
              <a:t>Contoh : Windows OS, Mac OS</a:t>
            </a:r>
            <a:endParaRPr lang="id-ID"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75498" y="4869160"/>
            <a:ext cx="3533006" cy="1872208"/>
          </a:xfrm>
          <a:prstGeom prst="rect">
            <a:avLst/>
          </a:prstGeom>
        </p:spPr>
      </p:pic>
      <p:sp>
        <p:nvSpPr>
          <p:cNvPr id="2" name="Rectangle 1"/>
          <p:cNvSpPr/>
          <p:nvPr/>
        </p:nvSpPr>
        <p:spPr>
          <a:xfrm>
            <a:off x="323528" y="260648"/>
            <a:ext cx="7632848" cy="584775"/>
          </a:xfrm>
          <a:prstGeom prst="rect">
            <a:avLst/>
          </a:prstGeom>
        </p:spPr>
        <p:txBody>
          <a:bodyPr wrap="square">
            <a:spAutoFit/>
          </a:bodyPr>
          <a:lstStyle/>
          <a:p>
            <a:r>
              <a:rPr lang="id-ID" sz="3200" dirty="0"/>
              <a:t>Kepemilikan Perangkat Lunak</a:t>
            </a:r>
            <a:endParaRPr lang="id-ID"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p:txBody>
          <a:bodyPr>
            <a:normAutofit/>
          </a:bodyPr>
          <a:lstStyle/>
          <a:p>
            <a:pPr eaLnBrk="1" hangingPunct="1"/>
            <a:r>
              <a:rPr lang="id-ID" dirty="0" smtClean="0"/>
              <a:t>Kepemilikan Perangkat Lunak</a:t>
            </a:r>
            <a:endParaRPr lang="en-US" dirty="0" smtClean="0"/>
          </a:p>
        </p:txBody>
      </p:sp>
      <p:sp>
        <p:nvSpPr>
          <p:cNvPr id="13316" name="Rectangle 4"/>
          <p:cNvSpPr>
            <a:spLocks noGrp="1" noChangeArrowheads="1"/>
          </p:cNvSpPr>
          <p:nvPr>
            <p:ph type="body" idx="1"/>
          </p:nvPr>
        </p:nvSpPr>
        <p:spPr>
          <a:xfrm>
            <a:off x="467544" y="1556792"/>
            <a:ext cx="8229600" cy="4525963"/>
          </a:xfrm>
        </p:spPr>
        <p:txBody>
          <a:bodyPr>
            <a:normAutofit fontScale="92500" lnSpcReduction="20000"/>
          </a:bodyPr>
          <a:lstStyle/>
          <a:p>
            <a:pPr eaLnBrk="1" hangingPunct="1">
              <a:buFont typeface="Wingdings" panose="05000000000000000000" pitchFamily="2" charset="2"/>
              <a:buChar char="ü"/>
            </a:pPr>
            <a:r>
              <a:rPr lang="en-US" dirty="0" smtClean="0"/>
              <a:t>Freeware</a:t>
            </a:r>
            <a:endParaRPr lang="id-ID" dirty="0" smtClean="0"/>
          </a:p>
          <a:p>
            <a:pPr marL="0" indent="0">
              <a:buNone/>
            </a:pPr>
            <a:r>
              <a:rPr lang="id-ID" dirty="0" smtClean="0"/>
              <a:t>adalah </a:t>
            </a:r>
            <a:r>
              <a:rPr lang="id-ID" dirty="0"/>
              <a:t>perangkat lunak </a:t>
            </a:r>
            <a:r>
              <a:rPr lang="id-ID" dirty="0" smtClean="0"/>
              <a:t>bebas </a:t>
            </a:r>
            <a:r>
              <a:rPr lang="id-ID" dirty="0"/>
              <a:t>biaya dan perangkat lunak bebas adalah perangkat lunak bebas hak cipta. </a:t>
            </a:r>
            <a:endParaRPr lang="id-ID" dirty="0" smtClean="0"/>
          </a:p>
          <a:p>
            <a:pPr marL="0" indent="0">
              <a:buNone/>
            </a:pPr>
            <a:r>
              <a:rPr lang="id-ID" dirty="0" smtClean="0"/>
              <a:t>Freeware </a:t>
            </a:r>
            <a:r>
              <a:rPr lang="id-ID" dirty="0"/>
              <a:t>adalah perangkat lunak di bawah hak cipta </a:t>
            </a:r>
            <a:r>
              <a:rPr lang="id-ID" dirty="0" smtClean="0"/>
              <a:t>tetapi tersedia </a:t>
            </a:r>
            <a:r>
              <a:rPr lang="id-ID" dirty="0"/>
              <a:t>tanpa </a:t>
            </a:r>
            <a:r>
              <a:rPr lang="id-ID" dirty="0" smtClean="0"/>
              <a:t>biaya, bebas artinya karena tidak ada biaya melekat pada perangkat lunak tersebut</a:t>
            </a:r>
            <a:endParaRPr lang="id-ID" dirty="0" smtClean="0"/>
          </a:p>
          <a:p>
            <a:pPr marL="0" indent="0">
              <a:buNone/>
            </a:pPr>
            <a:r>
              <a:rPr lang="id-ID" dirty="0" smtClean="0"/>
              <a:t>Dapat di download di internet</a:t>
            </a:r>
            <a:endParaRPr lang="id-ID" dirty="0" smtClean="0"/>
          </a:p>
          <a:p>
            <a:pPr marL="0" indent="0">
              <a:buNone/>
            </a:pPr>
            <a:r>
              <a:rPr lang="id-ID" dirty="0" smtClean="0"/>
              <a:t>Pengguna tidak dapat memodifikasi </a:t>
            </a:r>
            <a:r>
              <a:rPr lang="id-ID" i="1" dirty="0" smtClean="0"/>
              <a:t>source code</a:t>
            </a:r>
            <a:r>
              <a:rPr lang="id-ID" dirty="0" smtClean="0"/>
              <a:t> dari perangkat lunak tersebut</a:t>
            </a:r>
            <a:endParaRPr lang="id-ID"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39341"/>
            <a:ext cx="8229600" cy="4525963"/>
          </a:xfrm>
        </p:spPr>
        <p:txBody>
          <a:bodyPr>
            <a:normAutofit fontScale="70000" lnSpcReduction="20000"/>
          </a:bodyPr>
          <a:lstStyle/>
          <a:p>
            <a:pPr>
              <a:buFont typeface="Wingdings" panose="05000000000000000000" pitchFamily="2" charset="2"/>
              <a:buChar char="ü"/>
            </a:pPr>
            <a:r>
              <a:rPr lang="id-ID" dirty="0"/>
              <a:t>Shareware </a:t>
            </a:r>
            <a:endParaRPr lang="id-ID" dirty="0" smtClean="0"/>
          </a:p>
          <a:p>
            <a:r>
              <a:rPr lang="id-ID" dirty="0" smtClean="0"/>
              <a:t>adalah </a:t>
            </a:r>
            <a:r>
              <a:rPr lang="id-ID" dirty="0"/>
              <a:t>perangkat lunak </a:t>
            </a:r>
            <a:r>
              <a:rPr lang="id-ID" dirty="0" smtClean="0"/>
              <a:t>yang memiliki hak </a:t>
            </a:r>
            <a:r>
              <a:rPr lang="id-ID" dirty="0"/>
              <a:t>cipta yang tersedia untuk setiap kebutuhan pengguna. </a:t>
            </a:r>
            <a:endParaRPr lang="id-ID" dirty="0" smtClean="0"/>
          </a:p>
          <a:p>
            <a:r>
              <a:rPr lang="id-ID" dirty="0" smtClean="0"/>
              <a:t>Dapat didownload di internet </a:t>
            </a:r>
            <a:endParaRPr lang="id-ID" dirty="0" smtClean="0"/>
          </a:p>
          <a:p>
            <a:r>
              <a:rPr lang="id-ID" dirty="0" smtClean="0"/>
              <a:t>Perangkat </a:t>
            </a:r>
            <a:r>
              <a:rPr lang="id-ID" dirty="0"/>
              <a:t>lunak Shareware bebas </a:t>
            </a:r>
            <a:r>
              <a:rPr lang="id-ID" dirty="0" smtClean="0"/>
              <a:t>dari biaya </a:t>
            </a:r>
            <a:r>
              <a:rPr lang="id-ID" dirty="0"/>
              <a:t>dalam periode </a:t>
            </a:r>
            <a:r>
              <a:rPr lang="id-ID" dirty="0" smtClean="0"/>
              <a:t>tertentu</a:t>
            </a:r>
            <a:endParaRPr lang="id-ID" dirty="0" smtClean="0"/>
          </a:p>
          <a:p>
            <a:r>
              <a:rPr lang="id-ID" dirty="0" smtClean="0"/>
              <a:t>Didistribusikan sebagai </a:t>
            </a:r>
            <a:r>
              <a:rPr lang="id-ID" dirty="0"/>
              <a:t>software versi evaluasi atau demonstrasi. Oleh karena itu, pengembangnya membatasi fungsi atau fitur yang bisa digunakan penggunanya</a:t>
            </a:r>
            <a:endParaRPr lang="id-ID" dirty="0"/>
          </a:p>
          <a:p>
            <a:r>
              <a:rPr lang="id-ID" dirty="0" smtClean="0"/>
              <a:t>Setelah </a:t>
            </a:r>
            <a:r>
              <a:rPr lang="id-ID" dirty="0"/>
              <a:t>waktu </a:t>
            </a:r>
            <a:r>
              <a:rPr lang="id-ID" dirty="0" smtClean="0"/>
              <a:t>yang diberikan habis perangkat lunak tidak dapat digunakan lagi</a:t>
            </a:r>
            <a:endParaRPr lang="id-ID" dirty="0" smtClean="0"/>
          </a:p>
          <a:p>
            <a:r>
              <a:rPr lang="id-ID" dirty="0" smtClean="0"/>
              <a:t>Contoh:</a:t>
            </a:r>
            <a:endParaRPr lang="id-ID" dirty="0" smtClean="0"/>
          </a:p>
          <a:p>
            <a:r>
              <a:rPr lang="id-ID" dirty="0" smtClean="0"/>
              <a:t>Tableu (Business Intellligence)</a:t>
            </a:r>
            <a:endParaRPr lang="id-ID"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00750" y="4797152"/>
            <a:ext cx="2857500" cy="1816224"/>
          </a:xfrm>
          <a:prstGeom prst="rect">
            <a:avLst/>
          </a:prstGeom>
        </p:spPr>
      </p:pic>
      <p:sp>
        <p:nvSpPr>
          <p:cNvPr id="5" name="Rectangle 3"/>
          <p:cNvSpPr>
            <a:spLocks noGrp="1" noChangeArrowheads="1"/>
          </p:cNvSpPr>
          <p:nvPr>
            <p:ph type="title"/>
          </p:nvPr>
        </p:nvSpPr>
        <p:spPr/>
        <p:txBody>
          <a:bodyPr>
            <a:normAutofit/>
          </a:bodyPr>
          <a:lstStyle/>
          <a:p>
            <a:pPr eaLnBrk="1" hangingPunct="1"/>
            <a:r>
              <a:rPr lang="id-ID" dirty="0" smtClean="0"/>
              <a:t>Kepemilikan Perangkat Lunak</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Public-domain </a:t>
            </a:r>
            <a:r>
              <a:rPr lang="en-US" dirty="0"/>
              <a:t>software</a:t>
            </a:r>
            <a:endParaRPr lang="en-US" dirty="0"/>
          </a:p>
          <a:p>
            <a:r>
              <a:rPr lang="id-ID" dirty="0" smtClean="0"/>
              <a:t>adalah </a:t>
            </a:r>
            <a:r>
              <a:rPr lang="id-ID" dirty="0"/>
              <a:t>perangkat lunak yang telah ditempatkan dalam domain publik: dengan kata lain, sama sekali tidak ada kepemilikan seperti hak cipta, merek dagang, atau paten</a:t>
            </a:r>
            <a:r>
              <a:rPr lang="id-ID" dirty="0" smtClean="0"/>
              <a:t>.</a:t>
            </a:r>
            <a:endParaRPr lang="id-ID" dirty="0" smtClean="0"/>
          </a:p>
          <a:p>
            <a:r>
              <a:rPr lang="id-ID" dirty="0" smtClean="0"/>
              <a:t>Contoh : Sqllite (Aplikasi database)</a:t>
            </a:r>
            <a:endParaRPr lang="id-ID" dirty="0" smtClean="0"/>
          </a:p>
          <a:p>
            <a:r>
              <a:rPr lang="id-ID" dirty="0" smtClean="0"/>
              <a:t>7zip</a:t>
            </a:r>
            <a:endParaRPr lang="id-ID" dirty="0" smtClean="0"/>
          </a:p>
          <a:p>
            <a:r>
              <a:rPr lang="id-ID" dirty="0" smtClean="0"/>
              <a:t>Video game </a:t>
            </a:r>
            <a:endParaRPr lang="id-ID" dirty="0" smtClean="0"/>
          </a:p>
          <a:p>
            <a:endParaRPr lang="id-ID"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11960" y="4854791"/>
            <a:ext cx="1066800" cy="6096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4301852"/>
            <a:ext cx="2095500" cy="990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028" y="5589240"/>
            <a:ext cx="745131" cy="748268"/>
          </a:xfrm>
          <a:prstGeom prst="rect">
            <a:avLst/>
          </a:prstGeom>
        </p:spPr>
      </p:pic>
      <p:sp>
        <p:nvSpPr>
          <p:cNvPr id="7" name="Rectangle 3"/>
          <p:cNvSpPr>
            <a:spLocks noGrp="1" noChangeArrowheads="1"/>
          </p:cNvSpPr>
          <p:nvPr>
            <p:ph type="title"/>
          </p:nvPr>
        </p:nvSpPr>
        <p:spPr/>
        <p:txBody>
          <a:bodyPr>
            <a:normAutofit/>
          </a:bodyPr>
          <a:lstStyle/>
          <a:p>
            <a:pPr eaLnBrk="1" hangingPunct="1"/>
            <a:r>
              <a:rPr lang="id-ID" dirty="0" smtClean="0"/>
              <a:t>Kepemilikan Perangkat Lunak</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17104</Words>
  <Application>WPS Presentation</Application>
  <PresentationFormat>On-screen Show (4:3)</PresentationFormat>
  <Paragraphs>420</Paragraphs>
  <Slides>51</Slides>
  <Notes>8</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51</vt:i4>
      </vt:variant>
    </vt:vector>
  </HeadingPairs>
  <TitlesOfParts>
    <vt:vector size="72" baseType="lpstr">
      <vt:lpstr>Arial</vt:lpstr>
      <vt:lpstr>SimSun</vt:lpstr>
      <vt:lpstr>Wingdings</vt:lpstr>
      <vt:lpstr>Wingdings</vt:lpstr>
      <vt:lpstr>Bodoni MT</vt:lpstr>
      <vt:lpstr>Times New Roman</vt:lpstr>
      <vt:lpstr>Tahoma</vt:lpstr>
      <vt:lpstr>Calibri</vt:lpstr>
      <vt:lpstr>Microsoft YaHei</vt:lpstr>
      <vt:lpstr>Arial Unicode MS</vt:lpstr>
      <vt:lpstr>Trebuchet MS</vt:lpstr>
      <vt:lpstr>Berlin Sans FB</vt:lpstr>
      <vt:lpstr>Bernard MT Condensed</vt:lpstr>
      <vt:lpstr>inherit</vt:lpstr>
      <vt:lpstr>Segoe Print</vt:lpstr>
      <vt:lpstr>Gill Sans Ultra Bold</vt:lpstr>
      <vt:lpstr>Maiandra GD</vt:lpstr>
      <vt:lpstr>Imprint MT Shadow</vt:lpstr>
      <vt:lpstr>Ink Free</vt:lpstr>
      <vt:lpstr>Arial Rounded MT Bold</vt:lpstr>
      <vt:lpstr>Office Theme</vt:lpstr>
      <vt:lpstr>Perangkat Lunak</vt:lpstr>
      <vt:lpstr>Sekapur Sirih Perangkat Lunak </vt:lpstr>
      <vt:lpstr>Perangkat Lunak</vt:lpstr>
      <vt:lpstr>Peranan Perangkat Lunak</vt:lpstr>
      <vt:lpstr>			Perangkat lunak 		berdasarkan cara membangunnya </vt:lpstr>
      <vt:lpstr>PowerPoint 演示文稿</vt:lpstr>
      <vt:lpstr>Kepemilikan Perangkat Lunak</vt:lpstr>
      <vt:lpstr>Kepemilikan Perangkat Lunak</vt:lpstr>
      <vt:lpstr>Kepemilikan Perangkat Lunak</vt:lpstr>
      <vt:lpstr>Kepemilikan Perangkat Lunak</vt:lpstr>
      <vt:lpstr>Klasifikasi Perangkat Lunak</vt:lpstr>
      <vt:lpstr>PowerPoint 演示文稿</vt:lpstr>
      <vt:lpstr>PERANGKAT LUNAK SISTEM</vt:lpstr>
      <vt:lpstr>PowerPoint 演示文稿</vt:lpstr>
      <vt:lpstr>PowerPoint 演示文稿</vt:lpstr>
      <vt:lpstr>PowerPoint 演示文稿</vt:lpstr>
      <vt:lpstr>Tanggung jawab  dari Operating System</vt:lpstr>
      <vt:lpstr>PowerPoint 演示文稿</vt:lpstr>
      <vt:lpstr>PowerPoint 演示文稿</vt:lpstr>
      <vt:lpstr>PowerPoint 演示文稿</vt:lpstr>
      <vt:lpstr>PowerPoint 演示文稿</vt:lpstr>
      <vt:lpstr>Sistem Operasi : Menyediakan fasilitas antar muka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Software Utility</vt:lpstr>
      <vt:lpstr>Task manager </vt:lpstr>
      <vt:lpstr>PowerPoint 演示文稿</vt:lpstr>
      <vt:lpstr>PowerPoint 演示文稿</vt:lpstr>
      <vt:lpstr>Software Utility</vt:lpstr>
      <vt:lpstr>Software Utility</vt:lpstr>
      <vt:lpstr>PERANGKAT LUNAK APLIKASI</vt:lpstr>
      <vt:lpstr> PERANGKAT LUNAK APLIKASI</vt:lpstr>
      <vt:lpstr>Application Delivery Mechanisms </vt:lpstr>
      <vt:lpstr>PowerPoint 演示文稿</vt:lpstr>
      <vt:lpstr>Contoh-contoh terkenal dari aplikasi SaaS</vt:lpstr>
      <vt:lpstr>Application delivery for mobile application</vt:lpstr>
      <vt:lpstr>     </vt:lpstr>
      <vt:lpstr>        CAD (Computer Aid Design)    Merupakan aplikasi yang berorientasi pada rancangan bangunan dan mesin merupakan suatu program komputer untuk menggambar suatu produk atau bagian dari suatu produk.  Produk yang ingin digambarkan bisa diwakili oleh garis-garis maupun simbol-simbol yang memiliki makna tertentu yang berupa gambar 2 dimensi dan gambar 3 dimensi.</vt:lpstr>
      <vt:lpstr>  MultimediaDesign merupakan aplikasi yang digunakan untuk merubah data menjadi hiburan</vt:lpstr>
      <vt:lpstr>  Internet merupakan aplikasi yang digunakan mencari informasi lewat internet,Contohnya  :</vt:lpstr>
      <vt:lpstr>Bahasa Pemograman</vt:lpstr>
      <vt:lpstr>Tingkatan Bahasa Pemrograman</vt:lpstr>
      <vt:lpstr>Bahasa pemrograman Gen-1 &amp; Gen2</vt:lpstr>
      <vt:lpstr>Bahasa Pemrograman Gen-3</vt:lpstr>
      <vt:lpstr>Bahasa Pemrograman Gen-4</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Perangkat Lunak</dc:title>
  <dc:creator>KECAP</dc:creator>
  <cp:lastModifiedBy>User</cp:lastModifiedBy>
  <cp:revision>103</cp:revision>
  <cp:lastPrinted>2019-09-26T07:26:00Z</cp:lastPrinted>
  <dcterms:created xsi:type="dcterms:W3CDTF">2019-09-25T02:46:00Z</dcterms:created>
  <dcterms:modified xsi:type="dcterms:W3CDTF">2020-09-30T05:18:10Z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