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handoutMasterIdLst>
    <p:handoutMasterId r:id="rId89"/>
  </p:handoutMasterIdLst>
  <p:sldIdLst>
    <p:sldId id="264" r:id="rId2"/>
    <p:sldId id="303" r:id="rId3"/>
    <p:sldId id="304" r:id="rId4"/>
    <p:sldId id="569" r:id="rId5"/>
    <p:sldId id="305" r:id="rId6"/>
    <p:sldId id="570" r:id="rId7"/>
    <p:sldId id="306" r:id="rId8"/>
    <p:sldId id="443" r:id="rId9"/>
    <p:sldId id="440" r:id="rId10"/>
    <p:sldId id="441" r:id="rId11"/>
    <p:sldId id="462" r:id="rId12"/>
    <p:sldId id="463" r:id="rId13"/>
    <p:sldId id="464" r:id="rId14"/>
    <p:sldId id="524" r:id="rId15"/>
    <p:sldId id="571" r:id="rId16"/>
    <p:sldId id="465" r:id="rId17"/>
    <p:sldId id="580" r:id="rId18"/>
    <p:sldId id="581" r:id="rId19"/>
    <p:sldId id="582" r:id="rId20"/>
    <p:sldId id="472" r:id="rId21"/>
    <p:sldId id="444" r:id="rId22"/>
    <p:sldId id="572" r:id="rId23"/>
    <p:sldId id="445" r:id="rId24"/>
    <p:sldId id="442" r:id="rId25"/>
    <p:sldId id="573" r:id="rId26"/>
    <p:sldId id="333" r:id="rId27"/>
    <p:sldId id="343" r:id="rId28"/>
    <p:sldId id="574" r:id="rId29"/>
    <p:sldId id="509" r:id="rId30"/>
    <p:sldId id="510" r:id="rId31"/>
    <p:sldId id="511" r:id="rId32"/>
    <p:sldId id="512" r:id="rId33"/>
    <p:sldId id="513" r:id="rId34"/>
    <p:sldId id="514" r:id="rId35"/>
    <p:sldId id="575" r:id="rId36"/>
    <p:sldId id="515" r:id="rId37"/>
    <p:sldId id="516" r:id="rId38"/>
    <p:sldId id="517" r:id="rId39"/>
    <p:sldId id="577" r:id="rId40"/>
    <p:sldId id="578" r:id="rId41"/>
    <p:sldId id="519" r:id="rId42"/>
    <p:sldId id="579" r:id="rId43"/>
    <p:sldId id="525" r:id="rId44"/>
    <p:sldId id="526" r:id="rId45"/>
    <p:sldId id="527" r:id="rId46"/>
    <p:sldId id="528" r:id="rId47"/>
    <p:sldId id="529" r:id="rId48"/>
    <p:sldId id="530" r:id="rId49"/>
    <p:sldId id="531" r:id="rId50"/>
    <p:sldId id="532" r:id="rId51"/>
    <p:sldId id="533" r:id="rId52"/>
    <p:sldId id="534" r:id="rId53"/>
    <p:sldId id="535" r:id="rId54"/>
    <p:sldId id="536" r:id="rId55"/>
    <p:sldId id="537" r:id="rId56"/>
    <p:sldId id="538" r:id="rId57"/>
    <p:sldId id="539" r:id="rId58"/>
    <p:sldId id="540" r:id="rId59"/>
    <p:sldId id="541" r:id="rId60"/>
    <p:sldId id="542" r:id="rId61"/>
    <p:sldId id="543" r:id="rId62"/>
    <p:sldId id="544" r:id="rId63"/>
    <p:sldId id="545" r:id="rId64"/>
    <p:sldId id="546" r:id="rId65"/>
    <p:sldId id="547" r:id="rId66"/>
    <p:sldId id="548" r:id="rId67"/>
    <p:sldId id="549" r:id="rId68"/>
    <p:sldId id="550" r:id="rId69"/>
    <p:sldId id="551" r:id="rId70"/>
    <p:sldId id="552" r:id="rId71"/>
    <p:sldId id="553" r:id="rId72"/>
    <p:sldId id="554" r:id="rId73"/>
    <p:sldId id="555" r:id="rId74"/>
    <p:sldId id="556" r:id="rId75"/>
    <p:sldId id="557" r:id="rId76"/>
    <p:sldId id="558" r:id="rId77"/>
    <p:sldId id="559" r:id="rId78"/>
    <p:sldId id="560" r:id="rId79"/>
    <p:sldId id="561" r:id="rId80"/>
    <p:sldId id="562" r:id="rId81"/>
    <p:sldId id="563" r:id="rId82"/>
    <p:sldId id="564" r:id="rId83"/>
    <p:sldId id="565" r:id="rId84"/>
    <p:sldId id="566" r:id="rId85"/>
    <p:sldId id="567" r:id="rId86"/>
    <p:sldId id="568" r:id="rId8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6" autoAdjust="0"/>
    <p:restoredTop sz="94660"/>
  </p:normalViewPr>
  <p:slideViewPr>
    <p:cSldViewPr>
      <p:cViewPr varScale="1">
        <p:scale>
          <a:sx n="86" d="100"/>
          <a:sy n="86" d="100"/>
        </p:scale>
        <p:origin x="1248"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578"/>
    </p:cViewPr>
  </p:sorterViewPr>
  <p:notesViewPr>
    <p:cSldViewPr>
      <p:cViewPr varScale="1">
        <p:scale>
          <a:sx n="35" d="100"/>
          <a:sy n="35" d="100"/>
        </p:scale>
        <p:origin x="-222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E55AAE7-9CC2-4BA5-A1BC-E15B838EFF0E}" type="datetimeFigureOut">
              <a:rPr lang="en-US"/>
              <a:pPr>
                <a:defRPr/>
              </a:pPr>
              <a:t>9/23/2019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E0DDB47-C8A3-4126-B447-ECAE3B7A3C10}"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11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43DC947-152E-4320-9125-E9E5925A85E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AD30FCC6-8BCD-47F7-A502-EEC16A4AAA8B}" type="slidenum">
              <a:rPr lang="en-US" smtClean="0"/>
              <a:pPr/>
              <a:t>1</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id-I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pPr eaLnBrk="1" hangingPunct="1">
              <a:spcBef>
                <a:spcPct val="0"/>
              </a:spcBef>
            </a:pPr>
            <a:endParaRPr lang="id-ID"/>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pPr eaLnBrk="1" hangingPunct="1">
              <a:spcBef>
                <a:spcPct val="0"/>
              </a:spcBef>
            </a:pPr>
            <a:endParaRPr lang="id-ID"/>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p:spPr>
        <p:txBody>
          <a:bodyPr/>
          <a:lstStyle/>
          <a:p>
            <a:pPr eaLnBrk="1" hangingPunct="1">
              <a:spcBef>
                <a:spcPct val="0"/>
              </a:spcBef>
            </a:pPr>
            <a:endParaRPr lang="id-ID"/>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pPr eaLnBrk="1" hangingPunct="1">
              <a:spcBef>
                <a:spcPct val="0"/>
              </a:spcBef>
            </a:pPr>
            <a:endParaRPr lang="id-ID"/>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endParaRPr lang="id-ID"/>
          </a:p>
        </p:txBody>
      </p:sp>
      <p:sp>
        <p:nvSpPr>
          <p:cNvPr id="105476" name="Slide Number Placeholder 3"/>
          <p:cNvSpPr>
            <a:spLocks noGrp="1"/>
          </p:cNvSpPr>
          <p:nvPr>
            <p:ph type="sldNum" sz="quarter" idx="5"/>
          </p:nvPr>
        </p:nvSpPr>
        <p:spPr>
          <a:noFill/>
        </p:spPr>
        <p:txBody>
          <a:bodyPr/>
          <a:lstStyle/>
          <a:p>
            <a:fld id="{8B43067A-D2F0-4186-8839-E3EF94CBF540}" type="slidenum">
              <a:rPr lang="en-US" smtClean="0"/>
              <a:pPr/>
              <a:t>86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A91BA40-FBC9-4821-BB14-8A78248BC084}" type="slidenum">
              <a:rPr lang="en-US" smtClean="0">
                <a:ea typeface="Lucida Sans Unicode" pitchFamily="34" charset="0"/>
                <a:cs typeface="Lucida Sans Unicode" pitchFamily="34" charset="0"/>
              </a:rPr>
              <a:pPr/>
              <a:t>9</a:t>
            </a:fld>
            <a:endParaRPr lang="en-US">
              <a:ea typeface="Lucida Sans Unicode" pitchFamily="34" charset="0"/>
              <a:cs typeface="Lucida Sans Unicode" pitchFamily="34" charset="0"/>
            </a:endParaRPr>
          </a:p>
        </p:txBody>
      </p:sp>
      <p:sp>
        <p:nvSpPr>
          <p:cNvPr id="93187" name="Text Box 1"/>
          <p:cNvSpPr txBox="1">
            <a:spLocks noChangeArrowheads="1"/>
          </p:cNvSpPr>
          <p:nvPr/>
        </p:nvSpPr>
        <p:spPr bwMode="auto">
          <a:xfrm>
            <a:off x="0" y="0"/>
            <a:ext cx="2971800" cy="457200"/>
          </a:xfrm>
          <a:prstGeom prst="rect">
            <a:avLst/>
          </a:prstGeom>
          <a:noFill/>
          <a:ln w="9525">
            <a:noFill/>
            <a:round/>
            <a:headEnd/>
            <a:tailEnd/>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rPr>
              <a:t>SIM   &amp;   TI    session  13 &amp; 14</a:t>
            </a:r>
          </a:p>
        </p:txBody>
      </p:sp>
      <p:sp>
        <p:nvSpPr>
          <p:cNvPr id="93188" name="Text Box 2"/>
          <p:cNvSpPr txBox="1">
            <a:spLocks noChangeArrowheads="1"/>
          </p:cNvSpPr>
          <p:nvPr/>
        </p:nvSpPr>
        <p:spPr bwMode="auto">
          <a:xfrm>
            <a:off x="3884613" y="8685213"/>
            <a:ext cx="2971800" cy="457200"/>
          </a:xfrm>
          <a:prstGeom prst="rect">
            <a:avLst/>
          </a:prstGeom>
          <a:noFill/>
          <a:ln w="9525">
            <a:noFill/>
            <a:round/>
            <a:headEnd/>
            <a:tailEnd/>
          </a:ln>
        </p:spPr>
        <p:txBody>
          <a:bodyPr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7D34C12-B3E7-4F23-B522-576F8E03891A}" type="slidenum">
              <a:rPr lang="en-US" sz="1200">
                <a:solidFill>
                  <a:srgbClr val="000000"/>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9</a:t>
            </a:fld>
            <a:endParaRPr lang="en-US" sz="1200">
              <a:solidFill>
                <a:srgbClr val="000000"/>
              </a:solidFill>
            </a:endParaRPr>
          </a:p>
        </p:txBody>
      </p:sp>
      <p:sp>
        <p:nvSpPr>
          <p:cNvPr id="93189" name="Text Box 3"/>
          <p:cNvSpPr txBox="1">
            <a:spLocks noChangeArrowheads="1"/>
          </p:cNvSpPr>
          <p:nvPr/>
        </p:nvSpPr>
        <p:spPr bwMode="auto">
          <a:xfrm>
            <a:off x="1144588" y="685800"/>
            <a:ext cx="4570412" cy="3427413"/>
          </a:xfrm>
          <a:prstGeom prst="rect">
            <a:avLst/>
          </a:prstGeom>
          <a:solidFill>
            <a:srgbClr val="FFFFFF"/>
          </a:solidFill>
          <a:ln w="9525">
            <a:solidFill>
              <a:srgbClr val="000000"/>
            </a:solidFill>
            <a:miter lim="800000"/>
            <a:headEnd/>
            <a:tailEnd/>
          </a:ln>
        </p:spPr>
        <p:txBody>
          <a:bodyPr wrap="none" anchor="ctr"/>
          <a:lstStyle/>
          <a:p>
            <a:endParaRPr lang="id-ID"/>
          </a:p>
        </p:txBody>
      </p:sp>
      <p:sp>
        <p:nvSpPr>
          <p:cNvPr id="93190" name="Rectangle 4"/>
          <p:cNvSpPr>
            <a:spLocks noGrp="1" noChangeArrowheads="1"/>
          </p:cNvSpPr>
          <p:nvPr>
            <p:ph type="body"/>
          </p:nvPr>
        </p:nvSpPr>
        <p:spPr>
          <a:xfrm>
            <a:off x="685800" y="4343400"/>
            <a:ext cx="5486400" cy="4208463"/>
          </a:xfrm>
          <a:noFill/>
          <a:ln/>
        </p:spPr>
        <p:txBody>
          <a:bodyPr wrap="none" anchor="ctr"/>
          <a:lstStyle/>
          <a:p>
            <a:endParaRPr lang="id-ID"/>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CDF43C8A-CE8C-4FBD-AF16-075329C49D93}" type="slidenum">
              <a:rPr lang="en-US" smtClean="0">
                <a:ea typeface="Lucida Sans Unicode" pitchFamily="34" charset="0"/>
                <a:cs typeface="Lucida Sans Unicode" pitchFamily="34" charset="0"/>
              </a:rPr>
              <a:pPr/>
              <a:t>10</a:t>
            </a:fld>
            <a:endParaRPr lang="en-US">
              <a:ea typeface="Lucida Sans Unicode" pitchFamily="34" charset="0"/>
              <a:cs typeface="Lucida Sans Unicode" pitchFamily="34" charset="0"/>
            </a:endParaRPr>
          </a:p>
        </p:txBody>
      </p:sp>
      <p:sp>
        <p:nvSpPr>
          <p:cNvPr id="9421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id-ID"/>
          </a:p>
        </p:txBody>
      </p:sp>
      <p:sp>
        <p:nvSpPr>
          <p:cNvPr id="94212" name="Rectangle 2"/>
          <p:cNvSpPr>
            <a:spLocks noGrp="1" noChangeArrowheads="1"/>
          </p:cNvSpPr>
          <p:nvPr>
            <p:ph type="body"/>
          </p:nvPr>
        </p:nvSpPr>
        <p:spPr>
          <a:xfrm>
            <a:off x="685800" y="4343400"/>
            <a:ext cx="5486400" cy="4208463"/>
          </a:xfrm>
          <a:noFill/>
          <a:ln/>
        </p:spPr>
        <p:txBody>
          <a:bodyPr wrap="none" anchor="ctr"/>
          <a:lstStyle/>
          <a:p>
            <a:endParaRPr lang="id-ID"/>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D0EE1918-C64A-4B3F-9775-56FCC8DACC4F}" type="slidenum">
              <a:rPr lang="en-US" smtClean="0">
                <a:ea typeface="Lucida Sans Unicode" pitchFamily="34" charset="0"/>
                <a:cs typeface="Lucida Sans Unicode" pitchFamily="34" charset="0"/>
              </a:rPr>
              <a:pPr/>
              <a:t>24</a:t>
            </a:fld>
            <a:endParaRPr lang="en-US">
              <a:ea typeface="Lucida Sans Unicode" pitchFamily="34" charset="0"/>
              <a:cs typeface="Lucida Sans Unicode" pitchFamily="34" charset="0"/>
            </a:endParaRPr>
          </a:p>
        </p:txBody>
      </p:sp>
      <p:sp>
        <p:nvSpPr>
          <p:cNvPr id="9523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id-ID"/>
          </a:p>
        </p:txBody>
      </p:sp>
      <p:sp>
        <p:nvSpPr>
          <p:cNvPr id="95236" name="Rectangle 2"/>
          <p:cNvSpPr>
            <a:spLocks noGrp="1" noChangeArrowheads="1"/>
          </p:cNvSpPr>
          <p:nvPr>
            <p:ph type="body"/>
          </p:nvPr>
        </p:nvSpPr>
        <p:spPr>
          <a:xfrm>
            <a:off x="685800" y="4343400"/>
            <a:ext cx="5486400" cy="4208463"/>
          </a:xfrm>
          <a:noFill/>
          <a:ln/>
        </p:spPr>
        <p:txBody>
          <a:bodyPr wrap="none" anchor="ctr"/>
          <a:lstStyle/>
          <a:p>
            <a:endParaRPr lang="id-ID"/>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BC15665A-7D41-4A4F-994A-E7811F309649}" type="slidenum">
              <a:rPr lang="en-US" smtClean="0">
                <a:ea typeface="Lucida Sans Unicode" pitchFamily="34" charset="0"/>
                <a:cs typeface="Lucida Sans Unicode" pitchFamily="34" charset="0"/>
              </a:rPr>
              <a:pPr/>
              <a:t>25</a:t>
            </a:fld>
            <a:endParaRPr lang="en-US">
              <a:ea typeface="Lucida Sans Unicode" pitchFamily="34" charset="0"/>
              <a:cs typeface="Lucida Sans Unicode" pitchFamily="34" charset="0"/>
            </a:endParaRPr>
          </a:p>
        </p:txBody>
      </p:sp>
      <p:sp>
        <p:nvSpPr>
          <p:cNvPr id="96259"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id-ID"/>
          </a:p>
        </p:txBody>
      </p:sp>
      <p:sp>
        <p:nvSpPr>
          <p:cNvPr id="96260" name="Rectangle 2"/>
          <p:cNvSpPr>
            <a:spLocks noGrp="1" noChangeArrowheads="1"/>
          </p:cNvSpPr>
          <p:nvPr>
            <p:ph type="body"/>
          </p:nvPr>
        </p:nvSpPr>
        <p:spPr>
          <a:xfrm>
            <a:off x="685800" y="4343400"/>
            <a:ext cx="5486400" cy="4208463"/>
          </a:xfrm>
          <a:noFill/>
          <a:ln/>
        </p:spPr>
        <p:txBody>
          <a:bodyPr wrap="none" anchor="ctr"/>
          <a:lstStyle/>
          <a:p>
            <a:endParaRPr lang="id-ID"/>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B2273EA8-B3B7-4507-A577-F5A5E7C38B00}" type="slidenum">
              <a:rPr lang="en-US" smtClean="0"/>
              <a:pPr/>
              <a:t>46</a:t>
            </a:fld>
            <a:endParaRPr lang="en-US"/>
          </a:p>
        </p:txBody>
      </p:sp>
      <p:sp>
        <p:nvSpPr>
          <p:cNvPr id="97283"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id-ID"/>
          </a:p>
        </p:txBody>
      </p:sp>
      <p:sp>
        <p:nvSpPr>
          <p:cNvPr id="97284"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eaLnBrk="0" hangingPunct="0"/>
            <a:r>
              <a:rPr lang="en-US" sz="1000" i="1">
                <a:latin typeface="Times New Roman" pitchFamily="18" charset="0"/>
              </a:rPr>
              <a:t>29</a:t>
            </a:r>
          </a:p>
        </p:txBody>
      </p:sp>
      <p:sp>
        <p:nvSpPr>
          <p:cNvPr id="97285"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id-ID"/>
          </a:p>
        </p:txBody>
      </p:sp>
      <p:sp>
        <p:nvSpPr>
          <p:cNvPr id="97286"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id-ID"/>
          </a:p>
        </p:txBody>
      </p:sp>
      <p:sp>
        <p:nvSpPr>
          <p:cNvPr id="97287"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97288" name="Rectangle 7"/>
          <p:cNvSpPr>
            <a:spLocks noGrp="1" noChangeArrowheads="1"/>
          </p:cNvSpPr>
          <p:nvPr>
            <p:ph type="body" idx="1"/>
          </p:nvPr>
        </p:nvSpPr>
        <p:spPr>
          <a:xfrm>
            <a:off x="914400" y="4343400"/>
            <a:ext cx="5029200" cy="4114800"/>
          </a:xfrm>
          <a:noFill/>
          <a:ln/>
        </p:spPr>
        <p:txBody>
          <a:bodyPr lIns="90488" tIns="44450" rIns="90488" bIns="44450"/>
          <a:lstStyle/>
          <a:p>
            <a:endParaRPr lang="id-ID"/>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215B6C12-1362-4C6B-8019-8EB0FADD2569}" type="slidenum">
              <a:rPr lang="en-US" smtClean="0"/>
              <a:pPr/>
              <a:t>62</a:t>
            </a:fld>
            <a:endParaRPr lang="en-US"/>
          </a:p>
        </p:txBody>
      </p:sp>
      <p:sp>
        <p:nvSpPr>
          <p:cNvPr id="98307"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id-ID"/>
          </a:p>
        </p:txBody>
      </p:sp>
      <p:sp>
        <p:nvSpPr>
          <p:cNvPr id="98308"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eaLnBrk="0" hangingPunct="0"/>
            <a:r>
              <a:rPr lang="en-US" sz="1000" i="1">
                <a:latin typeface="Times New Roman" pitchFamily="18" charset="0"/>
              </a:rPr>
              <a:t>13</a:t>
            </a:r>
          </a:p>
        </p:txBody>
      </p:sp>
      <p:sp>
        <p:nvSpPr>
          <p:cNvPr id="98309"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id-ID"/>
          </a:p>
        </p:txBody>
      </p:sp>
      <p:sp>
        <p:nvSpPr>
          <p:cNvPr id="98310"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id-ID"/>
          </a:p>
        </p:txBody>
      </p:sp>
      <p:sp>
        <p:nvSpPr>
          <p:cNvPr id="98311"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98312" name="Rectangle 7"/>
          <p:cNvSpPr>
            <a:spLocks noGrp="1" noChangeArrowheads="1"/>
          </p:cNvSpPr>
          <p:nvPr>
            <p:ph type="body" idx="1"/>
          </p:nvPr>
        </p:nvSpPr>
        <p:spPr>
          <a:xfrm>
            <a:off x="914400" y="4343400"/>
            <a:ext cx="5029200" cy="4114800"/>
          </a:xfrm>
          <a:noFill/>
          <a:ln/>
        </p:spPr>
        <p:txBody>
          <a:bodyPr lIns="90488" tIns="44450" rIns="90488" bIns="44450"/>
          <a:lstStyle/>
          <a:p>
            <a:endParaRPr lang="id-ID"/>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endParaRPr lang="id-ID"/>
          </a:p>
        </p:txBody>
      </p:sp>
      <p:sp>
        <p:nvSpPr>
          <p:cNvPr id="99332" name="Slide Number Placeholder 3"/>
          <p:cNvSpPr>
            <a:spLocks noGrp="1"/>
          </p:cNvSpPr>
          <p:nvPr>
            <p:ph type="sldNum" sz="quarter" idx="5"/>
          </p:nvPr>
        </p:nvSpPr>
        <p:spPr>
          <a:noFill/>
        </p:spPr>
        <p:txBody>
          <a:bodyPr/>
          <a:lstStyle/>
          <a:p>
            <a:fld id="{D5AB6625-1C05-43C3-986E-6C70871AFDA1}" type="slidenum">
              <a:rPr lang="en-US" smtClean="0"/>
              <a:pPr/>
              <a:t>68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eaLnBrk="1" hangingPunct="1">
              <a:spcBef>
                <a:spcPct val="0"/>
              </a:spcBef>
            </a:pPr>
            <a:endParaRPr lang="id-ID"/>
          </a:p>
        </p:txBody>
      </p:sp>
      <p:sp>
        <p:nvSpPr>
          <p:cNvPr id="100356" name="Header Placeholder 3"/>
          <p:cNvSpPr>
            <a:spLocks noGrp="1"/>
          </p:cNvSpPr>
          <p:nvPr>
            <p:ph type="hdr" sz="quarter"/>
          </p:nvPr>
        </p:nvSpPr>
        <p:spPr>
          <a:noFill/>
        </p:spPr>
        <p:txBody>
          <a:bodyPr/>
          <a:lstStyle/>
          <a:p>
            <a:r>
              <a:rPr lang="en-US"/>
              <a:t>SIM   &amp;   TI    session  13 &amp; 14</a:t>
            </a:r>
          </a:p>
        </p:txBody>
      </p:sp>
      <p:sp>
        <p:nvSpPr>
          <p:cNvPr id="100357" name="Slide Number Placeholder 4"/>
          <p:cNvSpPr>
            <a:spLocks noGrp="1"/>
          </p:cNvSpPr>
          <p:nvPr>
            <p:ph type="sldNum" sz="quarter" idx="5"/>
          </p:nvPr>
        </p:nvSpPr>
        <p:spPr>
          <a:noFill/>
        </p:spPr>
        <p:txBody>
          <a:bodyPr/>
          <a:lstStyle/>
          <a:p>
            <a:fld id="{42CF122F-8433-4A37-9EEB-858F4E2F5DE0}" type="slidenum">
              <a:rPr lang="en-US" smtClean="0"/>
              <a:pPr/>
              <a:t>81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26D9D05-73F8-4FC6-8D8A-8F85B2ECB1E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002D60A-0433-4BD6-A643-0A09FFCBE6D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F03467F-9328-42BF-BFD8-16F36AD5132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68313" y="1125538"/>
            <a:ext cx="82296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179388" y="6381750"/>
            <a:ext cx="2133600" cy="476250"/>
          </a:xfrm>
        </p:spPr>
        <p:txBody>
          <a:bodyPr/>
          <a:lstStyle>
            <a:lvl1pPr>
              <a:defRPr/>
            </a:lvl1pPr>
          </a:lstStyle>
          <a:p>
            <a:pPr>
              <a:defRPr/>
            </a:pPr>
            <a:r>
              <a:rPr lang="en-US"/>
              <a:t>Fakultas Ilmu Komputer</a:t>
            </a:r>
          </a:p>
        </p:txBody>
      </p:sp>
      <p:sp>
        <p:nvSpPr>
          <p:cNvPr id="4" name="Footer Placeholder 3"/>
          <p:cNvSpPr>
            <a:spLocks noGrp="1"/>
          </p:cNvSpPr>
          <p:nvPr>
            <p:ph type="ftr" sz="quarter" idx="11"/>
          </p:nvPr>
        </p:nvSpPr>
        <p:spPr>
          <a:xfrm>
            <a:off x="3124200" y="6481763"/>
            <a:ext cx="2895600" cy="476250"/>
          </a:xfrm>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6553200" y="6481763"/>
            <a:ext cx="2133600" cy="476250"/>
          </a:xfrm>
        </p:spPr>
        <p:txBody>
          <a:bodyPr/>
          <a:lstStyle>
            <a:lvl1pPr>
              <a:defRPr/>
            </a:lvl1pPr>
          </a:lstStyle>
          <a:p>
            <a:pPr>
              <a:defRPr/>
            </a:pPr>
            <a:r>
              <a:rPr lang="en-US"/>
              <a:t>Modul-05-</a:t>
            </a:r>
            <a:fld id="{4D9714C1-6E33-405A-9957-D739D6BD315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95E55B4-5202-463A-B73F-0A1880CBED3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1CA2AD-3FB7-4E12-A84D-05CA8248D2A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6DB5E21-A9AE-4803-8839-3781FE3672E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5F4C704-D374-443C-9A9D-CEFA4D9DC79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523C02E-3B4A-4FC2-97D0-9355551D296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8C48624-FC35-4CD6-A4C6-214D6CAC73D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B7EDD66-206D-4A7F-80C6-1098F1AE72F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2E97B0E-3922-4D54-869E-60BDF9F664A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17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E676F033-CEFA-4C9A-A849-1168F6E9A47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8.wmf"/><Relationship Id="rId3" Type="http://schemas.openxmlformats.org/officeDocument/2006/relationships/notesSlide" Target="../notesSlides/notesSlide6.xml"/><Relationship Id="rId7" Type="http://schemas.openxmlformats.org/officeDocument/2006/relationships/image" Target="../media/image5.wmf"/><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7.wmf"/><Relationship Id="rId5" Type="http://schemas.openxmlformats.org/officeDocument/2006/relationships/image" Target="../media/image4.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6.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13.wmf"/></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8.wmf"/><Relationship Id="rId3" Type="http://schemas.openxmlformats.org/officeDocument/2006/relationships/notesSlide" Target="../notesSlides/notesSlide7.xml"/><Relationship Id="rId7" Type="http://schemas.openxmlformats.org/officeDocument/2006/relationships/image" Target="../media/image15.wmf"/><Relationship Id="rId12"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6.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304800"/>
            <a:ext cx="8509000" cy="609600"/>
          </a:xfrm>
        </p:spPr>
        <p:txBody>
          <a:bodyPr/>
          <a:lstStyle/>
          <a:p>
            <a:pPr eaLnBrk="1" hangingPunct="1"/>
            <a:r>
              <a:rPr kumimoji="1" lang="en-US" sz="4000"/>
              <a:t>SESSION   3</a:t>
            </a:r>
          </a:p>
        </p:txBody>
      </p:sp>
      <p:sp>
        <p:nvSpPr>
          <p:cNvPr id="9219" name="Rectangle 3"/>
          <p:cNvSpPr>
            <a:spLocks noGrp="1" noChangeArrowheads="1"/>
          </p:cNvSpPr>
          <p:nvPr>
            <p:ph type="body" idx="1"/>
          </p:nvPr>
        </p:nvSpPr>
        <p:spPr>
          <a:xfrm>
            <a:off x="304800" y="4724400"/>
            <a:ext cx="8534400" cy="1295400"/>
          </a:xfrm>
        </p:spPr>
        <p:txBody>
          <a:bodyPr/>
          <a:lstStyle/>
          <a:p>
            <a:pPr algn="ctr" eaLnBrk="1" hangingPunct="1">
              <a:lnSpc>
                <a:spcPct val="80000"/>
              </a:lnSpc>
              <a:buFontTx/>
              <a:buNone/>
            </a:pPr>
            <a:r>
              <a:rPr kumimoji="1" lang="en-US" sz="2000" b="1"/>
              <a:t>Information Technology For Management 6</a:t>
            </a:r>
            <a:r>
              <a:rPr kumimoji="1" lang="en-US" sz="2000" b="1" baseline="30000"/>
              <a:t>th</a:t>
            </a:r>
            <a:r>
              <a:rPr kumimoji="1" lang="en-US" sz="2000" b="1"/>
              <a:t> Edition</a:t>
            </a:r>
          </a:p>
          <a:p>
            <a:pPr algn="ctr" eaLnBrk="1" hangingPunct="1">
              <a:lnSpc>
                <a:spcPct val="80000"/>
              </a:lnSpc>
              <a:buFontTx/>
              <a:buNone/>
            </a:pPr>
            <a:r>
              <a:rPr kumimoji="1" lang="en-US" sz="1800"/>
              <a:t>Turban, Leidner, McLean, Wetherbe</a:t>
            </a:r>
          </a:p>
          <a:p>
            <a:pPr algn="ctr" eaLnBrk="1" hangingPunct="1">
              <a:lnSpc>
                <a:spcPct val="80000"/>
              </a:lnSpc>
              <a:buFontTx/>
              <a:buNone/>
            </a:pPr>
            <a:r>
              <a:rPr kumimoji="1" lang="en-US" sz="1800"/>
              <a:t>Lecture Slides by L. Beaubien, Providence College </a:t>
            </a:r>
          </a:p>
          <a:p>
            <a:pPr algn="ctr" eaLnBrk="1" hangingPunct="1">
              <a:lnSpc>
                <a:spcPct val="80000"/>
              </a:lnSpc>
              <a:buFontTx/>
              <a:buNone/>
            </a:pPr>
            <a:endParaRPr kumimoji="1" lang="en-US" sz="1800"/>
          </a:p>
          <a:p>
            <a:pPr algn="ctr" eaLnBrk="1" hangingPunct="1">
              <a:lnSpc>
                <a:spcPct val="80000"/>
              </a:lnSpc>
              <a:buFontTx/>
              <a:buNone/>
            </a:pPr>
            <a:r>
              <a:rPr kumimoji="1" lang="en-US" sz="2000" b="1"/>
              <a:t>John Wiley &amp; Sons, Inc.</a:t>
            </a:r>
          </a:p>
        </p:txBody>
      </p:sp>
      <p:sp>
        <p:nvSpPr>
          <p:cNvPr id="9220" name="Rectangle 4"/>
          <p:cNvSpPr>
            <a:spLocks noChangeArrowheads="1"/>
          </p:cNvSpPr>
          <p:nvPr/>
        </p:nvSpPr>
        <p:spPr bwMode="auto">
          <a:xfrm>
            <a:off x="142875" y="1428750"/>
            <a:ext cx="8858250" cy="2152650"/>
          </a:xfrm>
          <a:prstGeom prst="rect">
            <a:avLst/>
          </a:prstGeom>
          <a:noFill/>
          <a:ln w="9525">
            <a:noFill/>
            <a:miter lim="800000"/>
            <a:headEnd/>
            <a:tailEnd/>
          </a:ln>
        </p:spPr>
        <p:txBody>
          <a:bodyPr anchor="b"/>
          <a:lstStyle/>
          <a:p>
            <a:pPr algn="ctr"/>
            <a:r>
              <a:rPr lang="en-US" sz="4000" b="1">
                <a:cs typeface="Arial" charset="0"/>
              </a:rPr>
              <a:t>Dasar-Dasar PemrosesanKomputer  dan           </a:t>
            </a:r>
          </a:p>
          <a:p>
            <a:pPr algn="ctr"/>
            <a:r>
              <a:rPr lang="en-US" sz="4000" b="1">
                <a:cs typeface="Arial" charset="0"/>
              </a:rPr>
              <a:t>Komunikasi Data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457200" y="198438"/>
            <a:ext cx="8229600" cy="762000"/>
          </a:xfrm>
          <a:prstGeom prst="rect">
            <a:avLst/>
          </a:prstGeom>
          <a:noFill/>
          <a:ln w="9525">
            <a:noFill/>
            <a:round/>
            <a:headEnd/>
            <a:tailEnd/>
          </a:ln>
        </p:spPr>
        <p:txBody>
          <a:bodyPr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FF0066"/>
                </a:solidFill>
              </a:rPr>
              <a:t>HARDWARE</a:t>
            </a:r>
            <a:r>
              <a:rPr lang="en-US" sz="4400">
                <a:solidFill>
                  <a:srgbClr val="000000"/>
                </a:solidFill>
              </a:rPr>
              <a:t> </a:t>
            </a:r>
          </a:p>
        </p:txBody>
      </p:sp>
      <p:sp>
        <p:nvSpPr>
          <p:cNvPr id="18435" name="Text Box 2"/>
          <p:cNvSpPr txBox="1">
            <a:spLocks noChangeArrowheads="1"/>
          </p:cNvSpPr>
          <p:nvPr/>
        </p:nvSpPr>
        <p:spPr bwMode="auto">
          <a:xfrm>
            <a:off x="500063" y="1000125"/>
            <a:ext cx="7772400" cy="5715000"/>
          </a:xfrm>
          <a:prstGeom prst="rect">
            <a:avLst/>
          </a:prstGeom>
          <a:noFill/>
          <a:ln w="9525">
            <a:noFill/>
            <a:round/>
            <a:headEnd/>
            <a:tailEnd/>
          </a:ln>
        </p:spPr>
        <p:txBody>
          <a:bodyPr/>
          <a:lstStyle/>
          <a:p>
            <a:pPr marL="341313" indent="-341313">
              <a:lnSpc>
                <a:spcPct val="9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00"/>
                </a:solidFill>
                <a:latin typeface="Aharoni" pitchFamily="2" charset="-79"/>
                <a:cs typeface="Aharoni" pitchFamily="2" charset="-79"/>
              </a:rPr>
              <a:t>Semua hardware pada komputer umum (general-purpose) memiliki 6 komponen hardware berikut:</a:t>
            </a:r>
          </a:p>
          <a:p>
            <a:pPr marL="741363" lvl="1" indent="-284163">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00"/>
                </a:solidFill>
                <a:latin typeface="Aharoni" pitchFamily="2" charset="-79"/>
                <a:cs typeface="Aharoni" pitchFamily="2" charset="-79"/>
              </a:rPr>
              <a:t>1. Processor/Central Processing Unit (CPU) </a:t>
            </a:r>
          </a:p>
          <a:p>
            <a:pPr marL="741363" lvl="1" indent="-284163">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00"/>
                </a:solidFill>
                <a:latin typeface="Aharoni" pitchFamily="2" charset="-79"/>
                <a:cs typeface="Aharoni" pitchFamily="2" charset="-79"/>
              </a:rPr>
              <a:t>2. Memory/Main memory/Primary storage</a:t>
            </a:r>
          </a:p>
          <a:p>
            <a:pPr marL="741363" lvl="1" indent="-284163">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00"/>
                </a:solidFill>
                <a:latin typeface="Aharoni" pitchFamily="2" charset="-79"/>
                <a:cs typeface="Aharoni" pitchFamily="2" charset="-79"/>
              </a:rPr>
              <a:t>3. Secondary Storage </a:t>
            </a:r>
          </a:p>
          <a:p>
            <a:pPr marL="741363" lvl="1" indent="-284163">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00"/>
                </a:solidFill>
                <a:latin typeface="Aharoni" pitchFamily="2" charset="-79"/>
                <a:cs typeface="Aharoni" pitchFamily="2" charset="-79"/>
              </a:rPr>
              <a:t>4. Input devices </a:t>
            </a:r>
          </a:p>
          <a:p>
            <a:pPr marL="741363" lvl="1" indent="-284163">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00"/>
                </a:solidFill>
                <a:latin typeface="Aharoni" pitchFamily="2" charset="-79"/>
                <a:cs typeface="Aharoni" pitchFamily="2" charset="-79"/>
              </a:rPr>
              <a:t>5. Output devices</a:t>
            </a:r>
          </a:p>
          <a:p>
            <a:pPr marL="741363" lvl="1" indent="-284163">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00"/>
                </a:solidFill>
                <a:latin typeface="Aharoni" pitchFamily="2" charset="-79"/>
                <a:cs typeface="Aharoni" pitchFamily="2" charset="-79"/>
              </a:rPr>
              <a:t>6. Peralatan teknologi komunikasi</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4000"/>
              <a:t>1. Central Processing Unit (CPU)</a:t>
            </a:r>
          </a:p>
        </p:txBody>
      </p:sp>
      <p:sp>
        <p:nvSpPr>
          <p:cNvPr id="19459" name="Rectangle 3"/>
          <p:cNvSpPr>
            <a:spLocks noGrp="1" noChangeArrowheads="1"/>
          </p:cNvSpPr>
          <p:nvPr>
            <p:ph type="body" idx="1"/>
          </p:nvPr>
        </p:nvSpPr>
        <p:spPr>
          <a:xfrm>
            <a:off x="457200" y="1143000"/>
            <a:ext cx="8229600" cy="5715000"/>
          </a:xfrm>
        </p:spPr>
        <p:txBody>
          <a:bodyPr/>
          <a:lstStyle/>
          <a:p>
            <a:pPr>
              <a:lnSpc>
                <a:spcPct val="90000"/>
              </a:lnSpc>
            </a:pPr>
            <a:r>
              <a:rPr lang="en-US" sz="2800" b="1">
                <a:solidFill>
                  <a:srgbClr val="FF0000"/>
                </a:solidFill>
                <a:latin typeface="Aharoni" pitchFamily="2" charset="-79"/>
                <a:cs typeface="Aharoni" pitchFamily="2" charset="-79"/>
              </a:rPr>
              <a:t>Central processing unit (CPU)</a:t>
            </a:r>
            <a:r>
              <a:rPr lang="en-US" sz="2800">
                <a:solidFill>
                  <a:srgbClr val="FF0000"/>
                </a:solidFill>
                <a:latin typeface="Aharoni" pitchFamily="2" charset="-79"/>
                <a:cs typeface="Aharoni" pitchFamily="2" charset="-79"/>
              </a:rPr>
              <a:t> </a:t>
            </a:r>
            <a:r>
              <a:rPr lang="en-US" sz="2800">
                <a:latin typeface="Aharoni" pitchFamily="2" charset="-79"/>
                <a:cs typeface="Aharoni" pitchFamily="2" charset="-79"/>
              </a:rPr>
              <a:t>komponen hardware yang bertugas memanipulasi (mengolah) data, melaksanakan penghitungan, dan melakukan pengaturan tugas-tugas yang dilaksanakan oleh komponen-komponen hardware lainnya.</a:t>
            </a:r>
          </a:p>
          <a:p>
            <a:pPr>
              <a:lnSpc>
                <a:spcPct val="90000"/>
              </a:lnSpc>
              <a:buFontTx/>
              <a:buNone/>
            </a:pPr>
            <a:endParaRPr lang="en-US" sz="2800">
              <a:latin typeface="Aharoni" pitchFamily="2" charset="-79"/>
              <a:cs typeface="Aharoni" pitchFamily="2" charset="-79"/>
            </a:endParaRPr>
          </a:p>
          <a:p>
            <a:pPr>
              <a:lnSpc>
                <a:spcPct val="90000"/>
              </a:lnSpc>
            </a:pPr>
            <a:r>
              <a:rPr lang="en-US" sz="2800" b="1">
                <a:solidFill>
                  <a:srgbClr val="FF0000"/>
                </a:solidFill>
                <a:latin typeface="Aharoni" pitchFamily="2" charset="-79"/>
                <a:cs typeface="Aharoni" pitchFamily="2" charset="-79"/>
              </a:rPr>
              <a:t>Control unit</a:t>
            </a:r>
            <a:r>
              <a:rPr lang="en-US" sz="2800">
                <a:solidFill>
                  <a:srgbClr val="FF0000"/>
                </a:solidFill>
                <a:latin typeface="Aharoni" pitchFamily="2" charset="-79"/>
                <a:cs typeface="Aharoni" pitchFamily="2" charset="-79"/>
              </a:rPr>
              <a:t> bagian dari CPU </a:t>
            </a:r>
            <a:r>
              <a:rPr lang="en-US" sz="2800">
                <a:latin typeface="Aharoni" pitchFamily="2" charset="-79"/>
                <a:cs typeface="Aharoni" pitchFamily="2" charset="-79"/>
              </a:rPr>
              <a:t>yang secara berurutan mengakses instruksi-instruksi program, melakukan decoding, dan mengatur arus data yang menuju ke dan berasal dari ALU, register, primary storage (memory), secondary storage, dan berbagai peralatan output.</a:t>
            </a:r>
          </a:p>
        </p:txBody>
      </p:sp>
      <p:sp>
        <p:nvSpPr>
          <p:cNvPr id="19460" name="Rectangle 4"/>
          <p:cNvSpPr>
            <a:spLocks noChangeArrowheads="1"/>
          </p:cNvSpPr>
          <p:nvPr/>
        </p:nvSpPr>
        <p:spPr bwMode="auto">
          <a:xfrm>
            <a:off x="6589713" y="6376988"/>
            <a:ext cx="2193925" cy="457200"/>
          </a:xfrm>
          <a:prstGeom prst="rect">
            <a:avLst/>
          </a:prstGeom>
          <a:noFill/>
          <a:ln w="9525">
            <a:noFill/>
            <a:miter lim="800000"/>
            <a:headEnd/>
            <a:tailEnd/>
          </a:ln>
        </p:spPr>
        <p:txBody>
          <a:bodyPr anchor="b"/>
          <a:lstStyle/>
          <a:p>
            <a:pPr algn="r"/>
            <a:fld id="{387006D4-8924-4DBA-BCB6-883910F55DCA}" type="slidenum">
              <a:rPr lang="en-US" sz="1400">
                <a:solidFill>
                  <a:schemeClr val="folHlink"/>
                </a:solidFill>
                <a:latin typeface="Times New Roman" pitchFamily="18" charset="0"/>
              </a:rPr>
              <a:pPr algn="r"/>
              <a:t>11</a:t>
            </a:fld>
            <a:endParaRPr lang="en-US" sz="1400">
              <a:solidFill>
                <a:schemeClr val="folHlink"/>
              </a:solidFill>
              <a:latin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CPU (lanjutan)</a:t>
            </a:r>
          </a:p>
        </p:txBody>
      </p:sp>
      <p:sp>
        <p:nvSpPr>
          <p:cNvPr id="20483" name="Rectangle 3"/>
          <p:cNvSpPr>
            <a:spLocks noGrp="1" noChangeArrowheads="1"/>
          </p:cNvSpPr>
          <p:nvPr>
            <p:ph type="body" idx="1"/>
          </p:nvPr>
        </p:nvSpPr>
        <p:spPr>
          <a:xfrm>
            <a:off x="457200" y="1214438"/>
            <a:ext cx="8229600" cy="5286375"/>
          </a:xfrm>
        </p:spPr>
        <p:txBody>
          <a:bodyPr/>
          <a:lstStyle/>
          <a:p>
            <a:r>
              <a:rPr lang="en-US" sz="2800" b="1">
                <a:solidFill>
                  <a:srgbClr val="FF0000"/>
                </a:solidFill>
                <a:latin typeface="Aharoni" pitchFamily="2" charset="-79"/>
                <a:cs typeface="Aharoni" pitchFamily="2" charset="-79"/>
              </a:rPr>
              <a:t>Arithmetic-logic unit (ALU):</a:t>
            </a:r>
            <a:r>
              <a:rPr lang="en-US" sz="2800">
                <a:solidFill>
                  <a:srgbClr val="FF0000"/>
                </a:solidFill>
                <a:latin typeface="Aharoni" pitchFamily="2" charset="-79"/>
                <a:cs typeface="Aharoni" pitchFamily="2" charset="-79"/>
              </a:rPr>
              <a:t> </a:t>
            </a:r>
            <a:r>
              <a:rPr lang="en-US" sz="2800">
                <a:latin typeface="Aharoni" pitchFamily="2" charset="-79"/>
                <a:cs typeface="Aharoni" pitchFamily="2" charset="-79"/>
              </a:rPr>
              <a:t>bagian dari CPU yang bertugas melaksanakan penghitungan matematika dan melakukan pembandingan logika.</a:t>
            </a:r>
          </a:p>
          <a:p>
            <a:pPr>
              <a:buFontTx/>
              <a:buNone/>
            </a:pPr>
            <a:endParaRPr lang="en-US" sz="2800">
              <a:latin typeface="Aharoni" pitchFamily="2" charset="-79"/>
              <a:cs typeface="Aharoni" pitchFamily="2" charset="-79"/>
            </a:endParaRPr>
          </a:p>
          <a:p>
            <a:r>
              <a:rPr lang="en-US" sz="2800" b="1">
                <a:solidFill>
                  <a:srgbClr val="FF0000"/>
                </a:solidFill>
                <a:latin typeface="Aharoni" pitchFamily="2" charset="-79"/>
                <a:cs typeface="Aharoni" pitchFamily="2" charset="-79"/>
              </a:rPr>
              <a:t>Registers: </a:t>
            </a:r>
            <a:r>
              <a:rPr lang="en-US" sz="2800">
                <a:solidFill>
                  <a:srgbClr val="FF0000"/>
                </a:solidFill>
                <a:latin typeface="Aharoni" pitchFamily="2" charset="-79"/>
                <a:cs typeface="Aharoni" pitchFamily="2" charset="-79"/>
              </a:rPr>
              <a:t>bagian dari CPU </a:t>
            </a:r>
            <a:r>
              <a:rPr lang="en-US" sz="2800">
                <a:latin typeface="Aharoni" pitchFamily="2" charset="-79"/>
                <a:cs typeface="Aharoni" pitchFamily="2" charset="-79"/>
              </a:rPr>
              <a:t>yang merupakan primary storage (memory/penyimpan data sementara) berkecepatan tinggi yang menyimpan sejumlah kecil data dan instruksi program dalam jangka waktu pendek tertentu saja.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How the CPU Works</a:t>
            </a:r>
          </a:p>
        </p:txBody>
      </p:sp>
      <p:pic>
        <p:nvPicPr>
          <p:cNvPr id="21507" name="Picture 3" descr="w0107-nn"/>
          <p:cNvPicPr>
            <a:picLocks noGrp="1" noChangeAspect="1" noChangeArrowheads="1"/>
          </p:cNvPicPr>
          <p:nvPr>
            <p:ph type="body" idx="1"/>
          </p:nvPr>
        </p:nvPicPr>
        <p:blipFill>
          <a:blip r:embed="rId2"/>
          <a:srcRect/>
          <a:stretch>
            <a:fillRect/>
          </a:stretch>
        </p:blipFill>
        <p:spPr>
          <a:xfrm>
            <a:off x="1524000" y="2209800"/>
            <a:ext cx="6937375" cy="3921125"/>
          </a:xfrm>
          <a:noFill/>
        </p:spPr>
      </p:pic>
      <p:sp>
        <p:nvSpPr>
          <p:cNvPr id="21508" name="Rectangle 4"/>
          <p:cNvSpPr>
            <a:spLocks noChangeArrowheads="1"/>
          </p:cNvSpPr>
          <p:nvPr/>
        </p:nvSpPr>
        <p:spPr bwMode="auto">
          <a:xfrm>
            <a:off x="6589713" y="6376988"/>
            <a:ext cx="2193925" cy="457200"/>
          </a:xfrm>
          <a:prstGeom prst="rect">
            <a:avLst/>
          </a:prstGeom>
          <a:noFill/>
          <a:ln w="9525">
            <a:noFill/>
            <a:miter lim="800000"/>
            <a:headEnd/>
            <a:tailEnd/>
          </a:ln>
        </p:spPr>
        <p:txBody>
          <a:bodyPr anchor="b"/>
          <a:lstStyle/>
          <a:p>
            <a:pPr algn="r"/>
            <a:fld id="{AB2A6839-BE77-4050-B3C2-672C76431CF3}" type="slidenum">
              <a:rPr lang="en-US" sz="1400">
                <a:solidFill>
                  <a:schemeClr val="folHlink"/>
                </a:solidFill>
                <a:latin typeface="Times New Roman" pitchFamily="18" charset="0"/>
              </a:rPr>
              <a:pPr algn="r"/>
              <a:t>13</a:t>
            </a:fld>
            <a:endParaRPr lang="en-US" sz="1400">
              <a:solidFill>
                <a:schemeClr val="folHlink"/>
              </a:solidFill>
              <a:latin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 Cara kerja CPU </a:t>
            </a:r>
          </a:p>
        </p:txBody>
      </p:sp>
      <p:sp>
        <p:nvSpPr>
          <p:cNvPr id="22531" name="Rectangle 3"/>
          <p:cNvSpPr>
            <a:spLocks noGrp="1" noChangeArrowheads="1"/>
          </p:cNvSpPr>
          <p:nvPr>
            <p:ph type="body" idx="1"/>
          </p:nvPr>
        </p:nvSpPr>
        <p:spPr>
          <a:xfrm>
            <a:off x="428625" y="1071563"/>
            <a:ext cx="8229600" cy="5357812"/>
          </a:xfrm>
        </p:spPr>
        <p:txBody>
          <a:bodyPr/>
          <a:lstStyle/>
          <a:p>
            <a:pPr marL="457200" indent="-457200">
              <a:buFontTx/>
              <a:buAutoNum type="arabicPeriod"/>
            </a:pPr>
            <a:r>
              <a:rPr lang="en-GB" sz="2800">
                <a:latin typeface="Aharoni" pitchFamily="2" charset="-79"/>
                <a:cs typeface="Aharoni" pitchFamily="2" charset="-79"/>
              </a:rPr>
              <a:t>Data input / instruksi pogram dari main memory (primary storage yang berada dekat CPU dalam satu chip yang sama) masuk dan disimpan di </a:t>
            </a:r>
            <a:r>
              <a:rPr lang="en-GB" sz="2800">
                <a:solidFill>
                  <a:srgbClr val="FF0000"/>
                </a:solidFill>
                <a:latin typeface="Aharoni" pitchFamily="2" charset="-79"/>
                <a:cs typeface="Aharoni" pitchFamily="2" charset="-79"/>
              </a:rPr>
              <a:t>register.</a:t>
            </a:r>
          </a:p>
          <a:p>
            <a:pPr marL="457200" indent="-457200">
              <a:buFontTx/>
              <a:buAutoNum type="arabicPeriod"/>
            </a:pPr>
            <a:r>
              <a:rPr lang="en-GB" sz="2800">
                <a:latin typeface="Aharoni" pitchFamily="2" charset="-79"/>
                <a:cs typeface="Aharoni" pitchFamily="2" charset="-79"/>
              </a:rPr>
              <a:t>Data/instruksi program tersebut kemudian dikirim melalui jalur-jalur elektrik yang disebut bus / buses didalam area chip.</a:t>
            </a:r>
          </a:p>
          <a:p>
            <a:pPr marL="457200" indent="-457200">
              <a:buFontTx/>
              <a:buAutoNum type="arabicPeriod"/>
            </a:pPr>
            <a:r>
              <a:rPr lang="en-GB" sz="2800">
                <a:solidFill>
                  <a:srgbClr val="FF0000"/>
                </a:solidFill>
                <a:latin typeface="Aharoni" pitchFamily="2" charset="-79"/>
                <a:cs typeface="Aharoni" pitchFamily="2" charset="-79"/>
              </a:rPr>
              <a:t>Control Unit (CU) </a:t>
            </a:r>
            <a:r>
              <a:rPr lang="en-GB" sz="2800">
                <a:latin typeface="Aharoni" pitchFamily="2" charset="-79"/>
                <a:cs typeface="Aharoni" pitchFamily="2" charset="-79"/>
              </a:rPr>
              <a:t>bertugas mengubah data/instruksi program tersebut ke kode binary (decoding) dan mengarahkan jalannya data/instruksi program yang melalui bus tersebut.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 Cara kerja CPU </a:t>
            </a:r>
          </a:p>
        </p:txBody>
      </p:sp>
      <p:sp>
        <p:nvSpPr>
          <p:cNvPr id="23555" name="Rectangle 3"/>
          <p:cNvSpPr>
            <a:spLocks noGrp="1" noChangeArrowheads="1"/>
          </p:cNvSpPr>
          <p:nvPr>
            <p:ph type="body" idx="1"/>
          </p:nvPr>
        </p:nvSpPr>
        <p:spPr>
          <a:xfrm>
            <a:off x="428625" y="1071563"/>
            <a:ext cx="8229600" cy="5357812"/>
          </a:xfrm>
        </p:spPr>
        <p:txBody>
          <a:bodyPr/>
          <a:lstStyle/>
          <a:p>
            <a:pPr marL="457200" indent="-457200">
              <a:buFontTx/>
              <a:buNone/>
            </a:pPr>
            <a:r>
              <a:rPr lang="en-GB" sz="2400">
                <a:solidFill>
                  <a:srgbClr val="FF0000"/>
                </a:solidFill>
                <a:latin typeface="Aharoni" pitchFamily="2" charset="-79"/>
                <a:cs typeface="Aharoni" pitchFamily="2" charset="-79"/>
              </a:rPr>
              <a:t>4.   ALU</a:t>
            </a:r>
            <a:r>
              <a:rPr lang="en-GB" sz="2400">
                <a:latin typeface="Aharoni" pitchFamily="2" charset="-79"/>
                <a:cs typeface="Aharoni" pitchFamily="2" charset="-79"/>
              </a:rPr>
              <a:t> menerima data/instruksi program tersebut yang dikirim dari register dan kemudian melakukan penghitungan matematika dan pembandingan logika yang diperlukan. Data/instruksi program tersebut sebelumnya telah diubah (decoded) kedalam bentuk binary( 0 dan 1) oleh CU. CPU hanya bisa memproses data binary.</a:t>
            </a:r>
          </a:p>
          <a:p>
            <a:pPr marL="457200" indent="-457200">
              <a:buFontTx/>
              <a:buNone/>
            </a:pPr>
            <a:endParaRPr lang="en-GB" sz="2400">
              <a:latin typeface="Aharoni" pitchFamily="2" charset="-79"/>
              <a:cs typeface="Aharoni" pitchFamily="2" charset="-79"/>
            </a:endParaRPr>
          </a:p>
          <a:p>
            <a:pPr marL="457200" indent="-457200">
              <a:buFontTx/>
              <a:buNone/>
            </a:pPr>
            <a:r>
              <a:rPr lang="en-GB" sz="2400">
                <a:latin typeface="Aharoni" pitchFamily="2" charset="-79"/>
                <a:cs typeface="Aharoni" pitchFamily="2" charset="-79"/>
              </a:rPr>
              <a:t>5.    Setelah dilakukan penghitungan matematika dan pembandingan logika, data/instruksi dan hasil  dikembalikan ke bentuk semula oleh CU dan dikirim kembali ke register, lalu dikirim ke tempat penyimpanan di luar chip / diluar CPU.</a:t>
            </a:r>
          </a:p>
          <a:p>
            <a:pPr marL="457200" indent="-457200">
              <a:buFontTx/>
              <a:buAutoNum type="arabicPeriod"/>
            </a:pPr>
            <a:endParaRPr lang="en-GB" sz="2400">
              <a:latin typeface="Aharoni" pitchFamily="2" charset="-79"/>
              <a:cs typeface="Aharoni" pitchFamily="2" charset="-79"/>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 2. Main Memory </a:t>
            </a:r>
          </a:p>
        </p:txBody>
      </p:sp>
      <p:sp>
        <p:nvSpPr>
          <p:cNvPr id="24579" name="Rectangle 3"/>
          <p:cNvSpPr>
            <a:spLocks noGrp="1" noChangeArrowheads="1"/>
          </p:cNvSpPr>
          <p:nvPr>
            <p:ph type="body" idx="1"/>
          </p:nvPr>
        </p:nvSpPr>
        <p:spPr>
          <a:xfrm>
            <a:off x="500063" y="1571625"/>
            <a:ext cx="8229600" cy="4929188"/>
          </a:xfrm>
        </p:spPr>
        <p:txBody>
          <a:bodyPr/>
          <a:lstStyle/>
          <a:p>
            <a:pPr>
              <a:buFontTx/>
              <a:buNone/>
            </a:pPr>
            <a:r>
              <a:rPr lang="en-GB" sz="2400"/>
              <a:t> </a:t>
            </a:r>
          </a:p>
          <a:p>
            <a:pPr lvl="1"/>
            <a:r>
              <a:rPr lang="en-US" sz="3600" b="1"/>
              <a:t>disebut juga </a:t>
            </a:r>
            <a:r>
              <a:rPr lang="en-US" sz="3600" b="1">
                <a:solidFill>
                  <a:srgbClr val="FF0000"/>
                </a:solidFill>
              </a:rPr>
              <a:t>Primary storage</a:t>
            </a:r>
            <a:r>
              <a:rPr lang="en-US" sz="3600">
                <a:solidFill>
                  <a:srgbClr val="FF0000"/>
                </a:solidFill>
              </a:rPr>
              <a:t> </a:t>
            </a:r>
            <a:r>
              <a:rPr lang="en-US" sz="3600"/>
              <a:t>merupakan komponen hardware yang berada dalam satu chip dekat CPU yang meyimpan data / instruksi program yang segera digunakan oleh CPU hanya selama waktu pemrosesan</a:t>
            </a:r>
            <a:endParaRPr lang="en-US" sz="3600" b="1"/>
          </a:p>
          <a:p>
            <a:pPr lvl="1">
              <a:buFontTx/>
              <a:buNone/>
            </a:pPr>
            <a:r>
              <a:rPr lang="en-GB" sz="3600" b="1"/>
              <a:t>   </a:t>
            </a:r>
            <a:endParaRPr lang="en-GB" sz="3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 2. Main Memory </a:t>
            </a:r>
          </a:p>
        </p:txBody>
      </p:sp>
      <p:sp>
        <p:nvSpPr>
          <p:cNvPr id="25603" name="Rectangle 3"/>
          <p:cNvSpPr>
            <a:spLocks noGrp="1" noChangeArrowheads="1"/>
          </p:cNvSpPr>
          <p:nvPr>
            <p:ph type="body" idx="1"/>
          </p:nvPr>
        </p:nvSpPr>
        <p:spPr>
          <a:xfrm>
            <a:off x="428625" y="1285875"/>
            <a:ext cx="8229600" cy="4929188"/>
          </a:xfrm>
        </p:spPr>
        <p:txBody>
          <a:bodyPr/>
          <a:lstStyle/>
          <a:p>
            <a:pPr>
              <a:buFontTx/>
              <a:buNone/>
            </a:pPr>
            <a:r>
              <a:rPr lang="en-GB" sz="2400"/>
              <a:t> </a:t>
            </a:r>
            <a:r>
              <a:rPr lang="en-GB" sz="2400" b="1">
                <a:solidFill>
                  <a:srgbClr val="FF0000"/>
                </a:solidFill>
              </a:rPr>
              <a:t>RAM </a:t>
            </a:r>
            <a:r>
              <a:rPr lang="en-GB" sz="2400"/>
              <a:t>: bagian dari primary storage yang menyimpan instruksi-instruksi untuk sementara saja pada saat komputer dinyalakan. </a:t>
            </a:r>
            <a:r>
              <a:rPr lang="en-GB" sz="2400">
                <a:solidFill>
                  <a:srgbClr val="FF0000"/>
                </a:solidFill>
              </a:rPr>
              <a:t>Contoh cara kerja RAM</a:t>
            </a:r>
            <a:r>
              <a:rPr lang="en-GB" sz="2400"/>
              <a:t>: seluruh kumpulan instruksi dari microsoft word dari input device atau dari secondary strorage dibawa ke RAM, lalu sebagian-sebagian dari kumpulan instruksi tersebut dikirim ke register (memory sementara bagian dari CPU) untuk kemudian dilaksanakan proses di CPU.</a:t>
            </a:r>
          </a:p>
        </p:txBody>
      </p:sp>
      <p:sp>
        <p:nvSpPr>
          <p:cNvPr id="25604" name="Rectangle 4"/>
          <p:cNvSpPr>
            <a:spLocks noChangeArrowheads="1"/>
          </p:cNvSpPr>
          <p:nvPr/>
        </p:nvSpPr>
        <p:spPr bwMode="auto">
          <a:xfrm>
            <a:off x="6589713" y="6376988"/>
            <a:ext cx="2193925" cy="457200"/>
          </a:xfrm>
          <a:prstGeom prst="rect">
            <a:avLst/>
          </a:prstGeom>
          <a:noFill/>
          <a:ln w="9525">
            <a:noFill/>
            <a:miter lim="800000"/>
            <a:headEnd/>
            <a:tailEnd/>
          </a:ln>
        </p:spPr>
        <p:txBody>
          <a:bodyPr anchor="b"/>
          <a:lstStyle/>
          <a:p>
            <a:pPr algn="r"/>
            <a:fld id="{17BDBF08-43C4-47F9-994F-FC023B476250}" type="slidenum">
              <a:rPr lang="en-US" sz="1400">
                <a:solidFill>
                  <a:schemeClr val="folHlink"/>
                </a:solidFill>
                <a:latin typeface="Times New Roman" pitchFamily="18" charset="0"/>
              </a:rPr>
              <a:pPr algn="r"/>
              <a:t>17</a:t>
            </a:fld>
            <a:endParaRPr lang="en-US" sz="1400">
              <a:solidFill>
                <a:schemeClr val="folHlink"/>
              </a:solidFill>
              <a:latin typeface="Times New Roman" pitchFamily="18" charset="0"/>
            </a:endParaRPr>
          </a:p>
        </p:txBody>
      </p:sp>
      <p:sp>
        <p:nvSpPr>
          <p:cNvPr id="25605" name="Rectangle 5"/>
          <p:cNvSpPr>
            <a:spLocks noChangeArrowheads="1"/>
          </p:cNvSpPr>
          <p:nvPr/>
        </p:nvSpPr>
        <p:spPr bwMode="auto">
          <a:xfrm>
            <a:off x="3132138" y="6376988"/>
            <a:ext cx="3086100" cy="457200"/>
          </a:xfrm>
          <a:prstGeom prst="rect">
            <a:avLst/>
          </a:prstGeom>
          <a:noFill/>
          <a:ln w="9525">
            <a:noFill/>
            <a:miter lim="800000"/>
            <a:headEnd/>
            <a:tailEnd/>
          </a:ln>
        </p:spPr>
        <p:txBody>
          <a:bodyPr anchor="b"/>
          <a:lstStyle/>
          <a:p>
            <a:pPr algn="ctr"/>
            <a:r>
              <a:rPr lang="en-US" sz="1400">
                <a:solidFill>
                  <a:schemeClr val="folHlink"/>
                </a:solidFill>
                <a:latin typeface="Times New Roman" pitchFamily="18" charset="0"/>
              </a:rPr>
              <a:t>Technology Guide - 1</a:t>
            </a:r>
          </a:p>
        </p:txBody>
      </p:sp>
      <p:sp>
        <p:nvSpPr>
          <p:cNvPr id="25606" name="Rectangle 6"/>
          <p:cNvSpPr>
            <a:spLocks noChangeArrowheads="1"/>
          </p:cNvSpPr>
          <p:nvPr/>
        </p:nvSpPr>
        <p:spPr bwMode="auto">
          <a:xfrm>
            <a:off x="971550" y="6400800"/>
            <a:ext cx="1905000" cy="457200"/>
          </a:xfrm>
          <a:prstGeom prst="rect">
            <a:avLst/>
          </a:prstGeom>
          <a:noFill/>
          <a:ln w="9525">
            <a:noFill/>
            <a:miter lim="800000"/>
            <a:headEnd/>
            <a:tailEnd/>
          </a:ln>
        </p:spPr>
        <p:txBody>
          <a:bodyPr anchor="b"/>
          <a:lstStyle/>
          <a:p>
            <a:r>
              <a:rPr lang="en-US" sz="1400">
                <a:solidFill>
                  <a:schemeClr val="folHlink"/>
                </a:solidFill>
                <a:latin typeface="Times New Roman" pitchFamily="18" charset="0"/>
              </a:rPr>
              <a:t>Copyright 2007 John Wiley &amp; Sons, Inc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 </a:t>
            </a:r>
            <a:r>
              <a:rPr lang="en-US" sz="4000"/>
              <a:t>2. Main Memory/Semiconductor </a:t>
            </a:r>
          </a:p>
        </p:txBody>
      </p:sp>
      <p:sp>
        <p:nvSpPr>
          <p:cNvPr id="21507" name="Rectangle 3"/>
          <p:cNvSpPr>
            <a:spLocks noGrp="1" noChangeArrowheads="1"/>
          </p:cNvSpPr>
          <p:nvPr>
            <p:ph type="body" idx="1"/>
          </p:nvPr>
        </p:nvSpPr>
        <p:spPr>
          <a:xfrm>
            <a:off x="428625" y="1285875"/>
            <a:ext cx="8229600" cy="4929188"/>
          </a:xfrm>
        </p:spPr>
        <p:txBody>
          <a:bodyPr/>
          <a:lstStyle/>
          <a:p>
            <a:pPr>
              <a:buFontTx/>
              <a:buNone/>
              <a:defRPr/>
            </a:pPr>
            <a:r>
              <a:rPr lang="en-GB" sz="2400" dirty="0"/>
              <a:t> </a:t>
            </a:r>
          </a:p>
          <a:p>
            <a:pPr lvl="1">
              <a:defRPr/>
            </a:pPr>
            <a:r>
              <a:rPr lang="en-US" sz="2400" b="1" dirty="0" err="1"/>
              <a:t>disebut</a:t>
            </a:r>
            <a:r>
              <a:rPr lang="en-US" sz="2400" b="1" dirty="0"/>
              <a:t> </a:t>
            </a:r>
            <a:r>
              <a:rPr lang="en-US" sz="2400" b="1" dirty="0" err="1"/>
              <a:t>juga</a:t>
            </a:r>
            <a:r>
              <a:rPr lang="en-US" sz="2400" b="1" dirty="0"/>
              <a:t> </a:t>
            </a:r>
            <a:r>
              <a:rPr lang="en-US" sz="2400" b="1" dirty="0">
                <a:solidFill>
                  <a:srgbClr val="FF0000"/>
                </a:solidFill>
              </a:rPr>
              <a:t>Primary storage</a:t>
            </a:r>
            <a:r>
              <a:rPr lang="en-US" sz="2400" dirty="0">
                <a:solidFill>
                  <a:srgbClr val="FF0000"/>
                </a:solidFill>
              </a:rPr>
              <a:t> </a:t>
            </a:r>
            <a:r>
              <a:rPr lang="en-US" sz="2400" dirty="0" err="1"/>
              <a:t>merupakan</a:t>
            </a:r>
            <a:r>
              <a:rPr lang="en-US" sz="2400" dirty="0"/>
              <a:t> </a:t>
            </a:r>
            <a:r>
              <a:rPr lang="en-US" sz="2400" dirty="0" err="1"/>
              <a:t>komponen</a:t>
            </a:r>
            <a:r>
              <a:rPr lang="en-US" sz="2400" dirty="0"/>
              <a:t> hardware yang </a:t>
            </a:r>
            <a:r>
              <a:rPr lang="en-US" sz="2400" dirty="0" err="1"/>
              <a:t>berada</a:t>
            </a:r>
            <a:r>
              <a:rPr lang="en-US" sz="2400" dirty="0"/>
              <a:t> </a:t>
            </a:r>
            <a:r>
              <a:rPr lang="en-US" sz="2400" dirty="0" err="1"/>
              <a:t>dalam</a:t>
            </a:r>
            <a:r>
              <a:rPr lang="en-US" sz="2400" dirty="0"/>
              <a:t> </a:t>
            </a:r>
            <a:r>
              <a:rPr lang="en-US" sz="2400" dirty="0" err="1"/>
              <a:t>satu</a:t>
            </a:r>
            <a:r>
              <a:rPr lang="en-US" sz="2400" dirty="0"/>
              <a:t> chip </a:t>
            </a:r>
            <a:r>
              <a:rPr lang="en-US" sz="2400" dirty="0" err="1"/>
              <a:t>dekat</a:t>
            </a:r>
            <a:r>
              <a:rPr lang="en-US" sz="2400" dirty="0"/>
              <a:t> CPU yang </a:t>
            </a:r>
            <a:r>
              <a:rPr lang="en-US" sz="2400" dirty="0" err="1"/>
              <a:t>meyimpan</a:t>
            </a:r>
            <a:r>
              <a:rPr lang="en-US" sz="2400" dirty="0"/>
              <a:t> data / </a:t>
            </a:r>
            <a:r>
              <a:rPr lang="en-US" sz="2400" dirty="0" err="1"/>
              <a:t>instruksi</a:t>
            </a:r>
            <a:r>
              <a:rPr lang="en-US" sz="2400" dirty="0"/>
              <a:t> program yang </a:t>
            </a:r>
            <a:r>
              <a:rPr lang="en-US" sz="2400" dirty="0" err="1"/>
              <a:t>segera</a:t>
            </a:r>
            <a:r>
              <a:rPr lang="en-US" sz="2400" dirty="0"/>
              <a:t> </a:t>
            </a:r>
            <a:r>
              <a:rPr lang="en-US" sz="2400" dirty="0" err="1"/>
              <a:t>digunakan</a:t>
            </a:r>
            <a:r>
              <a:rPr lang="en-US" sz="2400" dirty="0"/>
              <a:t> </a:t>
            </a:r>
            <a:r>
              <a:rPr lang="en-US" sz="2400" dirty="0" err="1"/>
              <a:t>oleh</a:t>
            </a:r>
            <a:r>
              <a:rPr lang="en-US" sz="2400" dirty="0"/>
              <a:t> CPU </a:t>
            </a:r>
            <a:r>
              <a:rPr lang="en-US" sz="2400" dirty="0" err="1"/>
              <a:t>hanya</a:t>
            </a:r>
            <a:r>
              <a:rPr lang="en-US" sz="2400" dirty="0"/>
              <a:t> </a:t>
            </a:r>
            <a:r>
              <a:rPr lang="en-US" sz="2400" dirty="0" err="1"/>
              <a:t>selama</a:t>
            </a:r>
            <a:r>
              <a:rPr lang="en-US" sz="2400" dirty="0"/>
              <a:t> </a:t>
            </a:r>
            <a:r>
              <a:rPr lang="en-US" sz="2400" dirty="0" err="1"/>
              <a:t>waktu</a:t>
            </a:r>
            <a:r>
              <a:rPr lang="en-US" sz="2400" dirty="0"/>
              <a:t> </a:t>
            </a:r>
            <a:r>
              <a:rPr lang="en-US" sz="2400" dirty="0" err="1"/>
              <a:t>pemrosesan</a:t>
            </a:r>
            <a:r>
              <a:rPr lang="en-US" sz="2400" dirty="0"/>
              <a:t>.</a:t>
            </a:r>
          </a:p>
          <a:p>
            <a:pPr lvl="1">
              <a:defRPr/>
            </a:pPr>
            <a:r>
              <a:rPr lang="en-US" sz="2400" dirty="0" err="1"/>
              <a:t>Bagian-bagian</a:t>
            </a:r>
            <a:r>
              <a:rPr lang="en-US" sz="2400" dirty="0"/>
              <a:t> </a:t>
            </a:r>
            <a:r>
              <a:rPr lang="en-US" sz="2400" dirty="0" err="1"/>
              <a:t>dari</a:t>
            </a:r>
            <a:r>
              <a:rPr lang="en-US" sz="2400" dirty="0"/>
              <a:t> Primary Storage:</a:t>
            </a:r>
          </a:p>
          <a:p>
            <a:pPr marL="914400" lvl="1" indent="-457200">
              <a:buFontTx/>
              <a:buAutoNum type="arabicPeriod"/>
              <a:defRPr/>
            </a:pPr>
            <a:r>
              <a:rPr lang="en-US" sz="2400" dirty="0"/>
              <a:t>RAM (Random Access Memory)</a:t>
            </a:r>
          </a:p>
          <a:p>
            <a:pPr marL="914400" lvl="1" indent="-457200">
              <a:buFontTx/>
              <a:buAutoNum type="arabicPeriod"/>
              <a:defRPr/>
            </a:pPr>
            <a:r>
              <a:rPr lang="en-US" sz="2400" dirty="0"/>
              <a:t>Cache</a:t>
            </a:r>
          </a:p>
          <a:p>
            <a:pPr marL="914400" lvl="1" indent="-457200">
              <a:buFontTx/>
              <a:buAutoNum type="arabicPeriod"/>
              <a:defRPr/>
            </a:pPr>
            <a:r>
              <a:rPr lang="en-US" sz="2400" dirty="0"/>
              <a:t>ROM (Read Only Memory)</a:t>
            </a:r>
          </a:p>
          <a:p>
            <a:pPr lvl="1">
              <a:defRPr/>
            </a:pPr>
            <a:endParaRPr lang="en-US" sz="2400" b="1" dirty="0"/>
          </a:p>
          <a:p>
            <a:pPr lvl="1">
              <a:buFontTx/>
              <a:buNone/>
              <a:defRPr/>
            </a:pPr>
            <a:r>
              <a:rPr lang="en-GB" sz="2400" b="1" dirty="0"/>
              <a:t>   </a:t>
            </a:r>
            <a:endParaRPr lang="en-GB" sz="2400" dirty="0"/>
          </a:p>
        </p:txBody>
      </p:sp>
      <p:sp>
        <p:nvSpPr>
          <p:cNvPr id="26628" name="Rectangle 4"/>
          <p:cNvSpPr>
            <a:spLocks noChangeArrowheads="1"/>
          </p:cNvSpPr>
          <p:nvPr/>
        </p:nvSpPr>
        <p:spPr bwMode="auto">
          <a:xfrm>
            <a:off x="6589713" y="6376988"/>
            <a:ext cx="2193925" cy="457200"/>
          </a:xfrm>
          <a:prstGeom prst="rect">
            <a:avLst/>
          </a:prstGeom>
          <a:noFill/>
          <a:ln w="9525">
            <a:noFill/>
            <a:miter lim="800000"/>
            <a:headEnd/>
            <a:tailEnd/>
          </a:ln>
        </p:spPr>
        <p:txBody>
          <a:bodyPr anchor="b"/>
          <a:lstStyle/>
          <a:p>
            <a:pPr algn="r"/>
            <a:fld id="{760C93F7-665D-4F61-99AF-B224ED2AC0B9}" type="slidenum">
              <a:rPr lang="en-US" sz="1400">
                <a:solidFill>
                  <a:schemeClr val="folHlink"/>
                </a:solidFill>
                <a:latin typeface="Times New Roman" pitchFamily="18" charset="0"/>
              </a:rPr>
              <a:pPr algn="r"/>
              <a:t>18</a:t>
            </a:fld>
            <a:endParaRPr lang="en-US" sz="1400">
              <a:solidFill>
                <a:schemeClr val="folHlink"/>
              </a:solidFill>
              <a:latin typeface="Times New Roman" pitchFamily="18" charset="0"/>
            </a:endParaRPr>
          </a:p>
        </p:txBody>
      </p:sp>
      <p:sp>
        <p:nvSpPr>
          <p:cNvPr id="26629" name="Rectangle 5"/>
          <p:cNvSpPr>
            <a:spLocks noChangeArrowheads="1"/>
          </p:cNvSpPr>
          <p:nvPr/>
        </p:nvSpPr>
        <p:spPr bwMode="auto">
          <a:xfrm>
            <a:off x="3132138" y="6376988"/>
            <a:ext cx="3086100" cy="457200"/>
          </a:xfrm>
          <a:prstGeom prst="rect">
            <a:avLst/>
          </a:prstGeom>
          <a:noFill/>
          <a:ln w="9525">
            <a:noFill/>
            <a:miter lim="800000"/>
            <a:headEnd/>
            <a:tailEnd/>
          </a:ln>
        </p:spPr>
        <p:txBody>
          <a:bodyPr anchor="b"/>
          <a:lstStyle/>
          <a:p>
            <a:pPr algn="ctr"/>
            <a:r>
              <a:rPr lang="en-US" sz="1400">
                <a:solidFill>
                  <a:schemeClr val="folHlink"/>
                </a:solidFill>
                <a:latin typeface="Times New Roman" pitchFamily="18" charset="0"/>
              </a:rPr>
              <a:t>Technology Guide - 1</a:t>
            </a:r>
          </a:p>
        </p:txBody>
      </p:sp>
      <p:sp>
        <p:nvSpPr>
          <p:cNvPr id="26630" name="Rectangle 6"/>
          <p:cNvSpPr>
            <a:spLocks noChangeArrowheads="1"/>
          </p:cNvSpPr>
          <p:nvPr/>
        </p:nvSpPr>
        <p:spPr bwMode="auto">
          <a:xfrm>
            <a:off x="971550" y="6400800"/>
            <a:ext cx="1905000" cy="457200"/>
          </a:xfrm>
          <a:prstGeom prst="rect">
            <a:avLst/>
          </a:prstGeom>
          <a:noFill/>
          <a:ln w="9525">
            <a:noFill/>
            <a:miter lim="800000"/>
            <a:headEnd/>
            <a:tailEnd/>
          </a:ln>
        </p:spPr>
        <p:txBody>
          <a:bodyPr anchor="b"/>
          <a:lstStyle/>
          <a:p>
            <a:r>
              <a:rPr lang="en-US" sz="1400">
                <a:solidFill>
                  <a:schemeClr val="folHlink"/>
                </a:solidFill>
                <a:latin typeface="Times New Roman" pitchFamily="18" charset="0"/>
              </a:rPr>
              <a:t>Copyright 2007 John Wiley &amp; Sons, Inc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 2. Main Memory </a:t>
            </a:r>
          </a:p>
        </p:txBody>
      </p:sp>
      <p:sp>
        <p:nvSpPr>
          <p:cNvPr id="27651" name="Rectangle 3"/>
          <p:cNvSpPr>
            <a:spLocks noGrp="1" noChangeArrowheads="1"/>
          </p:cNvSpPr>
          <p:nvPr>
            <p:ph type="body" idx="1"/>
          </p:nvPr>
        </p:nvSpPr>
        <p:spPr>
          <a:xfrm>
            <a:off x="428625" y="1285875"/>
            <a:ext cx="8229600" cy="5214938"/>
          </a:xfrm>
        </p:spPr>
        <p:txBody>
          <a:bodyPr/>
          <a:lstStyle/>
          <a:p>
            <a:pPr>
              <a:buFontTx/>
              <a:buNone/>
            </a:pPr>
            <a:r>
              <a:rPr lang="en-GB" sz="2400"/>
              <a:t> </a:t>
            </a:r>
            <a:r>
              <a:rPr lang="en-GB" sz="2400" b="1">
                <a:solidFill>
                  <a:srgbClr val="FF0000"/>
                </a:solidFill>
              </a:rPr>
              <a:t>CACHE </a:t>
            </a:r>
            <a:r>
              <a:rPr lang="en-GB" sz="2400"/>
              <a:t>: bagian dari primary storage yang berkecepatan lebih tinggi dari RAM (karena terletak lebih dekat dengan CPU / dekat sekali dengan register) yang menyimpan instruksi-instruksi untuk sementara saja pada saat komputer dinyalakan, tetapi memiliki kapasitas yang lebih besar dari RAM, bekerja untuk mengirim ke register sejumlah instruksi /software aplikasi yang berkapasitas besar dan sering digunakan. Sedangkan RAM untuk mengirim instruksi dari aplikasi yang berkapasitas kecil dan tidak sering digunakan.</a:t>
            </a:r>
          </a:p>
          <a:p>
            <a:pPr>
              <a:buFontTx/>
              <a:buNone/>
            </a:pPr>
            <a:r>
              <a:rPr lang="en-GB" sz="2400"/>
              <a:t>Cache pada komputer saat ini semakin penting karena semakin banyak perangkat lunak aplikasi yang berkapasitas besar (minimal 512 MB) yang tak terangkat oleh RAM.</a:t>
            </a:r>
          </a:p>
        </p:txBody>
      </p:sp>
      <p:sp>
        <p:nvSpPr>
          <p:cNvPr id="27652" name="Rectangle 4"/>
          <p:cNvSpPr>
            <a:spLocks noChangeArrowheads="1"/>
          </p:cNvSpPr>
          <p:nvPr/>
        </p:nvSpPr>
        <p:spPr bwMode="auto">
          <a:xfrm>
            <a:off x="6589713" y="6376988"/>
            <a:ext cx="2193925" cy="457200"/>
          </a:xfrm>
          <a:prstGeom prst="rect">
            <a:avLst/>
          </a:prstGeom>
          <a:noFill/>
          <a:ln w="9525">
            <a:noFill/>
            <a:miter lim="800000"/>
            <a:headEnd/>
            <a:tailEnd/>
          </a:ln>
        </p:spPr>
        <p:txBody>
          <a:bodyPr anchor="b"/>
          <a:lstStyle/>
          <a:p>
            <a:pPr algn="r"/>
            <a:fld id="{25EC4BB5-63C5-44EA-A4BF-87F932BA1D76}" type="slidenum">
              <a:rPr lang="en-US" sz="1400">
                <a:solidFill>
                  <a:schemeClr val="folHlink"/>
                </a:solidFill>
                <a:latin typeface="Times New Roman" pitchFamily="18" charset="0"/>
              </a:rPr>
              <a:pPr algn="r"/>
              <a:t>19</a:t>
            </a:fld>
            <a:endParaRPr lang="en-US" sz="1400">
              <a:solidFill>
                <a:schemeClr val="folHlink"/>
              </a:solidFill>
              <a:latin typeface="Times New Roman" pitchFamily="18" charset="0"/>
            </a:endParaRPr>
          </a:p>
        </p:txBody>
      </p:sp>
      <p:sp>
        <p:nvSpPr>
          <p:cNvPr id="27653" name="Rectangle 5"/>
          <p:cNvSpPr>
            <a:spLocks noChangeArrowheads="1"/>
          </p:cNvSpPr>
          <p:nvPr/>
        </p:nvSpPr>
        <p:spPr bwMode="auto">
          <a:xfrm>
            <a:off x="3132138" y="6376988"/>
            <a:ext cx="3086100" cy="457200"/>
          </a:xfrm>
          <a:prstGeom prst="rect">
            <a:avLst/>
          </a:prstGeom>
          <a:noFill/>
          <a:ln w="9525">
            <a:noFill/>
            <a:miter lim="800000"/>
            <a:headEnd/>
            <a:tailEnd/>
          </a:ln>
        </p:spPr>
        <p:txBody>
          <a:bodyPr anchor="b"/>
          <a:lstStyle/>
          <a:p>
            <a:pPr algn="ctr"/>
            <a:r>
              <a:rPr lang="en-US" sz="1400">
                <a:solidFill>
                  <a:schemeClr val="folHlink"/>
                </a:solidFill>
                <a:latin typeface="Times New Roman" pitchFamily="18" charset="0"/>
              </a:rPr>
              <a:t>Technology Guide - 1</a:t>
            </a:r>
          </a:p>
        </p:txBody>
      </p:sp>
      <p:sp>
        <p:nvSpPr>
          <p:cNvPr id="27654" name="Rectangle 6"/>
          <p:cNvSpPr>
            <a:spLocks noChangeArrowheads="1"/>
          </p:cNvSpPr>
          <p:nvPr/>
        </p:nvSpPr>
        <p:spPr bwMode="auto">
          <a:xfrm>
            <a:off x="971550" y="6400800"/>
            <a:ext cx="1905000" cy="457200"/>
          </a:xfrm>
          <a:prstGeom prst="rect">
            <a:avLst/>
          </a:prstGeom>
          <a:noFill/>
          <a:ln w="9525">
            <a:noFill/>
            <a:miter lim="800000"/>
            <a:headEnd/>
            <a:tailEnd/>
          </a:ln>
        </p:spPr>
        <p:txBody>
          <a:bodyPr anchor="b"/>
          <a:lstStyle/>
          <a:p>
            <a:r>
              <a:rPr lang="en-US" sz="1400">
                <a:solidFill>
                  <a:schemeClr val="folHlink"/>
                </a:solidFill>
                <a:latin typeface="Times New Roman" pitchFamily="18" charset="0"/>
              </a:rPr>
              <a:t>Copyright 2007 John Wiley &amp; Sons, Inc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4000"/>
              <a:t> </a:t>
            </a:r>
            <a:br>
              <a:rPr lang="en-US" sz="4000"/>
            </a:br>
            <a:r>
              <a:rPr lang="en-US" sz="4000"/>
              <a:t>Konsep dan  Definisi</a:t>
            </a:r>
          </a:p>
        </p:txBody>
      </p:sp>
      <p:sp>
        <p:nvSpPr>
          <p:cNvPr id="10243" name="Rectangle 3"/>
          <p:cNvSpPr>
            <a:spLocks noGrp="1" noChangeArrowheads="1"/>
          </p:cNvSpPr>
          <p:nvPr>
            <p:ph type="body" idx="1"/>
          </p:nvPr>
        </p:nvSpPr>
        <p:spPr>
          <a:xfrm>
            <a:off x="457200" y="1600200"/>
            <a:ext cx="8229600" cy="4757738"/>
          </a:xfrm>
        </p:spPr>
        <p:txBody>
          <a:bodyPr/>
          <a:lstStyle/>
          <a:p>
            <a:r>
              <a:rPr lang="en-US" b="1">
                <a:solidFill>
                  <a:srgbClr val="FF0000"/>
                </a:solidFill>
              </a:rPr>
              <a:t>Arsitektur Teknologi Informasi</a:t>
            </a:r>
            <a:r>
              <a:rPr lang="en-US" b="1"/>
              <a:t> : </a:t>
            </a:r>
          </a:p>
          <a:p>
            <a:pPr>
              <a:buFontTx/>
              <a:buNone/>
            </a:pPr>
            <a:r>
              <a:rPr lang="en-US" b="1"/>
              <a:t>   </a:t>
            </a:r>
            <a:r>
              <a:rPr lang="en-US"/>
              <a:t>Suatu pemetaan atau perencanaan tingkat tinggi terhadap aset informasi dalam suatu organisasi yang digunakan sebagai acuan operasi-operasi saat ini dan sebagai cetak biru yang memberikan arahan-arahan menuju ke masa selanjutnya.</a:t>
            </a:r>
          </a:p>
          <a:p>
            <a:pPr>
              <a:buFontTx/>
              <a:buNone/>
            </a:pPr>
            <a:r>
              <a:rPr lang="en-US">
                <a:solidFill>
                  <a:srgbClr val="0070C0"/>
                </a:solidFill>
              </a:rPr>
              <a:t>Aset Informasi</a:t>
            </a:r>
            <a:r>
              <a:rPr lang="en-US"/>
              <a:t>: 3 komponen TI  dan  Para penggunanya (users/IT Personnel)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3. Secondary Storage</a:t>
            </a:r>
          </a:p>
        </p:txBody>
      </p:sp>
      <p:sp>
        <p:nvSpPr>
          <p:cNvPr id="28675" name="Rectangle 3"/>
          <p:cNvSpPr>
            <a:spLocks noGrp="1" noChangeArrowheads="1"/>
          </p:cNvSpPr>
          <p:nvPr>
            <p:ph type="body" idx="1"/>
          </p:nvPr>
        </p:nvSpPr>
        <p:spPr>
          <a:xfrm>
            <a:off x="457200" y="1214438"/>
            <a:ext cx="8229600" cy="4911725"/>
          </a:xfrm>
        </p:spPr>
        <p:txBody>
          <a:bodyPr/>
          <a:lstStyle/>
          <a:p>
            <a:pPr marL="342900" lvl="1" indent="-342900">
              <a:lnSpc>
                <a:spcPct val="90000"/>
              </a:lnSpc>
              <a:buFontTx/>
              <a:buNone/>
            </a:pPr>
            <a:r>
              <a:rPr lang="en-GB" sz="2400"/>
              <a:t>    Merupakan komponen hardware yang berada di luar CPU yang bertugas menyimpan data dan informasi serta program untuk jangka waktu panjang. Contoh:</a:t>
            </a:r>
            <a:endParaRPr lang="en-GB" b="1"/>
          </a:p>
          <a:p>
            <a:pPr>
              <a:lnSpc>
                <a:spcPct val="90000"/>
              </a:lnSpc>
            </a:pPr>
            <a:r>
              <a:rPr lang="en-GB" sz="2400" b="1"/>
              <a:t>Magnetic tape</a:t>
            </a:r>
            <a:endParaRPr lang="en-GB" sz="2400"/>
          </a:p>
          <a:p>
            <a:pPr>
              <a:lnSpc>
                <a:spcPct val="90000"/>
              </a:lnSpc>
            </a:pPr>
            <a:r>
              <a:rPr lang="en-GB" sz="2400" b="1"/>
              <a:t>Magnetic disk (hard disk)</a:t>
            </a:r>
            <a:endParaRPr lang="en-US" sz="2400" b="1"/>
          </a:p>
          <a:p>
            <a:pPr>
              <a:lnSpc>
                <a:spcPct val="90000"/>
              </a:lnSpc>
            </a:pPr>
            <a:r>
              <a:rPr lang="en-GB" sz="2400" b="1"/>
              <a:t>Magnetic diskette</a:t>
            </a:r>
          </a:p>
          <a:p>
            <a:pPr>
              <a:lnSpc>
                <a:spcPct val="90000"/>
              </a:lnSpc>
            </a:pPr>
            <a:r>
              <a:rPr lang="en-GB" sz="2400" b="1"/>
              <a:t>Compact disk, read-only memory (CD-ROM)</a:t>
            </a:r>
          </a:p>
          <a:p>
            <a:pPr>
              <a:lnSpc>
                <a:spcPct val="90000"/>
              </a:lnSpc>
            </a:pPr>
            <a:r>
              <a:rPr lang="en-GB" sz="2400" b="1"/>
              <a:t>Digital video disk (DVD)</a:t>
            </a:r>
          </a:p>
          <a:p>
            <a:pPr>
              <a:lnSpc>
                <a:spcPct val="90000"/>
              </a:lnSpc>
            </a:pPr>
            <a:r>
              <a:rPr lang="en-GB" sz="2400" b="1"/>
              <a:t>Fluorescent multilayer disk (FMD-ROM):</a:t>
            </a:r>
            <a:r>
              <a:rPr lang="en-GB" sz="2400"/>
              <a:t> memiliki kapasitas menyimpan data digital yang lebih besar daripada DVD.</a:t>
            </a:r>
            <a:endParaRPr lang="en-GB" sz="2400" b="1"/>
          </a:p>
          <a:p>
            <a:pPr>
              <a:lnSpc>
                <a:spcPct val="90000"/>
              </a:lnSpc>
            </a:pPr>
            <a:r>
              <a:rPr lang="en-GB" sz="2400" b="1"/>
              <a:t>Memory card. </a:t>
            </a:r>
          </a:p>
          <a:p>
            <a:pPr>
              <a:lnSpc>
                <a:spcPct val="90000"/>
              </a:lnSpc>
            </a:pPr>
            <a:r>
              <a:rPr lang="en-GB" sz="2400" b="1"/>
              <a:t>Flash disk, dsb.</a:t>
            </a:r>
          </a:p>
          <a:p>
            <a:pPr>
              <a:lnSpc>
                <a:spcPct val="90000"/>
              </a:lnSpc>
            </a:pPr>
            <a:endParaRPr lang="en-GB" sz="2400" b="1"/>
          </a:p>
          <a:p>
            <a:pPr>
              <a:lnSpc>
                <a:spcPct val="90000"/>
              </a:lnSpc>
            </a:pPr>
            <a:endParaRPr 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28625" y="357188"/>
            <a:ext cx="8229600" cy="1143000"/>
          </a:xfrm>
        </p:spPr>
        <p:txBody>
          <a:bodyPr/>
          <a:lstStyle/>
          <a:p>
            <a:r>
              <a:rPr lang="en-US" sz="3600"/>
              <a:t>4. Input devices,</a:t>
            </a:r>
          </a:p>
        </p:txBody>
      </p:sp>
      <p:sp>
        <p:nvSpPr>
          <p:cNvPr id="29699" name="Rectangle 3"/>
          <p:cNvSpPr>
            <a:spLocks noGrp="1" noChangeArrowheads="1"/>
          </p:cNvSpPr>
          <p:nvPr>
            <p:ph type="body" idx="1"/>
          </p:nvPr>
        </p:nvSpPr>
        <p:spPr>
          <a:xfrm>
            <a:off x="500063" y="1428750"/>
            <a:ext cx="8229600" cy="4911725"/>
          </a:xfrm>
        </p:spPr>
        <p:txBody>
          <a:bodyPr/>
          <a:lstStyle/>
          <a:p>
            <a:r>
              <a:rPr lang="en-US" b="1">
                <a:solidFill>
                  <a:srgbClr val="FF0000"/>
                </a:solidFill>
                <a:latin typeface="Aharoni" pitchFamily="2" charset="-79"/>
                <a:cs typeface="Aharoni" pitchFamily="2" charset="-79"/>
              </a:rPr>
              <a:t>Input devices </a:t>
            </a:r>
            <a:r>
              <a:rPr lang="en-US" b="1">
                <a:latin typeface="Aharoni" pitchFamily="2" charset="-79"/>
                <a:cs typeface="Aharoni" pitchFamily="2" charset="-79"/>
              </a:rPr>
              <a:t>: </a:t>
            </a:r>
            <a:r>
              <a:rPr lang="en-US">
                <a:latin typeface="Aharoni" pitchFamily="2" charset="-79"/>
                <a:cs typeface="Aharoni" pitchFamily="2" charset="-79"/>
              </a:rPr>
              <a:t>menerima data / instruksi program dan mengkonversinya kedalam bentuk yang dimengerti komputer, contoh: keyboard, mouse, trackball, joystick, touchpad, touch screen, digital pen, webcam, voice recognition, barcode scanner, computer TV monitor/display (I/O), Automated Teller Machine (ATM), dsb. </a:t>
            </a:r>
          </a:p>
          <a:p>
            <a:pPr>
              <a:buFontTx/>
              <a:buNone/>
            </a:pPr>
            <a:endParaRPr lang="en-US">
              <a:latin typeface="Aharoni" pitchFamily="2" charset="-79"/>
              <a:cs typeface="Aharoni" pitchFamily="2" charset="-79"/>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br>
              <a:rPr lang="en-US" sz="3600"/>
            </a:br>
            <a:r>
              <a:rPr lang="en-US" sz="3600"/>
              <a:t>5</a:t>
            </a:r>
            <a:r>
              <a:rPr lang="en-US"/>
              <a:t>. output devices</a:t>
            </a:r>
          </a:p>
        </p:txBody>
      </p:sp>
      <p:sp>
        <p:nvSpPr>
          <p:cNvPr id="30723" name="Rectangle 3"/>
          <p:cNvSpPr>
            <a:spLocks noGrp="1" noChangeArrowheads="1"/>
          </p:cNvSpPr>
          <p:nvPr>
            <p:ph type="body" idx="1"/>
          </p:nvPr>
        </p:nvSpPr>
        <p:spPr>
          <a:xfrm>
            <a:off x="500063" y="1428750"/>
            <a:ext cx="8229600" cy="4911725"/>
          </a:xfrm>
        </p:spPr>
        <p:txBody>
          <a:bodyPr/>
          <a:lstStyle/>
          <a:p>
            <a:pPr>
              <a:buFontTx/>
              <a:buNone/>
            </a:pPr>
            <a:endParaRPr lang="en-US" sz="2400"/>
          </a:p>
          <a:p>
            <a:r>
              <a:rPr lang="en-US" sz="3600" b="1">
                <a:solidFill>
                  <a:srgbClr val="FF0000"/>
                </a:solidFill>
              </a:rPr>
              <a:t>Output devices</a:t>
            </a:r>
            <a:r>
              <a:rPr lang="en-US" sz="3600">
                <a:solidFill>
                  <a:srgbClr val="FF0000"/>
                </a:solidFill>
              </a:rPr>
              <a:t> </a:t>
            </a:r>
            <a:r>
              <a:rPr lang="en-US" sz="3600"/>
              <a:t>: menyajikan informasi yang diperlukan dan dimengerti oleh pengguna. Contoh: computer TV monitor/display (I/O), printer, Projector. </a:t>
            </a:r>
            <a:endParaRPr lang="en-US" sz="36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4000"/>
              <a:t>6. Peralatan teknologi komunikasi</a:t>
            </a:r>
          </a:p>
        </p:txBody>
      </p:sp>
      <p:sp>
        <p:nvSpPr>
          <p:cNvPr id="31747" name="Rectangle 3"/>
          <p:cNvSpPr>
            <a:spLocks noGrp="1" noChangeArrowheads="1"/>
          </p:cNvSpPr>
          <p:nvPr>
            <p:ph type="body" idx="1"/>
          </p:nvPr>
        </p:nvSpPr>
        <p:spPr/>
        <p:txBody>
          <a:bodyPr/>
          <a:lstStyle/>
          <a:p>
            <a:r>
              <a:rPr lang="en-US" sz="3600">
                <a:latin typeface="Aharoni" pitchFamily="2" charset="-79"/>
                <a:cs typeface="Aharoni" pitchFamily="2" charset="-79"/>
              </a:rPr>
              <a:t>Komponen hardware yang menyediakan fasilitas untuk aliran data dari jejaring di luar komputer/internet/intranet/extranet menuju CPU atau sebaliknya. Contoh: kabel, modem/router, dsb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685800" y="114300"/>
            <a:ext cx="7772400" cy="762000"/>
          </a:xfrm>
          <a:prstGeom prst="rect">
            <a:avLst/>
          </a:prstGeom>
          <a:noFill/>
          <a:ln w="9525">
            <a:noFill/>
            <a:round/>
            <a:headEnd/>
            <a:tailEnd/>
          </a:ln>
        </p:spPr>
        <p:txBody>
          <a:bodyPr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FF0066"/>
                </a:solidFill>
              </a:rPr>
              <a:t>SOFTWARE</a:t>
            </a:r>
          </a:p>
        </p:txBody>
      </p:sp>
      <p:sp>
        <p:nvSpPr>
          <p:cNvPr id="32771" name="Text Box 2"/>
          <p:cNvSpPr txBox="1">
            <a:spLocks noChangeArrowheads="1"/>
          </p:cNvSpPr>
          <p:nvPr/>
        </p:nvSpPr>
        <p:spPr bwMode="auto">
          <a:xfrm>
            <a:off x="381000" y="571500"/>
            <a:ext cx="8458200" cy="6153150"/>
          </a:xfrm>
          <a:prstGeom prst="rect">
            <a:avLst/>
          </a:prstGeom>
          <a:noFill/>
          <a:ln w="9525">
            <a:noFill/>
            <a:round/>
            <a:headEnd/>
            <a:tailEnd/>
          </a:ln>
        </p:spPr>
        <p:txBody>
          <a:bodyPr/>
          <a:lstStyle/>
          <a:p>
            <a:pPr marL="341313" indent="-341313">
              <a:lnSpc>
                <a:spcPct val="90000"/>
              </a:lnSpc>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solidFill>
                  <a:srgbClr val="000000"/>
                </a:solidFill>
                <a:cs typeface="Arial" charset="0"/>
              </a:rPr>
              <a:t>Terdapat 2 jenis software:</a:t>
            </a:r>
          </a:p>
          <a:p>
            <a:pPr marL="341313" indent="-341313">
              <a:lnSpc>
                <a:spcPct val="90000"/>
              </a:lnSpc>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a:solidFill>
                  <a:srgbClr val="FF0000"/>
                </a:solidFill>
                <a:latin typeface="Aharoni" pitchFamily="2" charset="-79"/>
                <a:cs typeface="Aharoni" pitchFamily="2" charset="-79"/>
              </a:rPr>
              <a:t>System software</a:t>
            </a:r>
            <a:r>
              <a:rPr lang="en-US" sz="2400">
                <a:solidFill>
                  <a:srgbClr val="FF0000"/>
                </a:solidFill>
                <a:latin typeface="Aharoni" pitchFamily="2" charset="-79"/>
                <a:cs typeface="Aharoni" pitchFamily="2" charset="-79"/>
              </a:rPr>
              <a:t> </a:t>
            </a:r>
            <a:r>
              <a:rPr lang="en-US" sz="2400">
                <a:solidFill>
                  <a:srgbClr val="000000"/>
                </a:solidFill>
                <a:latin typeface="Aharoni" pitchFamily="2" charset="-79"/>
                <a:cs typeface="Aharoni" pitchFamily="2" charset="-79"/>
              </a:rPr>
              <a:t>melaksanakan tugas dasar pengaturan dan koordinasi terhadap semua komponen hardware sesuai kebutuhan pengguna. Terdiri atas 3 bagian:</a:t>
            </a:r>
          </a:p>
          <a:p>
            <a:pPr marL="741363" lvl="1" indent="-284163">
              <a:lnSpc>
                <a:spcPct val="9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solidFill>
                  <a:srgbClr val="0070C0"/>
                </a:solidFill>
                <a:latin typeface="Aharoni" pitchFamily="2" charset="-79"/>
                <a:cs typeface="Aharoni" pitchFamily="2" charset="-79"/>
              </a:rPr>
              <a:t>The </a:t>
            </a:r>
            <a:r>
              <a:rPr lang="en-US" sz="2400" b="1">
                <a:solidFill>
                  <a:srgbClr val="0070C0"/>
                </a:solidFill>
                <a:latin typeface="Aharoni" pitchFamily="2" charset="-79"/>
                <a:cs typeface="Aharoni" pitchFamily="2" charset="-79"/>
              </a:rPr>
              <a:t>operating system</a:t>
            </a:r>
            <a:r>
              <a:rPr lang="en-US" sz="2400">
                <a:solidFill>
                  <a:srgbClr val="000000"/>
                </a:solidFill>
                <a:latin typeface="Aharoni" pitchFamily="2" charset="-79"/>
                <a:cs typeface="Aharoni" pitchFamily="2" charset="-79"/>
              </a:rPr>
              <a:t> bertugas mengatur pemrosesan, melancarkan interface yang mengkomunikasikan antara pengguna dengan komputer, dengan segala komponen hardware, dan dengan application softwareyang sedang digunakan.</a:t>
            </a:r>
          </a:p>
          <a:p>
            <a:pPr marL="741363" lvl="1" indent="-284163">
              <a:lnSpc>
                <a:spcPct val="9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a:solidFill>
                  <a:srgbClr val="0070C0"/>
                </a:solidFill>
                <a:latin typeface="Aharoni" pitchFamily="2" charset="-79"/>
                <a:cs typeface="Aharoni" pitchFamily="2" charset="-79"/>
              </a:rPr>
              <a:t>Utility Programs </a:t>
            </a:r>
            <a:r>
              <a:rPr lang="en-US" sz="2400" b="1">
                <a:solidFill>
                  <a:srgbClr val="000000"/>
                </a:solidFill>
                <a:latin typeface="Aharoni" pitchFamily="2" charset="-79"/>
                <a:cs typeface="Aharoni" pitchFamily="2" charset="-79"/>
              </a:rPr>
              <a:t>merupakan Kumpulan software yang menjaga pengelolaan track berbagai file dari suatu disk dan melaksanakan tugas-tugas rutin pengaturan suatu disk. Contoh: DOS commands.</a:t>
            </a:r>
          </a:p>
          <a:p>
            <a:pPr marL="741363" lvl="1" indent="-284163">
              <a:lnSpc>
                <a:spcPct val="9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a:solidFill>
                  <a:srgbClr val="0070C0"/>
                </a:solidFill>
                <a:latin typeface="Aharoni" pitchFamily="2" charset="-79"/>
                <a:cs typeface="Aharoni" pitchFamily="2" charset="-79"/>
              </a:rPr>
              <a:t>Program Language Processor</a:t>
            </a:r>
            <a:r>
              <a:rPr lang="en-US" sz="2400" b="1">
                <a:solidFill>
                  <a:srgbClr val="000000"/>
                </a:solidFill>
                <a:latin typeface="Aharoni" pitchFamily="2" charset="-79"/>
                <a:cs typeface="Aharoni" pitchFamily="2" charset="-79"/>
              </a:rPr>
              <a:t>: disebut juga compiler atau interpreter yang mengkonversikan instruksi program kedalam bahasa mesin.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685800" y="114300"/>
            <a:ext cx="7772400" cy="762000"/>
          </a:xfrm>
          <a:prstGeom prst="rect">
            <a:avLst/>
          </a:prstGeom>
          <a:noFill/>
          <a:ln w="9525">
            <a:noFill/>
            <a:round/>
            <a:headEnd/>
            <a:tailEnd/>
          </a:ln>
        </p:spPr>
        <p:txBody>
          <a:bodyPr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FF0066"/>
                </a:solidFill>
              </a:rPr>
              <a:t>SOFTWARE</a:t>
            </a:r>
          </a:p>
        </p:txBody>
      </p:sp>
      <p:sp>
        <p:nvSpPr>
          <p:cNvPr id="33795" name="Text Box 2"/>
          <p:cNvSpPr txBox="1">
            <a:spLocks noChangeArrowheads="1"/>
          </p:cNvSpPr>
          <p:nvPr/>
        </p:nvSpPr>
        <p:spPr bwMode="auto">
          <a:xfrm>
            <a:off x="381000" y="914400"/>
            <a:ext cx="8458200" cy="5810250"/>
          </a:xfrm>
          <a:prstGeom prst="rect">
            <a:avLst/>
          </a:prstGeom>
          <a:noFill/>
          <a:ln w="9525">
            <a:noFill/>
            <a:round/>
            <a:headEnd/>
            <a:tailEnd/>
          </a:ln>
        </p:spPr>
        <p:txBody>
          <a:bodyPr/>
          <a:lstStyle/>
          <a:p>
            <a:pPr marL="341313" indent="-341313">
              <a:lnSpc>
                <a:spcPct val="90000"/>
              </a:lnSpc>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solidFill>
                  <a:srgbClr val="000000"/>
                </a:solidFill>
                <a:cs typeface="Arial" charset="0"/>
              </a:rPr>
              <a:t>Terdapat 2 jenis software:</a:t>
            </a:r>
          </a:p>
          <a:p>
            <a:pPr marL="341313" indent="-341313">
              <a:lnSpc>
                <a:spcPct val="90000"/>
              </a:lnSpc>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600" b="1">
                <a:solidFill>
                  <a:srgbClr val="FF0000"/>
                </a:solidFill>
                <a:cs typeface="Arial" charset="0"/>
              </a:rPr>
              <a:t>Application software </a:t>
            </a:r>
            <a:r>
              <a:rPr lang="en-US" sz="3600">
                <a:cs typeface="Arial" charset="0"/>
              </a:rPr>
              <a:t>merupakan kumpulan instruksi program yang dirancang untuk membantu pelaksanaan tugas-tugas tertentu dari pengguna, tugas pengotomatisan proses bisnis, dsb.       </a:t>
            </a:r>
          </a:p>
          <a:p>
            <a:pPr marL="341313" indent="-341313">
              <a:lnSpc>
                <a:spcPct val="90000"/>
              </a:lnSpc>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600">
                <a:solidFill>
                  <a:srgbClr val="000000"/>
                </a:solidFill>
                <a:cs typeface="Arial" charset="0"/>
              </a:rPr>
              <a:t>Contoh: Word, Excel, PowerPoint, dsb.</a:t>
            </a:r>
            <a:endParaRPr lang="en-US" sz="360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4000"/>
              <a:t>Fungsi dari Operating System</a:t>
            </a:r>
          </a:p>
        </p:txBody>
      </p:sp>
      <p:sp>
        <p:nvSpPr>
          <p:cNvPr id="34819" name="Rectangle 3"/>
          <p:cNvSpPr>
            <a:spLocks noGrp="1" noChangeArrowheads="1"/>
          </p:cNvSpPr>
          <p:nvPr>
            <p:ph type="body" idx="1"/>
          </p:nvPr>
        </p:nvSpPr>
        <p:spPr>
          <a:xfrm>
            <a:off x="457200" y="1214438"/>
            <a:ext cx="8229600" cy="5643562"/>
          </a:xfrm>
        </p:spPr>
        <p:txBody>
          <a:bodyPr/>
          <a:lstStyle/>
          <a:p>
            <a:pPr>
              <a:lnSpc>
                <a:spcPct val="90000"/>
              </a:lnSpc>
            </a:pPr>
            <a:r>
              <a:rPr lang="en-GB" sz="2800" b="1">
                <a:solidFill>
                  <a:srgbClr val="FF0000"/>
                </a:solidFill>
                <a:latin typeface="Aharoni" pitchFamily="2" charset="-79"/>
                <a:cs typeface="Aharoni" pitchFamily="2" charset="-79"/>
              </a:rPr>
              <a:t>Multitasking/ multiprogramming</a:t>
            </a:r>
            <a:r>
              <a:rPr lang="en-GB" sz="2800">
                <a:latin typeface="Aharoni" pitchFamily="2" charset="-79"/>
                <a:cs typeface="Aharoni" pitchFamily="2" charset="-79"/>
              </a:rPr>
              <a:t>: pemrosesan dua atau lebih tugas / program pada waktu yang sama didalam satu CPU dengan menggunakan dua atau lebih application software (aplikasi).</a:t>
            </a:r>
          </a:p>
          <a:p>
            <a:pPr>
              <a:lnSpc>
                <a:spcPct val="90000"/>
              </a:lnSpc>
            </a:pPr>
            <a:r>
              <a:rPr lang="en-GB" sz="2800" b="1">
                <a:solidFill>
                  <a:srgbClr val="FF0000"/>
                </a:solidFill>
                <a:latin typeface="Aharoni" pitchFamily="2" charset="-79"/>
                <a:cs typeface="Aharoni" pitchFamily="2" charset="-79"/>
              </a:rPr>
              <a:t>Multithreading</a:t>
            </a:r>
            <a:r>
              <a:rPr lang="en-GB" sz="2800">
                <a:latin typeface="Aharoni" pitchFamily="2" charset="-79"/>
                <a:cs typeface="Aharoni" pitchFamily="2" charset="-79"/>
              </a:rPr>
              <a:t>: sejenis multitasking tetapi semua tugas-tugas / program-program diproses melalui satu aplikasi saja dalam waktu yang bersamaan.</a:t>
            </a:r>
          </a:p>
          <a:p>
            <a:pPr>
              <a:lnSpc>
                <a:spcPct val="90000"/>
              </a:lnSpc>
            </a:pPr>
            <a:r>
              <a:rPr lang="en-GB" sz="2800" b="1">
                <a:solidFill>
                  <a:srgbClr val="FF0000"/>
                </a:solidFill>
                <a:latin typeface="Aharoni" pitchFamily="2" charset="-79"/>
                <a:cs typeface="Aharoni" pitchFamily="2" charset="-79"/>
              </a:rPr>
              <a:t>Multiprocessing</a:t>
            </a:r>
            <a:r>
              <a:rPr lang="en-GB" sz="2800">
                <a:latin typeface="Aharoni" pitchFamily="2" charset="-79"/>
                <a:cs typeface="Aharoni" pitchFamily="2" charset="-79"/>
              </a:rPr>
              <a:t>: pemrosesan beberapa tugas atau program secara bersamaan oleh lebih dari satu CPU.</a:t>
            </a:r>
            <a:endParaRPr lang="en-US" sz="2800">
              <a:latin typeface="Aharoni" pitchFamily="2" charset="-79"/>
              <a:cs typeface="Aharoni" pitchFamily="2" charset="-79"/>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Alien Software</a:t>
            </a:r>
          </a:p>
        </p:txBody>
      </p:sp>
      <p:sp>
        <p:nvSpPr>
          <p:cNvPr id="35843" name="Rectangle 3"/>
          <p:cNvSpPr>
            <a:spLocks noGrp="1" noChangeArrowheads="1"/>
          </p:cNvSpPr>
          <p:nvPr>
            <p:ph type="body" idx="1"/>
          </p:nvPr>
        </p:nvSpPr>
        <p:spPr>
          <a:xfrm>
            <a:off x="457200" y="1285875"/>
            <a:ext cx="8229600" cy="4840288"/>
          </a:xfrm>
        </p:spPr>
        <p:txBody>
          <a:bodyPr/>
          <a:lstStyle/>
          <a:p>
            <a:r>
              <a:rPr lang="en-GB" b="1">
                <a:solidFill>
                  <a:srgbClr val="FF0000"/>
                </a:solidFill>
              </a:rPr>
              <a:t>Pestware/malware/scumware</a:t>
            </a:r>
            <a:r>
              <a:rPr lang="en-GB"/>
              <a:t> Software yang tanpa diketahui ter-install di komputer pengguna melalui saluran-saluran tipuan. Contoh: virus, worm, dsb.</a:t>
            </a:r>
          </a:p>
          <a:p>
            <a:r>
              <a:rPr lang="en-GB" b="1">
                <a:solidFill>
                  <a:srgbClr val="FF0000"/>
                </a:solidFill>
              </a:rPr>
              <a:t>Adware</a:t>
            </a:r>
            <a:r>
              <a:rPr lang="en-GB"/>
              <a:t>. Software yang dirancang untuk mempermudah mengiklankan produk/jasa secara pop-up di layar komputer pengguna yang tidak membutuhkan iklan tersebut.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Alien Software</a:t>
            </a:r>
          </a:p>
        </p:txBody>
      </p:sp>
      <p:sp>
        <p:nvSpPr>
          <p:cNvPr id="36867" name="Rectangle 3"/>
          <p:cNvSpPr>
            <a:spLocks noGrp="1" noChangeArrowheads="1"/>
          </p:cNvSpPr>
          <p:nvPr>
            <p:ph type="body" idx="1"/>
          </p:nvPr>
        </p:nvSpPr>
        <p:spPr>
          <a:xfrm>
            <a:off x="457200" y="1285875"/>
            <a:ext cx="8229600" cy="4840288"/>
          </a:xfrm>
        </p:spPr>
        <p:txBody>
          <a:bodyPr/>
          <a:lstStyle/>
          <a:p>
            <a:r>
              <a:rPr lang="en-GB" b="1">
                <a:solidFill>
                  <a:srgbClr val="FF0000"/>
                </a:solidFill>
                <a:latin typeface="Aharoni" pitchFamily="2" charset="-79"/>
                <a:cs typeface="Aharoni" pitchFamily="2" charset="-79"/>
              </a:rPr>
              <a:t>Spyware</a:t>
            </a:r>
            <a:r>
              <a:rPr lang="en-GB">
                <a:latin typeface="Aharoni" pitchFamily="2" charset="-79"/>
                <a:cs typeface="Aharoni" pitchFamily="2" charset="-79"/>
              </a:rPr>
              <a:t>. Software yang merekam/menduplikasi data rahasia (password, PIN (personal identity number), dsb).</a:t>
            </a:r>
          </a:p>
          <a:p>
            <a:r>
              <a:rPr lang="en-GB" b="1">
                <a:solidFill>
                  <a:srgbClr val="FF0000"/>
                </a:solidFill>
                <a:latin typeface="Aharoni" pitchFamily="2" charset="-79"/>
                <a:cs typeface="Aharoni" pitchFamily="2" charset="-79"/>
              </a:rPr>
              <a:t>Spamware</a:t>
            </a:r>
            <a:r>
              <a:rPr lang="en-GB">
                <a:solidFill>
                  <a:srgbClr val="FF0000"/>
                </a:solidFill>
                <a:latin typeface="Aharoni" pitchFamily="2" charset="-79"/>
                <a:cs typeface="Aharoni" pitchFamily="2" charset="-79"/>
              </a:rPr>
              <a:t>.</a:t>
            </a:r>
            <a:r>
              <a:rPr lang="en-GB">
                <a:latin typeface="Aharoni" pitchFamily="2" charset="-79"/>
                <a:cs typeface="Aharoni" pitchFamily="2" charset="-79"/>
              </a:rPr>
              <a:t> Software yang dirancang untuk bisa tanpa izin menggunakan komputer pengguna sebagai media bagi para spammer untuk meluncurkan tipuan email, iklan, dsb.</a:t>
            </a:r>
            <a:endParaRPr lang="en-US">
              <a:latin typeface="Aharoni" pitchFamily="2" charset="-79"/>
              <a:cs typeface="Aharoni" pitchFamily="2" charset="-79"/>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3"/>
          <p:cNvSpPr>
            <a:spLocks noGrp="1" noChangeArrowheads="1"/>
          </p:cNvSpPr>
          <p:nvPr>
            <p:ph type="title"/>
          </p:nvPr>
        </p:nvSpPr>
        <p:spPr>
          <a:xfrm>
            <a:off x="457200" y="981075"/>
            <a:ext cx="6553200" cy="771525"/>
          </a:xfrm>
          <a:noFill/>
        </p:spPr>
        <p:txBody>
          <a:bodyPr/>
          <a:lstStyle/>
          <a:p>
            <a:pPr>
              <a:lnSpc>
                <a:spcPct val="80000"/>
              </a:lnSpc>
            </a:pPr>
            <a:r>
              <a:rPr lang="en-US" sz="2400" b="1"/>
              <a:t>NETWORKING  dan TELEKOMUNIKASI</a:t>
            </a:r>
          </a:p>
        </p:txBody>
      </p:sp>
      <p:sp>
        <p:nvSpPr>
          <p:cNvPr id="37891" name="Text Box 4"/>
          <p:cNvSpPr txBox="1">
            <a:spLocks noChangeArrowheads="1"/>
          </p:cNvSpPr>
          <p:nvPr/>
        </p:nvSpPr>
        <p:spPr bwMode="auto">
          <a:xfrm>
            <a:off x="457200" y="2286000"/>
            <a:ext cx="8229600" cy="1212850"/>
          </a:xfrm>
          <a:prstGeom prst="rect">
            <a:avLst/>
          </a:prstGeom>
          <a:solidFill>
            <a:srgbClr val="000000"/>
          </a:solidFill>
          <a:ln w="25400">
            <a:solidFill>
              <a:schemeClr val="folHlink"/>
            </a:solidFill>
            <a:miter lim="800000"/>
            <a:headEnd/>
            <a:tailEnd/>
          </a:ln>
        </p:spPr>
        <p:txBody>
          <a:bodyPr>
            <a:spAutoFit/>
          </a:bodyPr>
          <a:lstStyle/>
          <a:p>
            <a:r>
              <a:rPr lang="en-US" sz="2400" b="1">
                <a:solidFill>
                  <a:srgbClr val="FF3300"/>
                </a:solidFill>
              </a:rPr>
              <a:t>Networking</a:t>
            </a:r>
            <a:r>
              <a:rPr lang="en-US" sz="2400">
                <a:solidFill>
                  <a:schemeClr val="bg1"/>
                </a:solidFill>
              </a:rPr>
              <a:t> – </a:t>
            </a:r>
          </a:p>
          <a:p>
            <a:r>
              <a:rPr lang="en-US" sz="2400">
                <a:solidFill>
                  <a:schemeClr val="bg1"/>
                </a:solidFill>
              </a:rPr>
              <a:t>Keterhubungan secara elektronik peralatan yang tersebar secara geografis</a:t>
            </a:r>
          </a:p>
        </p:txBody>
      </p:sp>
      <p:sp>
        <p:nvSpPr>
          <p:cNvPr id="37892" name="Text Box 5"/>
          <p:cNvSpPr txBox="1">
            <a:spLocks noChangeArrowheads="1"/>
          </p:cNvSpPr>
          <p:nvPr/>
        </p:nvSpPr>
        <p:spPr bwMode="auto">
          <a:xfrm>
            <a:off x="457200" y="3733800"/>
            <a:ext cx="8229600" cy="1200150"/>
          </a:xfrm>
          <a:prstGeom prst="rect">
            <a:avLst/>
          </a:prstGeom>
          <a:solidFill>
            <a:srgbClr val="000000"/>
          </a:solidFill>
          <a:ln w="25400">
            <a:solidFill>
              <a:schemeClr val="folHlink"/>
            </a:solidFill>
            <a:miter lim="800000"/>
            <a:headEnd/>
            <a:tailEnd/>
          </a:ln>
        </p:spPr>
        <p:txBody>
          <a:bodyPr>
            <a:spAutoFit/>
          </a:bodyPr>
          <a:lstStyle/>
          <a:p>
            <a:r>
              <a:rPr lang="en-US" sz="2400" b="1">
                <a:solidFill>
                  <a:srgbClr val="FF3300"/>
                </a:solidFill>
              </a:rPr>
              <a:t>Telecommunication</a:t>
            </a:r>
            <a:r>
              <a:rPr lang="en-US" sz="2400">
                <a:solidFill>
                  <a:schemeClr val="bg1"/>
                </a:solidFill>
              </a:rPr>
              <a:t>– </a:t>
            </a:r>
          </a:p>
          <a:p>
            <a:r>
              <a:rPr lang="en-US" sz="2400">
                <a:solidFill>
                  <a:schemeClr val="bg1"/>
                </a:solidFill>
              </a:rPr>
              <a:t>Komunikasi  (suara,gambar dan data) dari tempat jauh/distance</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4000"/>
              <a:t>Konsep  dan  Definisi</a:t>
            </a:r>
          </a:p>
        </p:txBody>
      </p:sp>
      <p:sp>
        <p:nvSpPr>
          <p:cNvPr id="11267" name="Rectangle 3"/>
          <p:cNvSpPr>
            <a:spLocks noGrp="1" noChangeArrowheads="1"/>
          </p:cNvSpPr>
          <p:nvPr>
            <p:ph type="body" idx="1"/>
          </p:nvPr>
        </p:nvSpPr>
        <p:spPr>
          <a:xfrm>
            <a:off x="428625" y="1214438"/>
            <a:ext cx="8229600" cy="5072062"/>
          </a:xfrm>
        </p:spPr>
        <p:txBody>
          <a:bodyPr/>
          <a:lstStyle/>
          <a:p>
            <a:r>
              <a:rPr lang="en-US" sz="4800" b="1">
                <a:solidFill>
                  <a:srgbClr val="FF0000"/>
                </a:solidFill>
              </a:rPr>
              <a:t>Infrastruktur Teknologi Informasi </a:t>
            </a:r>
            <a:r>
              <a:rPr lang="en-US" sz="4800" b="1"/>
              <a:t>:</a:t>
            </a:r>
          </a:p>
          <a:p>
            <a:pPr>
              <a:buFontTx/>
              <a:buNone/>
            </a:pPr>
            <a:endParaRPr lang="en-US" b="1"/>
          </a:p>
          <a:p>
            <a:pPr>
              <a:buFontTx/>
              <a:buNone/>
            </a:pPr>
            <a:r>
              <a:rPr lang="en-US" sz="3600" b="1"/>
              <a:t>   </a:t>
            </a:r>
            <a:r>
              <a:rPr lang="en-US" sz="3600"/>
              <a:t>Keterpaduan antara komponen TI, pelayanan/service TI, dan personil TI yang mendukung terwujudnya strategi-strategi perusahaan.</a:t>
            </a:r>
          </a:p>
        </p:txBody>
      </p:sp>
      <p:sp>
        <p:nvSpPr>
          <p:cNvPr id="11268" name="Rectangle 6"/>
          <p:cNvSpPr>
            <a:spLocks noChangeArrowheads="1"/>
          </p:cNvSpPr>
          <p:nvPr/>
        </p:nvSpPr>
        <p:spPr bwMode="auto">
          <a:xfrm>
            <a:off x="6589713" y="6376988"/>
            <a:ext cx="2193925" cy="457200"/>
          </a:xfrm>
          <a:prstGeom prst="rect">
            <a:avLst/>
          </a:prstGeom>
          <a:noFill/>
          <a:ln w="9525">
            <a:noFill/>
            <a:miter lim="800000"/>
            <a:headEnd/>
            <a:tailEnd/>
          </a:ln>
        </p:spPr>
        <p:txBody>
          <a:bodyPr anchor="b"/>
          <a:lstStyle/>
          <a:p>
            <a:pPr algn="r"/>
            <a:fld id="{BD4FB76A-1994-4A9F-929A-545BCDEF1BDD}" type="slidenum">
              <a:rPr lang="en-US" sz="1400">
                <a:solidFill>
                  <a:schemeClr val="folHlink"/>
                </a:solidFill>
                <a:latin typeface="Times New Roman" pitchFamily="18" charset="0"/>
              </a:rPr>
              <a:pPr algn="r"/>
              <a:t>3</a:t>
            </a:fld>
            <a:endParaRPr lang="en-US" sz="1400">
              <a:solidFill>
                <a:schemeClr val="folHlink"/>
              </a:solidFill>
              <a:latin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1052513"/>
            <a:ext cx="8229600" cy="936625"/>
          </a:xfrm>
          <a:noFill/>
        </p:spPr>
        <p:txBody>
          <a:bodyPr/>
          <a:lstStyle/>
          <a:p>
            <a:pPr>
              <a:lnSpc>
                <a:spcPct val="80000"/>
              </a:lnSpc>
            </a:pPr>
            <a:r>
              <a:rPr lang="en-US" sz="2400" b="1"/>
              <a:t>ELEMENT2 KUNCI DARI</a:t>
            </a:r>
            <a:br>
              <a:rPr lang="en-US" sz="2400" b="1"/>
            </a:br>
            <a:r>
              <a:rPr lang="en-US" sz="2400" b="1"/>
              <a:t>TELEKOMUNIKASI DAN NETWORKING</a:t>
            </a:r>
          </a:p>
        </p:txBody>
      </p:sp>
      <p:sp>
        <p:nvSpPr>
          <p:cNvPr id="38915" name="Text Box 3"/>
          <p:cNvSpPr txBox="1">
            <a:spLocks noChangeArrowheads="1"/>
          </p:cNvSpPr>
          <p:nvPr/>
        </p:nvSpPr>
        <p:spPr bwMode="auto">
          <a:xfrm>
            <a:off x="611188" y="2000250"/>
            <a:ext cx="5429250" cy="646113"/>
          </a:xfrm>
          <a:prstGeom prst="rect">
            <a:avLst/>
          </a:prstGeom>
          <a:noFill/>
          <a:ln w="9525">
            <a:noFill/>
            <a:miter lim="800000"/>
            <a:headEnd/>
            <a:tailEnd/>
          </a:ln>
        </p:spPr>
        <p:txBody>
          <a:bodyPr>
            <a:spAutoFit/>
          </a:bodyPr>
          <a:lstStyle/>
          <a:p>
            <a:r>
              <a:rPr lang="en-US" sz="3600" b="1">
                <a:latin typeface="Times New Roman" pitchFamily="18" charset="0"/>
              </a:rPr>
              <a:t>Analog dan Digital Signals</a:t>
            </a:r>
          </a:p>
        </p:txBody>
      </p:sp>
      <p:sp>
        <p:nvSpPr>
          <p:cNvPr id="38916" name="Rectangle 5"/>
          <p:cNvSpPr>
            <a:spLocks noGrp="1" noChangeArrowheads="1"/>
          </p:cNvSpPr>
          <p:nvPr>
            <p:ph type="body" idx="1"/>
          </p:nvPr>
        </p:nvSpPr>
        <p:spPr>
          <a:xfrm>
            <a:off x="0" y="2643188"/>
            <a:ext cx="9144000" cy="4214812"/>
          </a:xfrm>
          <a:noFill/>
        </p:spPr>
        <p:txBody>
          <a:bodyPr lIns="90488" tIns="44450" rIns="90488" bIns="44450"/>
          <a:lstStyle/>
          <a:p>
            <a:pPr marL="609600" indent="-609600">
              <a:tabLst>
                <a:tab pos="457200" algn="l"/>
              </a:tabLst>
            </a:pPr>
            <a:r>
              <a:rPr lang="en-US" sz="2800">
                <a:solidFill>
                  <a:srgbClr val="FF0000"/>
                </a:solidFill>
                <a:latin typeface="Aharoni" pitchFamily="2" charset="-79"/>
                <a:cs typeface="Aharoni" pitchFamily="2" charset="-79"/>
              </a:rPr>
              <a:t>Analog network </a:t>
            </a:r>
            <a:r>
              <a:rPr lang="en-US" sz="2800">
                <a:latin typeface="Aharoni" pitchFamily="2" charset="-79"/>
                <a:cs typeface="Aharoni" pitchFamily="2" charset="-79"/>
              </a:rPr>
              <a:t>menggunakan  </a:t>
            </a:r>
            <a:r>
              <a:rPr lang="en-US" sz="2800" i="1">
                <a:latin typeface="Aharoni" pitchFamily="2" charset="-79"/>
                <a:cs typeface="Aharoni" pitchFamily="2" charset="-79"/>
              </a:rPr>
              <a:t>continuous voltage varying</a:t>
            </a:r>
            <a:r>
              <a:rPr lang="en-US" sz="2800">
                <a:latin typeface="Aharoni" pitchFamily="2" charset="-79"/>
                <a:cs typeface="Aharoni" pitchFamily="2" charset="-79"/>
              </a:rPr>
              <a:t> sebagai suatu fungsi waktu </a:t>
            </a:r>
          </a:p>
          <a:p>
            <a:pPr marL="990600" lvl="1" indent="-646113">
              <a:tabLst>
                <a:tab pos="457200" algn="l"/>
              </a:tabLst>
            </a:pPr>
            <a:r>
              <a:rPr lang="en-US">
                <a:latin typeface="Aharoni" pitchFamily="2" charset="-79"/>
                <a:cs typeface="Aharoni" pitchFamily="2" charset="-79"/>
              </a:rPr>
              <a:t>Contoh :  suara melalui saluran telepon</a:t>
            </a:r>
          </a:p>
          <a:p>
            <a:pPr marL="609600" indent="-609600">
              <a:spcBef>
                <a:spcPct val="50000"/>
              </a:spcBef>
              <a:tabLst>
                <a:tab pos="457200" algn="l"/>
              </a:tabLst>
            </a:pPr>
            <a:r>
              <a:rPr lang="en-US" sz="2800">
                <a:solidFill>
                  <a:srgbClr val="FF0000"/>
                </a:solidFill>
                <a:latin typeface="Aharoni" pitchFamily="2" charset="-79"/>
                <a:cs typeface="Aharoni" pitchFamily="2" charset="-79"/>
              </a:rPr>
              <a:t>Digital network </a:t>
            </a:r>
            <a:r>
              <a:rPr lang="en-US" sz="2800">
                <a:latin typeface="Aharoni" pitchFamily="2" charset="-79"/>
                <a:cs typeface="Aharoni" pitchFamily="2" charset="-79"/>
              </a:rPr>
              <a:t>secara langsung mengirimkan dua status yang berlainan </a:t>
            </a:r>
          </a:p>
          <a:p>
            <a:pPr marL="990600" lvl="1" indent="-646113">
              <a:tabLst>
                <a:tab pos="457200" algn="l"/>
              </a:tabLst>
            </a:pPr>
            <a:r>
              <a:rPr lang="en-US">
                <a:latin typeface="Aharoni" pitchFamily="2" charset="-79"/>
                <a:cs typeface="Aharoni" pitchFamily="2" charset="-79"/>
              </a:rPr>
              <a:t>Note:  0 untuk  off dan 1 untuk  on  </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981075"/>
            <a:ext cx="8229600" cy="847725"/>
          </a:xfrm>
          <a:noFill/>
        </p:spPr>
        <p:txBody>
          <a:bodyPr/>
          <a:lstStyle/>
          <a:p>
            <a:pPr>
              <a:lnSpc>
                <a:spcPct val="80000"/>
              </a:lnSpc>
            </a:pPr>
            <a:r>
              <a:rPr lang="en-US" sz="2400" b="1"/>
              <a:t>ELEMEN KUNCI DARI</a:t>
            </a:r>
            <a:br>
              <a:rPr lang="en-US" sz="2400" b="1"/>
            </a:br>
            <a:r>
              <a:rPr lang="en-US" sz="2400" b="1"/>
              <a:t>TELEKOMUNIKASI DAN NETWORKING</a:t>
            </a:r>
          </a:p>
        </p:txBody>
      </p:sp>
      <p:sp>
        <p:nvSpPr>
          <p:cNvPr id="39939" name="Text Box 3"/>
          <p:cNvSpPr txBox="1">
            <a:spLocks noChangeArrowheads="1"/>
          </p:cNvSpPr>
          <p:nvPr/>
        </p:nvSpPr>
        <p:spPr bwMode="auto">
          <a:xfrm>
            <a:off x="533400" y="1828800"/>
            <a:ext cx="4845050" cy="584200"/>
          </a:xfrm>
          <a:prstGeom prst="rect">
            <a:avLst/>
          </a:prstGeom>
          <a:noFill/>
          <a:ln w="9525">
            <a:noFill/>
            <a:miter lim="800000"/>
            <a:headEnd/>
            <a:tailEnd/>
          </a:ln>
        </p:spPr>
        <p:txBody>
          <a:bodyPr wrap="none">
            <a:spAutoFit/>
          </a:bodyPr>
          <a:lstStyle/>
          <a:p>
            <a:r>
              <a:rPr lang="en-US" sz="3200" b="1">
                <a:latin typeface="Times New Roman" pitchFamily="18" charset="0"/>
              </a:rPr>
              <a:t>Analog dan Digital Signals</a:t>
            </a:r>
          </a:p>
        </p:txBody>
      </p:sp>
      <p:sp>
        <p:nvSpPr>
          <p:cNvPr id="39940" name="Rectangle 5"/>
          <p:cNvSpPr>
            <a:spLocks noGrp="1" noChangeArrowheads="1"/>
          </p:cNvSpPr>
          <p:nvPr>
            <p:ph type="body" idx="1"/>
          </p:nvPr>
        </p:nvSpPr>
        <p:spPr>
          <a:xfrm>
            <a:off x="544513" y="2668588"/>
            <a:ext cx="8153400" cy="4189412"/>
          </a:xfrm>
          <a:noFill/>
        </p:spPr>
        <p:txBody>
          <a:bodyPr lIns="90488" tIns="44450" rIns="90488" bIns="44450"/>
          <a:lstStyle/>
          <a:p>
            <a:pPr marL="609600" indent="-609600">
              <a:tabLst>
                <a:tab pos="457200" algn="l"/>
              </a:tabLst>
            </a:pPr>
            <a:r>
              <a:rPr lang="en-US" sz="2800" b="1">
                <a:solidFill>
                  <a:srgbClr val="FF0000"/>
                </a:solidFill>
              </a:rPr>
              <a:t>Modem</a:t>
            </a:r>
            <a:endParaRPr lang="en-US" sz="2800">
              <a:solidFill>
                <a:srgbClr val="FF0000"/>
              </a:solidFill>
            </a:endParaRPr>
          </a:p>
          <a:p>
            <a:pPr marL="990600" lvl="1" indent="-646113">
              <a:tabLst>
                <a:tab pos="457200" algn="l"/>
              </a:tabLst>
            </a:pPr>
            <a:r>
              <a:rPr lang="en-US"/>
              <a:t>Alat yang diperlukan ketika pengiriman data dilakukan melalui saluran-saluran analog  </a:t>
            </a:r>
          </a:p>
          <a:p>
            <a:pPr marL="990600" lvl="1" indent="-646113">
              <a:tabLst>
                <a:tab pos="457200" algn="l"/>
              </a:tabLst>
            </a:pPr>
            <a:r>
              <a:rPr lang="en-US"/>
              <a:t>Mengubah data dari digital ke analog untuk dikirim melalui saluran telepon analog</a:t>
            </a:r>
          </a:p>
          <a:p>
            <a:pPr marL="990600" lvl="1" indent="-646113">
              <a:tabLst>
                <a:tab pos="457200" algn="l"/>
              </a:tabLst>
            </a:pPr>
            <a:r>
              <a:rPr lang="en-US"/>
              <a:t>Dan juga mengubah kembali data dari digital sesudah transmisi data </a:t>
            </a:r>
          </a:p>
          <a:p>
            <a:pPr marL="990600" lvl="1" indent="-646113">
              <a:tabLst>
                <a:tab pos="457200" algn="l"/>
              </a:tabLst>
            </a:pPr>
            <a:r>
              <a:rPr lang="en-US"/>
              <a:t>Singkatan dari  </a:t>
            </a:r>
            <a:r>
              <a:rPr lang="en-US" b="1" i="1"/>
              <a:t>mo</a:t>
            </a:r>
            <a:r>
              <a:rPr lang="en-US"/>
              <a:t>dulator/</a:t>
            </a:r>
            <a:r>
              <a:rPr lang="en-US" b="1" i="1"/>
              <a:t>dem</a:t>
            </a:r>
            <a:r>
              <a:rPr lang="en-US"/>
              <a:t>odulator</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609600" y="1905000"/>
            <a:ext cx="3648075" cy="457200"/>
          </a:xfrm>
          <a:prstGeom prst="rect">
            <a:avLst/>
          </a:prstGeom>
          <a:noFill/>
          <a:ln w="9525">
            <a:noFill/>
            <a:miter lim="800000"/>
            <a:headEnd/>
            <a:tailEnd/>
          </a:ln>
        </p:spPr>
        <p:txBody>
          <a:bodyPr wrap="none">
            <a:spAutoFit/>
          </a:bodyPr>
          <a:lstStyle/>
          <a:p>
            <a:r>
              <a:rPr lang="en-US" sz="2400" b="1">
                <a:latin typeface="Times New Roman" pitchFamily="18" charset="0"/>
              </a:rPr>
              <a:t>Analog dan Digital Signals</a:t>
            </a:r>
          </a:p>
        </p:txBody>
      </p:sp>
      <p:pic>
        <p:nvPicPr>
          <p:cNvPr id="40963" name="Picture 4" descr="fig4-1"/>
          <p:cNvPicPr>
            <a:picLocks noGrp="1" noChangeAspect="1" noChangeArrowheads="1"/>
          </p:cNvPicPr>
          <p:nvPr>
            <p:ph idx="1"/>
          </p:nvPr>
        </p:nvPicPr>
        <p:blipFill>
          <a:blip r:embed="rId2"/>
          <a:srcRect l="6477" r="6477" b="19615"/>
          <a:stretch>
            <a:fillRect/>
          </a:stretch>
        </p:blipFill>
        <p:spPr>
          <a:xfrm>
            <a:off x="304800" y="3276600"/>
            <a:ext cx="8610600" cy="1530350"/>
          </a:xfrm>
          <a:noFill/>
          <a:ln w="50800">
            <a:solidFill>
              <a:srgbClr val="FF9900"/>
            </a:solidFill>
          </a:ln>
        </p:spPr>
      </p:pic>
      <p:sp>
        <p:nvSpPr>
          <p:cNvPr id="40964" name="Text Box 5"/>
          <p:cNvSpPr txBox="1">
            <a:spLocks noChangeArrowheads="1"/>
          </p:cNvSpPr>
          <p:nvPr/>
        </p:nvSpPr>
        <p:spPr bwMode="auto">
          <a:xfrm>
            <a:off x="2286000" y="5429250"/>
            <a:ext cx="4603750" cy="338138"/>
          </a:xfrm>
          <a:prstGeom prst="rect">
            <a:avLst/>
          </a:prstGeom>
          <a:noFill/>
          <a:ln w="9525">
            <a:noFill/>
            <a:miter lim="800000"/>
            <a:headEnd/>
            <a:tailEnd/>
          </a:ln>
        </p:spPr>
        <p:txBody>
          <a:bodyPr>
            <a:spAutoFit/>
          </a:bodyPr>
          <a:lstStyle/>
          <a:p>
            <a:r>
              <a:rPr lang="en-US" sz="1600" b="1">
                <a:solidFill>
                  <a:srgbClr val="FF9900"/>
                </a:solidFill>
              </a:rPr>
              <a:t> Figure : Use of Modem in Analog Network</a:t>
            </a:r>
          </a:p>
        </p:txBody>
      </p:sp>
      <p:sp>
        <p:nvSpPr>
          <p:cNvPr id="40965" name="Rectangle 6"/>
          <p:cNvSpPr>
            <a:spLocks noGrp="1" noChangeArrowheads="1"/>
          </p:cNvSpPr>
          <p:nvPr>
            <p:ph type="title"/>
          </p:nvPr>
        </p:nvSpPr>
        <p:spPr>
          <a:xfrm>
            <a:off x="468313" y="1125538"/>
            <a:ext cx="8229600" cy="687387"/>
          </a:xfrm>
          <a:noFill/>
        </p:spPr>
        <p:txBody>
          <a:bodyPr/>
          <a:lstStyle/>
          <a:p>
            <a:pPr>
              <a:lnSpc>
                <a:spcPct val="80000"/>
              </a:lnSpc>
            </a:pPr>
            <a:r>
              <a:rPr lang="en-US" sz="2000" b="1"/>
              <a:t>ELEMENT KUNCI DARI</a:t>
            </a:r>
            <a:br>
              <a:rPr lang="en-US" sz="2000" b="1"/>
            </a:br>
            <a:r>
              <a:rPr lang="en-US" sz="2000" b="1"/>
              <a:t>TELEKOMUNIKASI DAN NETWORKING</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95288" y="1196975"/>
            <a:ext cx="8229600" cy="1143000"/>
          </a:xfrm>
          <a:noFill/>
        </p:spPr>
        <p:txBody>
          <a:bodyPr/>
          <a:lstStyle/>
          <a:p>
            <a:pPr>
              <a:lnSpc>
                <a:spcPct val="80000"/>
              </a:lnSpc>
            </a:pPr>
            <a:r>
              <a:rPr lang="en-US" b="1"/>
              <a:t>E</a:t>
            </a:r>
            <a:r>
              <a:rPr lang="en-US" sz="2400" b="1"/>
              <a:t>LEMEN KUNCI DARI</a:t>
            </a:r>
            <a:br>
              <a:rPr lang="en-US" sz="2400" b="1"/>
            </a:br>
            <a:r>
              <a:rPr lang="en-US" b="1"/>
              <a:t>T</a:t>
            </a:r>
            <a:r>
              <a:rPr lang="en-US" sz="2400" b="1"/>
              <a:t>ELEKOMUNIKASI DAN</a:t>
            </a:r>
            <a:br>
              <a:rPr lang="en-US" sz="2400" b="1"/>
            </a:br>
            <a:r>
              <a:rPr lang="en-US" b="1"/>
              <a:t>N</a:t>
            </a:r>
            <a:r>
              <a:rPr lang="en-US" sz="2400" b="1"/>
              <a:t>ETWORKING</a:t>
            </a:r>
          </a:p>
        </p:txBody>
      </p:sp>
      <p:sp>
        <p:nvSpPr>
          <p:cNvPr id="41987" name="Text Box 3"/>
          <p:cNvSpPr txBox="1">
            <a:spLocks noChangeArrowheads="1"/>
          </p:cNvSpPr>
          <p:nvPr/>
        </p:nvSpPr>
        <p:spPr bwMode="auto">
          <a:xfrm>
            <a:off x="642938" y="2571750"/>
            <a:ext cx="4264025" cy="708025"/>
          </a:xfrm>
          <a:prstGeom prst="rect">
            <a:avLst/>
          </a:prstGeom>
          <a:noFill/>
          <a:ln w="9525">
            <a:noFill/>
            <a:miter lim="800000"/>
            <a:headEnd/>
            <a:tailEnd/>
          </a:ln>
        </p:spPr>
        <p:txBody>
          <a:bodyPr wrap="none">
            <a:spAutoFit/>
          </a:bodyPr>
          <a:lstStyle/>
          <a:p>
            <a:r>
              <a:rPr lang="en-US" sz="4000" b="1">
                <a:latin typeface="Times New Roman" pitchFamily="18" charset="0"/>
              </a:rPr>
              <a:t>Network Protocols</a:t>
            </a:r>
          </a:p>
        </p:txBody>
      </p:sp>
      <p:sp>
        <p:nvSpPr>
          <p:cNvPr id="41988" name="Text Box 5"/>
          <p:cNvSpPr txBox="1">
            <a:spLocks noChangeArrowheads="1"/>
          </p:cNvSpPr>
          <p:nvPr/>
        </p:nvSpPr>
        <p:spPr bwMode="auto">
          <a:xfrm>
            <a:off x="539750" y="3500438"/>
            <a:ext cx="8077200" cy="2862262"/>
          </a:xfrm>
          <a:prstGeom prst="rect">
            <a:avLst/>
          </a:prstGeom>
          <a:solidFill>
            <a:srgbClr val="000000"/>
          </a:solidFill>
          <a:ln w="25400">
            <a:solidFill>
              <a:schemeClr val="folHlink"/>
            </a:solidFill>
            <a:miter lim="800000"/>
            <a:headEnd/>
            <a:tailEnd/>
          </a:ln>
        </p:spPr>
        <p:txBody>
          <a:bodyPr>
            <a:spAutoFit/>
          </a:bodyPr>
          <a:lstStyle/>
          <a:p>
            <a:r>
              <a:rPr lang="en-US" sz="3600" b="1">
                <a:solidFill>
                  <a:srgbClr val="FF3300"/>
                </a:solidFill>
              </a:rPr>
              <a:t>Protocol</a:t>
            </a:r>
            <a:r>
              <a:rPr lang="en-US" sz="3600" b="1">
                <a:solidFill>
                  <a:srgbClr val="FFFF00"/>
                </a:solidFill>
              </a:rPr>
              <a:t> </a:t>
            </a:r>
            <a:r>
              <a:rPr lang="en-US" sz="3600">
                <a:solidFill>
                  <a:schemeClr val="bg1"/>
                </a:solidFill>
              </a:rPr>
              <a:t>– </a:t>
            </a:r>
          </a:p>
          <a:p>
            <a:pPr lvl="1"/>
            <a:r>
              <a:rPr lang="en-US" sz="3600">
                <a:solidFill>
                  <a:schemeClr val="bg1"/>
                </a:solidFill>
              </a:rPr>
              <a:t>sekumpulan aturan2 yang telah disepakati yang mengarahkan komunikasi antar layer2 atau level2 dari suatu network </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title"/>
          </p:nvPr>
        </p:nvSpPr>
        <p:spPr>
          <a:xfrm>
            <a:off x="152400" y="0"/>
            <a:ext cx="8991600" cy="1000125"/>
          </a:xfrm>
        </p:spPr>
        <p:txBody>
          <a:bodyPr/>
          <a:lstStyle/>
          <a:p>
            <a:r>
              <a:rPr lang="en-US" altLang="zh-TW" b="1">
                <a:solidFill>
                  <a:schemeClr val="bg1"/>
                </a:solidFill>
                <a:ea typeface="新細明體" pitchFamily="18" charset="-120"/>
              </a:rPr>
              <a:t>ing</a:t>
            </a:r>
            <a:r>
              <a:rPr lang="en-US" altLang="zh-TW">
                <a:ea typeface="新細明體" pitchFamily="18" charset="-120"/>
              </a:rPr>
              <a:t> </a:t>
            </a:r>
            <a:r>
              <a:rPr lang="en-US" altLang="zh-TW" sz="3600">
                <a:ea typeface="新細明體" pitchFamily="18" charset="-120"/>
              </a:rPr>
              <a:t>FUNGSI NETWORK</a:t>
            </a:r>
            <a:endParaRPr lang="en-US" sz="3600"/>
          </a:p>
        </p:txBody>
      </p:sp>
      <p:sp>
        <p:nvSpPr>
          <p:cNvPr id="43011" name="Rectangle 4"/>
          <p:cNvSpPr>
            <a:spLocks noChangeArrowheads="1"/>
          </p:cNvSpPr>
          <p:nvPr/>
        </p:nvSpPr>
        <p:spPr bwMode="auto">
          <a:xfrm>
            <a:off x="428625" y="1295400"/>
            <a:ext cx="8486775" cy="5016500"/>
          </a:xfrm>
          <a:prstGeom prst="rect">
            <a:avLst/>
          </a:prstGeom>
          <a:noFill/>
          <a:ln w="9525">
            <a:noFill/>
            <a:miter lim="800000"/>
            <a:headEnd/>
            <a:tailEnd/>
          </a:ln>
        </p:spPr>
        <p:txBody>
          <a:bodyPr>
            <a:spAutoFit/>
          </a:bodyPr>
          <a:lstStyle/>
          <a:p>
            <a:pPr eaLnBrk="0" hangingPunct="0"/>
            <a:r>
              <a:rPr lang="en-US" altLang="zh-TW" sz="3200">
                <a:latin typeface="Verdana" pitchFamily="34" charset="0"/>
                <a:ea typeface="新細明體" pitchFamily="18" charset="-120"/>
              </a:rPr>
              <a:t>Jaringan eletronik cepat </a:t>
            </a:r>
            <a:r>
              <a:rPr lang="en-US" altLang="zh-TW" sz="3200" b="1">
                <a:latin typeface="Verdana" pitchFamily="34" charset="0"/>
                <a:ea typeface="新細明體" pitchFamily="18" charset="-120"/>
              </a:rPr>
              <a:t>web</a:t>
            </a:r>
            <a:r>
              <a:rPr lang="en-US" altLang="zh-TW" sz="3200">
                <a:latin typeface="Verdana" pitchFamily="34" charset="0"/>
                <a:ea typeface="新細明體" pitchFamily="18" charset="-120"/>
              </a:rPr>
              <a:t>, dikenal juga dengan </a:t>
            </a:r>
            <a:r>
              <a:rPr lang="en-US" altLang="zh-TW" sz="3200">
                <a:solidFill>
                  <a:srgbClr val="FF0000"/>
                </a:solidFill>
                <a:latin typeface="Verdana" pitchFamily="34" charset="0"/>
                <a:ea typeface="新細明體" pitchFamily="18" charset="-120"/>
              </a:rPr>
              <a:t>information superhighway </a:t>
            </a:r>
            <a:r>
              <a:rPr lang="en-US" altLang="zh-TW" sz="3200">
                <a:latin typeface="Verdana" pitchFamily="34" charset="0"/>
                <a:ea typeface="新細明體" pitchFamily="18" charset="-120"/>
              </a:rPr>
              <a:t>atau hubungan </a:t>
            </a:r>
            <a:r>
              <a:rPr lang="en-US" altLang="zh-TW" sz="3200">
                <a:solidFill>
                  <a:srgbClr val="FF0000"/>
                </a:solidFill>
                <a:latin typeface="Verdana" pitchFamily="34" charset="0"/>
                <a:ea typeface="新細明體" pitchFamily="18" charset="-120"/>
              </a:rPr>
              <a:t>Internet </a:t>
            </a:r>
            <a:r>
              <a:rPr lang="en-US" altLang="zh-TW" sz="3200">
                <a:latin typeface="Verdana" pitchFamily="34" charset="0"/>
                <a:ea typeface="新細明體" pitchFamily="18" charset="-120"/>
              </a:rPr>
              <a:t>, sumberdaya komputasi dari perusahaan-2, pemerintahan, dan institusi pendidikan menggunakan protokol komunikasi komputer yang umum TCP/IP. </a:t>
            </a:r>
            <a:r>
              <a:rPr lang="en-US" altLang="zh-TW" sz="3200" b="1">
                <a:solidFill>
                  <a:srgbClr val="FF0000"/>
                </a:solidFill>
                <a:latin typeface="Verdana" pitchFamily="34" charset="0"/>
                <a:ea typeface="新細明體" pitchFamily="18" charset="-120"/>
              </a:rPr>
              <a:t>World Wide Web-</a:t>
            </a:r>
            <a:r>
              <a:rPr lang="en-US" altLang="zh-TW" sz="3200" b="1">
                <a:latin typeface="Verdana" pitchFamily="34" charset="0"/>
                <a:ea typeface="新細明體" pitchFamily="18" charset="-120"/>
              </a:rPr>
              <a:t>----</a:t>
            </a:r>
            <a:r>
              <a:rPr lang="en-US" altLang="zh-TW" sz="3200">
                <a:latin typeface="Verdana" pitchFamily="34" charset="0"/>
                <a:ea typeface="新細明體" pitchFamily="18" charset="-120"/>
              </a:rPr>
              <a:t> Web—adalah yang paling banyak digunakan untuk aplikasi pada Internet. </a:t>
            </a:r>
            <a:endParaRPr lang="en-US" sz="3200">
              <a:latin typeface="Verdana" pitchFamily="34"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2428875" y="785813"/>
          <a:ext cx="5072063" cy="6072187"/>
        </p:xfrm>
        <a:graphic>
          <a:graphicData uri="http://schemas.openxmlformats.org/presentationml/2006/ole">
            <mc:AlternateContent xmlns:mc="http://schemas.openxmlformats.org/markup-compatibility/2006">
              <mc:Choice xmlns:v="urn:schemas-microsoft-com:vml" Requires="v">
                <p:oleObj spid="_x0000_s1027" name="Micrografx FlowCharter 7 Document" r:id="rId3" imgW="6297840" imgH="5763600" progId="FlowCharter7.Document">
                  <p:embed/>
                </p:oleObj>
              </mc:Choice>
              <mc:Fallback>
                <p:oleObj name="Micrografx FlowCharter 7 Document" r:id="rId3" imgW="6297840" imgH="5763600" progId="FlowCharter7.Document">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t="7755"/>
                      <a:stretch>
                        <a:fillRect/>
                      </a:stretch>
                    </p:blipFill>
                    <p:spPr bwMode="auto">
                      <a:xfrm>
                        <a:off x="2428875" y="785813"/>
                        <a:ext cx="5072063" cy="6072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3"/>
          <p:cNvSpPr>
            <a:spLocks noGrp="1" noChangeArrowheads="1"/>
          </p:cNvSpPr>
          <p:nvPr>
            <p:ph type="title"/>
          </p:nvPr>
        </p:nvSpPr>
        <p:spPr>
          <a:xfrm>
            <a:off x="152400" y="0"/>
            <a:ext cx="8991600" cy="1000125"/>
          </a:xfrm>
        </p:spPr>
        <p:txBody>
          <a:bodyPr/>
          <a:lstStyle/>
          <a:p>
            <a:r>
              <a:rPr lang="en-US" altLang="zh-TW" b="1">
                <a:solidFill>
                  <a:schemeClr val="bg1"/>
                </a:solidFill>
                <a:ea typeface="新細明體" pitchFamily="18" charset="-120"/>
              </a:rPr>
              <a:t>ing</a:t>
            </a:r>
            <a:r>
              <a:rPr lang="en-US" altLang="zh-TW">
                <a:ea typeface="新細明體" pitchFamily="18" charset="-120"/>
              </a:rPr>
              <a:t> </a:t>
            </a:r>
            <a:r>
              <a:rPr lang="en-US" altLang="zh-TW" sz="3600">
                <a:ea typeface="新細明體" pitchFamily="18" charset="-120"/>
              </a:rPr>
              <a:t>FUNGSI NETWORK</a:t>
            </a:r>
            <a:endParaRPr lang="en-US" sz="3600"/>
          </a:p>
        </p:txBody>
      </p:sp>
      <p:grpSp>
        <p:nvGrpSpPr>
          <p:cNvPr id="1028" name="Group 5"/>
          <p:cNvGrpSpPr>
            <a:grpSpLocks/>
          </p:cNvGrpSpPr>
          <p:nvPr/>
        </p:nvGrpSpPr>
        <p:grpSpPr bwMode="auto">
          <a:xfrm>
            <a:off x="7162800" y="3000375"/>
            <a:ext cx="1981200" cy="1250950"/>
            <a:chOff x="3840" y="-414"/>
            <a:chExt cx="1248" cy="1001"/>
          </a:xfrm>
        </p:grpSpPr>
        <p:sp>
          <p:nvSpPr>
            <p:cNvPr id="169990" name="Rectangle 6"/>
            <p:cNvSpPr>
              <a:spLocks noChangeArrowheads="1"/>
            </p:cNvSpPr>
            <p:nvPr/>
          </p:nvSpPr>
          <p:spPr bwMode="auto">
            <a:xfrm>
              <a:off x="3840" y="-414"/>
              <a:ext cx="1248" cy="337"/>
            </a:xfrm>
            <a:prstGeom prst="rect">
              <a:avLst/>
            </a:prstGeom>
            <a:noFill/>
            <a:ln w="9525">
              <a:noFill/>
              <a:miter lim="800000"/>
              <a:headEnd/>
              <a:tailEnd/>
            </a:ln>
            <a:effectLst/>
          </p:spPr>
          <p:txBody>
            <a:bodyPr>
              <a:spAutoFit/>
            </a:bodyPr>
            <a:lstStyle/>
            <a:p>
              <a:pPr algn="ctr">
                <a:lnSpc>
                  <a:spcPct val="90000"/>
                </a:lnSpc>
                <a:spcBef>
                  <a:spcPct val="50000"/>
                </a:spcBef>
                <a:defRPr/>
              </a:pPr>
              <a:r>
                <a:rPr lang="en-US" sz="3200" b="1" u="sng" dirty="0">
                  <a:solidFill>
                    <a:srgbClr val="3399FF"/>
                  </a:solidFill>
                  <a:effectLst>
                    <a:outerShdw blurRad="38100" dist="38100" dir="2700000" algn="tl">
                      <a:srgbClr val="C0C0C0"/>
                    </a:outerShdw>
                  </a:effectLst>
                  <a:latin typeface="Times New Roman" pitchFamily="18" charset="0"/>
                </a:rPr>
                <a:t>Intranets</a:t>
              </a:r>
              <a:endParaRPr lang="en-US" sz="3200" b="1" dirty="0">
                <a:solidFill>
                  <a:srgbClr val="3399FF"/>
                </a:solidFill>
                <a:effectLst>
                  <a:outerShdw blurRad="38100" dist="38100" dir="2700000" algn="tl">
                    <a:srgbClr val="C0C0C0"/>
                  </a:outerShdw>
                </a:effectLst>
                <a:latin typeface="Times New Roman" pitchFamily="18" charset="0"/>
              </a:endParaRPr>
            </a:p>
          </p:txBody>
        </p:sp>
        <p:sp>
          <p:nvSpPr>
            <p:cNvPr id="169991" name="Rectangle 7"/>
            <p:cNvSpPr>
              <a:spLocks noChangeArrowheads="1"/>
            </p:cNvSpPr>
            <p:nvPr/>
          </p:nvSpPr>
          <p:spPr bwMode="auto">
            <a:xfrm>
              <a:off x="3840" y="158"/>
              <a:ext cx="1248" cy="429"/>
            </a:xfrm>
            <a:prstGeom prst="rect">
              <a:avLst/>
            </a:prstGeom>
            <a:noFill/>
            <a:ln w="9525">
              <a:noFill/>
              <a:miter lim="800000"/>
              <a:headEnd/>
              <a:tailEnd/>
            </a:ln>
            <a:effectLst/>
          </p:spPr>
          <p:txBody>
            <a:bodyPr>
              <a:spAutoFit/>
            </a:bodyPr>
            <a:lstStyle/>
            <a:p>
              <a:pPr algn="ctr">
                <a:lnSpc>
                  <a:spcPct val="90000"/>
                </a:lnSpc>
                <a:spcBef>
                  <a:spcPct val="50000"/>
                </a:spcBef>
                <a:defRPr/>
              </a:pPr>
              <a:r>
                <a:rPr lang="en-US" sz="3200" b="1" u="sng" dirty="0">
                  <a:solidFill>
                    <a:srgbClr val="3399FF"/>
                  </a:solidFill>
                  <a:effectLst>
                    <a:outerShdw blurRad="38100" dist="38100" dir="2700000" algn="tl">
                      <a:srgbClr val="C0C0C0"/>
                    </a:outerShdw>
                  </a:effectLst>
                  <a:latin typeface="Times New Roman" pitchFamily="18" charset="0"/>
                </a:rPr>
                <a:t>Extranets</a:t>
              </a:r>
              <a:endParaRPr lang="en-US" sz="3200" b="1" dirty="0">
                <a:solidFill>
                  <a:srgbClr val="3399FF"/>
                </a:solidFill>
                <a:effectLst>
                  <a:outerShdw blurRad="38100" dist="38100" dir="2700000" algn="tl">
                    <a:srgbClr val="C0C0C0"/>
                  </a:outerShdw>
                </a:effectLst>
                <a:latin typeface="Times New Roman" pitchFamily="18" charset="0"/>
              </a:endParaRPr>
            </a:p>
          </p:txBody>
        </p:sp>
      </p:grpSp>
      <p:grpSp>
        <p:nvGrpSpPr>
          <p:cNvPr id="1029" name="Group 8"/>
          <p:cNvGrpSpPr>
            <a:grpSpLocks/>
          </p:cNvGrpSpPr>
          <p:nvPr/>
        </p:nvGrpSpPr>
        <p:grpSpPr bwMode="auto">
          <a:xfrm>
            <a:off x="533400" y="2357438"/>
            <a:ext cx="3467100" cy="2786062"/>
            <a:chOff x="288" y="2976"/>
            <a:chExt cx="2352" cy="1102"/>
          </a:xfrm>
        </p:grpSpPr>
        <p:sp>
          <p:nvSpPr>
            <p:cNvPr id="169993" name="Rectangle 9"/>
            <p:cNvSpPr>
              <a:spLocks noChangeArrowheads="1"/>
            </p:cNvSpPr>
            <p:nvPr/>
          </p:nvSpPr>
          <p:spPr bwMode="auto">
            <a:xfrm>
              <a:off x="288" y="3360"/>
              <a:ext cx="1776" cy="333"/>
            </a:xfrm>
            <a:prstGeom prst="rect">
              <a:avLst/>
            </a:prstGeom>
            <a:noFill/>
            <a:ln w="9525">
              <a:noFill/>
              <a:miter lim="800000"/>
              <a:headEnd/>
              <a:tailEnd/>
            </a:ln>
            <a:effectLst/>
          </p:spPr>
          <p:txBody>
            <a:bodyPr>
              <a:spAutoFit/>
            </a:bodyPr>
            <a:lstStyle/>
            <a:p>
              <a:pPr>
                <a:lnSpc>
                  <a:spcPct val="90000"/>
                </a:lnSpc>
                <a:spcBef>
                  <a:spcPct val="50000"/>
                </a:spcBef>
                <a:defRPr/>
              </a:pPr>
              <a:r>
                <a:rPr lang="en-US" sz="3200" b="1">
                  <a:solidFill>
                    <a:srgbClr val="CC0000"/>
                  </a:solidFill>
                  <a:effectLst>
                    <a:outerShdw blurRad="38100" dist="38100" dir="2700000" algn="tl">
                      <a:srgbClr val="C0C0C0"/>
                    </a:outerShdw>
                  </a:effectLst>
                  <a:latin typeface="Times New Roman" pitchFamily="18" charset="0"/>
                </a:rPr>
                <a:t>Collaboration</a:t>
              </a:r>
            </a:p>
          </p:txBody>
        </p:sp>
        <p:sp>
          <p:nvSpPr>
            <p:cNvPr id="169994" name="Rectangle 10"/>
            <p:cNvSpPr>
              <a:spLocks noChangeArrowheads="1"/>
            </p:cNvSpPr>
            <p:nvPr/>
          </p:nvSpPr>
          <p:spPr bwMode="auto">
            <a:xfrm>
              <a:off x="288" y="3744"/>
              <a:ext cx="2352" cy="334"/>
            </a:xfrm>
            <a:prstGeom prst="rect">
              <a:avLst/>
            </a:prstGeom>
            <a:noFill/>
            <a:ln w="9525">
              <a:noFill/>
              <a:miter lim="800000"/>
              <a:headEnd/>
              <a:tailEnd/>
            </a:ln>
            <a:effectLst/>
          </p:spPr>
          <p:txBody>
            <a:bodyPr>
              <a:spAutoFit/>
            </a:bodyPr>
            <a:lstStyle/>
            <a:p>
              <a:pPr>
                <a:lnSpc>
                  <a:spcPct val="90000"/>
                </a:lnSpc>
                <a:spcBef>
                  <a:spcPct val="50000"/>
                </a:spcBef>
                <a:defRPr/>
              </a:pPr>
              <a:r>
                <a:rPr lang="en-US" sz="3200" b="1" dirty="0">
                  <a:solidFill>
                    <a:schemeClr val="accent1"/>
                  </a:solidFill>
                  <a:effectLst>
                    <a:outerShdw blurRad="38100" dist="38100" dir="2700000" algn="tl">
                      <a:srgbClr val="C0C0C0"/>
                    </a:outerShdw>
                  </a:effectLst>
                  <a:latin typeface="Times New Roman" pitchFamily="18" charset="0"/>
                </a:rPr>
                <a:t>Communication</a:t>
              </a:r>
            </a:p>
          </p:txBody>
        </p:sp>
        <p:sp>
          <p:nvSpPr>
            <p:cNvPr id="169995" name="Rectangle 11"/>
            <p:cNvSpPr>
              <a:spLocks noChangeArrowheads="1"/>
            </p:cNvSpPr>
            <p:nvPr/>
          </p:nvSpPr>
          <p:spPr bwMode="auto">
            <a:xfrm>
              <a:off x="288" y="2976"/>
              <a:ext cx="1776" cy="334"/>
            </a:xfrm>
            <a:prstGeom prst="rect">
              <a:avLst/>
            </a:prstGeom>
            <a:noFill/>
            <a:ln w="9525">
              <a:noFill/>
              <a:miter lim="800000"/>
              <a:headEnd/>
              <a:tailEnd/>
            </a:ln>
            <a:effectLst/>
          </p:spPr>
          <p:txBody>
            <a:bodyPr>
              <a:spAutoFit/>
            </a:bodyPr>
            <a:lstStyle/>
            <a:p>
              <a:pPr>
                <a:lnSpc>
                  <a:spcPct val="90000"/>
                </a:lnSpc>
                <a:spcBef>
                  <a:spcPct val="50000"/>
                </a:spcBef>
                <a:defRPr/>
              </a:pPr>
              <a:r>
                <a:rPr lang="en-US" sz="3200" b="1">
                  <a:solidFill>
                    <a:schemeClr val="accent2"/>
                  </a:solidFill>
                  <a:effectLst>
                    <a:outerShdw blurRad="38100" dist="38100" dir="2700000" algn="tl">
                      <a:srgbClr val="C0C0C0"/>
                    </a:outerShdw>
                  </a:effectLst>
                  <a:latin typeface="Times New Roman" pitchFamily="18" charset="0"/>
                </a:rPr>
                <a:t>Discovery</a:t>
              </a:r>
            </a:p>
          </p:txBody>
        </p:sp>
      </p:gr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04800" y="0"/>
            <a:ext cx="8839200" cy="1214438"/>
          </a:xfrm>
          <a:noFill/>
        </p:spPr>
        <p:txBody>
          <a:bodyPr lIns="0" rIns="0"/>
          <a:lstStyle/>
          <a:p>
            <a:r>
              <a:rPr lang="en-US" altLang="zh-TW" sz="3600" b="1">
                <a:ea typeface="新細明體" pitchFamily="18" charset="-120"/>
              </a:rPr>
              <a:t>Communication - Kategori Applikasi Internet</a:t>
            </a:r>
            <a:endParaRPr lang="en-US" sz="3600" b="1">
              <a:ea typeface="新細明體" pitchFamily="18" charset="-120"/>
            </a:endParaRPr>
          </a:p>
        </p:txBody>
      </p:sp>
      <p:sp>
        <p:nvSpPr>
          <p:cNvPr id="44035" name="Rectangle 3"/>
          <p:cNvSpPr>
            <a:spLocks noGrp="1" noChangeArrowheads="1"/>
          </p:cNvSpPr>
          <p:nvPr>
            <p:ph type="body" idx="1"/>
          </p:nvPr>
        </p:nvSpPr>
        <p:spPr>
          <a:xfrm>
            <a:off x="1116013" y="5072063"/>
            <a:ext cx="7754937" cy="1785937"/>
          </a:xfrm>
          <a:noFill/>
        </p:spPr>
        <p:txBody>
          <a:bodyPr/>
          <a:lstStyle/>
          <a:p>
            <a:pPr>
              <a:lnSpc>
                <a:spcPct val="90000"/>
              </a:lnSpc>
            </a:pPr>
            <a:r>
              <a:rPr lang="en-US" altLang="zh-TW" sz="1800" b="1">
                <a:latin typeface="Aharoni" pitchFamily="2" charset="-79"/>
                <a:ea typeface="新細明體" pitchFamily="18" charset="-120"/>
                <a:cs typeface="Aharoni" pitchFamily="2" charset="-79"/>
              </a:rPr>
              <a:t>Electronic Mail</a:t>
            </a:r>
          </a:p>
          <a:p>
            <a:pPr>
              <a:lnSpc>
                <a:spcPct val="90000"/>
              </a:lnSpc>
            </a:pPr>
            <a:r>
              <a:rPr lang="en-US" altLang="zh-TW" sz="1800" b="1">
                <a:latin typeface="Aharoni" pitchFamily="2" charset="-79"/>
                <a:ea typeface="新細明體" pitchFamily="18" charset="-120"/>
                <a:cs typeface="Aharoni" pitchFamily="2" charset="-79"/>
              </a:rPr>
              <a:t>Web-Based Call Centers</a:t>
            </a:r>
          </a:p>
          <a:p>
            <a:pPr>
              <a:lnSpc>
                <a:spcPct val="90000"/>
              </a:lnSpc>
            </a:pPr>
            <a:r>
              <a:rPr lang="en-US" altLang="zh-TW" sz="1800" b="1">
                <a:latin typeface="Aharoni" pitchFamily="2" charset="-79"/>
                <a:ea typeface="新細明體" pitchFamily="18" charset="-120"/>
                <a:cs typeface="Aharoni" pitchFamily="2" charset="-79"/>
              </a:rPr>
              <a:t>Electronic Chat Rooms</a:t>
            </a:r>
          </a:p>
          <a:p>
            <a:pPr>
              <a:lnSpc>
                <a:spcPct val="90000"/>
              </a:lnSpc>
            </a:pPr>
            <a:r>
              <a:rPr lang="en-US" altLang="zh-TW" sz="1800" b="1">
                <a:latin typeface="Aharoni" pitchFamily="2" charset="-79"/>
                <a:ea typeface="新細明體" pitchFamily="18" charset="-120"/>
                <a:cs typeface="Aharoni" pitchFamily="2" charset="-79"/>
              </a:rPr>
              <a:t>Voice Communication</a:t>
            </a:r>
          </a:p>
          <a:p>
            <a:pPr>
              <a:lnSpc>
                <a:spcPct val="90000"/>
              </a:lnSpc>
            </a:pPr>
            <a:r>
              <a:rPr lang="en-US" altLang="zh-TW" sz="1800" b="1">
                <a:latin typeface="Aharoni" pitchFamily="2" charset="-79"/>
                <a:ea typeface="新細明體" pitchFamily="18" charset="-120"/>
                <a:cs typeface="Aharoni" pitchFamily="2" charset="-79"/>
              </a:rPr>
              <a:t>Weblogging (Blogging)</a:t>
            </a:r>
          </a:p>
        </p:txBody>
      </p:sp>
      <p:sp>
        <p:nvSpPr>
          <p:cNvPr id="44036" name="Rectangle 4"/>
          <p:cNvSpPr>
            <a:spLocks noChangeArrowheads="1"/>
          </p:cNvSpPr>
          <p:nvPr/>
        </p:nvSpPr>
        <p:spPr bwMode="auto">
          <a:xfrm>
            <a:off x="381000" y="1214438"/>
            <a:ext cx="8763000" cy="3786187"/>
          </a:xfrm>
          <a:prstGeom prst="rect">
            <a:avLst/>
          </a:prstGeom>
          <a:noFill/>
          <a:ln w="9525">
            <a:noFill/>
            <a:miter lim="800000"/>
            <a:headEnd/>
            <a:tailEnd/>
          </a:ln>
        </p:spPr>
        <p:txBody>
          <a:bodyPr>
            <a:spAutoFit/>
          </a:bodyPr>
          <a:lstStyle/>
          <a:p>
            <a:pPr eaLnBrk="0" hangingPunct="0"/>
            <a:r>
              <a:rPr lang="en-US" altLang="zh-TW" sz="2400">
                <a:latin typeface="Verdana" pitchFamily="34" charset="0"/>
                <a:ea typeface="新細明體" pitchFamily="18" charset="-120"/>
              </a:rPr>
              <a:t>Masyarakat bertukar dan berbagi informasi dengan pengiriman dan penerimaan pesan2, dokumen2, formulir2 dan berkas2. Proses informasi ini mendukung operasional organisasi dan transaksi2 bisnis.  </a:t>
            </a:r>
            <a:r>
              <a:rPr lang="en-US" altLang="zh-TW" sz="2400">
                <a:solidFill>
                  <a:srgbClr val="FF0000"/>
                </a:solidFill>
                <a:latin typeface="Verdana" pitchFamily="34" charset="0"/>
                <a:ea typeface="新細明體" pitchFamily="18" charset="-120"/>
              </a:rPr>
              <a:t>Communications</a:t>
            </a:r>
            <a:r>
              <a:rPr lang="en-US" altLang="zh-TW" sz="2400">
                <a:latin typeface="Verdana" pitchFamily="34" charset="0"/>
                <a:ea typeface="新細明體" pitchFamily="18" charset="-120"/>
              </a:rPr>
              <a:t> dapat melibatkan satu atau beberapa media yang ditunjang TI , seperti text, voice, graphics, radio, pictures, dan animation. Menggunakan media yang berbeda meningkatkan efektivitas dari suatu  pesan, melancarkan pembelajaran, dan meningkatkan pengambilan keputusan. </a:t>
            </a:r>
            <a:endParaRPr lang="en-US" sz="2400">
              <a:latin typeface="Verdana" pitchFamily="34"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331913" y="1268413"/>
            <a:ext cx="6781800" cy="685800"/>
          </a:xfrm>
          <a:noFill/>
        </p:spPr>
        <p:txBody>
          <a:bodyPr lIns="0" rIns="0"/>
          <a:lstStyle/>
          <a:p>
            <a:r>
              <a:rPr lang="en-US" altLang="zh-TW" sz="2800" b="1">
                <a:ea typeface="新細明體" pitchFamily="18" charset="-120"/>
              </a:rPr>
              <a:t>Moda Komunikasi </a:t>
            </a:r>
            <a:endParaRPr lang="en-US" sz="3600"/>
          </a:p>
        </p:txBody>
      </p:sp>
      <p:sp>
        <p:nvSpPr>
          <p:cNvPr id="45059" name="Rectangle 3"/>
          <p:cNvSpPr>
            <a:spLocks noGrp="1" noChangeArrowheads="1"/>
          </p:cNvSpPr>
          <p:nvPr>
            <p:ph type="body" idx="1"/>
          </p:nvPr>
        </p:nvSpPr>
        <p:spPr>
          <a:xfrm>
            <a:off x="1295400" y="2209800"/>
            <a:ext cx="7581900" cy="2133600"/>
          </a:xfrm>
          <a:noFill/>
        </p:spPr>
        <p:txBody>
          <a:bodyPr/>
          <a:lstStyle/>
          <a:p>
            <a:pPr>
              <a:lnSpc>
                <a:spcPct val="90000"/>
              </a:lnSpc>
            </a:pPr>
            <a:r>
              <a:rPr lang="en-US" altLang="zh-TW" b="1">
                <a:ea typeface="新細明體" pitchFamily="18" charset="-120"/>
              </a:rPr>
              <a:t>People-to-people</a:t>
            </a:r>
          </a:p>
          <a:p>
            <a:pPr>
              <a:lnSpc>
                <a:spcPct val="90000"/>
              </a:lnSpc>
            </a:pPr>
            <a:r>
              <a:rPr lang="en-US" altLang="zh-TW" b="1">
                <a:ea typeface="新細明體" pitchFamily="18" charset="-120"/>
              </a:rPr>
              <a:t>People-to-machine</a:t>
            </a:r>
          </a:p>
          <a:p>
            <a:pPr>
              <a:lnSpc>
                <a:spcPct val="90000"/>
              </a:lnSpc>
            </a:pPr>
            <a:r>
              <a:rPr lang="en-US" altLang="zh-TW" b="1">
                <a:ea typeface="新細明體" pitchFamily="18" charset="-120"/>
              </a:rPr>
              <a:t>People and machine-to-machine</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1196975"/>
            <a:ext cx="8839200" cy="685800"/>
          </a:xfrm>
          <a:noFill/>
        </p:spPr>
        <p:txBody>
          <a:bodyPr lIns="0" rIns="0"/>
          <a:lstStyle/>
          <a:p>
            <a:r>
              <a:rPr lang="en-US" altLang="zh-TW" sz="2800" b="1">
                <a:ea typeface="新細明體" pitchFamily="18" charset="-120"/>
              </a:rPr>
              <a:t>Communication- Time/Place Framework</a:t>
            </a:r>
            <a:endParaRPr lang="en-US" sz="2800"/>
          </a:p>
        </p:txBody>
      </p:sp>
      <p:sp>
        <p:nvSpPr>
          <p:cNvPr id="46083" name="Rectangle 3"/>
          <p:cNvSpPr>
            <a:spLocks noGrp="1" noChangeArrowheads="1"/>
          </p:cNvSpPr>
          <p:nvPr>
            <p:ph type="body" idx="1"/>
          </p:nvPr>
        </p:nvSpPr>
        <p:spPr>
          <a:xfrm>
            <a:off x="900113" y="2276475"/>
            <a:ext cx="7627937" cy="2314575"/>
          </a:xfrm>
          <a:noFill/>
        </p:spPr>
        <p:txBody>
          <a:bodyPr/>
          <a:lstStyle/>
          <a:p>
            <a:pPr>
              <a:lnSpc>
                <a:spcPct val="90000"/>
              </a:lnSpc>
            </a:pPr>
            <a:r>
              <a:rPr lang="en-US" altLang="zh-TW" b="1">
                <a:ea typeface="新細明體" pitchFamily="18" charset="-120"/>
              </a:rPr>
              <a:t>Same-time/same-place</a:t>
            </a:r>
          </a:p>
          <a:p>
            <a:pPr>
              <a:lnSpc>
                <a:spcPct val="90000"/>
              </a:lnSpc>
            </a:pPr>
            <a:r>
              <a:rPr lang="en-US" altLang="zh-TW" b="1">
                <a:ea typeface="新細明體" pitchFamily="18" charset="-120"/>
              </a:rPr>
              <a:t>Same-time/different-place</a:t>
            </a:r>
          </a:p>
          <a:p>
            <a:pPr>
              <a:lnSpc>
                <a:spcPct val="90000"/>
              </a:lnSpc>
            </a:pPr>
            <a:r>
              <a:rPr lang="en-US" altLang="zh-TW" b="1">
                <a:ea typeface="新細明體" pitchFamily="18" charset="-120"/>
              </a:rPr>
              <a:t>Different-time/same-place</a:t>
            </a:r>
          </a:p>
          <a:p>
            <a:pPr>
              <a:lnSpc>
                <a:spcPct val="90000"/>
              </a:lnSpc>
            </a:pPr>
            <a:r>
              <a:rPr lang="en-US" altLang="zh-TW" b="1">
                <a:ea typeface="新細明體" pitchFamily="18" charset="-120"/>
              </a:rPr>
              <a:t>Different-time/different-place</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04800" y="357188"/>
            <a:ext cx="8410575" cy="1143000"/>
          </a:xfrm>
          <a:noFill/>
        </p:spPr>
        <p:txBody>
          <a:bodyPr lIns="0" rIns="0"/>
          <a:lstStyle/>
          <a:p>
            <a:r>
              <a:rPr lang="en-US" altLang="zh-TW" b="1">
                <a:ea typeface="新細明體" pitchFamily="18" charset="-120"/>
              </a:rPr>
              <a:t>Collaboration </a:t>
            </a:r>
            <a:r>
              <a:rPr lang="en-US" altLang="zh-TW" sz="2400" b="1">
                <a:ea typeface="新細明體" pitchFamily="18" charset="-120"/>
              </a:rPr>
              <a:t>– Tools (Groupware)</a:t>
            </a:r>
            <a:r>
              <a:rPr lang="en-US" altLang="zh-TW">
                <a:ea typeface="新細明體" pitchFamily="18" charset="-120"/>
              </a:rPr>
              <a:t> </a:t>
            </a:r>
            <a:endParaRPr lang="en-US"/>
          </a:p>
        </p:txBody>
      </p:sp>
      <p:sp>
        <p:nvSpPr>
          <p:cNvPr id="47107" name="Rectangle 4"/>
          <p:cNvSpPr>
            <a:spLocks noChangeArrowheads="1"/>
          </p:cNvSpPr>
          <p:nvPr/>
        </p:nvSpPr>
        <p:spPr bwMode="auto">
          <a:xfrm>
            <a:off x="500063" y="1928813"/>
            <a:ext cx="7991475" cy="3540125"/>
          </a:xfrm>
          <a:prstGeom prst="rect">
            <a:avLst/>
          </a:prstGeom>
          <a:noFill/>
          <a:ln w="9525">
            <a:noFill/>
            <a:miter lim="800000"/>
            <a:headEnd/>
            <a:tailEnd/>
          </a:ln>
        </p:spPr>
        <p:txBody>
          <a:bodyPr>
            <a:spAutoFit/>
          </a:bodyPr>
          <a:lstStyle/>
          <a:p>
            <a:pPr eaLnBrk="0" hangingPunct="0"/>
            <a:r>
              <a:rPr lang="en-US" altLang="zh-TW" sz="2800">
                <a:latin typeface="Aharoni" pitchFamily="2" charset="-79"/>
                <a:ea typeface="新細明體" pitchFamily="18" charset="-120"/>
                <a:cs typeface="Aharoni" pitchFamily="2" charset="-79"/>
              </a:rPr>
              <a:t>Produk-2 Software yang mensuport grup dari orang-2 yang berbagi tugas atau sasaran umum yang sama dan yang berkolaborasi dalam pencapaiannya.</a:t>
            </a:r>
          </a:p>
          <a:p>
            <a:pPr eaLnBrk="0" hangingPunct="0"/>
            <a:r>
              <a:rPr lang="en-US" altLang="zh-TW" sz="2800">
                <a:solidFill>
                  <a:schemeClr val="accent1"/>
                </a:solidFill>
                <a:latin typeface="Aharoni" pitchFamily="2" charset="-79"/>
                <a:ea typeface="新細明體" pitchFamily="18" charset="-120"/>
                <a:cs typeface="Aharoni" pitchFamily="2" charset="-79"/>
              </a:rPr>
              <a:t>Groupware</a:t>
            </a:r>
            <a:r>
              <a:rPr lang="en-US" altLang="zh-TW" sz="2800">
                <a:latin typeface="Aharoni" pitchFamily="2" charset="-79"/>
                <a:ea typeface="新細明體" pitchFamily="18" charset="-120"/>
                <a:cs typeface="Aharoni" pitchFamily="2" charset="-79"/>
              </a:rPr>
              <a:t> termasuk penggunaan networks / jejaring untuk berhubungan dengan orang-2, meskipun orang-2 tersebut dalam satu ruangan yang sama.</a:t>
            </a:r>
            <a:endParaRPr lang="en-US" sz="2800">
              <a:latin typeface="Aharoni" pitchFamily="2" charset="-79"/>
              <a:ea typeface="新細明體" pitchFamily="18" charset="-120"/>
              <a:cs typeface="Aharoni" pitchFamily="2" charset="-79"/>
            </a:endParaRPr>
          </a:p>
        </p:txBody>
      </p:sp>
      <p:sp>
        <p:nvSpPr>
          <p:cNvPr id="47108" name="Content Placeholder 5"/>
          <p:cNvSpPr>
            <a:spLocks noGrp="1"/>
          </p:cNvSpPr>
          <p:nvPr>
            <p:ph idx="1"/>
          </p:nvPr>
        </p:nvSpPr>
        <p:spPr/>
        <p:txBody>
          <a:bodyPr/>
          <a:lstStyle/>
          <a:p>
            <a:endParaRPr lang="id-ID"/>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4000"/>
              <a:t>Konsep  dan  Definisi</a:t>
            </a:r>
          </a:p>
        </p:txBody>
      </p:sp>
      <p:sp>
        <p:nvSpPr>
          <p:cNvPr id="12291" name="Rectangle 3"/>
          <p:cNvSpPr>
            <a:spLocks noGrp="1" noChangeArrowheads="1"/>
          </p:cNvSpPr>
          <p:nvPr>
            <p:ph type="body" idx="1"/>
          </p:nvPr>
        </p:nvSpPr>
        <p:spPr>
          <a:xfrm>
            <a:off x="428625" y="1214438"/>
            <a:ext cx="8229600" cy="5072062"/>
          </a:xfrm>
        </p:spPr>
        <p:txBody>
          <a:bodyPr/>
          <a:lstStyle/>
          <a:p>
            <a:pPr>
              <a:buFontTx/>
              <a:buNone/>
            </a:pPr>
            <a:r>
              <a:rPr lang="en-US" sz="4000">
                <a:solidFill>
                  <a:srgbClr val="0070C0"/>
                </a:solidFill>
              </a:rPr>
              <a:t>Komponen TI</a:t>
            </a:r>
            <a:r>
              <a:rPr lang="en-US" sz="4000"/>
              <a:t>: Harware, Software, dan Network (termasuk teknologi komunikasi).</a:t>
            </a:r>
          </a:p>
          <a:p>
            <a:pPr>
              <a:buFontTx/>
              <a:buNone/>
            </a:pPr>
            <a:r>
              <a:rPr lang="en-US" sz="4000">
                <a:solidFill>
                  <a:srgbClr val="0070C0"/>
                </a:solidFill>
              </a:rPr>
              <a:t>Pelayanan TI</a:t>
            </a:r>
            <a:r>
              <a:rPr lang="en-US" sz="4000"/>
              <a:t>: manajemen database, otomatisasi proses-proses bisnis, pengamanan sistem, dsb.</a:t>
            </a:r>
          </a:p>
          <a:p>
            <a:pPr>
              <a:buFontTx/>
              <a:buNone/>
            </a:pPr>
            <a:r>
              <a:rPr lang="en-US" sz="4000">
                <a:solidFill>
                  <a:srgbClr val="0070C0"/>
                </a:solidFill>
              </a:rPr>
              <a:t>Personil TI</a:t>
            </a:r>
            <a:r>
              <a:rPr lang="en-US" sz="4000"/>
              <a:t>: para pengguna </a:t>
            </a:r>
            <a:r>
              <a:rPr lang="en-US" sz="2800"/>
              <a:t>TI</a:t>
            </a:r>
          </a:p>
        </p:txBody>
      </p:sp>
      <p:sp>
        <p:nvSpPr>
          <p:cNvPr id="12292" name="Rectangle 6"/>
          <p:cNvSpPr>
            <a:spLocks noChangeArrowheads="1"/>
          </p:cNvSpPr>
          <p:nvPr/>
        </p:nvSpPr>
        <p:spPr bwMode="auto">
          <a:xfrm>
            <a:off x="6589713" y="6376988"/>
            <a:ext cx="2193925" cy="457200"/>
          </a:xfrm>
          <a:prstGeom prst="rect">
            <a:avLst/>
          </a:prstGeom>
          <a:noFill/>
          <a:ln w="9525">
            <a:noFill/>
            <a:miter lim="800000"/>
            <a:headEnd/>
            <a:tailEnd/>
          </a:ln>
        </p:spPr>
        <p:txBody>
          <a:bodyPr anchor="b"/>
          <a:lstStyle/>
          <a:p>
            <a:pPr algn="r"/>
            <a:fld id="{C3D1C72E-CDE3-40C2-87C3-4F762AE1DD2D}" type="slidenum">
              <a:rPr lang="en-US" sz="1400">
                <a:solidFill>
                  <a:schemeClr val="folHlink"/>
                </a:solidFill>
                <a:latin typeface="Times New Roman" pitchFamily="18" charset="0"/>
              </a:rPr>
              <a:pPr algn="r"/>
              <a:t>4</a:t>
            </a:fld>
            <a:endParaRPr lang="en-US" sz="1400">
              <a:solidFill>
                <a:schemeClr val="folHlink"/>
              </a:solidFill>
              <a:latin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04800" y="357188"/>
            <a:ext cx="8410575" cy="1143000"/>
          </a:xfrm>
          <a:noFill/>
        </p:spPr>
        <p:txBody>
          <a:bodyPr lIns="0" rIns="0"/>
          <a:lstStyle/>
          <a:p>
            <a:r>
              <a:rPr lang="en-US" altLang="zh-TW" b="1">
                <a:ea typeface="新細明體" pitchFamily="18" charset="-120"/>
              </a:rPr>
              <a:t>Collaboration </a:t>
            </a:r>
            <a:r>
              <a:rPr lang="en-US" altLang="zh-TW" sz="2400" b="1">
                <a:ea typeface="新細明體" pitchFamily="18" charset="-120"/>
              </a:rPr>
              <a:t>– Tools (Groupware)</a:t>
            </a:r>
            <a:r>
              <a:rPr lang="en-US" altLang="zh-TW">
                <a:ea typeface="新細明體" pitchFamily="18" charset="-120"/>
              </a:rPr>
              <a:t> </a:t>
            </a:r>
            <a:endParaRPr lang="en-US"/>
          </a:p>
        </p:txBody>
      </p:sp>
      <p:sp>
        <p:nvSpPr>
          <p:cNvPr id="48131" name="Rectangle 3"/>
          <p:cNvSpPr>
            <a:spLocks noGrp="1" noChangeArrowheads="1"/>
          </p:cNvSpPr>
          <p:nvPr>
            <p:ph type="body" idx="1"/>
          </p:nvPr>
        </p:nvSpPr>
        <p:spPr>
          <a:xfrm>
            <a:off x="285750" y="1428750"/>
            <a:ext cx="8572500" cy="4929188"/>
          </a:xfrm>
          <a:noFill/>
        </p:spPr>
        <p:txBody>
          <a:bodyPr/>
          <a:lstStyle/>
          <a:p>
            <a:pPr>
              <a:lnSpc>
                <a:spcPct val="80000"/>
              </a:lnSpc>
            </a:pPr>
            <a:r>
              <a:rPr lang="en-US" altLang="zh-TW" sz="2400" b="1">
                <a:ea typeface="新細明體" pitchFamily="18" charset="-120"/>
              </a:rPr>
              <a:t>Electronic Meeting Systems </a:t>
            </a:r>
            <a:r>
              <a:rPr lang="en-US" altLang="zh-TW" sz="2400">
                <a:ea typeface="新細明體" pitchFamily="18" charset="-120"/>
              </a:rPr>
              <a:t>untuk memfasilitasi rapat temu muka dalam satu ruang rapat.</a:t>
            </a:r>
          </a:p>
          <a:p>
            <a:pPr>
              <a:lnSpc>
                <a:spcPct val="80000"/>
              </a:lnSpc>
              <a:spcBef>
                <a:spcPct val="50000"/>
              </a:spcBef>
            </a:pPr>
            <a:r>
              <a:rPr lang="en-US" altLang="zh-TW" sz="2400" b="1">
                <a:ea typeface="新細明體" pitchFamily="18" charset="-120"/>
              </a:rPr>
              <a:t>Electronic Teleconferencing (</a:t>
            </a:r>
            <a:r>
              <a:rPr lang="en-US" altLang="zh-TW" sz="2400" i="1">
                <a:ea typeface="新細明體" pitchFamily="18" charset="-120"/>
              </a:rPr>
              <a:t>Teleconferencing</a:t>
            </a:r>
            <a:r>
              <a:rPr lang="en-US" altLang="zh-TW" sz="2400" b="1">
                <a:ea typeface="新細明體" pitchFamily="18" charset="-120"/>
              </a:rPr>
              <a:t>)</a:t>
            </a:r>
            <a:r>
              <a:rPr lang="en-US" altLang="zh-TW" sz="2400">
                <a:ea typeface="新細明體" pitchFamily="18" charset="-120"/>
              </a:rPr>
              <a:t> adalah penggunaan electronic communication yang memungkinkan dua atau lebih orang pada lokasi yang berbeda melakukan satu konferensi secara simultan.</a:t>
            </a:r>
            <a:endParaRPr lang="en-US" altLang="zh-TW" sz="2400" b="1">
              <a:ea typeface="新細明體" pitchFamily="18" charset="-120"/>
            </a:endParaRPr>
          </a:p>
          <a:p>
            <a:pPr lvl="1">
              <a:lnSpc>
                <a:spcPct val="80000"/>
              </a:lnSpc>
            </a:pPr>
            <a:r>
              <a:rPr lang="en-US" altLang="zh-TW" sz="2400" b="1">
                <a:ea typeface="新細明體" pitchFamily="18" charset="-120"/>
              </a:rPr>
              <a:t>Video Teleconferencing </a:t>
            </a:r>
            <a:r>
              <a:rPr lang="en-US" altLang="zh-TW" sz="2400">
                <a:ea typeface="新細明體" pitchFamily="18" charset="-120"/>
              </a:rPr>
              <a:t> (</a:t>
            </a:r>
            <a:r>
              <a:rPr lang="en-US" altLang="zh-TW" sz="2400" i="1">
                <a:ea typeface="新細明體" pitchFamily="18" charset="-120"/>
              </a:rPr>
              <a:t>videoconference</a:t>
            </a:r>
            <a:r>
              <a:rPr lang="en-US" altLang="zh-TW" sz="2400">
                <a:ea typeface="新細明體" pitchFamily="18" charset="-120"/>
              </a:rPr>
              <a:t>),</a:t>
            </a:r>
            <a:r>
              <a:rPr lang="en-US" altLang="zh-TW" sz="2400" b="1">
                <a:ea typeface="新細明體" pitchFamily="18" charset="-120"/>
              </a:rPr>
              <a:t> </a:t>
            </a:r>
            <a:r>
              <a:rPr lang="en-US" altLang="zh-TW" sz="2400">
                <a:ea typeface="新細明體" pitchFamily="18" charset="-120"/>
              </a:rPr>
              <a:t>peserta di satu lokasi dapat melihat peserta lain di lokasi yang berbeda. Data (</a:t>
            </a:r>
            <a:r>
              <a:rPr lang="en-US" altLang="zh-TW" sz="2400" b="1">
                <a:ea typeface="新細明體" pitchFamily="18" charset="-120"/>
              </a:rPr>
              <a:t>data conferencing)</a:t>
            </a:r>
            <a:r>
              <a:rPr lang="en-US" altLang="zh-TW" sz="2400">
                <a:ea typeface="新細明體" pitchFamily="18" charset="-120"/>
              </a:rPr>
              <a:t> dapat juga dikirim bersamaan dengan suara dan gambar memungkinkan mereka untuk bekerja pada dokumen secara bersama-sama.</a:t>
            </a:r>
            <a:endParaRPr lang="en-US" altLang="zh-TW" sz="2400" b="1">
              <a:ea typeface="新細明體" pitchFamily="18" charset="-120"/>
            </a:endParaRPr>
          </a:p>
          <a:p>
            <a:pPr lvl="1">
              <a:lnSpc>
                <a:spcPct val="80000"/>
              </a:lnSpc>
            </a:pPr>
            <a:r>
              <a:rPr lang="en-US" altLang="zh-TW" sz="2400" b="1">
                <a:ea typeface="新細明體" pitchFamily="18" charset="-120"/>
              </a:rPr>
              <a:t>Web Conferencing </a:t>
            </a:r>
            <a:r>
              <a:rPr lang="en-US" altLang="zh-TW" sz="2400">
                <a:ea typeface="新細明體" pitchFamily="18" charset="-120"/>
              </a:rPr>
              <a:t>adalah Videoconferencing yang hanya dilakukan dengan menggunakan Internet</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81000" y="1268413"/>
            <a:ext cx="8763000" cy="530225"/>
          </a:xfrm>
          <a:noFill/>
        </p:spPr>
        <p:txBody>
          <a:bodyPr lIns="0" rIns="0"/>
          <a:lstStyle/>
          <a:p>
            <a:r>
              <a:rPr lang="en-US" altLang="zh-TW" sz="2800" b="1">
                <a:ea typeface="新細明體" pitchFamily="18" charset="-120"/>
              </a:rPr>
              <a:t>Telecommuting</a:t>
            </a:r>
            <a:r>
              <a:rPr lang="en-US" altLang="zh-TW" sz="2400" b="1">
                <a:ea typeface="新細明體" pitchFamily="18" charset="-120"/>
              </a:rPr>
              <a:t> </a:t>
            </a:r>
            <a:r>
              <a:rPr lang="en-US" altLang="zh-TW" sz="1800" b="1">
                <a:ea typeface="新細明體" pitchFamily="18" charset="-120"/>
              </a:rPr>
              <a:t>– Web-based Application</a:t>
            </a:r>
            <a:endParaRPr lang="en-US" sz="1800" b="1"/>
          </a:p>
        </p:txBody>
      </p:sp>
      <p:sp>
        <p:nvSpPr>
          <p:cNvPr id="49155" name="Rectangle 4"/>
          <p:cNvSpPr>
            <a:spLocks noChangeArrowheads="1"/>
          </p:cNvSpPr>
          <p:nvPr/>
        </p:nvSpPr>
        <p:spPr bwMode="auto">
          <a:xfrm>
            <a:off x="971550" y="2205038"/>
            <a:ext cx="7848600" cy="3243262"/>
          </a:xfrm>
          <a:prstGeom prst="rect">
            <a:avLst/>
          </a:prstGeom>
          <a:noFill/>
          <a:ln w="9525">
            <a:noFill/>
            <a:miter lim="800000"/>
            <a:headEnd/>
            <a:tailEnd/>
          </a:ln>
        </p:spPr>
        <p:txBody>
          <a:bodyPr>
            <a:spAutoFit/>
          </a:bodyPr>
          <a:lstStyle/>
          <a:p>
            <a:pPr>
              <a:lnSpc>
                <a:spcPct val="80000"/>
              </a:lnSpc>
              <a:spcBef>
                <a:spcPct val="20000"/>
              </a:spcBef>
              <a:buClr>
                <a:schemeClr val="tx2"/>
              </a:buClr>
              <a:buSzPct val="70000"/>
              <a:buFont typeface="Wingdings" pitchFamily="2" charset="2"/>
              <a:buNone/>
            </a:pPr>
            <a:r>
              <a:rPr lang="en-US" altLang="zh-TW" sz="3200" b="1">
                <a:solidFill>
                  <a:srgbClr val="FF0000"/>
                </a:solidFill>
                <a:latin typeface="Verdana" pitchFamily="34" charset="0"/>
                <a:ea typeface="新細明體" pitchFamily="18" charset="-120"/>
              </a:rPr>
              <a:t>Telecommuting</a:t>
            </a:r>
            <a:r>
              <a:rPr lang="en-US" altLang="zh-TW" sz="3200">
                <a:solidFill>
                  <a:srgbClr val="FF0000"/>
                </a:solidFill>
                <a:latin typeface="Verdana" pitchFamily="34" charset="0"/>
                <a:ea typeface="新細明體" pitchFamily="18" charset="-120"/>
              </a:rPr>
              <a:t>,</a:t>
            </a:r>
            <a:r>
              <a:rPr lang="en-US" altLang="zh-TW" sz="3200">
                <a:latin typeface="Verdana" pitchFamily="34" charset="0"/>
                <a:ea typeface="新細明體" pitchFamily="18" charset="-120"/>
              </a:rPr>
              <a:t> atau </a:t>
            </a:r>
            <a:r>
              <a:rPr lang="en-US" altLang="zh-TW" sz="3200" i="1">
                <a:latin typeface="Verdana" pitchFamily="34" charset="0"/>
                <a:ea typeface="新細明體" pitchFamily="18" charset="-120"/>
              </a:rPr>
              <a:t>teleworking,</a:t>
            </a:r>
            <a:r>
              <a:rPr lang="en-US" altLang="zh-TW" sz="3200">
                <a:latin typeface="Verdana" pitchFamily="34" charset="0"/>
                <a:ea typeface="新細明體" pitchFamily="18" charset="-120"/>
              </a:rPr>
              <a:t> merujuk pada susunan dimana para pegawai dapat bekerja dirumah, pada lokasi pelanngan, ditempat kerja khusus atau dalamperjalanan umumnya menggunakan komputer terhubung ke tempat dimana dia dipekerjakan</a:t>
            </a:r>
            <a:r>
              <a:rPr lang="en-US" altLang="zh-TW" sz="2800">
                <a:latin typeface="Verdana" pitchFamily="34" charset="0"/>
                <a:ea typeface="新細明體" pitchFamily="18" charset="-120"/>
              </a:rPr>
              <a:t>. </a:t>
            </a:r>
          </a:p>
        </p:txBody>
      </p:sp>
      <p:sp>
        <p:nvSpPr>
          <p:cNvPr id="49156" name="Content Placeholder 5"/>
          <p:cNvSpPr>
            <a:spLocks noGrp="1"/>
          </p:cNvSpPr>
          <p:nvPr>
            <p:ph idx="1"/>
          </p:nvPr>
        </p:nvSpPr>
        <p:spPr/>
        <p:txBody>
          <a:bodyPr/>
          <a:lstStyle/>
          <a:p>
            <a:endParaRPr lang="id-ID"/>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1268413"/>
            <a:ext cx="8763000" cy="530225"/>
          </a:xfrm>
          <a:noFill/>
        </p:spPr>
        <p:txBody>
          <a:bodyPr lIns="0" rIns="0"/>
          <a:lstStyle/>
          <a:p>
            <a:r>
              <a:rPr lang="en-US" altLang="zh-TW" sz="2800" b="1">
                <a:ea typeface="新細明體" pitchFamily="18" charset="-120"/>
              </a:rPr>
              <a:t>Telecommuting</a:t>
            </a:r>
            <a:r>
              <a:rPr lang="en-US" altLang="zh-TW" sz="2400" b="1">
                <a:ea typeface="新細明體" pitchFamily="18" charset="-120"/>
              </a:rPr>
              <a:t> </a:t>
            </a:r>
            <a:r>
              <a:rPr lang="en-US" altLang="zh-TW" sz="1800" b="1">
                <a:ea typeface="新細明體" pitchFamily="18" charset="-120"/>
              </a:rPr>
              <a:t>– Web-based Application</a:t>
            </a:r>
            <a:endParaRPr lang="en-US" sz="1800" b="1"/>
          </a:p>
        </p:txBody>
      </p:sp>
      <p:sp>
        <p:nvSpPr>
          <p:cNvPr id="50179" name="Rectangle 3"/>
          <p:cNvSpPr>
            <a:spLocks noGrp="1" noChangeArrowheads="1"/>
          </p:cNvSpPr>
          <p:nvPr>
            <p:ph type="body" idx="1"/>
          </p:nvPr>
        </p:nvSpPr>
        <p:spPr>
          <a:xfrm>
            <a:off x="357188" y="1714500"/>
            <a:ext cx="8526462" cy="4786313"/>
          </a:xfrm>
          <a:noFill/>
        </p:spPr>
        <p:txBody>
          <a:bodyPr/>
          <a:lstStyle/>
          <a:p>
            <a:pPr>
              <a:lnSpc>
                <a:spcPct val="80000"/>
              </a:lnSpc>
            </a:pPr>
            <a:r>
              <a:rPr lang="en-US" altLang="zh-TW" sz="2800">
                <a:ea typeface="新細明體" pitchFamily="18" charset="-120"/>
              </a:rPr>
              <a:t>Banyak manfaat dan keuntungan yang didapatkan bagi pegawai itu sendiri, perusahaan dan masyarakat. Yang paling utama adalah meningkatnya produktivitas </a:t>
            </a:r>
          </a:p>
          <a:p>
            <a:pPr>
              <a:lnSpc>
                <a:spcPct val="80000"/>
              </a:lnSpc>
            </a:pPr>
            <a:r>
              <a:rPr lang="en-US" altLang="zh-TW" sz="2800">
                <a:ea typeface="新細明體" pitchFamily="18" charset="-120"/>
              </a:rPr>
              <a:t>Kerugian bagipegawai adalah perasaan terisolir, kehilanagn manfaat sampingan, tidak ada tempat kerja nyata, kurang sosialisasi.  </a:t>
            </a:r>
          </a:p>
          <a:p>
            <a:pPr>
              <a:lnSpc>
                <a:spcPct val="80000"/>
              </a:lnSpc>
            </a:pPr>
            <a:r>
              <a:rPr lang="en-US" altLang="zh-TW" sz="2800">
                <a:ea typeface="新細明體" pitchFamily="18" charset="-120"/>
              </a:rPr>
              <a:t>Kerugian bagi yang mempekerjakan adalah kesulitan mensupervisi pekerjaan, potensi masalas keamanan data, biaya pelatihan, dan biaya tinggi peralatan dan perawatan rumah </a:t>
            </a:r>
            <a:r>
              <a:rPr lang="en-US" altLang="zh-TW" sz="2800" i="1">
                <a:ea typeface="新細明體" pitchFamily="18" charset="-120"/>
              </a:rPr>
              <a:t>telecommuters</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 Jenis-Jenis Networks</a:t>
            </a:r>
          </a:p>
        </p:txBody>
      </p:sp>
      <p:sp>
        <p:nvSpPr>
          <p:cNvPr id="51203" name="Rectangle 3"/>
          <p:cNvSpPr>
            <a:spLocks noGrp="1" noChangeArrowheads="1"/>
          </p:cNvSpPr>
          <p:nvPr>
            <p:ph type="body" idx="1"/>
          </p:nvPr>
        </p:nvSpPr>
        <p:spPr/>
        <p:txBody>
          <a:bodyPr/>
          <a:lstStyle/>
          <a:p>
            <a:r>
              <a:rPr lang="en-US" b="1"/>
              <a:t>Computer network </a:t>
            </a:r>
            <a:r>
              <a:rPr lang="en-US"/>
              <a:t>merupakan sistem yang mengkoneksikan berbagai komponen hardware dalam satu unit komputer melalui media komunikasi untuk transmisi data di dalamnya. </a:t>
            </a:r>
          </a:p>
          <a:p>
            <a:r>
              <a:rPr lang="en-US" b="1"/>
              <a:t>Local area network (LAN)</a:t>
            </a:r>
            <a:r>
              <a:rPr lang="en-US"/>
              <a:t> sistem yang mengkoneksikan dua atau lebih perangkat komputer dalam suatu wilayah terbatas dengan radius 100m-2 km.</a:t>
            </a:r>
            <a:endParaRPr lang="en-US"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95288" y="981075"/>
            <a:ext cx="8229600" cy="1143000"/>
          </a:xfrm>
          <a:noFill/>
        </p:spPr>
        <p:txBody>
          <a:bodyPr/>
          <a:lstStyle/>
          <a:p>
            <a:pPr>
              <a:lnSpc>
                <a:spcPct val="80000"/>
              </a:lnSpc>
            </a:pPr>
            <a:r>
              <a:rPr lang="en-US" sz="2400" b="1"/>
              <a:t>ELEMEN KUNCI DARI</a:t>
            </a:r>
            <a:br>
              <a:rPr lang="en-US" sz="2400" b="1"/>
            </a:br>
            <a:r>
              <a:rPr lang="en-US" sz="2400" b="1"/>
              <a:t>TELEKOMUNIKASI DAN NETWORKING</a:t>
            </a:r>
          </a:p>
        </p:txBody>
      </p:sp>
      <p:sp>
        <p:nvSpPr>
          <p:cNvPr id="52227" name="Text Box 3"/>
          <p:cNvSpPr txBox="1">
            <a:spLocks noChangeArrowheads="1"/>
          </p:cNvSpPr>
          <p:nvPr/>
        </p:nvSpPr>
        <p:spPr bwMode="auto">
          <a:xfrm>
            <a:off x="539750" y="1989138"/>
            <a:ext cx="2811463" cy="519112"/>
          </a:xfrm>
          <a:prstGeom prst="rect">
            <a:avLst/>
          </a:prstGeom>
          <a:noFill/>
          <a:ln w="9525">
            <a:noFill/>
            <a:miter lim="800000"/>
            <a:headEnd/>
            <a:tailEnd/>
          </a:ln>
        </p:spPr>
        <p:txBody>
          <a:bodyPr wrap="none">
            <a:spAutoFit/>
          </a:bodyPr>
          <a:lstStyle/>
          <a:p>
            <a:r>
              <a:rPr lang="en-US" sz="2800" b="1">
                <a:latin typeface="Times New Roman" pitchFamily="18" charset="0"/>
              </a:rPr>
              <a:t>Tipe-2</a:t>
            </a:r>
            <a:r>
              <a:rPr lang="en-US" sz="2800" b="1">
                <a:solidFill>
                  <a:srgbClr val="FFFF00"/>
                </a:solidFill>
                <a:latin typeface="Times New Roman" pitchFamily="18" charset="0"/>
              </a:rPr>
              <a:t>  </a:t>
            </a:r>
            <a:r>
              <a:rPr lang="en-US" sz="2800" b="1">
                <a:latin typeface="Times New Roman" pitchFamily="18" charset="0"/>
              </a:rPr>
              <a:t>Networks</a:t>
            </a:r>
          </a:p>
        </p:txBody>
      </p:sp>
      <p:sp>
        <p:nvSpPr>
          <p:cNvPr id="52228" name="Rectangle 5"/>
          <p:cNvSpPr>
            <a:spLocks noGrp="1" noChangeArrowheads="1"/>
          </p:cNvSpPr>
          <p:nvPr>
            <p:ph type="body" idx="1"/>
          </p:nvPr>
        </p:nvSpPr>
        <p:spPr>
          <a:xfrm>
            <a:off x="395288" y="2997200"/>
            <a:ext cx="8177212" cy="2789238"/>
          </a:xfrm>
          <a:noFill/>
        </p:spPr>
        <p:txBody>
          <a:bodyPr lIns="90488" tIns="44450" rIns="90488" bIns="44450"/>
          <a:lstStyle/>
          <a:p>
            <a:pPr marL="609600" indent="-609600">
              <a:tabLst>
                <a:tab pos="457200" algn="l"/>
              </a:tabLst>
            </a:pPr>
            <a:r>
              <a:rPr lang="en-US" sz="1800" b="1"/>
              <a:t>Local Area Networks</a:t>
            </a:r>
          </a:p>
          <a:p>
            <a:pPr marL="990600" lvl="1" indent="-646113">
              <a:tabLst>
                <a:tab pos="457200" algn="l"/>
              </a:tabLst>
            </a:pPr>
            <a:r>
              <a:rPr lang="en-US" sz="1800"/>
              <a:t>Biasanya dimiliki oleh satu organisasi</a:t>
            </a:r>
          </a:p>
          <a:p>
            <a:pPr marL="990600" lvl="1" indent="-646113">
              <a:tabLst>
                <a:tab pos="457200" algn="l"/>
              </a:tabLst>
            </a:pPr>
            <a:r>
              <a:rPr lang="en-US" sz="1800"/>
              <a:t>Beroperasi  dalam jangkauan area (100m-2km) persegi</a:t>
            </a:r>
          </a:p>
          <a:p>
            <a:pPr marL="990600" lvl="1" indent="-646113">
              <a:tabLst>
                <a:tab pos="457200" algn="l"/>
              </a:tabLst>
            </a:pPr>
            <a:r>
              <a:rPr lang="en-US" sz="1800"/>
              <a:t>Terdiri dari sejumlah perangkat pintar (intelligent devices), seperti microcomputers, yang dapat memproses data berbasis hubungan  </a:t>
            </a:r>
            <a:r>
              <a:rPr lang="en-US" sz="1800" i="1"/>
              <a:t>personil ke personil perusahaan. </a:t>
            </a:r>
          </a:p>
          <a:p>
            <a:pPr marL="990600" lvl="1" indent="-646113">
              <a:tabLst>
                <a:tab pos="457200" algn="l"/>
              </a:tabLst>
            </a:pPr>
            <a:r>
              <a:rPr lang="en-US" sz="1800"/>
              <a:t>Tidak ada suku cadang sistem  telephone, memiliki perkabelan sendiri.</a:t>
            </a:r>
            <a:r>
              <a:rPr lang="en-US" sz="1700" b="1"/>
              <a:t>       </a:t>
            </a:r>
            <a:endParaRPr lang="en-US" sz="1700" i="1"/>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9750" y="1125538"/>
            <a:ext cx="8229600" cy="1143000"/>
          </a:xfrm>
          <a:noFill/>
        </p:spPr>
        <p:txBody>
          <a:bodyPr/>
          <a:lstStyle/>
          <a:p>
            <a:pPr>
              <a:lnSpc>
                <a:spcPct val="80000"/>
              </a:lnSpc>
            </a:pPr>
            <a:r>
              <a:rPr lang="en-US" sz="2400" b="1"/>
              <a:t>ELEMEN KUNCI DARI</a:t>
            </a:r>
            <a:br>
              <a:rPr lang="en-US" sz="2400" b="1"/>
            </a:br>
            <a:r>
              <a:rPr lang="en-US" sz="2400" b="1"/>
              <a:t>TELEKOMUNIKASI DAN NETWORKING</a:t>
            </a:r>
          </a:p>
        </p:txBody>
      </p:sp>
      <p:sp>
        <p:nvSpPr>
          <p:cNvPr id="53251" name="Rectangle 4"/>
          <p:cNvSpPr>
            <a:spLocks noGrp="1" noChangeArrowheads="1"/>
          </p:cNvSpPr>
          <p:nvPr>
            <p:ph type="body" idx="1"/>
          </p:nvPr>
        </p:nvSpPr>
        <p:spPr>
          <a:xfrm>
            <a:off x="468313" y="3141663"/>
            <a:ext cx="8382000" cy="2438400"/>
          </a:xfrm>
          <a:noFill/>
        </p:spPr>
        <p:txBody>
          <a:bodyPr lIns="90488" tIns="44450" rIns="90488" bIns="44450"/>
          <a:lstStyle/>
          <a:p>
            <a:pPr marL="609600" indent="-609600">
              <a:lnSpc>
                <a:spcPct val="90000"/>
              </a:lnSpc>
              <a:tabLst>
                <a:tab pos="457200" algn="l"/>
              </a:tabLst>
            </a:pPr>
            <a:r>
              <a:rPr lang="en-US" sz="1800" b="1"/>
              <a:t>Wireless LAN</a:t>
            </a:r>
          </a:p>
          <a:p>
            <a:pPr marL="990600" lvl="1" indent="-646113">
              <a:lnSpc>
                <a:spcPct val="90000"/>
              </a:lnSpc>
              <a:tabLst>
                <a:tab pos="457200" algn="l"/>
              </a:tabLst>
            </a:pPr>
            <a:r>
              <a:rPr lang="en-US" sz="1800"/>
              <a:t>Dikenal dengan Wi-Fi (wireless fidelity / keakuratan tanpa kabel))</a:t>
            </a:r>
          </a:p>
          <a:p>
            <a:pPr marL="990600" lvl="1" indent="-646113">
              <a:lnSpc>
                <a:spcPct val="90000"/>
              </a:lnSpc>
              <a:tabLst>
                <a:tab pos="457200" algn="l"/>
              </a:tabLst>
            </a:pPr>
            <a:r>
              <a:rPr lang="en-US" sz="1800"/>
              <a:t>Bertumbuh dalam penggunaannya untuk  perusahaan dan perumahan</a:t>
            </a:r>
          </a:p>
          <a:p>
            <a:pPr marL="990600" lvl="1" indent="-646113">
              <a:lnSpc>
                <a:spcPct val="90000"/>
              </a:lnSpc>
              <a:tabLst>
                <a:tab pos="457200" algn="l"/>
              </a:tabLst>
            </a:pPr>
            <a:r>
              <a:rPr lang="en-US" sz="1800"/>
              <a:t>Menggunakan IEEE  802.11 standards dengan  </a:t>
            </a:r>
            <a:r>
              <a:rPr lang="en-US" sz="1800" i="1"/>
              <a:t>shared Ethernet design</a:t>
            </a:r>
            <a:r>
              <a:rPr lang="en-US" sz="1800"/>
              <a:t> </a:t>
            </a:r>
          </a:p>
          <a:p>
            <a:pPr marL="990600" lvl="1" indent="-646113">
              <a:lnSpc>
                <a:spcPct val="90000"/>
              </a:lnSpc>
              <a:tabLst>
                <a:tab pos="457200" algn="l"/>
              </a:tabLst>
            </a:pPr>
            <a:r>
              <a:rPr lang="en-US" sz="1800"/>
              <a:t>Membutuhkan penggunaan </a:t>
            </a:r>
            <a:r>
              <a:rPr lang="en-US" sz="1800" i="1"/>
              <a:t>wireless network interface card</a:t>
            </a:r>
            <a:r>
              <a:rPr lang="en-US" sz="1800"/>
              <a:t> (NIC)</a:t>
            </a:r>
          </a:p>
          <a:p>
            <a:pPr marL="990600" lvl="1" indent="-646113">
              <a:lnSpc>
                <a:spcPct val="90000"/>
              </a:lnSpc>
              <a:tabLst>
                <a:tab pos="457200" algn="l"/>
              </a:tabLst>
            </a:pPr>
            <a:r>
              <a:rPr lang="en-US" sz="1800"/>
              <a:t>Wireless Access Point (WAP) – radio transceiver yang bertindak sebagai sebuah hub (penghubung percabangan)</a:t>
            </a:r>
            <a:endParaRPr lang="en-US" sz="1700"/>
          </a:p>
          <a:p>
            <a:pPr marL="609600" indent="-609600">
              <a:lnSpc>
                <a:spcPct val="90000"/>
              </a:lnSpc>
              <a:buFontTx/>
              <a:buNone/>
              <a:tabLst>
                <a:tab pos="457200" algn="l"/>
              </a:tabLst>
            </a:pPr>
            <a:r>
              <a:rPr lang="en-US" sz="1800" b="1"/>
              <a:t>       </a:t>
            </a:r>
            <a:endParaRPr lang="en-US" sz="1800" i="1"/>
          </a:p>
        </p:txBody>
      </p:sp>
      <p:sp>
        <p:nvSpPr>
          <p:cNvPr id="53252" name="Text Box 5"/>
          <p:cNvSpPr txBox="1">
            <a:spLocks noChangeArrowheads="1"/>
          </p:cNvSpPr>
          <p:nvPr/>
        </p:nvSpPr>
        <p:spPr bwMode="auto">
          <a:xfrm>
            <a:off x="468313" y="2420938"/>
            <a:ext cx="2841625" cy="457200"/>
          </a:xfrm>
          <a:prstGeom prst="rect">
            <a:avLst/>
          </a:prstGeom>
          <a:noFill/>
          <a:ln w="9525">
            <a:noFill/>
            <a:miter lim="800000"/>
            <a:headEnd/>
            <a:tailEnd/>
          </a:ln>
        </p:spPr>
        <p:txBody>
          <a:bodyPr wrap="none">
            <a:spAutoFit/>
          </a:bodyPr>
          <a:lstStyle/>
          <a:p>
            <a:r>
              <a:rPr lang="en-US" sz="2400" b="1" i="1">
                <a:latin typeface="Times New Roman" pitchFamily="18" charset="0"/>
              </a:rPr>
              <a:t>Local Area Networks</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2"/>
          <p:cNvSpPr>
            <a:spLocks noChangeArrowheads="1"/>
          </p:cNvSpPr>
          <p:nvPr/>
        </p:nvSpPr>
        <p:spPr bwMode="auto">
          <a:xfrm>
            <a:off x="685800" y="6400800"/>
            <a:ext cx="1905000" cy="457200"/>
          </a:xfrm>
          <a:prstGeom prst="rect">
            <a:avLst/>
          </a:prstGeom>
          <a:noFill/>
          <a:ln w="12700">
            <a:noFill/>
            <a:miter lim="800000"/>
            <a:headEnd/>
            <a:tailEnd/>
          </a:ln>
        </p:spPr>
        <p:txBody>
          <a:bodyPr wrap="none" anchor="ctr"/>
          <a:lstStyle/>
          <a:p>
            <a:endParaRPr lang="id-ID"/>
          </a:p>
        </p:txBody>
      </p:sp>
      <p:sp>
        <p:nvSpPr>
          <p:cNvPr id="2056" name="Rectangle 3"/>
          <p:cNvSpPr>
            <a:spLocks noChangeArrowheads="1"/>
          </p:cNvSpPr>
          <p:nvPr/>
        </p:nvSpPr>
        <p:spPr bwMode="auto">
          <a:xfrm>
            <a:off x="3124200" y="6400800"/>
            <a:ext cx="2895600" cy="457200"/>
          </a:xfrm>
          <a:prstGeom prst="rect">
            <a:avLst/>
          </a:prstGeom>
          <a:noFill/>
          <a:ln w="12700">
            <a:noFill/>
            <a:miter lim="800000"/>
            <a:headEnd/>
            <a:tailEnd/>
          </a:ln>
        </p:spPr>
        <p:txBody>
          <a:bodyPr wrap="none" anchor="ctr"/>
          <a:lstStyle/>
          <a:p>
            <a:endParaRPr lang="id-ID"/>
          </a:p>
        </p:txBody>
      </p:sp>
      <p:sp>
        <p:nvSpPr>
          <p:cNvPr id="2057" name="Rectangle 4"/>
          <p:cNvSpPr>
            <a:spLocks noGrp="1" noChangeArrowheads="1"/>
          </p:cNvSpPr>
          <p:nvPr>
            <p:ph type="title"/>
          </p:nvPr>
        </p:nvSpPr>
        <p:spPr>
          <a:xfrm>
            <a:off x="611188" y="2852738"/>
            <a:ext cx="7772400" cy="1143000"/>
          </a:xfrm>
          <a:noFill/>
        </p:spPr>
        <p:txBody>
          <a:bodyPr lIns="90488" tIns="44450" rIns="90488" bIns="44450" anchor="b"/>
          <a:lstStyle/>
          <a:p>
            <a:r>
              <a:rPr lang="en-US" sz="900"/>
              <a:t> </a:t>
            </a:r>
          </a:p>
        </p:txBody>
      </p:sp>
      <p:sp>
        <p:nvSpPr>
          <p:cNvPr id="2058" name="Rectangle 5"/>
          <p:cNvSpPr>
            <a:spLocks noGrp="1" noChangeArrowheads="1"/>
          </p:cNvSpPr>
          <p:nvPr>
            <p:ph type="body" idx="1"/>
          </p:nvPr>
        </p:nvSpPr>
        <p:spPr>
          <a:xfrm>
            <a:off x="1108075" y="3824288"/>
            <a:ext cx="6778625" cy="1498600"/>
          </a:xfrm>
          <a:noFill/>
        </p:spPr>
        <p:txBody>
          <a:bodyPr lIns="90488" tIns="44450" rIns="90488" bIns="44450"/>
          <a:lstStyle/>
          <a:p>
            <a:pPr algn="ctr">
              <a:buFontTx/>
              <a:buNone/>
            </a:pPr>
            <a:r>
              <a:rPr lang="en-US" sz="1000"/>
              <a:t> </a:t>
            </a:r>
          </a:p>
        </p:txBody>
      </p:sp>
      <p:graphicFrame>
        <p:nvGraphicFramePr>
          <p:cNvPr id="2050" name="Object 2">
            <a:hlinkClick r:id="" action="ppaction://ole?verb=0"/>
          </p:cNvPr>
          <p:cNvGraphicFramePr>
            <a:graphicFrameLocks/>
          </p:cNvGraphicFramePr>
          <p:nvPr/>
        </p:nvGraphicFramePr>
        <p:xfrm>
          <a:off x="1538288" y="1076325"/>
          <a:ext cx="292100" cy="984250"/>
        </p:xfrm>
        <a:graphic>
          <a:graphicData uri="http://schemas.openxmlformats.org/presentationml/2006/ole">
            <mc:AlternateContent xmlns:mc="http://schemas.openxmlformats.org/markup-compatibility/2006">
              <mc:Choice xmlns:v="urn:schemas-microsoft-com:vml" Requires="v">
                <p:oleObj spid="_x0000_s2055" name="Clip" r:id="rId4" imgW="1344600" imgH="4516200" progId="MS_ClipArt_Gallery.2">
                  <p:embed/>
                </p:oleObj>
              </mc:Choice>
              <mc:Fallback>
                <p:oleObj name="Clip" r:id="rId4" imgW="1344600" imgH="4516200" progId="MS_ClipArt_Gallery.2">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8288" y="1076325"/>
                        <a:ext cx="29210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3">
            <a:hlinkClick r:id="" action="ppaction://ole?verb=0"/>
          </p:cNvPr>
          <p:cNvGraphicFramePr>
            <a:graphicFrameLocks/>
          </p:cNvGraphicFramePr>
          <p:nvPr/>
        </p:nvGraphicFramePr>
        <p:xfrm>
          <a:off x="1538288" y="3743325"/>
          <a:ext cx="292100" cy="984250"/>
        </p:xfrm>
        <a:graphic>
          <a:graphicData uri="http://schemas.openxmlformats.org/presentationml/2006/ole">
            <mc:AlternateContent xmlns:mc="http://schemas.openxmlformats.org/markup-compatibility/2006">
              <mc:Choice xmlns:v="urn:schemas-microsoft-com:vml" Requires="v">
                <p:oleObj spid="_x0000_s2056" name="Clip" r:id="rId6" imgW="1344600" imgH="4516200" progId="MS_ClipArt_Gallery.2">
                  <p:embed/>
                </p:oleObj>
              </mc:Choice>
              <mc:Fallback>
                <p:oleObj name="Clip" r:id="rId6" imgW="1344600" imgH="4516200" progId="MS_ClipArt_Gallery.2">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8288" y="3743325"/>
                        <a:ext cx="29210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2" name="Object 4">
            <a:hlinkClick r:id="" action="ppaction://ole?verb=0"/>
          </p:cNvPr>
          <p:cNvGraphicFramePr>
            <a:graphicFrameLocks/>
          </p:cNvGraphicFramePr>
          <p:nvPr/>
        </p:nvGraphicFramePr>
        <p:xfrm>
          <a:off x="1420813" y="2471738"/>
          <a:ext cx="423862" cy="838200"/>
        </p:xfrm>
        <a:graphic>
          <a:graphicData uri="http://schemas.openxmlformats.org/presentationml/2006/ole">
            <mc:AlternateContent xmlns:mc="http://schemas.openxmlformats.org/markup-compatibility/2006">
              <mc:Choice xmlns:v="urn:schemas-microsoft-com:vml" Requires="v">
                <p:oleObj spid="_x0000_s2057" name="Clip" r:id="rId8" imgW="1428480" imgH="3433680" progId="MS_ClipArt_Gallery.2">
                  <p:embed/>
                </p:oleObj>
              </mc:Choice>
              <mc:Fallback>
                <p:oleObj name="Clip" r:id="rId8" imgW="1428480" imgH="3433680" progId="MS_ClipArt_Gallery.2">
                  <p:embed/>
                  <p:pic>
                    <p:nvPicPr>
                      <p:cNvPr id="0"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20813" y="2471738"/>
                        <a:ext cx="42386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3" name="Object 5">
            <a:hlinkClick r:id="" action="ppaction://ole?verb=0"/>
          </p:cNvPr>
          <p:cNvGraphicFramePr>
            <a:graphicFrameLocks/>
          </p:cNvGraphicFramePr>
          <p:nvPr/>
        </p:nvGraphicFramePr>
        <p:xfrm>
          <a:off x="1420813" y="5291138"/>
          <a:ext cx="423862" cy="914400"/>
        </p:xfrm>
        <a:graphic>
          <a:graphicData uri="http://schemas.openxmlformats.org/presentationml/2006/ole">
            <mc:AlternateContent xmlns:mc="http://schemas.openxmlformats.org/markup-compatibility/2006">
              <mc:Choice xmlns:v="urn:schemas-microsoft-com:vml" Requires="v">
                <p:oleObj spid="_x0000_s2058" name="Clip" r:id="rId10" imgW="1428480" imgH="3433680" progId="MS_ClipArt_Gallery.2">
                  <p:embed/>
                </p:oleObj>
              </mc:Choice>
              <mc:Fallback>
                <p:oleObj name="Clip" r:id="rId10" imgW="1428480" imgH="3433680" progId="MS_ClipArt_Gallery.2">
                  <p:embed/>
                  <p:pic>
                    <p:nvPicPr>
                      <p:cNvPr id="0" name="Object 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20813" y="5291138"/>
                        <a:ext cx="42386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9" name="Line 10"/>
          <p:cNvSpPr>
            <a:spLocks noChangeShapeType="1"/>
          </p:cNvSpPr>
          <p:nvPr/>
        </p:nvSpPr>
        <p:spPr bwMode="auto">
          <a:xfrm>
            <a:off x="1068388" y="1341438"/>
            <a:ext cx="0" cy="2032000"/>
          </a:xfrm>
          <a:prstGeom prst="line">
            <a:avLst/>
          </a:prstGeom>
          <a:noFill/>
          <a:ln w="25400">
            <a:solidFill>
              <a:srgbClr val="FE9B03"/>
            </a:solidFill>
            <a:round/>
            <a:headEnd/>
            <a:tailEnd/>
          </a:ln>
        </p:spPr>
        <p:txBody>
          <a:bodyPr wrap="none" anchor="ctr"/>
          <a:lstStyle/>
          <a:p>
            <a:endParaRPr lang="id-ID"/>
          </a:p>
        </p:txBody>
      </p:sp>
      <p:sp>
        <p:nvSpPr>
          <p:cNvPr id="2060" name="Arc 11"/>
          <p:cNvSpPr>
            <a:spLocks/>
          </p:cNvSpPr>
          <p:nvPr/>
        </p:nvSpPr>
        <p:spPr bwMode="auto">
          <a:xfrm>
            <a:off x="1082675" y="1114425"/>
            <a:ext cx="139700" cy="215900"/>
          </a:xfrm>
          <a:custGeom>
            <a:avLst/>
            <a:gdLst>
              <a:gd name="T0" fmla="*/ 0 w 21600"/>
              <a:gd name="T1" fmla="*/ 2147483647 h 21599"/>
              <a:gd name="T2" fmla="*/ 2147483647 w 21600"/>
              <a:gd name="T3" fmla="*/ 0 h 21599"/>
              <a:gd name="T4" fmla="*/ 2147483647 w 21600"/>
              <a:gd name="T5" fmla="*/ 2147483647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765"/>
                  <a:pt x="9521" y="134"/>
                  <a:pt x="21355" y="0"/>
                </a:cubicBezTo>
              </a:path>
              <a:path w="21600" h="21599" stroke="0" extrusionOk="0">
                <a:moveTo>
                  <a:pt x="0" y="21599"/>
                </a:moveTo>
                <a:cubicBezTo>
                  <a:pt x="0" y="9765"/>
                  <a:pt x="9521" y="134"/>
                  <a:pt x="21355" y="0"/>
                </a:cubicBezTo>
                <a:lnTo>
                  <a:pt x="21600" y="21599"/>
                </a:lnTo>
                <a:close/>
              </a:path>
            </a:pathLst>
          </a:custGeom>
          <a:noFill/>
          <a:ln w="25400" cap="rnd">
            <a:solidFill>
              <a:srgbClr val="FE9B03"/>
            </a:solidFill>
            <a:round/>
            <a:headEnd/>
            <a:tailEnd/>
          </a:ln>
        </p:spPr>
        <p:txBody>
          <a:bodyPr wrap="none" anchor="ctr"/>
          <a:lstStyle/>
          <a:p>
            <a:endParaRPr lang="id-ID"/>
          </a:p>
        </p:txBody>
      </p:sp>
      <p:sp>
        <p:nvSpPr>
          <p:cNvPr id="2061" name="Line 12"/>
          <p:cNvSpPr>
            <a:spLocks noChangeShapeType="1"/>
          </p:cNvSpPr>
          <p:nvPr/>
        </p:nvSpPr>
        <p:spPr bwMode="auto">
          <a:xfrm>
            <a:off x="1068388" y="3779838"/>
            <a:ext cx="0" cy="2184400"/>
          </a:xfrm>
          <a:prstGeom prst="line">
            <a:avLst/>
          </a:prstGeom>
          <a:noFill/>
          <a:ln w="25400">
            <a:solidFill>
              <a:srgbClr val="FE9B03"/>
            </a:solidFill>
            <a:round/>
            <a:headEnd/>
            <a:tailEnd/>
          </a:ln>
        </p:spPr>
        <p:txBody>
          <a:bodyPr wrap="none" anchor="ctr"/>
          <a:lstStyle/>
          <a:p>
            <a:endParaRPr lang="id-ID"/>
          </a:p>
        </p:txBody>
      </p:sp>
      <p:sp>
        <p:nvSpPr>
          <p:cNvPr id="151565" name="Rectangle 13"/>
          <p:cNvSpPr>
            <a:spLocks noChangeArrowheads="1"/>
          </p:cNvSpPr>
          <p:nvPr/>
        </p:nvSpPr>
        <p:spPr bwMode="auto">
          <a:xfrm>
            <a:off x="133350" y="2914650"/>
            <a:ext cx="735013" cy="376238"/>
          </a:xfrm>
          <a:prstGeom prst="rect">
            <a:avLst/>
          </a:prstGeom>
          <a:noFill/>
          <a:ln w="12700">
            <a:noFill/>
            <a:miter lim="800000"/>
            <a:headEnd/>
            <a:tailEnd/>
          </a:ln>
          <a:effectLst/>
        </p:spPr>
        <p:txBody>
          <a:bodyPr wrap="none" lIns="90488" tIns="44450" rIns="90488" bIns="44450">
            <a:spAutoFit/>
          </a:bodyPr>
          <a:lstStyle/>
          <a:p>
            <a:pPr eaLnBrk="0" hangingPunct="0">
              <a:defRPr/>
            </a:pPr>
            <a:r>
              <a:rPr lang="en-US">
                <a:solidFill>
                  <a:srgbClr val="FE9B03"/>
                </a:solidFill>
                <a:effectLst>
                  <a:outerShdw blurRad="38100" dist="38100" dir="2700000" algn="tl">
                    <a:srgbClr val="C0C0C0"/>
                  </a:outerShdw>
                </a:effectLst>
                <a:latin typeface="Impact" pitchFamily="34" charset="0"/>
              </a:rPr>
              <a:t>Users</a:t>
            </a:r>
          </a:p>
        </p:txBody>
      </p:sp>
      <p:sp>
        <p:nvSpPr>
          <p:cNvPr id="151566" name="Rectangle 14"/>
          <p:cNvSpPr>
            <a:spLocks noChangeArrowheads="1"/>
          </p:cNvSpPr>
          <p:nvPr/>
        </p:nvSpPr>
        <p:spPr bwMode="auto">
          <a:xfrm>
            <a:off x="1201738" y="2109788"/>
            <a:ext cx="1057275" cy="301625"/>
          </a:xfrm>
          <a:prstGeom prst="rect">
            <a:avLst/>
          </a:prstGeom>
          <a:noFill/>
          <a:ln w="12700">
            <a:noFill/>
            <a:miter lim="800000"/>
            <a:headEnd/>
            <a:tailEnd/>
          </a:ln>
          <a:effectLst/>
        </p:spPr>
        <p:txBody>
          <a:bodyPr wrap="none" lIns="90488" tIns="44450" rIns="90488" bIns="44450">
            <a:spAutoFit/>
          </a:bodyPr>
          <a:lstStyle/>
          <a:p>
            <a:pPr eaLnBrk="0" hangingPunct="0">
              <a:defRPr/>
            </a:pPr>
            <a:r>
              <a:rPr lang="en-US" sz="1400" b="1">
                <a:solidFill>
                  <a:srgbClr val="8CF4EA"/>
                </a:solidFill>
                <a:effectLst>
                  <a:outerShdw blurRad="38100" dist="38100" dir="2700000" algn="tl">
                    <a:srgbClr val="C0C0C0"/>
                  </a:outerShdw>
                </a:effectLst>
              </a:rPr>
              <a:t>Manager 1</a:t>
            </a:r>
          </a:p>
        </p:txBody>
      </p:sp>
      <p:sp>
        <p:nvSpPr>
          <p:cNvPr id="151567" name="Rectangle 15"/>
          <p:cNvSpPr>
            <a:spLocks noChangeArrowheads="1"/>
          </p:cNvSpPr>
          <p:nvPr/>
        </p:nvSpPr>
        <p:spPr bwMode="auto">
          <a:xfrm>
            <a:off x="1233488" y="3405188"/>
            <a:ext cx="1138237" cy="301625"/>
          </a:xfrm>
          <a:prstGeom prst="rect">
            <a:avLst/>
          </a:prstGeom>
          <a:noFill/>
          <a:ln w="12700">
            <a:noFill/>
            <a:miter lim="800000"/>
            <a:headEnd/>
            <a:tailEnd/>
          </a:ln>
          <a:effectLst/>
        </p:spPr>
        <p:txBody>
          <a:bodyPr wrap="none" lIns="90488" tIns="44450" rIns="90488" bIns="44450">
            <a:spAutoFit/>
          </a:bodyPr>
          <a:lstStyle/>
          <a:p>
            <a:pPr algn="ctr" eaLnBrk="0" hangingPunct="0">
              <a:defRPr/>
            </a:pPr>
            <a:r>
              <a:rPr lang="en-US" sz="1400" b="1">
                <a:solidFill>
                  <a:srgbClr val="8CF4EA"/>
                </a:solidFill>
                <a:effectLst>
                  <a:outerShdw blurRad="38100" dist="38100" dir="2700000" algn="tl">
                    <a:srgbClr val="C0C0C0"/>
                  </a:outerShdw>
                </a:effectLst>
              </a:rPr>
              <a:t>Secretary 1</a:t>
            </a:r>
          </a:p>
        </p:txBody>
      </p:sp>
      <p:sp>
        <p:nvSpPr>
          <p:cNvPr id="151568" name="Rectangle 16"/>
          <p:cNvSpPr>
            <a:spLocks noChangeArrowheads="1"/>
          </p:cNvSpPr>
          <p:nvPr/>
        </p:nvSpPr>
        <p:spPr bwMode="auto">
          <a:xfrm>
            <a:off x="1201738" y="4775200"/>
            <a:ext cx="1138237" cy="301625"/>
          </a:xfrm>
          <a:prstGeom prst="rect">
            <a:avLst/>
          </a:prstGeom>
          <a:noFill/>
          <a:ln w="12700">
            <a:noFill/>
            <a:miter lim="800000"/>
            <a:headEnd/>
            <a:tailEnd/>
          </a:ln>
          <a:effectLst/>
        </p:spPr>
        <p:txBody>
          <a:bodyPr wrap="none" lIns="90488" tIns="44450" rIns="90488" bIns="44450">
            <a:spAutoFit/>
          </a:bodyPr>
          <a:lstStyle/>
          <a:p>
            <a:pPr eaLnBrk="0" hangingPunct="0">
              <a:defRPr/>
            </a:pPr>
            <a:r>
              <a:rPr lang="en-US" sz="1400" b="1">
                <a:solidFill>
                  <a:srgbClr val="8CF4EA"/>
                </a:solidFill>
                <a:effectLst>
                  <a:outerShdw blurRad="38100" dist="38100" dir="2700000" algn="tl">
                    <a:srgbClr val="C0C0C0"/>
                  </a:outerShdw>
                </a:effectLst>
              </a:rPr>
              <a:t>Secretary 2</a:t>
            </a:r>
          </a:p>
        </p:txBody>
      </p:sp>
      <p:sp>
        <p:nvSpPr>
          <p:cNvPr id="151569" name="Rectangle 17"/>
          <p:cNvSpPr>
            <a:spLocks noChangeArrowheads="1"/>
          </p:cNvSpPr>
          <p:nvPr/>
        </p:nvSpPr>
        <p:spPr bwMode="auto">
          <a:xfrm>
            <a:off x="2601913" y="1347788"/>
            <a:ext cx="1204912" cy="514350"/>
          </a:xfrm>
          <a:prstGeom prst="rect">
            <a:avLst/>
          </a:prstGeom>
          <a:noFill/>
          <a:ln w="12700">
            <a:noFill/>
            <a:miter lim="800000"/>
            <a:headEnd/>
            <a:tailEnd/>
          </a:ln>
          <a:effectLst/>
        </p:spPr>
        <p:txBody>
          <a:bodyPr wrap="none" lIns="90488" tIns="44450" rIns="90488" bIns="44450">
            <a:spAutoFit/>
          </a:bodyPr>
          <a:lstStyle/>
          <a:p>
            <a:pPr algn="ctr" eaLnBrk="0" hangingPunct="0">
              <a:defRPr/>
            </a:pPr>
            <a:r>
              <a:rPr lang="en-US" sz="1400" b="1">
                <a:effectLst>
                  <a:outerShdw blurRad="38100" dist="38100" dir="2700000" algn="tl">
                    <a:srgbClr val="C0C0C0"/>
                  </a:outerShdw>
                </a:effectLst>
              </a:rPr>
              <a:t>Workstation</a:t>
            </a:r>
          </a:p>
          <a:p>
            <a:pPr algn="ctr" eaLnBrk="0" hangingPunct="0">
              <a:defRPr/>
            </a:pPr>
            <a:r>
              <a:rPr lang="en-US" sz="1400" b="1">
                <a:effectLst>
                  <a:outerShdw blurRad="38100" dist="38100" dir="2700000" algn="tl">
                    <a:srgbClr val="C0C0C0"/>
                  </a:outerShdw>
                </a:effectLst>
              </a:rPr>
              <a:t>1</a:t>
            </a:r>
          </a:p>
        </p:txBody>
      </p:sp>
      <p:sp>
        <p:nvSpPr>
          <p:cNvPr id="151570" name="Rectangle 18"/>
          <p:cNvSpPr>
            <a:spLocks noChangeArrowheads="1"/>
          </p:cNvSpPr>
          <p:nvPr/>
        </p:nvSpPr>
        <p:spPr bwMode="auto">
          <a:xfrm>
            <a:off x="2601913" y="2643188"/>
            <a:ext cx="1204912" cy="514350"/>
          </a:xfrm>
          <a:prstGeom prst="rect">
            <a:avLst/>
          </a:prstGeom>
          <a:noFill/>
          <a:ln w="12700">
            <a:noFill/>
            <a:miter lim="800000"/>
            <a:headEnd/>
            <a:tailEnd/>
          </a:ln>
          <a:effectLst/>
        </p:spPr>
        <p:txBody>
          <a:bodyPr wrap="none" lIns="90488" tIns="44450" rIns="90488" bIns="44450">
            <a:spAutoFit/>
          </a:bodyPr>
          <a:lstStyle/>
          <a:p>
            <a:pPr algn="ctr" eaLnBrk="0" hangingPunct="0">
              <a:defRPr/>
            </a:pPr>
            <a:r>
              <a:rPr lang="en-US" sz="1400" b="1">
                <a:effectLst>
                  <a:outerShdw blurRad="38100" dist="38100" dir="2700000" algn="tl">
                    <a:srgbClr val="C0C0C0"/>
                  </a:outerShdw>
                </a:effectLst>
              </a:rPr>
              <a:t>Workstation</a:t>
            </a:r>
          </a:p>
          <a:p>
            <a:pPr algn="ctr" eaLnBrk="0" hangingPunct="0">
              <a:defRPr/>
            </a:pPr>
            <a:r>
              <a:rPr lang="en-US" sz="1400" b="1">
                <a:effectLst>
                  <a:outerShdw blurRad="38100" dist="38100" dir="2700000" algn="tl">
                    <a:srgbClr val="C0C0C0"/>
                  </a:outerShdw>
                </a:effectLst>
              </a:rPr>
              <a:t>2</a:t>
            </a:r>
          </a:p>
        </p:txBody>
      </p:sp>
      <p:sp>
        <p:nvSpPr>
          <p:cNvPr id="151571" name="Rectangle 19"/>
          <p:cNvSpPr>
            <a:spLocks noChangeArrowheads="1"/>
          </p:cNvSpPr>
          <p:nvPr/>
        </p:nvSpPr>
        <p:spPr bwMode="auto">
          <a:xfrm>
            <a:off x="2601913" y="3937000"/>
            <a:ext cx="1204912" cy="514350"/>
          </a:xfrm>
          <a:prstGeom prst="rect">
            <a:avLst/>
          </a:prstGeom>
          <a:noFill/>
          <a:ln w="12700">
            <a:noFill/>
            <a:miter lim="800000"/>
            <a:headEnd/>
            <a:tailEnd/>
          </a:ln>
          <a:effectLst/>
        </p:spPr>
        <p:txBody>
          <a:bodyPr wrap="none" lIns="90488" tIns="44450" rIns="90488" bIns="44450">
            <a:spAutoFit/>
          </a:bodyPr>
          <a:lstStyle/>
          <a:p>
            <a:pPr algn="ctr" eaLnBrk="0" hangingPunct="0">
              <a:defRPr/>
            </a:pPr>
            <a:r>
              <a:rPr lang="en-US" sz="1400" b="1">
                <a:effectLst>
                  <a:outerShdw blurRad="38100" dist="38100" dir="2700000" algn="tl">
                    <a:srgbClr val="C0C0C0"/>
                  </a:outerShdw>
                </a:effectLst>
              </a:rPr>
              <a:t>Workstation</a:t>
            </a:r>
          </a:p>
          <a:p>
            <a:pPr algn="ctr" eaLnBrk="0" hangingPunct="0">
              <a:defRPr/>
            </a:pPr>
            <a:r>
              <a:rPr lang="en-US" sz="1400" b="1">
                <a:effectLst>
                  <a:outerShdw blurRad="38100" dist="38100" dir="2700000" algn="tl">
                    <a:srgbClr val="C0C0C0"/>
                  </a:outerShdw>
                </a:effectLst>
              </a:rPr>
              <a:t>3</a:t>
            </a:r>
          </a:p>
        </p:txBody>
      </p:sp>
      <p:sp>
        <p:nvSpPr>
          <p:cNvPr id="151572" name="Rectangle 20"/>
          <p:cNvSpPr>
            <a:spLocks noChangeArrowheads="1"/>
          </p:cNvSpPr>
          <p:nvPr/>
        </p:nvSpPr>
        <p:spPr bwMode="auto">
          <a:xfrm>
            <a:off x="2601913" y="5308600"/>
            <a:ext cx="1204912" cy="514350"/>
          </a:xfrm>
          <a:prstGeom prst="rect">
            <a:avLst/>
          </a:prstGeom>
          <a:noFill/>
          <a:ln w="12700">
            <a:noFill/>
            <a:miter lim="800000"/>
            <a:headEnd/>
            <a:tailEnd/>
          </a:ln>
          <a:effectLst/>
        </p:spPr>
        <p:txBody>
          <a:bodyPr wrap="none" lIns="90488" tIns="44450" rIns="90488" bIns="44450">
            <a:spAutoFit/>
          </a:bodyPr>
          <a:lstStyle/>
          <a:p>
            <a:pPr algn="ctr" eaLnBrk="0" hangingPunct="0">
              <a:defRPr/>
            </a:pPr>
            <a:r>
              <a:rPr lang="en-US" sz="1400" b="1">
                <a:effectLst>
                  <a:outerShdw blurRad="38100" dist="38100" dir="2700000" algn="tl">
                    <a:srgbClr val="C0C0C0"/>
                  </a:outerShdw>
                </a:effectLst>
              </a:rPr>
              <a:t>Workstation</a:t>
            </a:r>
          </a:p>
          <a:p>
            <a:pPr algn="ctr" eaLnBrk="0" hangingPunct="0">
              <a:defRPr/>
            </a:pPr>
            <a:r>
              <a:rPr lang="en-US" sz="1400" b="1">
                <a:effectLst>
                  <a:outerShdw blurRad="38100" dist="38100" dir="2700000" algn="tl">
                    <a:srgbClr val="C0C0C0"/>
                  </a:outerShdw>
                </a:effectLst>
              </a:rPr>
              <a:t>4</a:t>
            </a:r>
          </a:p>
        </p:txBody>
      </p:sp>
      <p:sp>
        <p:nvSpPr>
          <p:cNvPr id="2070" name="Rectangle 21"/>
          <p:cNvSpPr>
            <a:spLocks noChangeArrowheads="1"/>
          </p:cNvSpPr>
          <p:nvPr/>
        </p:nvSpPr>
        <p:spPr bwMode="auto">
          <a:xfrm>
            <a:off x="2522538" y="1182688"/>
            <a:ext cx="1358900" cy="825500"/>
          </a:xfrm>
          <a:prstGeom prst="rect">
            <a:avLst/>
          </a:prstGeom>
          <a:noFill/>
          <a:ln w="12700">
            <a:solidFill>
              <a:schemeClr val="tx1"/>
            </a:solidFill>
            <a:miter lim="800000"/>
            <a:headEnd/>
            <a:tailEnd/>
          </a:ln>
        </p:spPr>
        <p:txBody>
          <a:bodyPr wrap="none" anchor="ctr"/>
          <a:lstStyle/>
          <a:p>
            <a:endParaRPr lang="id-ID"/>
          </a:p>
        </p:txBody>
      </p:sp>
      <p:sp>
        <p:nvSpPr>
          <p:cNvPr id="2071" name="Rectangle 22"/>
          <p:cNvSpPr>
            <a:spLocks noChangeArrowheads="1"/>
          </p:cNvSpPr>
          <p:nvPr/>
        </p:nvSpPr>
        <p:spPr bwMode="auto">
          <a:xfrm>
            <a:off x="2522538" y="2478088"/>
            <a:ext cx="1358900" cy="825500"/>
          </a:xfrm>
          <a:prstGeom prst="rect">
            <a:avLst/>
          </a:prstGeom>
          <a:noFill/>
          <a:ln w="12700">
            <a:solidFill>
              <a:schemeClr val="tx1"/>
            </a:solidFill>
            <a:miter lim="800000"/>
            <a:headEnd/>
            <a:tailEnd/>
          </a:ln>
        </p:spPr>
        <p:txBody>
          <a:bodyPr wrap="none" anchor="ctr"/>
          <a:lstStyle/>
          <a:p>
            <a:endParaRPr lang="id-ID"/>
          </a:p>
        </p:txBody>
      </p:sp>
      <p:sp>
        <p:nvSpPr>
          <p:cNvPr id="2072" name="Rectangle 23"/>
          <p:cNvSpPr>
            <a:spLocks noChangeArrowheads="1"/>
          </p:cNvSpPr>
          <p:nvPr/>
        </p:nvSpPr>
        <p:spPr bwMode="auto">
          <a:xfrm>
            <a:off x="2522538" y="3773488"/>
            <a:ext cx="1358900" cy="825500"/>
          </a:xfrm>
          <a:prstGeom prst="rect">
            <a:avLst/>
          </a:prstGeom>
          <a:noFill/>
          <a:ln w="12700">
            <a:solidFill>
              <a:schemeClr val="tx1"/>
            </a:solidFill>
            <a:miter lim="800000"/>
            <a:headEnd/>
            <a:tailEnd/>
          </a:ln>
        </p:spPr>
        <p:txBody>
          <a:bodyPr wrap="none" anchor="ctr"/>
          <a:lstStyle/>
          <a:p>
            <a:endParaRPr lang="id-ID"/>
          </a:p>
        </p:txBody>
      </p:sp>
      <p:sp>
        <p:nvSpPr>
          <p:cNvPr id="2073" name="Rectangle 24"/>
          <p:cNvSpPr>
            <a:spLocks noChangeArrowheads="1"/>
          </p:cNvSpPr>
          <p:nvPr/>
        </p:nvSpPr>
        <p:spPr bwMode="auto">
          <a:xfrm>
            <a:off x="2522538" y="5145088"/>
            <a:ext cx="1358900" cy="825500"/>
          </a:xfrm>
          <a:prstGeom prst="rect">
            <a:avLst/>
          </a:prstGeom>
          <a:noFill/>
          <a:ln w="12700">
            <a:solidFill>
              <a:schemeClr val="tx1"/>
            </a:solidFill>
            <a:miter lim="800000"/>
            <a:headEnd/>
            <a:tailEnd/>
          </a:ln>
        </p:spPr>
        <p:txBody>
          <a:bodyPr wrap="none" anchor="ctr"/>
          <a:lstStyle/>
          <a:p>
            <a:endParaRPr lang="id-ID"/>
          </a:p>
        </p:txBody>
      </p:sp>
      <p:sp>
        <p:nvSpPr>
          <p:cNvPr id="2074" name="Rectangle 25"/>
          <p:cNvSpPr>
            <a:spLocks noChangeArrowheads="1"/>
          </p:cNvSpPr>
          <p:nvPr/>
        </p:nvSpPr>
        <p:spPr bwMode="auto">
          <a:xfrm>
            <a:off x="4503738" y="1258888"/>
            <a:ext cx="444500" cy="4711700"/>
          </a:xfrm>
          <a:prstGeom prst="rect">
            <a:avLst/>
          </a:prstGeom>
          <a:noFill/>
          <a:ln w="12700">
            <a:solidFill>
              <a:schemeClr val="tx1"/>
            </a:solidFill>
            <a:miter lim="800000"/>
            <a:headEnd/>
            <a:tailEnd/>
          </a:ln>
        </p:spPr>
        <p:txBody>
          <a:bodyPr wrap="none" anchor="ctr"/>
          <a:lstStyle/>
          <a:p>
            <a:endParaRPr lang="id-ID"/>
          </a:p>
        </p:txBody>
      </p:sp>
      <p:sp>
        <p:nvSpPr>
          <p:cNvPr id="151578" name="Rectangle 26"/>
          <p:cNvSpPr>
            <a:spLocks noChangeArrowheads="1"/>
          </p:cNvSpPr>
          <p:nvPr/>
        </p:nvSpPr>
        <p:spPr bwMode="auto">
          <a:xfrm>
            <a:off x="1276350" y="5656263"/>
            <a:ext cx="1069975" cy="527050"/>
          </a:xfrm>
          <a:prstGeom prst="rect">
            <a:avLst/>
          </a:prstGeom>
          <a:noFill/>
          <a:ln w="12700">
            <a:noFill/>
            <a:miter lim="800000"/>
            <a:headEnd/>
            <a:tailEnd/>
          </a:ln>
          <a:effectLst/>
        </p:spPr>
        <p:txBody>
          <a:bodyPr wrap="none" lIns="90488" tIns="44450" rIns="90488" bIns="44450">
            <a:spAutoFit/>
          </a:bodyPr>
          <a:lstStyle/>
          <a:p>
            <a:pPr eaLnBrk="0" hangingPunct="0">
              <a:defRPr/>
            </a:pPr>
            <a:r>
              <a:rPr lang="en-US" sz="1400" b="1">
                <a:solidFill>
                  <a:srgbClr val="8CF4EA"/>
                </a:solidFill>
                <a:effectLst>
                  <a:outerShdw blurRad="38100" dist="38100" dir="2700000" algn="tl">
                    <a:srgbClr val="C0C0C0"/>
                  </a:outerShdw>
                </a:effectLst>
              </a:rPr>
              <a:t>Manager 2</a:t>
            </a:r>
          </a:p>
          <a:p>
            <a:pPr eaLnBrk="0" latinLnBrk="1" hangingPunct="0">
              <a:defRPr/>
            </a:pPr>
            <a:endParaRPr lang="en-US" sz="1400" b="1">
              <a:solidFill>
                <a:srgbClr val="8CF4EA"/>
              </a:solidFill>
              <a:effectLst>
                <a:outerShdw blurRad="38100" dist="38100" dir="2700000" algn="tl">
                  <a:srgbClr val="C0C0C0"/>
                </a:outerShdw>
              </a:effectLst>
            </a:endParaRPr>
          </a:p>
        </p:txBody>
      </p:sp>
      <p:sp>
        <p:nvSpPr>
          <p:cNvPr id="151579" name="Rectangle 27"/>
          <p:cNvSpPr>
            <a:spLocks noChangeArrowheads="1"/>
          </p:cNvSpPr>
          <p:nvPr/>
        </p:nvSpPr>
        <p:spPr bwMode="auto">
          <a:xfrm>
            <a:off x="5659438" y="3328988"/>
            <a:ext cx="881062" cy="514350"/>
          </a:xfrm>
          <a:prstGeom prst="rect">
            <a:avLst/>
          </a:prstGeom>
          <a:noFill/>
          <a:ln w="12700">
            <a:noFill/>
            <a:miter lim="800000"/>
            <a:headEnd/>
            <a:tailEnd/>
          </a:ln>
          <a:effectLst/>
        </p:spPr>
        <p:txBody>
          <a:bodyPr wrap="none" lIns="90488" tIns="44450" rIns="90488" bIns="44450">
            <a:spAutoFit/>
          </a:bodyPr>
          <a:lstStyle/>
          <a:p>
            <a:pPr algn="ctr" eaLnBrk="0" hangingPunct="0">
              <a:defRPr/>
            </a:pPr>
            <a:r>
              <a:rPr lang="en-US" sz="1400" b="1">
                <a:effectLst>
                  <a:outerShdw blurRad="38100" dist="38100" dir="2700000" algn="tl">
                    <a:srgbClr val="C0C0C0"/>
                  </a:outerShdw>
                </a:effectLst>
              </a:rPr>
              <a:t>Network</a:t>
            </a:r>
          </a:p>
          <a:p>
            <a:pPr algn="ctr" eaLnBrk="0" hangingPunct="0">
              <a:defRPr/>
            </a:pPr>
            <a:r>
              <a:rPr lang="en-US" sz="1400" b="1">
                <a:effectLst>
                  <a:outerShdw blurRad="38100" dist="38100" dir="2700000" algn="tl">
                    <a:srgbClr val="C0C0C0"/>
                  </a:outerShdw>
                </a:effectLst>
              </a:rPr>
              <a:t>Server</a:t>
            </a:r>
          </a:p>
        </p:txBody>
      </p:sp>
      <p:sp>
        <p:nvSpPr>
          <p:cNvPr id="2077" name="Rectangle 28"/>
          <p:cNvSpPr>
            <a:spLocks noChangeArrowheads="1"/>
          </p:cNvSpPr>
          <p:nvPr/>
        </p:nvSpPr>
        <p:spPr bwMode="auto">
          <a:xfrm>
            <a:off x="5570538" y="3163888"/>
            <a:ext cx="1054100" cy="825500"/>
          </a:xfrm>
          <a:prstGeom prst="rect">
            <a:avLst/>
          </a:prstGeom>
          <a:noFill/>
          <a:ln w="12700">
            <a:solidFill>
              <a:schemeClr val="tx1"/>
            </a:solidFill>
            <a:miter lim="800000"/>
            <a:headEnd/>
            <a:tailEnd/>
          </a:ln>
        </p:spPr>
        <p:txBody>
          <a:bodyPr wrap="none" anchor="ctr"/>
          <a:lstStyle/>
          <a:p>
            <a:endParaRPr lang="id-ID"/>
          </a:p>
        </p:txBody>
      </p:sp>
      <p:sp>
        <p:nvSpPr>
          <p:cNvPr id="2078" name="Oval 29"/>
          <p:cNvSpPr>
            <a:spLocks noChangeArrowheads="1"/>
          </p:cNvSpPr>
          <p:nvPr/>
        </p:nvSpPr>
        <p:spPr bwMode="auto">
          <a:xfrm>
            <a:off x="5729288" y="4618038"/>
            <a:ext cx="812800" cy="127000"/>
          </a:xfrm>
          <a:prstGeom prst="ellipse">
            <a:avLst/>
          </a:prstGeom>
          <a:noFill/>
          <a:ln w="25400">
            <a:solidFill>
              <a:schemeClr val="tx1"/>
            </a:solidFill>
            <a:round/>
            <a:headEnd/>
            <a:tailEnd/>
          </a:ln>
        </p:spPr>
        <p:txBody>
          <a:bodyPr wrap="none" anchor="ctr"/>
          <a:lstStyle/>
          <a:p>
            <a:endParaRPr lang="id-ID"/>
          </a:p>
        </p:txBody>
      </p:sp>
      <p:sp>
        <p:nvSpPr>
          <p:cNvPr id="151582" name="Rectangle 30"/>
          <p:cNvSpPr>
            <a:spLocks noChangeArrowheads="1"/>
          </p:cNvSpPr>
          <p:nvPr/>
        </p:nvSpPr>
        <p:spPr bwMode="auto">
          <a:xfrm>
            <a:off x="5881688" y="4927600"/>
            <a:ext cx="585787" cy="514350"/>
          </a:xfrm>
          <a:prstGeom prst="rect">
            <a:avLst/>
          </a:prstGeom>
          <a:noFill/>
          <a:ln w="12700">
            <a:noFill/>
            <a:miter lim="800000"/>
            <a:headEnd/>
            <a:tailEnd/>
          </a:ln>
          <a:effectLst/>
        </p:spPr>
        <p:txBody>
          <a:bodyPr wrap="none" lIns="90488" tIns="44450" rIns="90488" bIns="44450">
            <a:spAutoFit/>
          </a:bodyPr>
          <a:lstStyle/>
          <a:p>
            <a:pPr algn="ctr" eaLnBrk="0" hangingPunct="0">
              <a:defRPr/>
            </a:pPr>
            <a:r>
              <a:rPr lang="en-US" sz="1400" b="1">
                <a:effectLst>
                  <a:outerShdw blurRad="38100" dist="38100" dir="2700000" algn="tl">
                    <a:srgbClr val="C0C0C0"/>
                  </a:outerShdw>
                </a:effectLst>
              </a:rPr>
              <a:t>Hard</a:t>
            </a:r>
          </a:p>
          <a:p>
            <a:pPr algn="ctr" eaLnBrk="0" hangingPunct="0">
              <a:defRPr/>
            </a:pPr>
            <a:r>
              <a:rPr lang="en-US" sz="1400" b="1">
                <a:effectLst>
                  <a:outerShdw blurRad="38100" dist="38100" dir="2700000" algn="tl">
                    <a:srgbClr val="C0C0C0"/>
                  </a:outerShdw>
                </a:effectLst>
              </a:rPr>
              <a:t>Disk</a:t>
            </a:r>
          </a:p>
        </p:txBody>
      </p:sp>
      <p:sp>
        <p:nvSpPr>
          <p:cNvPr id="2080" name="Line 31"/>
          <p:cNvSpPr>
            <a:spLocks noChangeShapeType="1"/>
          </p:cNvSpPr>
          <p:nvPr/>
        </p:nvSpPr>
        <p:spPr bwMode="auto">
          <a:xfrm>
            <a:off x="6694488" y="3614738"/>
            <a:ext cx="177800" cy="0"/>
          </a:xfrm>
          <a:prstGeom prst="line">
            <a:avLst/>
          </a:prstGeom>
          <a:noFill/>
          <a:ln w="127000">
            <a:solidFill>
              <a:schemeClr val="tx1"/>
            </a:solidFill>
            <a:round/>
            <a:headEnd/>
            <a:tailEnd/>
          </a:ln>
        </p:spPr>
        <p:txBody>
          <a:bodyPr wrap="none" anchor="ctr"/>
          <a:lstStyle/>
          <a:p>
            <a:endParaRPr lang="id-ID"/>
          </a:p>
        </p:txBody>
      </p:sp>
      <p:sp>
        <p:nvSpPr>
          <p:cNvPr id="2081" name="Line 32"/>
          <p:cNvSpPr>
            <a:spLocks noChangeShapeType="1"/>
          </p:cNvSpPr>
          <p:nvPr/>
        </p:nvSpPr>
        <p:spPr bwMode="auto">
          <a:xfrm>
            <a:off x="7469188" y="2173288"/>
            <a:ext cx="0" cy="977900"/>
          </a:xfrm>
          <a:prstGeom prst="line">
            <a:avLst/>
          </a:prstGeom>
          <a:noFill/>
          <a:ln w="12700">
            <a:solidFill>
              <a:schemeClr val="tx1"/>
            </a:solidFill>
            <a:round/>
            <a:headEnd/>
            <a:tailEnd/>
          </a:ln>
        </p:spPr>
        <p:txBody>
          <a:bodyPr wrap="none" anchor="ctr"/>
          <a:lstStyle/>
          <a:p>
            <a:endParaRPr lang="id-ID"/>
          </a:p>
        </p:txBody>
      </p:sp>
      <p:sp>
        <p:nvSpPr>
          <p:cNvPr id="2082" name="Line 33"/>
          <p:cNvSpPr>
            <a:spLocks noChangeShapeType="1"/>
          </p:cNvSpPr>
          <p:nvPr/>
        </p:nvSpPr>
        <p:spPr bwMode="auto">
          <a:xfrm>
            <a:off x="7475538" y="2166938"/>
            <a:ext cx="1358900" cy="0"/>
          </a:xfrm>
          <a:prstGeom prst="line">
            <a:avLst/>
          </a:prstGeom>
          <a:noFill/>
          <a:ln w="12700">
            <a:solidFill>
              <a:schemeClr val="tx1"/>
            </a:solidFill>
            <a:round/>
            <a:headEnd/>
            <a:tailEnd/>
          </a:ln>
        </p:spPr>
        <p:txBody>
          <a:bodyPr wrap="none" anchor="ctr"/>
          <a:lstStyle/>
          <a:p>
            <a:endParaRPr lang="id-ID"/>
          </a:p>
        </p:txBody>
      </p:sp>
      <p:sp>
        <p:nvSpPr>
          <p:cNvPr id="2083" name="Arc 34"/>
          <p:cNvSpPr>
            <a:spLocks/>
          </p:cNvSpPr>
          <p:nvPr/>
        </p:nvSpPr>
        <p:spPr bwMode="auto">
          <a:xfrm>
            <a:off x="8162925" y="2860675"/>
            <a:ext cx="679450" cy="14605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12700" cap="rnd">
            <a:solidFill>
              <a:schemeClr val="tx1"/>
            </a:solidFill>
            <a:round/>
            <a:headEnd/>
            <a:tailEnd/>
          </a:ln>
        </p:spPr>
        <p:txBody>
          <a:bodyPr wrap="none" anchor="ctr"/>
          <a:lstStyle/>
          <a:p>
            <a:endParaRPr lang="id-ID"/>
          </a:p>
        </p:txBody>
      </p:sp>
      <p:sp>
        <p:nvSpPr>
          <p:cNvPr id="2084" name="Arc 35"/>
          <p:cNvSpPr>
            <a:spLocks/>
          </p:cNvSpPr>
          <p:nvPr/>
        </p:nvSpPr>
        <p:spPr bwMode="auto">
          <a:xfrm>
            <a:off x="7477125" y="3013075"/>
            <a:ext cx="679450" cy="14605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12700" cap="rnd">
            <a:solidFill>
              <a:schemeClr val="tx1"/>
            </a:solidFill>
            <a:round/>
            <a:headEnd/>
            <a:tailEnd/>
          </a:ln>
        </p:spPr>
        <p:txBody>
          <a:bodyPr wrap="none" anchor="ctr"/>
          <a:lstStyle/>
          <a:p>
            <a:endParaRPr lang="id-ID"/>
          </a:p>
        </p:txBody>
      </p:sp>
      <p:sp>
        <p:nvSpPr>
          <p:cNvPr id="2085" name="Line 36"/>
          <p:cNvSpPr>
            <a:spLocks noChangeShapeType="1"/>
          </p:cNvSpPr>
          <p:nvPr/>
        </p:nvSpPr>
        <p:spPr bwMode="auto">
          <a:xfrm flipV="1">
            <a:off x="8840788" y="2160588"/>
            <a:ext cx="0" cy="698500"/>
          </a:xfrm>
          <a:prstGeom prst="line">
            <a:avLst/>
          </a:prstGeom>
          <a:noFill/>
          <a:ln w="12700">
            <a:solidFill>
              <a:schemeClr val="tx1"/>
            </a:solidFill>
            <a:round/>
            <a:headEnd/>
            <a:tailEnd/>
          </a:ln>
        </p:spPr>
        <p:txBody>
          <a:bodyPr wrap="none" anchor="ctr"/>
          <a:lstStyle/>
          <a:p>
            <a:endParaRPr lang="id-ID"/>
          </a:p>
        </p:txBody>
      </p:sp>
      <p:sp>
        <p:nvSpPr>
          <p:cNvPr id="151589" name="Rectangle 37"/>
          <p:cNvSpPr>
            <a:spLocks noChangeArrowheads="1"/>
          </p:cNvSpPr>
          <p:nvPr/>
        </p:nvSpPr>
        <p:spPr bwMode="auto">
          <a:xfrm>
            <a:off x="7494588" y="2338388"/>
            <a:ext cx="1322387" cy="514350"/>
          </a:xfrm>
          <a:prstGeom prst="rect">
            <a:avLst/>
          </a:prstGeom>
          <a:noFill/>
          <a:ln w="12700">
            <a:noFill/>
            <a:miter lim="800000"/>
            <a:headEnd/>
            <a:tailEnd/>
          </a:ln>
          <a:effectLst/>
        </p:spPr>
        <p:txBody>
          <a:bodyPr wrap="none" lIns="90488" tIns="44450" rIns="90488" bIns="44450">
            <a:spAutoFit/>
          </a:bodyPr>
          <a:lstStyle/>
          <a:p>
            <a:pPr algn="ctr" eaLnBrk="0" hangingPunct="0">
              <a:defRPr/>
            </a:pPr>
            <a:r>
              <a:rPr lang="en-US" sz="1400" b="1">
                <a:effectLst>
                  <a:outerShdw blurRad="38100" dist="38100" dir="2700000" algn="tl">
                    <a:srgbClr val="C0C0C0"/>
                  </a:outerShdw>
                </a:effectLst>
              </a:rPr>
              <a:t>Letter Quality</a:t>
            </a:r>
          </a:p>
          <a:p>
            <a:pPr algn="ctr" eaLnBrk="0" hangingPunct="0">
              <a:defRPr/>
            </a:pPr>
            <a:r>
              <a:rPr lang="en-US" sz="1400" b="1">
                <a:effectLst>
                  <a:outerShdw blurRad="38100" dist="38100" dir="2700000" algn="tl">
                    <a:srgbClr val="C0C0C0"/>
                  </a:outerShdw>
                </a:effectLst>
              </a:rPr>
              <a:t>Printer</a:t>
            </a:r>
          </a:p>
        </p:txBody>
      </p:sp>
      <p:sp>
        <p:nvSpPr>
          <p:cNvPr id="2087" name="Line 38"/>
          <p:cNvSpPr>
            <a:spLocks noChangeShapeType="1"/>
          </p:cNvSpPr>
          <p:nvPr/>
        </p:nvSpPr>
        <p:spPr bwMode="auto">
          <a:xfrm>
            <a:off x="7469188" y="4078288"/>
            <a:ext cx="0" cy="977900"/>
          </a:xfrm>
          <a:prstGeom prst="line">
            <a:avLst/>
          </a:prstGeom>
          <a:noFill/>
          <a:ln w="12700">
            <a:solidFill>
              <a:schemeClr val="tx1"/>
            </a:solidFill>
            <a:round/>
            <a:headEnd/>
            <a:tailEnd/>
          </a:ln>
        </p:spPr>
        <p:txBody>
          <a:bodyPr wrap="none" anchor="ctr"/>
          <a:lstStyle/>
          <a:p>
            <a:endParaRPr lang="id-ID"/>
          </a:p>
        </p:txBody>
      </p:sp>
      <p:sp>
        <p:nvSpPr>
          <p:cNvPr id="2088" name="Line 39"/>
          <p:cNvSpPr>
            <a:spLocks noChangeShapeType="1"/>
          </p:cNvSpPr>
          <p:nvPr/>
        </p:nvSpPr>
        <p:spPr bwMode="auto">
          <a:xfrm>
            <a:off x="7475538" y="4071938"/>
            <a:ext cx="1358900" cy="0"/>
          </a:xfrm>
          <a:prstGeom prst="line">
            <a:avLst/>
          </a:prstGeom>
          <a:noFill/>
          <a:ln w="12700">
            <a:solidFill>
              <a:schemeClr val="tx1"/>
            </a:solidFill>
            <a:round/>
            <a:headEnd/>
            <a:tailEnd/>
          </a:ln>
        </p:spPr>
        <p:txBody>
          <a:bodyPr wrap="none" anchor="ctr"/>
          <a:lstStyle/>
          <a:p>
            <a:endParaRPr lang="id-ID"/>
          </a:p>
        </p:txBody>
      </p:sp>
      <p:sp>
        <p:nvSpPr>
          <p:cNvPr id="2089" name="Arc 40"/>
          <p:cNvSpPr>
            <a:spLocks/>
          </p:cNvSpPr>
          <p:nvPr/>
        </p:nvSpPr>
        <p:spPr bwMode="auto">
          <a:xfrm>
            <a:off x="8162925" y="4765675"/>
            <a:ext cx="679450" cy="14605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12700" cap="rnd">
            <a:solidFill>
              <a:schemeClr val="tx1"/>
            </a:solidFill>
            <a:round/>
            <a:headEnd/>
            <a:tailEnd/>
          </a:ln>
        </p:spPr>
        <p:txBody>
          <a:bodyPr wrap="none" anchor="ctr"/>
          <a:lstStyle/>
          <a:p>
            <a:endParaRPr lang="id-ID"/>
          </a:p>
        </p:txBody>
      </p:sp>
      <p:sp>
        <p:nvSpPr>
          <p:cNvPr id="2090" name="Arc 41"/>
          <p:cNvSpPr>
            <a:spLocks/>
          </p:cNvSpPr>
          <p:nvPr/>
        </p:nvSpPr>
        <p:spPr bwMode="auto">
          <a:xfrm>
            <a:off x="7477125" y="4918075"/>
            <a:ext cx="679450" cy="14605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12700" cap="rnd">
            <a:solidFill>
              <a:schemeClr val="tx1"/>
            </a:solidFill>
            <a:round/>
            <a:headEnd/>
            <a:tailEnd/>
          </a:ln>
        </p:spPr>
        <p:txBody>
          <a:bodyPr wrap="none" anchor="ctr"/>
          <a:lstStyle/>
          <a:p>
            <a:endParaRPr lang="id-ID"/>
          </a:p>
        </p:txBody>
      </p:sp>
      <p:sp>
        <p:nvSpPr>
          <p:cNvPr id="2091" name="Line 42"/>
          <p:cNvSpPr>
            <a:spLocks noChangeShapeType="1"/>
          </p:cNvSpPr>
          <p:nvPr/>
        </p:nvSpPr>
        <p:spPr bwMode="auto">
          <a:xfrm flipV="1">
            <a:off x="8840788" y="4065588"/>
            <a:ext cx="0" cy="698500"/>
          </a:xfrm>
          <a:prstGeom prst="line">
            <a:avLst/>
          </a:prstGeom>
          <a:noFill/>
          <a:ln w="12700">
            <a:solidFill>
              <a:schemeClr val="tx1"/>
            </a:solidFill>
            <a:round/>
            <a:headEnd/>
            <a:tailEnd/>
          </a:ln>
        </p:spPr>
        <p:txBody>
          <a:bodyPr wrap="none" anchor="ctr"/>
          <a:lstStyle/>
          <a:p>
            <a:endParaRPr lang="id-ID"/>
          </a:p>
        </p:txBody>
      </p:sp>
      <p:sp>
        <p:nvSpPr>
          <p:cNvPr id="151595" name="Rectangle 43"/>
          <p:cNvSpPr>
            <a:spLocks noChangeArrowheads="1"/>
          </p:cNvSpPr>
          <p:nvPr/>
        </p:nvSpPr>
        <p:spPr bwMode="auto">
          <a:xfrm>
            <a:off x="7708900" y="4394200"/>
            <a:ext cx="742950" cy="301625"/>
          </a:xfrm>
          <a:prstGeom prst="rect">
            <a:avLst/>
          </a:prstGeom>
          <a:noFill/>
          <a:ln w="12700">
            <a:noFill/>
            <a:miter lim="800000"/>
            <a:headEnd/>
            <a:tailEnd/>
          </a:ln>
          <a:effectLst/>
        </p:spPr>
        <p:txBody>
          <a:bodyPr wrap="none" lIns="90488" tIns="44450" rIns="90488" bIns="44450">
            <a:spAutoFit/>
          </a:bodyPr>
          <a:lstStyle/>
          <a:p>
            <a:pPr algn="ctr" eaLnBrk="0" hangingPunct="0">
              <a:defRPr/>
            </a:pPr>
            <a:r>
              <a:rPr lang="en-US" sz="1400" b="1">
                <a:effectLst>
                  <a:outerShdw blurRad="38100" dist="38100" dir="2700000" algn="tl">
                    <a:srgbClr val="C0C0C0"/>
                  </a:outerShdw>
                </a:effectLst>
              </a:rPr>
              <a:t>Plotter</a:t>
            </a:r>
          </a:p>
        </p:txBody>
      </p:sp>
      <p:sp>
        <p:nvSpPr>
          <p:cNvPr id="151596" name="Rectangle 44"/>
          <p:cNvSpPr>
            <a:spLocks noChangeArrowheads="1"/>
          </p:cNvSpPr>
          <p:nvPr/>
        </p:nvSpPr>
        <p:spPr bwMode="auto">
          <a:xfrm>
            <a:off x="2571750" y="6021388"/>
            <a:ext cx="4059238" cy="638175"/>
          </a:xfrm>
          <a:prstGeom prst="rect">
            <a:avLst/>
          </a:prstGeom>
          <a:noFill/>
          <a:ln w="12700">
            <a:noFill/>
            <a:miter lim="800000"/>
            <a:headEnd/>
            <a:tailEnd/>
          </a:ln>
          <a:effectLst/>
        </p:spPr>
        <p:txBody>
          <a:bodyPr lIns="90488" tIns="44450" rIns="90488" bIns="44450">
            <a:spAutoFit/>
          </a:bodyPr>
          <a:lstStyle/>
          <a:p>
            <a:pPr eaLnBrk="0" hangingPunct="0">
              <a:defRPr/>
            </a:pPr>
            <a:r>
              <a:rPr lang="en-US" sz="3600">
                <a:solidFill>
                  <a:schemeClr val="tx2"/>
                </a:solidFill>
                <a:effectLst>
                  <a:outerShdw blurRad="38100" dist="38100" dir="2700000" algn="tl">
                    <a:srgbClr val="C0C0C0"/>
                  </a:outerShdw>
                </a:effectLst>
                <a:latin typeface="Impact" pitchFamily="34" charset="0"/>
              </a:rPr>
              <a:t>A Local Area Network</a:t>
            </a:r>
          </a:p>
        </p:txBody>
      </p:sp>
      <p:sp>
        <p:nvSpPr>
          <p:cNvPr id="2094" name="Arc 45"/>
          <p:cNvSpPr>
            <a:spLocks/>
          </p:cNvSpPr>
          <p:nvPr/>
        </p:nvSpPr>
        <p:spPr bwMode="auto">
          <a:xfrm>
            <a:off x="915988" y="3386138"/>
            <a:ext cx="139700" cy="1397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FE9B03"/>
            </a:solidFill>
            <a:round/>
            <a:headEnd/>
            <a:tailEnd/>
          </a:ln>
        </p:spPr>
        <p:txBody>
          <a:bodyPr wrap="none" anchor="ctr"/>
          <a:lstStyle/>
          <a:p>
            <a:endParaRPr lang="id-ID"/>
          </a:p>
        </p:txBody>
      </p:sp>
      <p:sp>
        <p:nvSpPr>
          <p:cNvPr id="2095" name="Arc 46"/>
          <p:cNvSpPr>
            <a:spLocks/>
          </p:cNvSpPr>
          <p:nvPr/>
        </p:nvSpPr>
        <p:spPr bwMode="auto">
          <a:xfrm>
            <a:off x="915988" y="3552825"/>
            <a:ext cx="139700" cy="2159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rgbClr val="FE9B03"/>
            </a:solidFill>
            <a:round/>
            <a:headEnd/>
            <a:tailEnd/>
          </a:ln>
        </p:spPr>
        <p:txBody>
          <a:bodyPr wrap="none" anchor="ctr"/>
          <a:lstStyle/>
          <a:p>
            <a:endParaRPr lang="id-ID"/>
          </a:p>
        </p:txBody>
      </p:sp>
      <p:sp>
        <p:nvSpPr>
          <p:cNvPr id="2096" name="Arc 47"/>
          <p:cNvSpPr>
            <a:spLocks/>
          </p:cNvSpPr>
          <p:nvPr/>
        </p:nvSpPr>
        <p:spPr bwMode="auto">
          <a:xfrm>
            <a:off x="1082675" y="5976938"/>
            <a:ext cx="139700" cy="2159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FE9B03"/>
            </a:solidFill>
            <a:round/>
            <a:headEnd/>
            <a:tailEnd/>
          </a:ln>
        </p:spPr>
        <p:txBody>
          <a:bodyPr wrap="none" anchor="ctr"/>
          <a:lstStyle/>
          <a:p>
            <a:endParaRPr lang="id-ID"/>
          </a:p>
        </p:txBody>
      </p:sp>
      <p:sp>
        <p:nvSpPr>
          <p:cNvPr id="2097" name="Oval 48"/>
          <p:cNvSpPr>
            <a:spLocks noChangeArrowheads="1"/>
          </p:cNvSpPr>
          <p:nvPr/>
        </p:nvSpPr>
        <p:spPr bwMode="auto">
          <a:xfrm>
            <a:off x="5729288" y="5608638"/>
            <a:ext cx="812800" cy="203200"/>
          </a:xfrm>
          <a:prstGeom prst="ellipse">
            <a:avLst/>
          </a:prstGeom>
          <a:noFill/>
          <a:ln w="25400">
            <a:solidFill>
              <a:schemeClr val="tx1"/>
            </a:solidFill>
            <a:round/>
            <a:headEnd/>
            <a:tailEnd/>
          </a:ln>
        </p:spPr>
        <p:txBody>
          <a:bodyPr wrap="none" anchor="ctr"/>
          <a:lstStyle/>
          <a:p>
            <a:endParaRPr lang="id-ID"/>
          </a:p>
        </p:txBody>
      </p:sp>
      <p:sp>
        <p:nvSpPr>
          <p:cNvPr id="2098" name="Line 49"/>
          <p:cNvSpPr>
            <a:spLocks noChangeShapeType="1"/>
          </p:cNvSpPr>
          <p:nvPr/>
        </p:nvSpPr>
        <p:spPr bwMode="auto">
          <a:xfrm>
            <a:off x="5716588" y="4694238"/>
            <a:ext cx="0" cy="965200"/>
          </a:xfrm>
          <a:prstGeom prst="line">
            <a:avLst/>
          </a:prstGeom>
          <a:noFill/>
          <a:ln w="25400">
            <a:solidFill>
              <a:schemeClr val="tx1"/>
            </a:solidFill>
            <a:round/>
            <a:headEnd/>
            <a:tailEnd/>
          </a:ln>
        </p:spPr>
        <p:txBody>
          <a:bodyPr wrap="none" anchor="ctr"/>
          <a:lstStyle/>
          <a:p>
            <a:endParaRPr lang="id-ID"/>
          </a:p>
        </p:txBody>
      </p:sp>
      <p:sp>
        <p:nvSpPr>
          <p:cNvPr id="2099" name="Line 50"/>
          <p:cNvSpPr>
            <a:spLocks noChangeShapeType="1"/>
          </p:cNvSpPr>
          <p:nvPr/>
        </p:nvSpPr>
        <p:spPr bwMode="auto">
          <a:xfrm>
            <a:off x="6554788" y="4694238"/>
            <a:ext cx="0" cy="965200"/>
          </a:xfrm>
          <a:prstGeom prst="line">
            <a:avLst/>
          </a:prstGeom>
          <a:noFill/>
          <a:ln w="25400">
            <a:solidFill>
              <a:schemeClr val="tx1"/>
            </a:solidFill>
            <a:round/>
            <a:headEnd/>
            <a:tailEnd/>
          </a:ln>
        </p:spPr>
        <p:txBody>
          <a:bodyPr wrap="none" anchor="ctr"/>
          <a:lstStyle/>
          <a:p>
            <a:endParaRPr lang="id-ID"/>
          </a:p>
        </p:txBody>
      </p:sp>
      <p:sp>
        <p:nvSpPr>
          <p:cNvPr id="151603" name="Line 51"/>
          <p:cNvSpPr>
            <a:spLocks noChangeShapeType="1"/>
          </p:cNvSpPr>
          <p:nvPr/>
        </p:nvSpPr>
        <p:spPr bwMode="auto">
          <a:xfrm flipH="1">
            <a:off x="3786188" y="4148138"/>
            <a:ext cx="736600" cy="0"/>
          </a:xfrm>
          <a:prstGeom prst="line">
            <a:avLst/>
          </a:prstGeom>
          <a:noFill/>
          <a:ln w="50800">
            <a:solidFill>
              <a:schemeClr val="tx1"/>
            </a:solidFill>
            <a:round/>
            <a:headEnd type="triangle" w="med" len="med"/>
            <a:tailEnd type="triangle" w="med" len="med"/>
          </a:ln>
          <a:effectLst>
            <a:outerShdw dist="107763" dir="2700000" algn="ctr" rotWithShape="0">
              <a:srgbClr val="000000"/>
            </a:outerShdw>
          </a:effectLst>
        </p:spPr>
        <p:txBody>
          <a:bodyPr wrap="none" anchor="ctr"/>
          <a:lstStyle/>
          <a:p>
            <a:pPr>
              <a:defRPr/>
            </a:pPr>
            <a:endParaRPr lang="en-US"/>
          </a:p>
        </p:txBody>
      </p:sp>
      <p:graphicFrame>
        <p:nvGraphicFramePr>
          <p:cNvPr id="2054" name="Object 6">
            <a:hlinkClick r:id="" action="ppaction://ole?verb=0"/>
          </p:cNvPr>
          <p:cNvGraphicFramePr>
            <a:graphicFrameLocks/>
          </p:cNvGraphicFramePr>
          <p:nvPr/>
        </p:nvGraphicFramePr>
        <p:xfrm>
          <a:off x="4573588" y="2014538"/>
          <a:ext cx="304800" cy="2819400"/>
        </p:xfrm>
        <a:graphic>
          <a:graphicData uri="http://schemas.openxmlformats.org/presentationml/2006/ole">
            <mc:AlternateContent xmlns:mc="http://schemas.openxmlformats.org/markup-compatibility/2006">
              <mc:Choice xmlns:v="urn:schemas-microsoft-com:vml" Requires="v">
                <p:oleObj spid="_x0000_s2059" name="WordArt 2.0" r:id="rId12" imgW="6094080" imgH="4063680" progId="MSWordArt.2">
                  <p:embed/>
                </p:oleObj>
              </mc:Choice>
              <mc:Fallback>
                <p:oleObj name="WordArt 2.0" r:id="rId12" imgW="6094080" imgH="4063680" progId="MSWordArt.2">
                  <p:embed/>
                  <p:pic>
                    <p:nvPicPr>
                      <p:cNvPr id="0" name="Object 6"/>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3588" y="2014538"/>
                        <a:ext cx="3048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1605" name="Line 53"/>
          <p:cNvSpPr>
            <a:spLocks noChangeShapeType="1"/>
          </p:cNvSpPr>
          <p:nvPr/>
        </p:nvSpPr>
        <p:spPr bwMode="auto">
          <a:xfrm flipH="1">
            <a:off x="3786188" y="5595938"/>
            <a:ext cx="736600" cy="0"/>
          </a:xfrm>
          <a:prstGeom prst="line">
            <a:avLst/>
          </a:prstGeom>
          <a:noFill/>
          <a:ln w="50800">
            <a:solidFill>
              <a:schemeClr val="tx1"/>
            </a:solidFill>
            <a:round/>
            <a:headEnd type="triangle" w="med" len="med"/>
            <a:tailEnd type="triangle" w="med" len="med"/>
          </a:ln>
          <a:effectLst>
            <a:outerShdw dist="107763" dir="2700000" algn="ctr" rotWithShape="0">
              <a:srgbClr val="000000"/>
            </a:outerShdw>
          </a:effectLst>
        </p:spPr>
        <p:txBody>
          <a:bodyPr wrap="none" anchor="ctr"/>
          <a:lstStyle/>
          <a:p>
            <a:pPr>
              <a:defRPr/>
            </a:pPr>
            <a:endParaRPr lang="en-US"/>
          </a:p>
        </p:txBody>
      </p:sp>
      <p:sp>
        <p:nvSpPr>
          <p:cNvPr id="151606" name="Line 54"/>
          <p:cNvSpPr>
            <a:spLocks noChangeShapeType="1"/>
          </p:cNvSpPr>
          <p:nvPr/>
        </p:nvSpPr>
        <p:spPr bwMode="auto">
          <a:xfrm flipH="1">
            <a:off x="3786188" y="2852738"/>
            <a:ext cx="736600" cy="0"/>
          </a:xfrm>
          <a:prstGeom prst="line">
            <a:avLst/>
          </a:prstGeom>
          <a:noFill/>
          <a:ln w="50800">
            <a:solidFill>
              <a:schemeClr val="tx1"/>
            </a:solidFill>
            <a:round/>
            <a:headEnd type="triangle" w="med" len="med"/>
            <a:tailEnd type="triangle" w="med" len="med"/>
          </a:ln>
          <a:effectLst>
            <a:outerShdw dist="107763" dir="2700000" algn="ctr" rotWithShape="0">
              <a:srgbClr val="000000"/>
            </a:outerShdw>
          </a:effectLst>
        </p:spPr>
        <p:txBody>
          <a:bodyPr wrap="none" anchor="ctr"/>
          <a:lstStyle/>
          <a:p>
            <a:pPr>
              <a:defRPr/>
            </a:pPr>
            <a:endParaRPr lang="en-US"/>
          </a:p>
        </p:txBody>
      </p:sp>
      <p:sp>
        <p:nvSpPr>
          <p:cNvPr id="151607" name="Line 55"/>
          <p:cNvSpPr>
            <a:spLocks noChangeShapeType="1"/>
          </p:cNvSpPr>
          <p:nvPr/>
        </p:nvSpPr>
        <p:spPr bwMode="auto">
          <a:xfrm flipH="1">
            <a:off x="3786188" y="1557338"/>
            <a:ext cx="736600" cy="0"/>
          </a:xfrm>
          <a:prstGeom prst="line">
            <a:avLst/>
          </a:prstGeom>
          <a:noFill/>
          <a:ln w="50800">
            <a:solidFill>
              <a:schemeClr val="tx1"/>
            </a:solidFill>
            <a:round/>
            <a:headEnd type="triangle" w="med" len="med"/>
            <a:tailEnd type="triangle" w="med" len="med"/>
          </a:ln>
          <a:effectLst>
            <a:outerShdw dist="107763" dir="2700000" algn="ctr" rotWithShape="0">
              <a:srgbClr val="000000"/>
            </a:outerShdw>
          </a:effectLst>
        </p:spPr>
        <p:txBody>
          <a:bodyPr wrap="none" anchor="ctr"/>
          <a:lstStyle/>
          <a:p>
            <a:pPr>
              <a:defRPr/>
            </a:pPr>
            <a:endParaRPr lang="en-US"/>
          </a:p>
        </p:txBody>
      </p:sp>
      <p:sp>
        <p:nvSpPr>
          <p:cNvPr id="151608" name="Line 56"/>
          <p:cNvSpPr>
            <a:spLocks noChangeShapeType="1"/>
          </p:cNvSpPr>
          <p:nvPr/>
        </p:nvSpPr>
        <p:spPr bwMode="auto">
          <a:xfrm flipH="1">
            <a:off x="1804988" y="1557338"/>
            <a:ext cx="736600" cy="0"/>
          </a:xfrm>
          <a:prstGeom prst="line">
            <a:avLst/>
          </a:prstGeom>
          <a:noFill/>
          <a:ln w="50800">
            <a:solidFill>
              <a:schemeClr val="tx1"/>
            </a:solidFill>
            <a:round/>
            <a:headEnd type="triangle" w="med" len="med"/>
            <a:tailEnd type="triangle" w="med" len="med"/>
          </a:ln>
          <a:effectLst>
            <a:outerShdw dist="107763" dir="2700000" algn="ctr" rotWithShape="0">
              <a:srgbClr val="000000"/>
            </a:outerShdw>
          </a:effectLst>
        </p:spPr>
        <p:txBody>
          <a:bodyPr wrap="none" anchor="ctr"/>
          <a:lstStyle/>
          <a:p>
            <a:pPr>
              <a:defRPr/>
            </a:pPr>
            <a:endParaRPr lang="en-US"/>
          </a:p>
        </p:txBody>
      </p:sp>
      <p:sp>
        <p:nvSpPr>
          <p:cNvPr id="151609" name="Line 57"/>
          <p:cNvSpPr>
            <a:spLocks noChangeShapeType="1"/>
          </p:cNvSpPr>
          <p:nvPr/>
        </p:nvSpPr>
        <p:spPr bwMode="auto">
          <a:xfrm flipH="1">
            <a:off x="1804988" y="2928938"/>
            <a:ext cx="736600" cy="0"/>
          </a:xfrm>
          <a:prstGeom prst="line">
            <a:avLst/>
          </a:prstGeom>
          <a:noFill/>
          <a:ln w="50800">
            <a:solidFill>
              <a:schemeClr val="tx1"/>
            </a:solidFill>
            <a:round/>
            <a:headEnd type="triangle" w="med" len="med"/>
            <a:tailEnd type="triangle" w="med" len="med"/>
          </a:ln>
          <a:effectLst>
            <a:outerShdw dist="107763" dir="2700000" algn="ctr" rotWithShape="0">
              <a:srgbClr val="000000"/>
            </a:outerShdw>
          </a:effectLst>
        </p:spPr>
        <p:txBody>
          <a:bodyPr wrap="none" anchor="ctr"/>
          <a:lstStyle/>
          <a:p>
            <a:pPr>
              <a:defRPr/>
            </a:pPr>
            <a:endParaRPr lang="en-US"/>
          </a:p>
        </p:txBody>
      </p:sp>
      <p:sp>
        <p:nvSpPr>
          <p:cNvPr id="151610" name="Line 58"/>
          <p:cNvSpPr>
            <a:spLocks noChangeShapeType="1"/>
          </p:cNvSpPr>
          <p:nvPr/>
        </p:nvSpPr>
        <p:spPr bwMode="auto">
          <a:xfrm flipH="1">
            <a:off x="1804988" y="4224338"/>
            <a:ext cx="736600" cy="0"/>
          </a:xfrm>
          <a:prstGeom prst="line">
            <a:avLst/>
          </a:prstGeom>
          <a:noFill/>
          <a:ln w="50800">
            <a:solidFill>
              <a:schemeClr val="tx1"/>
            </a:solidFill>
            <a:round/>
            <a:headEnd type="triangle" w="med" len="med"/>
            <a:tailEnd type="triangle" w="med" len="med"/>
          </a:ln>
          <a:effectLst>
            <a:outerShdw dist="107763" dir="2700000" algn="ctr" rotWithShape="0">
              <a:srgbClr val="000000"/>
            </a:outerShdw>
          </a:effectLst>
        </p:spPr>
        <p:txBody>
          <a:bodyPr wrap="none" anchor="ctr"/>
          <a:lstStyle/>
          <a:p>
            <a:pPr>
              <a:defRPr/>
            </a:pPr>
            <a:endParaRPr lang="en-US"/>
          </a:p>
        </p:txBody>
      </p:sp>
      <p:sp>
        <p:nvSpPr>
          <p:cNvPr id="151611" name="Line 59"/>
          <p:cNvSpPr>
            <a:spLocks noChangeShapeType="1"/>
          </p:cNvSpPr>
          <p:nvPr/>
        </p:nvSpPr>
        <p:spPr bwMode="auto">
          <a:xfrm flipH="1">
            <a:off x="1804988" y="5824538"/>
            <a:ext cx="736600" cy="0"/>
          </a:xfrm>
          <a:prstGeom prst="line">
            <a:avLst/>
          </a:prstGeom>
          <a:noFill/>
          <a:ln w="50800">
            <a:solidFill>
              <a:schemeClr val="tx1"/>
            </a:solidFill>
            <a:round/>
            <a:headEnd type="triangle" w="med" len="med"/>
            <a:tailEnd type="triangle" w="med" len="med"/>
          </a:ln>
          <a:effectLst>
            <a:outerShdw dist="107763" dir="2700000" algn="ctr" rotWithShape="0">
              <a:srgbClr val="000000"/>
            </a:outerShdw>
          </a:effectLst>
        </p:spPr>
        <p:txBody>
          <a:bodyPr wrap="none" anchor="ctr"/>
          <a:lstStyle/>
          <a:p>
            <a:pPr>
              <a:defRPr/>
            </a:pPr>
            <a:endParaRPr lang="en-US"/>
          </a:p>
        </p:txBody>
      </p:sp>
      <p:sp>
        <p:nvSpPr>
          <p:cNvPr id="2108" name="Line 60"/>
          <p:cNvSpPr>
            <a:spLocks noChangeShapeType="1"/>
          </p:cNvSpPr>
          <p:nvPr/>
        </p:nvSpPr>
        <p:spPr bwMode="auto">
          <a:xfrm flipH="1">
            <a:off x="4929188" y="3614738"/>
            <a:ext cx="736600" cy="0"/>
          </a:xfrm>
          <a:prstGeom prst="line">
            <a:avLst/>
          </a:prstGeom>
          <a:noFill/>
          <a:ln w="50800">
            <a:solidFill>
              <a:schemeClr val="tx1"/>
            </a:solidFill>
            <a:round/>
            <a:headEnd type="triangle" w="med" len="med"/>
            <a:tailEnd type="triangle" w="med" len="med"/>
          </a:ln>
        </p:spPr>
        <p:txBody>
          <a:bodyPr wrap="none" anchor="ctr"/>
          <a:lstStyle/>
          <a:p>
            <a:endParaRPr lang="id-ID"/>
          </a:p>
        </p:txBody>
      </p:sp>
      <p:sp>
        <p:nvSpPr>
          <p:cNvPr id="151613" name="Line 61"/>
          <p:cNvSpPr>
            <a:spLocks noChangeShapeType="1"/>
          </p:cNvSpPr>
          <p:nvPr/>
        </p:nvSpPr>
        <p:spPr bwMode="auto">
          <a:xfrm>
            <a:off x="6097588" y="4021138"/>
            <a:ext cx="0" cy="635000"/>
          </a:xfrm>
          <a:prstGeom prst="line">
            <a:avLst/>
          </a:prstGeom>
          <a:noFill/>
          <a:ln w="50800">
            <a:solidFill>
              <a:schemeClr val="tx1"/>
            </a:solidFill>
            <a:round/>
            <a:headEnd type="triangle" w="med" len="med"/>
            <a:tailEnd type="triangle" w="med" len="med"/>
          </a:ln>
          <a:effectLst>
            <a:outerShdw dist="107763" dir="2700000" algn="ctr" rotWithShape="0">
              <a:srgbClr val="000000"/>
            </a:outerShdw>
          </a:effectLst>
        </p:spPr>
        <p:txBody>
          <a:bodyPr wrap="none" anchor="ctr"/>
          <a:lstStyle/>
          <a:p>
            <a:pPr>
              <a:defRPr/>
            </a:pPr>
            <a:endParaRPr lang="en-US"/>
          </a:p>
        </p:txBody>
      </p:sp>
      <p:sp>
        <p:nvSpPr>
          <p:cNvPr id="2110" name="Rectangle 62"/>
          <p:cNvSpPr>
            <a:spLocks noChangeArrowheads="1"/>
          </p:cNvSpPr>
          <p:nvPr/>
        </p:nvSpPr>
        <p:spPr bwMode="auto">
          <a:xfrm>
            <a:off x="6859588" y="2547938"/>
            <a:ext cx="152400" cy="2133600"/>
          </a:xfrm>
          <a:prstGeom prst="rect">
            <a:avLst/>
          </a:prstGeom>
          <a:solidFill>
            <a:schemeClr val="tx1"/>
          </a:solidFill>
          <a:ln w="12700">
            <a:noFill/>
            <a:miter lim="800000"/>
            <a:headEnd/>
            <a:tailEnd/>
          </a:ln>
        </p:spPr>
        <p:txBody>
          <a:bodyPr wrap="none" anchor="ctr"/>
          <a:lstStyle/>
          <a:p>
            <a:endParaRPr lang="id-ID"/>
          </a:p>
        </p:txBody>
      </p:sp>
      <p:sp>
        <p:nvSpPr>
          <p:cNvPr id="2111" name="Line 63"/>
          <p:cNvSpPr>
            <a:spLocks noChangeShapeType="1"/>
          </p:cNvSpPr>
          <p:nvPr/>
        </p:nvSpPr>
        <p:spPr bwMode="auto">
          <a:xfrm>
            <a:off x="7050088" y="2624138"/>
            <a:ext cx="457200" cy="0"/>
          </a:xfrm>
          <a:prstGeom prst="line">
            <a:avLst/>
          </a:prstGeom>
          <a:noFill/>
          <a:ln w="76200">
            <a:solidFill>
              <a:schemeClr val="tx1"/>
            </a:solidFill>
            <a:round/>
            <a:headEnd/>
            <a:tailEnd type="triangle" w="med" len="med"/>
          </a:ln>
        </p:spPr>
        <p:txBody>
          <a:bodyPr wrap="none" anchor="ctr"/>
          <a:lstStyle/>
          <a:p>
            <a:endParaRPr lang="id-ID"/>
          </a:p>
        </p:txBody>
      </p:sp>
      <p:sp>
        <p:nvSpPr>
          <p:cNvPr id="2112" name="Line 64"/>
          <p:cNvSpPr>
            <a:spLocks noChangeShapeType="1"/>
          </p:cNvSpPr>
          <p:nvPr/>
        </p:nvSpPr>
        <p:spPr bwMode="auto">
          <a:xfrm>
            <a:off x="7050088" y="4605338"/>
            <a:ext cx="457200" cy="0"/>
          </a:xfrm>
          <a:prstGeom prst="line">
            <a:avLst/>
          </a:prstGeom>
          <a:noFill/>
          <a:ln w="76200">
            <a:solidFill>
              <a:schemeClr val="tx1"/>
            </a:solidFill>
            <a:round/>
            <a:headEnd/>
            <a:tailEnd type="triangle" w="med" len="med"/>
          </a:ln>
        </p:spPr>
        <p:txBody>
          <a:bodyPr wrap="none" anchor="ctr"/>
          <a:lstStyle/>
          <a:p>
            <a:endParaRPr lang="id-ID"/>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z="4000"/>
              <a:t>Wireless Local Area Networks (WLANs)</a:t>
            </a:r>
          </a:p>
        </p:txBody>
      </p:sp>
      <p:sp>
        <p:nvSpPr>
          <p:cNvPr id="54275" name="Rectangle 3"/>
          <p:cNvSpPr>
            <a:spLocks noGrp="1" noChangeArrowheads="1"/>
          </p:cNvSpPr>
          <p:nvPr>
            <p:ph type="body" idx="1"/>
          </p:nvPr>
        </p:nvSpPr>
        <p:spPr>
          <a:xfrm>
            <a:off x="457200" y="1600200"/>
            <a:ext cx="8229600" cy="4757738"/>
          </a:xfrm>
        </p:spPr>
        <p:txBody>
          <a:bodyPr/>
          <a:lstStyle/>
          <a:p>
            <a:pPr>
              <a:lnSpc>
                <a:spcPct val="90000"/>
              </a:lnSpc>
            </a:pPr>
            <a:r>
              <a:rPr lang="en-US" sz="2800" b="1"/>
              <a:t>WLAN</a:t>
            </a:r>
            <a:r>
              <a:rPr lang="en-US" sz="2800"/>
              <a:t> membutuhkan transmitter ber-antena yang disebut </a:t>
            </a:r>
            <a:r>
              <a:rPr lang="en-US" sz="2800" b="1"/>
              <a:t>wireless access point (</a:t>
            </a:r>
            <a:r>
              <a:rPr lang="en-US" sz="2800"/>
              <a:t>berupa </a:t>
            </a:r>
            <a:r>
              <a:rPr lang="en-US" sz="2800" b="1"/>
              <a:t>NIC </a:t>
            </a:r>
            <a:r>
              <a:rPr lang="en-US" sz="2800"/>
              <a:t>dan </a:t>
            </a:r>
            <a:r>
              <a:rPr lang="en-US" sz="2800" b="1"/>
              <a:t>hotspot) </a:t>
            </a:r>
            <a:r>
              <a:rPr lang="en-US" sz="2800"/>
              <a:t>yang terhubung ke LAN lain yang berbasis kabel atau ke satelit yang menyediakan koneksi internet. </a:t>
            </a:r>
          </a:p>
          <a:p>
            <a:pPr lvl="1">
              <a:lnSpc>
                <a:spcPct val="90000"/>
              </a:lnSpc>
            </a:pPr>
            <a:r>
              <a:rPr lang="en-US" sz="2400" b="1"/>
              <a:t>Wireless network interface card (NIC)</a:t>
            </a:r>
            <a:r>
              <a:rPr lang="en-US" sz="2400"/>
              <a:t> alat yang memiliki gelombang radio dan antena dalam / built- in yang diperlukan untuk mempermudah komunikasi nirkabel.</a:t>
            </a:r>
          </a:p>
          <a:p>
            <a:pPr lvl="1">
              <a:lnSpc>
                <a:spcPct val="90000"/>
              </a:lnSpc>
            </a:pPr>
            <a:r>
              <a:rPr lang="en-US" sz="2400" b="1"/>
              <a:t>Hotspot</a:t>
            </a:r>
            <a:r>
              <a:rPr lang="en-US" sz="2400"/>
              <a:t> merupakan suatu wireless access point yang memberi layanan komunikasi nirkabel ke sejumlah pengguna dalam waktu yang bersamaan dalam luas area yang terbatas.</a:t>
            </a:r>
            <a:endParaRPr lang="en-US" sz="2400" b="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body" sz="half" idx="1"/>
          </p:nvPr>
        </p:nvSpPr>
        <p:spPr>
          <a:xfrm>
            <a:off x="406400" y="4402138"/>
            <a:ext cx="4038600" cy="1441450"/>
          </a:xfrm>
          <a:noFill/>
        </p:spPr>
        <p:txBody>
          <a:bodyPr lIns="90488" tIns="44450" rIns="90488" bIns="44450"/>
          <a:lstStyle/>
          <a:p>
            <a:pPr marL="609600" indent="-609600">
              <a:tabLst>
                <a:tab pos="457200" algn="l"/>
              </a:tabLst>
            </a:pPr>
            <a:r>
              <a:rPr lang="en-US" sz="1800"/>
              <a:t>Cordless telephone</a:t>
            </a:r>
          </a:p>
          <a:p>
            <a:pPr marL="609600" indent="-609600">
              <a:tabLst>
                <a:tab pos="457200" algn="l"/>
              </a:tabLst>
            </a:pPr>
            <a:r>
              <a:rPr lang="en-US" sz="1800"/>
              <a:t>Cellular phone</a:t>
            </a:r>
          </a:p>
          <a:p>
            <a:pPr marL="609600" indent="-609600">
              <a:tabLst>
                <a:tab pos="457200" algn="l"/>
              </a:tabLst>
            </a:pPr>
            <a:r>
              <a:rPr lang="en-US" sz="1800"/>
              <a:t>Wireless LAN</a:t>
            </a:r>
          </a:p>
        </p:txBody>
      </p:sp>
      <p:sp>
        <p:nvSpPr>
          <p:cNvPr id="55299" name="Rectangle 3"/>
          <p:cNvSpPr>
            <a:spLocks noGrp="1" noChangeArrowheads="1"/>
          </p:cNvSpPr>
          <p:nvPr>
            <p:ph type="body" sz="half" idx="2"/>
          </p:nvPr>
        </p:nvSpPr>
        <p:spPr>
          <a:xfrm>
            <a:off x="4597400" y="4402138"/>
            <a:ext cx="4038600" cy="1441450"/>
          </a:xfrm>
        </p:spPr>
        <p:txBody>
          <a:bodyPr/>
          <a:lstStyle/>
          <a:p>
            <a:r>
              <a:rPr lang="en-US" sz="2000"/>
              <a:t>Microwave</a:t>
            </a:r>
          </a:p>
          <a:p>
            <a:r>
              <a:rPr lang="en-US" sz="2000"/>
              <a:t>Satellite</a:t>
            </a:r>
            <a:r>
              <a:rPr lang="en-US" sz="2400"/>
              <a:t> </a:t>
            </a:r>
          </a:p>
        </p:txBody>
      </p:sp>
      <p:sp>
        <p:nvSpPr>
          <p:cNvPr id="55300" name="Text Box 4"/>
          <p:cNvSpPr txBox="1">
            <a:spLocks noChangeArrowheads="1"/>
          </p:cNvSpPr>
          <p:nvPr/>
        </p:nvSpPr>
        <p:spPr bwMode="auto">
          <a:xfrm>
            <a:off x="468313" y="2276475"/>
            <a:ext cx="2851150" cy="457200"/>
          </a:xfrm>
          <a:prstGeom prst="rect">
            <a:avLst/>
          </a:prstGeom>
          <a:noFill/>
          <a:ln w="9525">
            <a:noFill/>
            <a:miter lim="800000"/>
            <a:headEnd/>
            <a:tailEnd/>
          </a:ln>
        </p:spPr>
        <p:txBody>
          <a:bodyPr wrap="none">
            <a:spAutoFit/>
          </a:bodyPr>
          <a:lstStyle/>
          <a:p>
            <a:r>
              <a:rPr lang="en-US" sz="2400" b="1">
                <a:latin typeface="Times New Roman" pitchFamily="18" charset="0"/>
              </a:rPr>
              <a:t>Transmission Media</a:t>
            </a:r>
          </a:p>
        </p:txBody>
      </p:sp>
      <p:sp>
        <p:nvSpPr>
          <p:cNvPr id="55301" name="Text Box 6"/>
          <p:cNvSpPr txBox="1">
            <a:spLocks noChangeArrowheads="1"/>
          </p:cNvSpPr>
          <p:nvPr/>
        </p:nvSpPr>
        <p:spPr bwMode="auto">
          <a:xfrm>
            <a:off x="395288" y="2924175"/>
            <a:ext cx="8229600" cy="1200150"/>
          </a:xfrm>
          <a:prstGeom prst="rect">
            <a:avLst/>
          </a:prstGeom>
          <a:solidFill>
            <a:srgbClr val="000000"/>
          </a:solidFill>
          <a:ln w="25400">
            <a:solidFill>
              <a:schemeClr val="folHlink"/>
            </a:solidFill>
            <a:miter lim="800000"/>
            <a:headEnd/>
            <a:tailEnd/>
          </a:ln>
        </p:spPr>
        <p:txBody>
          <a:bodyPr>
            <a:spAutoFit/>
          </a:bodyPr>
          <a:lstStyle/>
          <a:p>
            <a:r>
              <a:rPr lang="en-US" sz="2400" b="1">
                <a:solidFill>
                  <a:srgbClr val="FF3300"/>
                </a:solidFill>
              </a:rPr>
              <a:t>Wireless </a:t>
            </a:r>
            <a:r>
              <a:rPr lang="en-US" sz="2400">
                <a:solidFill>
                  <a:schemeClr val="bg1"/>
                </a:solidFill>
              </a:rPr>
              <a:t>– </a:t>
            </a:r>
          </a:p>
          <a:p>
            <a:pPr lvl="1"/>
            <a:r>
              <a:rPr lang="en-US" sz="2400">
                <a:solidFill>
                  <a:schemeClr val="bg1"/>
                </a:solidFill>
              </a:rPr>
              <a:t>Teknologi transmisi/pengiriman/penyebaran data dimana signal radio dikirim keluar melalui udara </a:t>
            </a:r>
          </a:p>
        </p:txBody>
      </p:sp>
      <p:sp>
        <p:nvSpPr>
          <p:cNvPr id="55302" name="Rectangle 7"/>
          <p:cNvSpPr>
            <a:spLocks noGrp="1" noChangeArrowheads="1"/>
          </p:cNvSpPr>
          <p:nvPr>
            <p:ph type="title"/>
          </p:nvPr>
        </p:nvSpPr>
        <p:spPr>
          <a:xfrm>
            <a:off x="468313" y="908050"/>
            <a:ext cx="8229600" cy="1152525"/>
          </a:xfrm>
          <a:noFill/>
        </p:spPr>
        <p:txBody>
          <a:bodyPr/>
          <a:lstStyle/>
          <a:p>
            <a:pPr>
              <a:lnSpc>
                <a:spcPct val="80000"/>
              </a:lnSpc>
            </a:pPr>
            <a:r>
              <a:rPr lang="en-US" sz="2000" b="1"/>
              <a:t>ELEMEN KUNCI DARI</a:t>
            </a:r>
            <a:br>
              <a:rPr lang="en-US" sz="2000" b="1"/>
            </a:br>
            <a:r>
              <a:rPr lang="en-US" sz="2000" b="1"/>
              <a:t>TELEKOMUNIKASI DAN NETWORKING</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2916238" y="5373688"/>
            <a:ext cx="3889375" cy="581025"/>
          </a:xfrm>
          <a:prstGeom prst="rect">
            <a:avLst/>
          </a:prstGeom>
          <a:noFill/>
          <a:ln w="9525">
            <a:noFill/>
            <a:miter lim="800000"/>
            <a:headEnd/>
            <a:tailEnd/>
          </a:ln>
        </p:spPr>
        <p:txBody>
          <a:bodyPr wrap="none">
            <a:spAutoFit/>
          </a:bodyPr>
          <a:lstStyle/>
          <a:p>
            <a:r>
              <a:rPr lang="en-US" sz="1600" b="1">
                <a:solidFill>
                  <a:srgbClr val="FF9900"/>
                </a:solidFill>
              </a:rPr>
              <a:t>Topologi Wireless Local Area Network</a:t>
            </a:r>
          </a:p>
          <a:p>
            <a:r>
              <a:rPr lang="en-US" sz="1600" b="1">
                <a:solidFill>
                  <a:srgbClr val="FF9900"/>
                </a:solidFill>
              </a:rPr>
              <a:t>                            </a:t>
            </a:r>
          </a:p>
        </p:txBody>
      </p:sp>
      <p:pic>
        <p:nvPicPr>
          <p:cNvPr id="56323" name="Picture 3" descr="fig4-10"/>
          <p:cNvPicPr>
            <a:picLocks noGrp="1" noChangeAspect="1" noChangeArrowheads="1"/>
          </p:cNvPicPr>
          <p:nvPr>
            <p:ph/>
          </p:nvPr>
        </p:nvPicPr>
        <p:blipFill>
          <a:blip r:embed="rId2"/>
          <a:srcRect l="21278" r="21278" b="12671"/>
          <a:stretch>
            <a:fillRect/>
          </a:stretch>
        </p:blipFill>
        <p:spPr>
          <a:xfrm>
            <a:off x="1230313" y="1795463"/>
            <a:ext cx="6858000" cy="3205162"/>
          </a:xfrm>
          <a:noFill/>
          <a:ln w="50800">
            <a:solidFill>
              <a:srgbClr val="FF9900"/>
            </a:solidFill>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725487"/>
          </a:xfrm>
        </p:spPr>
        <p:txBody>
          <a:bodyPr/>
          <a:lstStyle/>
          <a:p>
            <a:r>
              <a:rPr lang="en-US"/>
              <a:t>Information Systems</a:t>
            </a:r>
          </a:p>
        </p:txBody>
      </p:sp>
      <p:sp>
        <p:nvSpPr>
          <p:cNvPr id="13315" name="Rectangle 3"/>
          <p:cNvSpPr>
            <a:spLocks noGrp="1" noChangeArrowheads="1"/>
          </p:cNvSpPr>
          <p:nvPr>
            <p:ph type="body" idx="1"/>
          </p:nvPr>
        </p:nvSpPr>
        <p:spPr>
          <a:xfrm>
            <a:off x="457200" y="1000125"/>
            <a:ext cx="8229600" cy="5857875"/>
          </a:xfrm>
        </p:spPr>
        <p:txBody>
          <a:bodyPr/>
          <a:lstStyle/>
          <a:p>
            <a:pPr>
              <a:buFontTx/>
              <a:buNone/>
            </a:pPr>
            <a:r>
              <a:rPr lang="en-US" sz="3600" b="1">
                <a:solidFill>
                  <a:srgbClr val="FF0000"/>
                </a:solidFill>
              </a:rPr>
              <a:t>Sistem Iformasi (SI) </a:t>
            </a:r>
          </a:p>
          <a:p>
            <a:r>
              <a:rPr lang="en-US" sz="3600" b="1"/>
              <a:t>(definisi umum):</a:t>
            </a:r>
            <a:r>
              <a:rPr lang="en-US" sz="3600" b="1">
                <a:solidFill>
                  <a:srgbClr val="FF0000"/>
                </a:solidFill>
              </a:rPr>
              <a:t> </a:t>
            </a:r>
            <a:r>
              <a:rPr lang="en-US" sz="3600" b="1"/>
              <a:t>kesatuan komponen yang diperlukan untuk mengolah data (mengumpulkan, memproses, menyimpan, menganalisa, dan menyebarkan) menjadi informasi. (contoh: SI berbasis manual/kertas, SI berbasis komputer).</a:t>
            </a:r>
          </a:p>
          <a:p>
            <a:pPr>
              <a:buFontTx/>
              <a:buNone/>
            </a:pPr>
            <a:endParaRPr lang="en-US" sz="3600"/>
          </a:p>
        </p:txBody>
      </p:sp>
      <p:sp>
        <p:nvSpPr>
          <p:cNvPr id="13316" name="Rectangle 6"/>
          <p:cNvSpPr>
            <a:spLocks noChangeArrowheads="1"/>
          </p:cNvSpPr>
          <p:nvPr/>
        </p:nvSpPr>
        <p:spPr bwMode="auto">
          <a:xfrm>
            <a:off x="6589713" y="6376988"/>
            <a:ext cx="2193925" cy="457200"/>
          </a:xfrm>
          <a:prstGeom prst="rect">
            <a:avLst/>
          </a:prstGeom>
          <a:noFill/>
          <a:ln w="9525">
            <a:noFill/>
            <a:miter lim="800000"/>
            <a:headEnd/>
            <a:tailEnd/>
          </a:ln>
        </p:spPr>
        <p:txBody>
          <a:bodyPr anchor="b"/>
          <a:lstStyle/>
          <a:p>
            <a:pPr algn="r"/>
            <a:fld id="{D38D5D15-A3B2-4AAF-8D81-C55003625687}" type="slidenum">
              <a:rPr lang="en-US" sz="1400">
                <a:solidFill>
                  <a:schemeClr val="folHlink"/>
                </a:solidFill>
                <a:latin typeface="Times New Roman" pitchFamily="18" charset="0"/>
              </a:rPr>
              <a:pPr algn="r"/>
              <a:t>5</a:t>
            </a:fld>
            <a:endParaRPr lang="en-US" sz="1400">
              <a:solidFill>
                <a:schemeClr val="folHlink"/>
              </a:solidFill>
              <a:latin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WiMax</a:t>
            </a:r>
          </a:p>
        </p:txBody>
      </p:sp>
      <p:sp>
        <p:nvSpPr>
          <p:cNvPr id="57347" name="Rectangle 3"/>
          <p:cNvSpPr>
            <a:spLocks noGrp="1" noChangeArrowheads="1"/>
          </p:cNvSpPr>
          <p:nvPr>
            <p:ph type="body" idx="1"/>
          </p:nvPr>
        </p:nvSpPr>
        <p:spPr/>
        <p:txBody>
          <a:bodyPr/>
          <a:lstStyle/>
          <a:p>
            <a:r>
              <a:rPr lang="en-US" b="1"/>
              <a:t>Worldwide Interoperability for Microwave Access lebih dikenal dengan nama</a:t>
            </a:r>
            <a:r>
              <a:rPr lang="en-US"/>
              <a:t> </a:t>
            </a:r>
            <a:r>
              <a:rPr lang="en-US" b="1"/>
              <a:t>WiMax</a:t>
            </a:r>
            <a:r>
              <a:rPr lang="en-US"/>
              <a:t>, memakai standard IEEE standard 802.16.</a:t>
            </a:r>
          </a:p>
          <a:p>
            <a:pPr lvl="1"/>
            <a:r>
              <a:rPr lang="en-US"/>
              <a:t>Kemampuan jangkauan Wireless access mencapai 31 miles (+/- 45 km)</a:t>
            </a:r>
          </a:p>
          <a:p>
            <a:pPr lvl="1"/>
            <a:r>
              <a:rPr lang="en-US"/>
              <a:t>Data transfer rate of 75 Mbps;</a:t>
            </a:r>
          </a:p>
          <a:p>
            <a:pPr lvl="1"/>
            <a:r>
              <a:rPr lang="en-US"/>
              <a:t>Dapat memfasilitasi data dalam bentuk voice dan video.</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28625" y="428625"/>
            <a:ext cx="8229600" cy="1143000"/>
          </a:xfrm>
          <a:noFill/>
        </p:spPr>
        <p:txBody>
          <a:bodyPr/>
          <a:lstStyle/>
          <a:p>
            <a:pPr>
              <a:lnSpc>
                <a:spcPct val="80000"/>
              </a:lnSpc>
            </a:pPr>
            <a:r>
              <a:rPr lang="en-US" sz="2400" b="1"/>
              <a:t>ELEMEN KUNCI DARI</a:t>
            </a:r>
            <a:br>
              <a:rPr lang="en-US" sz="2400" b="1"/>
            </a:br>
            <a:r>
              <a:rPr lang="en-US" sz="2400" b="1"/>
              <a:t>TELEKOMUNIKASI DAN NETWORKING</a:t>
            </a:r>
          </a:p>
        </p:txBody>
      </p:sp>
      <p:sp>
        <p:nvSpPr>
          <p:cNvPr id="58371" name="Text Box 3"/>
          <p:cNvSpPr txBox="1">
            <a:spLocks noChangeArrowheads="1"/>
          </p:cNvSpPr>
          <p:nvPr/>
        </p:nvSpPr>
        <p:spPr bwMode="auto">
          <a:xfrm>
            <a:off x="500063" y="1500188"/>
            <a:ext cx="2360612" cy="457200"/>
          </a:xfrm>
          <a:prstGeom prst="rect">
            <a:avLst/>
          </a:prstGeom>
          <a:noFill/>
          <a:ln w="9525">
            <a:noFill/>
            <a:miter lim="800000"/>
            <a:headEnd/>
            <a:tailEnd/>
          </a:ln>
        </p:spPr>
        <p:txBody>
          <a:bodyPr wrap="none">
            <a:spAutoFit/>
          </a:bodyPr>
          <a:lstStyle/>
          <a:p>
            <a:r>
              <a:rPr lang="en-US" sz="2400" b="1">
                <a:latin typeface="Times New Roman" pitchFamily="18" charset="0"/>
              </a:rPr>
              <a:t>Tipe-2 Networks</a:t>
            </a:r>
          </a:p>
        </p:txBody>
      </p:sp>
      <p:sp>
        <p:nvSpPr>
          <p:cNvPr id="58372" name="Rectangle 5"/>
          <p:cNvSpPr>
            <a:spLocks noGrp="1" noChangeArrowheads="1"/>
          </p:cNvSpPr>
          <p:nvPr>
            <p:ph type="body" idx="1"/>
          </p:nvPr>
        </p:nvSpPr>
        <p:spPr>
          <a:xfrm>
            <a:off x="357188" y="2000250"/>
            <a:ext cx="8429625" cy="3571875"/>
          </a:xfrm>
          <a:noFill/>
        </p:spPr>
        <p:txBody>
          <a:bodyPr lIns="90488" tIns="44450" rIns="90488" bIns="44450"/>
          <a:lstStyle/>
          <a:p>
            <a:pPr marL="609600" indent="-609600">
              <a:tabLst>
                <a:tab pos="457200" algn="l"/>
              </a:tabLst>
            </a:pPr>
            <a:r>
              <a:rPr lang="en-US" sz="1800" b="1"/>
              <a:t>Wide Area Networks (WANs)</a:t>
            </a:r>
            <a:endParaRPr lang="en-US" sz="1800"/>
          </a:p>
          <a:p>
            <a:pPr marL="990600" lvl="1" indent="-646113">
              <a:tabLst>
                <a:tab pos="457200" algn="l"/>
              </a:tabLst>
            </a:pPr>
            <a:r>
              <a:rPr lang="en-US" sz="1800"/>
              <a:t>Menghubungkan beberapa LAN</a:t>
            </a:r>
          </a:p>
          <a:p>
            <a:pPr marL="990600" lvl="1" indent="-646113">
              <a:tabLst>
                <a:tab pos="457200" algn="l"/>
              </a:tabLst>
            </a:pPr>
            <a:r>
              <a:rPr lang="en-US" sz="1800"/>
              <a:t>Memiliki kapasitas yang lebih besar dari LAN</a:t>
            </a:r>
          </a:p>
          <a:p>
            <a:pPr marL="990600" lvl="1" indent="-646113">
              <a:tabLst>
                <a:tab pos="457200" algn="l"/>
              </a:tabLst>
            </a:pPr>
            <a:r>
              <a:rPr lang="en-US" sz="1800"/>
              <a:t>Media transmisi data yang digunakan lebih beragam dan berkemampuan lebih baik, seperti fiber optic, satellite, microwave, dsb.</a:t>
            </a:r>
          </a:p>
          <a:p>
            <a:pPr marL="990600" lvl="1" indent="-646113">
              <a:tabLst>
                <a:tab pos="457200" algn="l"/>
              </a:tabLst>
            </a:pPr>
            <a:r>
              <a:rPr lang="en-US" sz="1800"/>
              <a:t>Mengkomunikasikan voice dan data melintas ke jarak yang lebih jauh </a:t>
            </a:r>
          </a:p>
          <a:p>
            <a:pPr marL="990600" lvl="1" indent="-646113">
              <a:tabLst>
                <a:tab pos="457200" algn="l"/>
              </a:tabLst>
            </a:pPr>
            <a:r>
              <a:rPr lang="en-US" sz="1800"/>
              <a:t>Biasanya dimilki oleh beberapa organisasi </a:t>
            </a:r>
          </a:p>
          <a:p>
            <a:pPr marL="990600" lvl="1" indent="-646113">
              <a:tabLst>
                <a:tab pos="457200" algn="l"/>
              </a:tabLst>
            </a:pPr>
            <a:r>
              <a:rPr lang="en-US" sz="1800"/>
              <a:t>Menggunakan transmisi  point-to-point </a:t>
            </a:r>
          </a:p>
          <a:p>
            <a:pPr marL="990600" lvl="1" indent="-646113">
              <a:tabLst>
                <a:tab pos="457200" algn="l"/>
              </a:tabLst>
            </a:pPr>
            <a:r>
              <a:rPr lang="en-US" sz="1800"/>
              <a:t>Kadang mempercayakan pada jejaring telepon umum</a:t>
            </a:r>
          </a:p>
          <a:p>
            <a:pPr marL="990600" lvl="1" indent="-646113">
              <a:tabLst>
                <a:tab pos="457200" algn="l"/>
              </a:tabLst>
            </a:pPr>
            <a:r>
              <a:rPr lang="en-US" sz="1800"/>
              <a:t>Layanan WAN biasanya isediakan oleh perusahan telekomunikasi.</a:t>
            </a:r>
            <a:endParaRPr lang="en-US" sz="1700"/>
          </a:p>
          <a:p>
            <a:pPr marL="609600" indent="-609600">
              <a:buFontTx/>
              <a:buNone/>
              <a:tabLst>
                <a:tab pos="457200" algn="l"/>
              </a:tabLst>
            </a:pPr>
            <a:r>
              <a:rPr lang="en-US" sz="1800" b="1"/>
              <a:t>       </a:t>
            </a:r>
            <a:endParaRPr lang="en-US" sz="1800" i="1"/>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z="4000"/>
              <a:t>Jejaring Nirkabel dan Akses Internet</a:t>
            </a:r>
          </a:p>
        </p:txBody>
      </p:sp>
      <p:sp>
        <p:nvSpPr>
          <p:cNvPr id="59395" name="Rectangle 3"/>
          <p:cNvSpPr>
            <a:spLocks noGrp="1" noChangeArrowheads="1"/>
          </p:cNvSpPr>
          <p:nvPr>
            <p:ph type="body" idx="1"/>
          </p:nvPr>
        </p:nvSpPr>
        <p:spPr/>
        <p:txBody>
          <a:bodyPr/>
          <a:lstStyle/>
          <a:p>
            <a:pPr>
              <a:lnSpc>
                <a:spcPct val="90000"/>
              </a:lnSpc>
            </a:pPr>
            <a:r>
              <a:rPr lang="en-US" sz="2800"/>
              <a:t>IEEE standards (Institute of Electrical and Electronic Engineers) untuk berbagai jenis jejaring:</a:t>
            </a:r>
          </a:p>
          <a:p>
            <a:pPr lvl="1">
              <a:lnSpc>
                <a:spcPct val="90000"/>
              </a:lnSpc>
            </a:pPr>
            <a:r>
              <a:rPr lang="en-US" sz="2400"/>
              <a:t>IEEE 802.15 (Bluetooth) untuk wireless personal area networks  (PANs) and 802.15.4 (Zigbee).</a:t>
            </a:r>
          </a:p>
          <a:p>
            <a:pPr lvl="1">
              <a:lnSpc>
                <a:spcPct val="90000"/>
              </a:lnSpc>
            </a:pPr>
            <a:r>
              <a:rPr lang="en-US" sz="2400"/>
              <a:t>IEEE 802.11 (Wi-Fi) untuk wireless local area networks (WLANs) </a:t>
            </a:r>
          </a:p>
          <a:p>
            <a:pPr lvl="1">
              <a:lnSpc>
                <a:spcPct val="90000"/>
              </a:lnSpc>
            </a:pPr>
            <a:r>
              <a:rPr lang="en-US" sz="2400"/>
              <a:t>IEEE 802.16 (Wi-Max) untuk wireless metropolitan area networks (WMANs)</a:t>
            </a:r>
          </a:p>
          <a:p>
            <a:pPr lvl="1">
              <a:lnSpc>
                <a:spcPct val="90000"/>
              </a:lnSpc>
            </a:pPr>
            <a:r>
              <a:rPr lang="en-US" sz="2400"/>
              <a:t>IEEE 802.20 (proposed) untuk wireless wide area networks (WWANs).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Bluetooth dan PAN</a:t>
            </a:r>
          </a:p>
        </p:txBody>
      </p:sp>
      <p:sp>
        <p:nvSpPr>
          <p:cNvPr id="60419" name="Rectangle 3"/>
          <p:cNvSpPr>
            <a:spLocks noGrp="1" noChangeArrowheads="1"/>
          </p:cNvSpPr>
          <p:nvPr>
            <p:ph type="body" idx="1"/>
          </p:nvPr>
        </p:nvSpPr>
        <p:spPr>
          <a:xfrm>
            <a:off x="457200" y="1600200"/>
            <a:ext cx="8229600" cy="4686300"/>
          </a:xfrm>
        </p:spPr>
        <p:txBody>
          <a:bodyPr/>
          <a:lstStyle/>
          <a:p>
            <a:pPr>
              <a:lnSpc>
                <a:spcPct val="90000"/>
              </a:lnSpc>
            </a:pPr>
            <a:r>
              <a:rPr lang="en-US" sz="2400" b="1"/>
              <a:t>Bluetooth</a:t>
            </a:r>
            <a:r>
              <a:rPr lang="en-US" sz="2400"/>
              <a:t> berfungsi untuk menciptakan satu atau beberapa PAN:</a:t>
            </a:r>
          </a:p>
          <a:p>
            <a:pPr lvl="1">
              <a:lnSpc>
                <a:spcPct val="90000"/>
              </a:lnSpc>
            </a:pPr>
            <a:r>
              <a:rPr lang="en-US" sz="2400"/>
              <a:t>Mampu mengkoneksikan s/d 8 alat komunikasi dalam radius +- 10m. </a:t>
            </a:r>
          </a:p>
          <a:p>
            <a:pPr lvl="1">
              <a:lnSpc>
                <a:spcPct val="90000"/>
              </a:lnSpc>
            </a:pPr>
            <a:r>
              <a:rPr lang="en-US" sz="2400"/>
              <a:t>Memerlukan tenaga rendah, berbasis gelombang radio.</a:t>
            </a:r>
          </a:p>
          <a:p>
            <a:pPr lvl="1">
              <a:lnSpc>
                <a:spcPct val="90000"/>
              </a:lnSpc>
            </a:pPr>
            <a:r>
              <a:rPr lang="en-US" sz="2400"/>
              <a:t>Mampu mengirim data s/d 1 Mbps.</a:t>
            </a:r>
          </a:p>
          <a:p>
            <a:pPr>
              <a:lnSpc>
                <a:spcPct val="90000"/>
              </a:lnSpc>
            </a:pPr>
            <a:r>
              <a:rPr lang="en-US" sz="2400" b="1"/>
              <a:t>Personal area network (PAN)</a:t>
            </a:r>
            <a:r>
              <a:rPr lang="en-US" sz="2400"/>
              <a:t> adalah jenis jejaring komputer/computer network untuk komunikasi antar perangkat hardware komputer saja untuk penggunaan satu orang. Contoh media komunikasi yang menggunakan jejaring PAN: Telepon, handphone/cell phone, PDA (Personal Digital Assistant), dsb.</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Enterprise Network dan Backbone Network</a:t>
            </a:r>
          </a:p>
        </p:txBody>
      </p:sp>
      <p:sp>
        <p:nvSpPr>
          <p:cNvPr id="61443" name="Rectangle 3"/>
          <p:cNvSpPr>
            <a:spLocks noGrp="1" noChangeArrowheads="1"/>
          </p:cNvSpPr>
          <p:nvPr>
            <p:ph type="body" idx="1"/>
          </p:nvPr>
        </p:nvSpPr>
        <p:spPr/>
        <p:txBody>
          <a:bodyPr/>
          <a:lstStyle/>
          <a:p>
            <a:r>
              <a:rPr lang="en-US" sz="2800" b="1"/>
              <a:t>Enterprise network</a:t>
            </a:r>
            <a:r>
              <a:rPr lang="en-US" sz="2800"/>
              <a:t> merupakan jejaring yang mengkoneksikan sejumlah LAN dan WAN pada suatu perusahaan besar/enterprise.</a:t>
            </a:r>
          </a:p>
          <a:p>
            <a:pPr>
              <a:buFontTx/>
              <a:buNone/>
            </a:pPr>
            <a:endParaRPr lang="en-US" sz="2800"/>
          </a:p>
          <a:p>
            <a:r>
              <a:rPr lang="en-US" sz="2800" b="1"/>
              <a:t>Backbone networks</a:t>
            </a:r>
            <a:r>
              <a:rPr lang="en-US" sz="2800"/>
              <a:t> merupakan jejaring pusat/central network yang menjadi titik pusat keterhubungan sejumlah network yang lebih kecil misalnyapusat koneksi sejumlah LAN yang lebih kecil atau sejumlah WAN yang lebih kecil.</a:t>
            </a:r>
            <a:endParaRPr lang="en-US" sz="2800" b="1"/>
          </a:p>
        </p:txBody>
      </p:sp>
      <p:sp>
        <p:nvSpPr>
          <p:cNvPr id="61444" name="Rectangle 4"/>
          <p:cNvSpPr>
            <a:spLocks noChangeArrowheads="1"/>
          </p:cNvSpPr>
          <p:nvPr/>
        </p:nvSpPr>
        <p:spPr bwMode="auto">
          <a:xfrm>
            <a:off x="809625" y="6373813"/>
            <a:ext cx="1905000" cy="457200"/>
          </a:xfrm>
          <a:prstGeom prst="rect">
            <a:avLst/>
          </a:prstGeom>
          <a:noFill/>
          <a:ln w="9525">
            <a:noFill/>
            <a:miter lim="800000"/>
            <a:headEnd/>
            <a:tailEnd/>
          </a:ln>
        </p:spPr>
        <p:txBody>
          <a:bodyPr anchor="b"/>
          <a:lstStyle/>
          <a:p>
            <a:endParaRPr lang="id-ID" sz="1400">
              <a:solidFill>
                <a:schemeClr val="folHlink"/>
              </a:solidFill>
              <a:latin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Infrared</a:t>
            </a:r>
          </a:p>
        </p:txBody>
      </p:sp>
      <p:sp>
        <p:nvSpPr>
          <p:cNvPr id="62467" name="Rectangle 3"/>
          <p:cNvSpPr>
            <a:spLocks noGrp="1" noChangeArrowheads="1"/>
          </p:cNvSpPr>
          <p:nvPr>
            <p:ph type="body" idx="1"/>
          </p:nvPr>
        </p:nvSpPr>
        <p:spPr/>
        <p:txBody>
          <a:bodyPr/>
          <a:lstStyle/>
          <a:p>
            <a:pPr>
              <a:lnSpc>
                <a:spcPct val="80000"/>
              </a:lnSpc>
            </a:pPr>
            <a:r>
              <a:rPr lang="en-US" sz="2800" b="1"/>
              <a:t>Infrared</a:t>
            </a:r>
            <a:r>
              <a:rPr lang="en-US" sz="2800"/>
              <a:t> light (sinar infra merah) merupakan cahaya merah yang tak terlihat oleh mata manusia dimana infra red banyak digunakan pada remote control unit untuk TV, VCR (Video Cassette Recorder), DVD, CD player.</a:t>
            </a:r>
            <a:endParaRPr lang="en-US" sz="2800" b="1"/>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68313" y="1052513"/>
            <a:ext cx="8229600" cy="1143000"/>
          </a:xfrm>
          <a:noFill/>
        </p:spPr>
        <p:txBody>
          <a:bodyPr/>
          <a:lstStyle/>
          <a:p>
            <a:pPr>
              <a:lnSpc>
                <a:spcPct val="80000"/>
              </a:lnSpc>
            </a:pPr>
            <a:r>
              <a:rPr lang="en-US" sz="2400" b="1"/>
              <a:t>ELEMEN KUNCI DARI</a:t>
            </a:r>
            <a:br>
              <a:rPr lang="en-US" sz="2400" b="1"/>
            </a:br>
            <a:r>
              <a:rPr lang="en-US" sz="2400" b="1"/>
              <a:t>TELEKOMUNIKASI DAN NETWORKING</a:t>
            </a:r>
          </a:p>
        </p:txBody>
      </p:sp>
      <p:sp>
        <p:nvSpPr>
          <p:cNvPr id="63491" name="Text Box 3"/>
          <p:cNvSpPr txBox="1">
            <a:spLocks noChangeArrowheads="1"/>
          </p:cNvSpPr>
          <p:nvPr/>
        </p:nvSpPr>
        <p:spPr bwMode="auto">
          <a:xfrm>
            <a:off x="539750" y="2349500"/>
            <a:ext cx="2809875" cy="457200"/>
          </a:xfrm>
          <a:prstGeom prst="rect">
            <a:avLst/>
          </a:prstGeom>
          <a:noFill/>
          <a:ln w="9525">
            <a:noFill/>
            <a:miter lim="800000"/>
            <a:headEnd/>
            <a:tailEnd/>
          </a:ln>
        </p:spPr>
        <p:txBody>
          <a:bodyPr wrap="none">
            <a:spAutoFit/>
          </a:bodyPr>
          <a:lstStyle/>
          <a:p>
            <a:r>
              <a:rPr lang="en-US" sz="2400" b="1">
                <a:latin typeface="Times New Roman" pitchFamily="18" charset="0"/>
              </a:rPr>
              <a:t>Topology  Networks</a:t>
            </a:r>
          </a:p>
        </p:txBody>
      </p:sp>
      <p:sp>
        <p:nvSpPr>
          <p:cNvPr id="63492" name="Text Box 5"/>
          <p:cNvSpPr txBox="1">
            <a:spLocks noChangeArrowheads="1"/>
          </p:cNvSpPr>
          <p:nvPr/>
        </p:nvSpPr>
        <p:spPr bwMode="auto">
          <a:xfrm>
            <a:off x="611188" y="3284538"/>
            <a:ext cx="8077200" cy="1577975"/>
          </a:xfrm>
          <a:prstGeom prst="rect">
            <a:avLst/>
          </a:prstGeom>
          <a:solidFill>
            <a:srgbClr val="000000"/>
          </a:solidFill>
          <a:ln w="25400">
            <a:solidFill>
              <a:schemeClr val="folHlink"/>
            </a:solidFill>
            <a:miter lim="800000"/>
            <a:headEnd/>
            <a:tailEnd/>
          </a:ln>
        </p:spPr>
        <p:txBody>
          <a:bodyPr>
            <a:spAutoFit/>
          </a:bodyPr>
          <a:lstStyle/>
          <a:p>
            <a:r>
              <a:rPr lang="en-US" sz="2400" b="1">
                <a:solidFill>
                  <a:srgbClr val="FF3300"/>
                </a:solidFill>
              </a:rPr>
              <a:t>Topology</a:t>
            </a:r>
            <a:r>
              <a:rPr lang="en-US" sz="2400" b="1">
                <a:solidFill>
                  <a:srgbClr val="FFFF00"/>
                </a:solidFill>
              </a:rPr>
              <a:t> </a:t>
            </a:r>
            <a:r>
              <a:rPr lang="en-US" sz="2400">
                <a:solidFill>
                  <a:schemeClr val="bg1"/>
                </a:solidFill>
              </a:rPr>
              <a:t>– </a:t>
            </a:r>
          </a:p>
          <a:p>
            <a:pPr lvl="1"/>
            <a:r>
              <a:rPr lang="en-US" sz="2400">
                <a:solidFill>
                  <a:schemeClr val="bg1"/>
                </a:solidFill>
              </a:rPr>
              <a:t>Terminologi yang digunakan untuk menjelaskan konfigurasi atau susunan dari peralatan jaringan dan media</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Network Topologies</a:t>
            </a:r>
          </a:p>
        </p:txBody>
      </p:sp>
      <p:sp>
        <p:nvSpPr>
          <p:cNvPr id="64515" name="Rectangle 3"/>
          <p:cNvSpPr>
            <a:spLocks noGrp="1" noChangeArrowheads="1"/>
          </p:cNvSpPr>
          <p:nvPr>
            <p:ph type="body" idx="1"/>
          </p:nvPr>
        </p:nvSpPr>
        <p:spPr>
          <a:xfrm>
            <a:off x="457200" y="1600200"/>
            <a:ext cx="8229600" cy="4614863"/>
          </a:xfrm>
        </p:spPr>
        <p:txBody>
          <a:bodyPr/>
          <a:lstStyle/>
          <a:p>
            <a:pPr>
              <a:lnSpc>
                <a:spcPct val="90000"/>
              </a:lnSpc>
            </a:pPr>
            <a:r>
              <a:rPr lang="en-US" b="1"/>
              <a:t>Star </a:t>
            </a:r>
            <a:r>
              <a:rPr lang="en-US"/>
              <a:t>seluruh titik jejaring terhubung ke satu komputer yang berfungsi sebagai file server.</a:t>
            </a:r>
          </a:p>
          <a:p>
            <a:pPr>
              <a:lnSpc>
                <a:spcPct val="90000"/>
              </a:lnSpc>
            </a:pPr>
            <a:r>
              <a:rPr lang="en-US" b="1"/>
              <a:t>Bus </a:t>
            </a:r>
            <a:r>
              <a:rPr lang="en-US"/>
              <a:t>seluruh titik jejaring terhubung ke bus (saluran komunikasi tunggal) menggunakan kabel ulir, kabel coaxial, atau kabel serat optik.</a:t>
            </a:r>
          </a:p>
          <a:p>
            <a:pPr>
              <a:lnSpc>
                <a:spcPct val="90000"/>
              </a:lnSpc>
            </a:pPr>
            <a:r>
              <a:rPr lang="en-US" b="1"/>
              <a:t>Ring </a:t>
            </a:r>
            <a:r>
              <a:rPr lang="en-US"/>
              <a:t>titik-titik jejaring terhubung berdampingan membentuk lingkaran tertutup/closed loop.</a:t>
            </a:r>
            <a:endParaRPr lang="en-US" b="1"/>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533400" y="2133600"/>
            <a:ext cx="2809875" cy="457200"/>
          </a:xfrm>
          <a:prstGeom prst="rect">
            <a:avLst/>
          </a:prstGeom>
          <a:noFill/>
          <a:ln w="9525">
            <a:noFill/>
            <a:miter lim="800000"/>
            <a:headEnd/>
            <a:tailEnd/>
          </a:ln>
        </p:spPr>
        <p:txBody>
          <a:bodyPr wrap="none">
            <a:spAutoFit/>
          </a:bodyPr>
          <a:lstStyle/>
          <a:p>
            <a:r>
              <a:rPr lang="en-US" sz="2400" b="1">
                <a:latin typeface="Times New Roman" pitchFamily="18" charset="0"/>
              </a:rPr>
              <a:t>Topology  Networks</a:t>
            </a:r>
          </a:p>
        </p:txBody>
      </p:sp>
      <p:pic>
        <p:nvPicPr>
          <p:cNvPr id="65539" name="Picture 4" descr="fig4-5"/>
          <p:cNvPicPr>
            <a:picLocks noGrp="1" noChangeAspect="1" noChangeArrowheads="1"/>
          </p:cNvPicPr>
          <p:nvPr>
            <p:ph idx="1"/>
          </p:nvPr>
        </p:nvPicPr>
        <p:blipFill>
          <a:blip r:embed="rId2"/>
          <a:srcRect l="5630" r="6738" b="9076"/>
          <a:stretch>
            <a:fillRect/>
          </a:stretch>
        </p:blipFill>
        <p:spPr>
          <a:xfrm>
            <a:off x="3810000" y="1752600"/>
            <a:ext cx="3910013" cy="4495800"/>
          </a:xfrm>
          <a:noFill/>
          <a:ln w="50800">
            <a:solidFill>
              <a:srgbClr val="FF9900"/>
            </a:solidFill>
          </a:ln>
        </p:spPr>
      </p:pic>
      <p:sp>
        <p:nvSpPr>
          <p:cNvPr id="65540" name="Rectangle 5"/>
          <p:cNvSpPr>
            <a:spLocks noGrp="1" noChangeArrowheads="1"/>
          </p:cNvSpPr>
          <p:nvPr>
            <p:ph type="title"/>
          </p:nvPr>
        </p:nvSpPr>
        <p:spPr>
          <a:xfrm>
            <a:off x="468313" y="908050"/>
            <a:ext cx="8229600" cy="1143000"/>
          </a:xfrm>
          <a:noFill/>
        </p:spPr>
        <p:txBody>
          <a:bodyPr/>
          <a:lstStyle/>
          <a:p>
            <a:pPr>
              <a:lnSpc>
                <a:spcPct val="80000"/>
              </a:lnSpc>
            </a:pPr>
            <a:r>
              <a:rPr lang="en-US" sz="2000" b="1"/>
              <a:t>ELEMEN KUNCI DARI</a:t>
            </a:r>
            <a:br>
              <a:rPr lang="en-US" sz="2000" b="1"/>
            </a:br>
            <a:r>
              <a:rPr lang="en-US" sz="2000" b="1"/>
              <a:t>TELEKOMUNIKASI DAN NETWORKING</a:t>
            </a:r>
          </a:p>
        </p:txBody>
      </p:sp>
      <p:sp>
        <p:nvSpPr>
          <p:cNvPr id="65541" name="Text Box 6"/>
          <p:cNvSpPr txBox="1">
            <a:spLocks noChangeArrowheads="1"/>
          </p:cNvSpPr>
          <p:nvPr/>
        </p:nvSpPr>
        <p:spPr bwMode="auto">
          <a:xfrm>
            <a:off x="4648200" y="6324600"/>
            <a:ext cx="2125663" cy="336550"/>
          </a:xfrm>
          <a:prstGeom prst="rect">
            <a:avLst/>
          </a:prstGeom>
          <a:noFill/>
          <a:ln w="9525">
            <a:noFill/>
            <a:miter lim="800000"/>
            <a:headEnd/>
            <a:tailEnd/>
          </a:ln>
        </p:spPr>
        <p:txBody>
          <a:bodyPr wrap="none">
            <a:spAutoFit/>
          </a:bodyPr>
          <a:lstStyle/>
          <a:p>
            <a:r>
              <a:rPr lang="en-US" sz="1600" b="1">
                <a:solidFill>
                  <a:srgbClr val="FF9900"/>
                </a:solidFill>
              </a:rPr>
              <a:t>Network Topologies</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468313" y="1196975"/>
            <a:ext cx="8229600" cy="854075"/>
          </a:xfrm>
        </p:spPr>
        <p:txBody>
          <a:bodyPr/>
          <a:lstStyle/>
          <a:p>
            <a:r>
              <a:rPr lang="en-US" sz="2400">
                <a:latin typeface="Impact" pitchFamily="34" charset="0"/>
              </a:rPr>
              <a:t>Common LAN Topologies</a:t>
            </a:r>
            <a:br>
              <a:rPr lang="en-US" sz="2400">
                <a:latin typeface="Impact" pitchFamily="34" charset="0"/>
              </a:rPr>
            </a:br>
            <a:r>
              <a:rPr lang="en-US" sz="2400">
                <a:latin typeface="Impact" pitchFamily="34" charset="0"/>
              </a:rPr>
              <a:t>Star</a:t>
            </a:r>
            <a:endParaRPr lang="en-US" sz="2400"/>
          </a:p>
        </p:txBody>
      </p:sp>
      <p:graphicFrame>
        <p:nvGraphicFramePr>
          <p:cNvPr id="3074" name="Object 2"/>
          <p:cNvGraphicFramePr>
            <a:graphicFrameLocks noChangeAspect="1"/>
          </p:cNvGraphicFramePr>
          <p:nvPr/>
        </p:nvGraphicFramePr>
        <p:xfrm>
          <a:off x="2051050" y="2060575"/>
          <a:ext cx="4660900" cy="4189413"/>
        </p:xfrm>
        <a:graphic>
          <a:graphicData uri="http://schemas.openxmlformats.org/presentationml/2006/ole">
            <mc:AlternateContent xmlns:mc="http://schemas.openxmlformats.org/markup-compatibility/2006">
              <mc:Choice xmlns:v="urn:schemas-microsoft-com:vml" Requires="v">
                <p:oleObj spid="_x0000_s3075" name="ABC FlowCharter" r:id="rId3" imgW="4660560" imgH="4188960" progId="ABCFlow">
                  <p:embed/>
                </p:oleObj>
              </mc:Choice>
              <mc:Fallback>
                <p:oleObj name="ABC FlowCharter" r:id="rId3" imgW="4660560" imgH="4188960" progId="ABCFlow">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060575"/>
                        <a:ext cx="4660900" cy="4189413"/>
                      </a:xfrm>
                      <a:prstGeom prst="rect">
                        <a:avLst/>
                      </a:prstGeom>
                      <a:solidFill>
                        <a:srgbClr val="FFFF99"/>
                      </a:solidFill>
                      <a:ln>
                        <a:noFill/>
                      </a:ln>
                      <a:effectLst/>
                      <a:extLs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725487"/>
          </a:xfrm>
        </p:spPr>
        <p:txBody>
          <a:bodyPr/>
          <a:lstStyle/>
          <a:p>
            <a:r>
              <a:rPr lang="en-US"/>
              <a:t>Information Systems</a:t>
            </a:r>
          </a:p>
        </p:txBody>
      </p:sp>
      <p:sp>
        <p:nvSpPr>
          <p:cNvPr id="14339" name="Rectangle 3"/>
          <p:cNvSpPr>
            <a:spLocks noGrp="1" noChangeArrowheads="1"/>
          </p:cNvSpPr>
          <p:nvPr>
            <p:ph type="body" idx="1"/>
          </p:nvPr>
        </p:nvSpPr>
        <p:spPr>
          <a:xfrm>
            <a:off x="571500" y="857250"/>
            <a:ext cx="8229600" cy="5500688"/>
          </a:xfrm>
        </p:spPr>
        <p:txBody>
          <a:bodyPr/>
          <a:lstStyle/>
          <a:p>
            <a:pPr>
              <a:buFontTx/>
              <a:buNone/>
            </a:pPr>
            <a:r>
              <a:rPr lang="en-US" sz="3600" b="1">
                <a:solidFill>
                  <a:srgbClr val="FF0000"/>
                </a:solidFill>
              </a:rPr>
              <a:t>    Computer-based Information System (CBIS)/sistem informasi berbasis komputer:</a:t>
            </a:r>
            <a:r>
              <a:rPr lang="en-US" sz="3600">
                <a:solidFill>
                  <a:srgbClr val="FF0000"/>
                </a:solidFill>
              </a:rPr>
              <a:t> </a:t>
            </a:r>
            <a:r>
              <a:rPr lang="en-US" b="1"/>
              <a:t>sistem informasi yang menggunakan komputer untuk melaksanakan tugas-tugas tertentu yang memiliki komponen hardware, software,  network, database, user, dan prosedur.</a:t>
            </a:r>
          </a:p>
          <a:p>
            <a:pPr>
              <a:buFontTx/>
              <a:buNone/>
            </a:pPr>
            <a:r>
              <a:rPr lang="en-US" b="1"/>
              <a:t>    Informasi yang dihasilkan oleh CBIS jauh lebih berkualitas daripada SI berbasis manual/kertas</a:t>
            </a:r>
            <a:r>
              <a:rPr lang="en-US" sz="2400" b="1"/>
              <a:t>.</a:t>
            </a:r>
          </a:p>
        </p:txBody>
      </p:sp>
      <p:sp>
        <p:nvSpPr>
          <p:cNvPr id="14340" name="Rectangle 6"/>
          <p:cNvSpPr>
            <a:spLocks noChangeArrowheads="1"/>
          </p:cNvSpPr>
          <p:nvPr/>
        </p:nvSpPr>
        <p:spPr bwMode="auto">
          <a:xfrm>
            <a:off x="6589713" y="6376988"/>
            <a:ext cx="2193925" cy="457200"/>
          </a:xfrm>
          <a:prstGeom prst="rect">
            <a:avLst/>
          </a:prstGeom>
          <a:noFill/>
          <a:ln w="9525">
            <a:noFill/>
            <a:miter lim="800000"/>
            <a:headEnd/>
            <a:tailEnd/>
          </a:ln>
        </p:spPr>
        <p:txBody>
          <a:bodyPr anchor="b"/>
          <a:lstStyle/>
          <a:p>
            <a:pPr algn="r"/>
            <a:fld id="{B438F26A-021B-4574-9EA4-3E4F9FD6378E}" type="slidenum">
              <a:rPr lang="en-US" sz="1400">
                <a:solidFill>
                  <a:schemeClr val="folHlink"/>
                </a:solidFill>
                <a:latin typeface="Times New Roman" pitchFamily="18" charset="0"/>
              </a:rPr>
              <a:pPr algn="r"/>
              <a:t>6</a:t>
            </a:fld>
            <a:endParaRPr lang="en-US" sz="1400">
              <a:solidFill>
                <a:schemeClr val="folHlink"/>
              </a:solidFill>
              <a:latin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8313" y="1125538"/>
            <a:ext cx="8229600" cy="1143000"/>
          </a:xfrm>
        </p:spPr>
        <p:txBody>
          <a:bodyPr/>
          <a:lstStyle/>
          <a:p>
            <a:r>
              <a:rPr lang="en-US">
                <a:latin typeface="Impact" pitchFamily="34" charset="0"/>
              </a:rPr>
              <a:t>Common LAN Topologies</a:t>
            </a:r>
            <a:br>
              <a:rPr lang="en-US">
                <a:latin typeface="Impact" pitchFamily="34" charset="0"/>
              </a:rPr>
            </a:br>
            <a:r>
              <a:rPr lang="en-US">
                <a:latin typeface="Impact" pitchFamily="34" charset="0"/>
              </a:rPr>
              <a:t>Ring</a:t>
            </a:r>
            <a:endParaRPr lang="en-US"/>
          </a:p>
        </p:txBody>
      </p:sp>
      <p:graphicFrame>
        <p:nvGraphicFramePr>
          <p:cNvPr id="4098" name="Object 2"/>
          <p:cNvGraphicFramePr>
            <a:graphicFrameLocks noChangeAspect="1"/>
          </p:cNvGraphicFramePr>
          <p:nvPr/>
        </p:nvGraphicFramePr>
        <p:xfrm>
          <a:off x="2411413" y="2349500"/>
          <a:ext cx="4021137" cy="4027488"/>
        </p:xfrm>
        <a:graphic>
          <a:graphicData uri="http://schemas.openxmlformats.org/presentationml/2006/ole">
            <mc:AlternateContent xmlns:mc="http://schemas.openxmlformats.org/markup-compatibility/2006">
              <mc:Choice xmlns:v="urn:schemas-microsoft-com:vml" Requires="v">
                <p:oleObj spid="_x0000_s4099" name="ABC FlowCharter" r:id="rId3" imgW="4020480" imgH="4026240" progId="ABCFlow">
                  <p:embed/>
                </p:oleObj>
              </mc:Choice>
              <mc:Fallback>
                <p:oleObj name="ABC FlowCharter" r:id="rId3" imgW="4020480" imgH="4026240" progId="ABCFlow">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2349500"/>
                        <a:ext cx="4021137" cy="4027488"/>
                      </a:xfrm>
                      <a:prstGeom prst="rect">
                        <a:avLst/>
                      </a:prstGeom>
                      <a:solidFill>
                        <a:srgbClr val="FFFF99"/>
                      </a:solidFill>
                      <a:ln>
                        <a:noFill/>
                      </a:ln>
                      <a:effectLst/>
                      <a:extLs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a:spLocks noGrp="1"/>
          </p:cNvSpPr>
          <p:nvPr>
            <p:ph type="sldNum" sz="quarter" idx="12"/>
          </p:nvPr>
        </p:nvSpPr>
        <p:spPr>
          <a:noFill/>
        </p:spPr>
        <p:txBody>
          <a:bodyPr/>
          <a:lstStyle/>
          <a:p>
            <a:fld id="{0B45F3CF-CAF0-443C-8B36-7C30A4694DC1}" type="slidenum">
              <a:rPr lang="en-US" smtClean="0"/>
              <a:pPr/>
              <a:t>61</a:t>
            </a:fld>
            <a:endParaRPr lang="en-US"/>
          </a:p>
        </p:txBody>
      </p:sp>
      <p:sp>
        <p:nvSpPr>
          <p:cNvPr id="5124" name="Rectangle 2"/>
          <p:cNvSpPr>
            <a:spLocks noGrp="1" noChangeArrowheads="1"/>
          </p:cNvSpPr>
          <p:nvPr>
            <p:ph type="title"/>
          </p:nvPr>
        </p:nvSpPr>
        <p:spPr>
          <a:xfrm>
            <a:off x="468313" y="1196975"/>
            <a:ext cx="8229600" cy="1143000"/>
          </a:xfrm>
        </p:spPr>
        <p:txBody>
          <a:bodyPr/>
          <a:lstStyle/>
          <a:p>
            <a:r>
              <a:rPr lang="en-US">
                <a:latin typeface="Impact" pitchFamily="34" charset="0"/>
              </a:rPr>
              <a:t>Common LAN Topologies</a:t>
            </a:r>
            <a:br>
              <a:rPr lang="en-US">
                <a:latin typeface="Impact" pitchFamily="34" charset="0"/>
              </a:rPr>
            </a:br>
            <a:r>
              <a:rPr lang="en-US">
                <a:latin typeface="Impact" pitchFamily="34" charset="0"/>
              </a:rPr>
              <a:t>Bus</a:t>
            </a:r>
            <a:endParaRPr lang="en-US"/>
          </a:p>
        </p:txBody>
      </p:sp>
      <p:graphicFrame>
        <p:nvGraphicFramePr>
          <p:cNvPr id="5122" name="Object 2"/>
          <p:cNvGraphicFramePr>
            <a:graphicFrameLocks noChangeAspect="1"/>
          </p:cNvGraphicFramePr>
          <p:nvPr/>
        </p:nvGraphicFramePr>
        <p:xfrm>
          <a:off x="2816225" y="2205038"/>
          <a:ext cx="3143250" cy="4432300"/>
        </p:xfrm>
        <a:graphic>
          <a:graphicData uri="http://schemas.openxmlformats.org/presentationml/2006/ole">
            <mc:AlternateContent xmlns:mc="http://schemas.openxmlformats.org/markup-compatibility/2006">
              <mc:Choice xmlns:v="urn:schemas-microsoft-com:vml" Requires="v">
                <p:oleObj spid="_x0000_s5123" name="ABC FlowCharter" r:id="rId3" imgW="3143160" imgH="4960800" progId="ABCFlow">
                  <p:embed/>
                </p:oleObj>
              </mc:Choice>
              <mc:Fallback>
                <p:oleObj name="ABC FlowCharter" r:id="rId3" imgW="3143160" imgH="4960800" progId="ABCFlow">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6225" y="2205038"/>
                        <a:ext cx="3143250" cy="4432300"/>
                      </a:xfrm>
                      <a:prstGeom prst="rect">
                        <a:avLst/>
                      </a:prstGeom>
                      <a:solidFill>
                        <a:srgbClr val="FFFF99"/>
                      </a:solidFill>
                      <a:ln>
                        <a:noFill/>
                      </a:ln>
                      <a:effectLst/>
                      <a:extLs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Rectangle 2"/>
          <p:cNvSpPr>
            <a:spLocks noChangeArrowheads="1"/>
          </p:cNvSpPr>
          <p:nvPr/>
        </p:nvSpPr>
        <p:spPr bwMode="auto">
          <a:xfrm>
            <a:off x="685800" y="6400800"/>
            <a:ext cx="1905000" cy="457200"/>
          </a:xfrm>
          <a:prstGeom prst="rect">
            <a:avLst/>
          </a:prstGeom>
          <a:noFill/>
          <a:ln w="12700">
            <a:noFill/>
            <a:miter lim="800000"/>
            <a:headEnd/>
            <a:tailEnd/>
          </a:ln>
        </p:spPr>
        <p:txBody>
          <a:bodyPr wrap="none" anchor="ctr"/>
          <a:lstStyle/>
          <a:p>
            <a:endParaRPr lang="id-ID"/>
          </a:p>
        </p:txBody>
      </p:sp>
      <p:sp>
        <p:nvSpPr>
          <p:cNvPr id="6152" name="Rectangle 3"/>
          <p:cNvSpPr>
            <a:spLocks noChangeArrowheads="1"/>
          </p:cNvSpPr>
          <p:nvPr/>
        </p:nvSpPr>
        <p:spPr bwMode="auto">
          <a:xfrm>
            <a:off x="3124200" y="6400800"/>
            <a:ext cx="2895600" cy="457200"/>
          </a:xfrm>
          <a:prstGeom prst="rect">
            <a:avLst/>
          </a:prstGeom>
          <a:noFill/>
          <a:ln w="12700">
            <a:noFill/>
            <a:miter lim="800000"/>
            <a:headEnd/>
            <a:tailEnd/>
          </a:ln>
        </p:spPr>
        <p:txBody>
          <a:bodyPr wrap="none" anchor="ctr"/>
          <a:lstStyle/>
          <a:p>
            <a:endParaRPr lang="id-ID"/>
          </a:p>
        </p:txBody>
      </p:sp>
      <p:graphicFrame>
        <p:nvGraphicFramePr>
          <p:cNvPr id="6146" name="Object 2">
            <a:hlinkClick r:id="" action="ppaction://ole?verb=0"/>
          </p:cNvPr>
          <p:cNvGraphicFramePr>
            <a:graphicFrameLocks/>
          </p:cNvGraphicFramePr>
          <p:nvPr/>
        </p:nvGraphicFramePr>
        <p:xfrm>
          <a:off x="5029200" y="309563"/>
          <a:ext cx="785813" cy="868362"/>
        </p:xfrm>
        <a:graphic>
          <a:graphicData uri="http://schemas.openxmlformats.org/presentationml/2006/ole">
            <mc:AlternateContent xmlns:mc="http://schemas.openxmlformats.org/markup-compatibility/2006">
              <mc:Choice xmlns:v="urn:schemas-microsoft-com:vml" Requires="v">
                <p:oleObj spid="_x0000_s6151" name="Clip" r:id="rId4" imgW="3112920" imgH="3433680" progId="MS_ClipArt_Gallery.2">
                  <p:embed/>
                </p:oleObj>
              </mc:Choice>
              <mc:Fallback>
                <p:oleObj name="Clip" r:id="rId4" imgW="3112920" imgH="3433680" progId="MS_ClipArt_Gallery.2">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309563"/>
                        <a:ext cx="785813" cy="86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6677" name="Rectangle 5"/>
          <p:cNvSpPr>
            <a:spLocks noChangeArrowheads="1"/>
          </p:cNvSpPr>
          <p:nvPr/>
        </p:nvSpPr>
        <p:spPr bwMode="auto">
          <a:xfrm>
            <a:off x="5846763" y="703263"/>
            <a:ext cx="873125" cy="314325"/>
          </a:xfrm>
          <a:prstGeom prst="rect">
            <a:avLst/>
          </a:prstGeom>
          <a:noFill/>
          <a:ln w="12700">
            <a:noFill/>
            <a:miter lim="800000"/>
            <a:headEnd/>
            <a:tailEnd/>
          </a:ln>
          <a:effectLst/>
        </p:spPr>
        <p:txBody>
          <a:bodyPr wrap="none" lIns="90488" tIns="44450" rIns="90488" bIns="44450">
            <a:spAutoFit/>
          </a:bodyPr>
          <a:lstStyle/>
          <a:p>
            <a:pPr eaLnBrk="0" hangingPunct="0">
              <a:defRPr/>
            </a:pPr>
            <a:r>
              <a:rPr lang="en-US" sz="1400" b="1">
                <a:solidFill>
                  <a:schemeClr val="tx2"/>
                </a:solidFill>
                <a:effectLst>
                  <a:outerShdw blurRad="38100" dist="38100" dir="2700000" algn="tl">
                    <a:srgbClr val="C0C0C0"/>
                  </a:outerShdw>
                </a:effectLst>
              </a:rPr>
              <a:t>Satellite</a:t>
            </a:r>
          </a:p>
        </p:txBody>
      </p:sp>
      <p:sp>
        <p:nvSpPr>
          <p:cNvPr id="6154" name="Line 6"/>
          <p:cNvSpPr>
            <a:spLocks noChangeShapeType="1"/>
          </p:cNvSpPr>
          <p:nvPr/>
        </p:nvSpPr>
        <p:spPr bwMode="auto">
          <a:xfrm flipH="1">
            <a:off x="3956050" y="1149350"/>
            <a:ext cx="622300" cy="673100"/>
          </a:xfrm>
          <a:prstGeom prst="line">
            <a:avLst/>
          </a:prstGeom>
          <a:noFill/>
          <a:ln w="12700">
            <a:solidFill>
              <a:schemeClr val="tx1"/>
            </a:solidFill>
            <a:round/>
            <a:headEnd/>
            <a:tailEnd/>
          </a:ln>
        </p:spPr>
        <p:txBody>
          <a:bodyPr wrap="none" anchor="ctr"/>
          <a:lstStyle/>
          <a:p>
            <a:endParaRPr lang="id-ID"/>
          </a:p>
        </p:txBody>
      </p:sp>
      <p:sp>
        <p:nvSpPr>
          <p:cNvPr id="6155" name="Line 7"/>
          <p:cNvSpPr>
            <a:spLocks noChangeShapeType="1"/>
          </p:cNvSpPr>
          <p:nvPr/>
        </p:nvSpPr>
        <p:spPr bwMode="auto">
          <a:xfrm flipH="1">
            <a:off x="3956050" y="1149350"/>
            <a:ext cx="622300" cy="444500"/>
          </a:xfrm>
          <a:prstGeom prst="line">
            <a:avLst/>
          </a:prstGeom>
          <a:noFill/>
          <a:ln w="12700">
            <a:solidFill>
              <a:schemeClr val="tx1"/>
            </a:solidFill>
            <a:round/>
            <a:headEnd/>
            <a:tailEnd/>
          </a:ln>
        </p:spPr>
        <p:txBody>
          <a:bodyPr wrap="none" anchor="ctr"/>
          <a:lstStyle/>
          <a:p>
            <a:endParaRPr lang="id-ID"/>
          </a:p>
        </p:txBody>
      </p:sp>
      <p:sp>
        <p:nvSpPr>
          <p:cNvPr id="6156" name="Line 8"/>
          <p:cNvSpPr>
            <a:spLocks noChangeShapeType="1"/>
          </p:cNvSpPr>
          <p:nvPr/>
        </p:nvSpPr>
        <p:spPr bwMode="auto">
          <a:xfrm flipV="1">
            <a:off x="3962400" y="1289050"/>
            <a:ext cx="0" cy="317500"/>
          </a:xfrm>
          <a:prstGeom prst="line">
            <a:avLst/>
          </a:prstGeom>
          <a:noFill/>
          <a:ln w="12700">
            <a:solidFill>
              <a:schemeClr val="tx1"/>
            </a:solidFill>
            <a:round/>
            <a:headEnd/>
            <a:tailEnd/>
          </a:ln>
        </p:spPr>
        <p:txBody>
          <a:bodyPr wrap="none" anchor="ctr"/>
          <a:lstStyle/>
          <a:p>
            <a:endParaRPr lang="id-ID"/>
          </a:p>
        </p:txBody>
      </p:sp>
      <p:sp>
        <p:nvSpPr>
          <p:cNvPr id="6157" name="Line 9"/>
          <p:cNvSpPr>
            <a:spLocks noChangeShapeType="1"/>
          </p:cNvSpPr>
          <p:nvPr/>
        </p:nvSpPr>
        <p:spPr bwMode="auto">
          <a:xfrm flipH="1">
            <a:off x="3498850" y="1301750"/>
            <a:ext cx="469900" cy="520700"/>
          </a:xfrm>
          <a:prstGeom prst="line">
            <a:avLst/>
          </a:prstGeom>
          <a:noFill/>
          <a:ln w="12700">
            <a:solidFill>
              <a:schemeClr val="tx1"/>
            </a:solidFill>
            <a:round/>
            <a:headEnd/>
            <a:tailEnd/>
          </a:ln>
        </p:spPr>
        <p:txBody>
          <a:bodyPr wrap="none" anchor="ctr"/>
          <a:lstStyle/>
          <a:p>
            <a:endParaRPr lang="id-ID"/>
          </a:p>
        </p:txBody>
      </p:sp>
      <p:sp>
        <p:nvSpPr>
          <p:cNvPr id="6158" name="Line 10"/>
          <p:cNvSpPr>
            <a:spLocks noChangeShapeType="1"/>
          </p:cNvSpPr>
          <p:nvPr/>
        </p:nvSpPr>
        <p:spPr bwMode="auto">
          <a:xfrm flipV="1">
            <a:off x="3511550" y="1593850"/>
            <a:ext cx="368300" cy="241300"/>
          </a:xfrm>
          <a:prstGeom prst="line">
            <a:avLst/>
          </a:prstGeom>
          <a:noFill/>
          <a:ln w="12700">
            <a:solidFill>
              <a:schemeClr val="tx1"/>
            </a:solidFill>
            <a:round/>
            <a:headEnd/>
            <a:tailEnd/>
          </a:ln>
        </p:spPr>
        <p:txBody>
          <a:bodyPr wrap="none" anchor="ctr"/>
          <a:lstStyle/>
          <a:p>
            <a:endParaRPr lang="id-ID"/>
          </a:p>
        </p:txBody>
      </p:sp>
      <p:sp>
        <p:nvSpPr>
          <p:cNvPr id="6159" name="Line 11"/>
          <p:cNvSpPr>
            <a:spLocks noChangeShapeType="1"/>
          </p:cNvSpPr>
          <p:nvPr/>
        </p:nvSpPr>
        <p:spPr bwMode="auto">
          <a:xfrm>
            <a:off x="3886200" y="1676400"/>
            <a:ext cx="0" cy="76200"/>
          </a:xfrm>
          <a:prstGeom prst="line">
            <a:avLst/>
          </a:prstGeom>
          <a:noFill/>
          <a:ln w="12700">
            <a:noFill/>
            <a:round/>
            <a:headEnd/>
            <a:tailEnd/>
          </a:ln>
        </p:spPr>
        <p:txBody>
          <a:bodyPr wrap="none" anchor="ctr"/>
          <a:lstStyle/>
          <a:p>
            <a:endParaRPr lang="id-ID"/>
          </a:p>
        </p:txBody>
      </p:sp>
      <p:sp>
        <p:nvSpPr>
          <p:cNvPr id="6160" name="Line 12"/>
          <p:cNvSpPr>
            <a:spLocks noChangeShapeType="1"/>
          </p:cNvSpPr>
          <p:nvPr/>
        </p:nvSpPr>
        <p:spPr bwMode="auto">
          <a:xfrm flipH="1" flipV="1">
            <a:off x="3879850" y="1593850"/>
            <a:ext cx="88900" cy="241300"/>
          </a:xfrm>
          <a:prstGeom prst="line">
            <a:avLst/>
          </a:prstGeom>
          <a:noFill/>
          <a:ln w="12700">
            <a:solidFill>
              <a:schemeClr val="tx2"/>
            </a:solidFill>
            <a:round/>
            <a:headEnd/>
            <a:tailEnd/>
          </a:ln>
        </p:spPr>
        <p:txBody>
          <a:bodyPr wrap="none" anchor="ctr"/>
          <a:lstStyle/>
          <a:p>
            <a:endParaRPr lang="id-ID"/>
          </a:p>
        </p:txBody>
      </p:sp>
      <p:graphicFrame>
        <p:nvGraphicFramePr>
          <p:cNvPr id="6147" name="Object 3">
            <a:hlinkClick r:id="" action="ppaction://ole?verb=0"/>
          </p:cNvPr>
          <p:cNvGraphicFramePr>
            <a:graphicFrameLocks/>
          </p:cNvGraphicFramePr>
          <p:nvPr/>
        </p:nvGraphicFramePr>
        <p:xfrm>
          <a:off x="2930525" y="1828800"/>
          <a:ext cx="566738" cy="808038"/>
        </p:xfrm>
        <a:graphic>
          <a:graphicData uri="http://schemas.openxmlformats.org/presentationml/2006/ole">
            <mc:AlternateContent xmlns:mc="http://schemas.openxmlformats.org/markup-compatibility/2006">
              <mc:Choice xmlns:v="urn:schemas-microsoft-com:vml" Requires="v">
                <p:oleObj spid="_x0000_s6152" name="Clip" r:id="rId6" imgW="2168280" imgH="3082680" progId="MS_ClipArt_Gallery.2">
                  <p:embed/>
                </p:oleObj>
              </mc:Choice>
              <mc:Fallback>
                <p:oleObj name="Clip" r:id="rId6" imgW="2168280" imgH="3082680" progId="MS_ClipArt_Gallery.2">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0525" y="1828800"/>
                        <a:ext cx="566738"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8" name="Object 4">
            <a:hlinkClick r:id="" action="ppaction://ole?verb=0"/>
          </p:cNvPr>
          <p:cNvGraphicFramePr>
            <a:graphicFrameLocks/>
          </p:cNvGraphicFramePr>
          <p:nvPr/>
        </p:nvGraphicFramePr>
        <p:xfrm>
          <a:off x="6892925" y="2971800"/>
          <a:ext cx="566738" cy="762000"/>
        </p:xfrm>
        <a:graphic>
          <a:graphicData uri="http://schemas.openxmlformats.org/presentationml/2006/ole">
            <mc:AlternateContent xmlns:mc="http://schemas.openxmlformats.org/markup-compatibility/2006">
              <mc:Choice xmlns:v="urn:schemas-microsoft-com:vml" Requires="v">
                <p:oleObj spid="_x0000_s6153" name="Clip" r:id="rId8" imgW="2168280" imgH="3082680" progId="MS_ClipArt_Gallery.2">
                  <p:embed/>
                </p:oleObj>
              </mc:Choice>
              <mc:Fallback>
                <p:oleObj name="Clip" r:id="rId8" imgW="2168280" imgH="3082680" progId="MS_ClipArt_Gallery.2">
                  <p:embed/>
                  <p:pic>
                    <p:nvPicPr>
                      <p:cNvPr id="0"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92925" y="2971800"/>
                        <a:ext cx="5667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1" name="Line 15"/>
          <p:cNvSpPr>
            <a:spLocks noChangeShapeType="1"/>
          </p:cNvSpPr>
          <p:nvPr/>
        </p:nvSpPr>
        <p:spPr bwMode="auto">
          <a:xfrm>
            <a:off x="5721350" y="1073150"/>
            <a:ext cx="1130300" cy="749300"/>
          </a:xfrm>
          <a:prstGeom prst="line">
            <a:avLst/>
          </a:prstGeom>
          <a:noFill/>
          <a:ln w="12700">
            <a:solidFill>
              <a:schemeClr val="tx1"/>
            </a:solidFill>
            <a:round/>
            <a:headEnd/>
            <a:tailEnd/>
          </a:ln>
        </p:spPr>
        <p:txBody>
          <a:bodyPr wrap="none" anchor="ctr"/>
          <a:lstStyle/>
          <a:p>
            <a:endParaRPr lang="id-ID"/>
          </a:p>
        </p:txBody>
      </p:sp>
      <p:sp>
        <p:nvSpPr>
          <p:cNvPr id="6162" name="Line 16"/>
          <p:cNvSpPr>
            <a:spLocks noChangeShapeType="1"/>
          </p:cNvSpPr>
          <p:nvPr/>
        </p:nvSpPr>
        <p:spPr bwMode="auto">
          <a:xfrm>
            <a:off x="5721350" y="1073150"/>
            <a:ext cx="749300" cy="596900"/>
          </a:xfrm>
          <a:prstGeom prst="line">
            <a:avLst/>
          </a:prstGeom>
          <a:noFill/>
          <a:ln w="12700">
            <a:solidFill>
              <a:schemeClr val="tx1"/>
            </a:solidFill>
            <a:round/>
            <a:headEnd/>
            <a:tailEnd/>
          </a:ln>
        </p:spPr>
        <p:txBody>
          <a:bodyPr wrap="none" anchor="ctr"/>
          <a:lstStyle/>
          <a:p>
            <a:endParaRPr lang="id-ID"/>
          </a:p>
        </p:txBody>
      </p:sp>
      <p:sp>
        <p:nvSpPr>
          <p:cNvPr id="6163" name="Line 17"/>
          <p:cNvSpPr>
            <a:spLocks noChangeShapeType="1"/>
          </p:cNvSpPr>
          <p:nvPr/>
        </p:nvSpPr>
        <p:spPr bwMode="auto">
          <a:xfrm flipH="1">
            <a:off x="6242050" y="1676400"/>
            <a:ext cx="241300" cy="0"/>
          </a:xfrm>
          <a:prstGeom prst="line">
            <a:avLst/>
          </a:prstGeom>
          <a:noFill/>
          <a:ln w="12700">
            <a:solidFill>
              <a:schemeClr val="tx1"/>
            </a:solidFill>
            <a:round/>
            <a:headEnd/>
            <a:tailEnd/>
          </a:ln>
        </p:spPr>
        <p:txBody>
          <a:bodyPr wrap="none" anchor="ctr"/>
          <a:lstStyle/>
          <a:p>
            <a:endParaRPr lang="id-ID"/>
          </a:p>
        </p:txBody>
      </p:sp>
      <p:sp>
        <p:nvSpPr>
          <p:cNvPr id="6164" name="Line 18"/>
          <p:cNvSpPr>
            <a:spLocks noChangeShapeType="1"/>
          </p:cNvSpPr>
          <p:nvPr/>
        </p:nvSpPr>
        <p:spPr bwMode="auto">
          <a:xfrm>
            <a:off x="6254750" y="1682750"/>
            <a:ext cx="901700" cy="1054100"/>
          </a:xfrm>
          <a:prstGeom prst="line">
            <a:avLst/>
          </a:prstGeom>
          <a:noFill/>
          <a:ln w="12700">
            <a:solidFill>
              <a:schemeClr val="tx1"/>
            </a:solidFill>
            <a:round/>
            <a:headEnd/>
            <a:tailEnd/>
          </a:ln>
        </p:spPr>
        <p:txBody>
          <a:bodyPr wrap="none" anchor="ctr"/>
          <a:lstStyle/>
          <a:p>
            <a:endParaRPr lang="id-ID"/>
          </a:p>
        </p:txBody>
      </p:sp>
      <p:sp>
        <p:nvSpPr>
          <p:cNvPr id="6165" name="Line 19"/>
          <p:cNvSpPr>
            <a:spLocks noChangeShapeType="1"/>
          </p:cNvSpPr>
          <p:nvPr/>
        </p:nvSpPr>
        <p:spPr bwMode="auto">
          <a:xfrm flipH="1" flipV="1">
            <a:off x="6546850" y="1822450"/>
            <a:ext cx="622300" cy="927100"/>
          </a:xfrm>
          <a:prstGeom prst="line">
            <a:avLst/>
          </a:prstGeom>
          <a:noFill/>
          <a:ln w="12700">
            <a:solidFill>
              <a:schemeClr val="tx1"/>
            </a:solidFill>
            <a:round/>
            <a:headEnd/>
            <a:tailEnd/>
          </a:ln>
        </p:spPr>
        <p:txBody>
          <a:bodyPr wrap="none" anchor="ctr"/>
          <a:lstStyle/>
          <a:p>
            <a:endParaRPr lang="id-ID"/>
          </a:p>
        </p:txBody>
      </p:sp>
      <p:sp>
        <p:nvSpPr>
          <p:cNvPr id="6166" name="Line 20"/>
          <p:cNvSpPr>
            <a:spLocks noChangeShapeType="1"/>
          </p:cNvSpPr>
          <p:nvPr/>
        </p:nvSpPr>
        <p:spPr bwMode="auto">
          <a:xfrm>
            <a:off x="6559550" y="1828800"/>
            <a:ext cx="292100" cy="0"/>
          </a:xfrm>
          <a:prstGeom prst="line">
            <a:avLst/>
          </a:prstGeom>
          <a:noFill/>
          <a:ln w="12700">
            <a:solidFill>
              <a:schemeClr val="tx1"/>
            </a:solidFill>
            <a:round/>
            <a:headEnd/>
            <a:tailEnd/>
          </a:ln>
        </p:spPr>
        <p:txBody>
          <a:bodyPr wrap="none" anchor="ctr"/>
          <a:lstStyle/>
          <a:p>
            <a:endParaRPr lang="id-ID"/>
          </a:p>
        </p:txBody>
      </p:sp>
      <p:sp>
        <p:nvSpPr>
          <p:cNvPr id="156693" name="Rectangle 21"/>
          <p:cNvSpPr>
            <a:spLocks noChangeArrowheads="1"/>
          </p:cNvSpPr>
          <p:nvPr/>
        </p:nvSpPr>
        <p:spPr bwMode="auto">
          <a:xfrm>
            <a:off x="7446963" y="3179763"/>
            <a:ext cx="773112" cy="679450"/>
          </a:xfrm>
          <a:prstGeom prst="rect">
            <a:avLst/>
          </a:prstGeom>
          <a:noFill/>
          <a:ln w="12700">
            <a:noFill/>
            <a:miter lim="800000"/>
            <a:headEnd/>
            <a:tailEnd/>
          </a:ln>
          <a:effectLst/>
        </p:spPr>
        <p:txBody>
          <a:bodyPr wrap="none" lIns="90488" tIns="44450" rIns="90488" bIns="44450">
            <a:spAutoFit/>
          </a:bodyPr>
          <a:lstStyle/>
          <a:p>
            <a:pPr eaLnBrk="0" hangingPunct="0">
              <a:defRPr/>
            </a:pPr>
            <a:r>
              <a:rPr lang="en-US" sz="2400" b="1">
                <a:solidFill>
                  <a:schemeClr val="tx2"/>
                </a:solidFill>
                <a:effectLst>
                  <a:outerShdw blurRad="38100" dist="38100" dir="2700000" algn="tl">
                    <a:srgbClr val="C0C0C0"/>
                  </a:outerShdw>
                </a:effectLst>
                <a:latin typeface="Times New Roman" pitchFamily="18" charset="0"/>
              </a:rPr>
              <a:t> </a:t>
            </a:r>
            <a:r>
              <a:rPr lang="en-US" sz="1400" b="1">
                <a:solidFill>
                  <a:schemeClr val="tx2"/>
                </a:solidFill>
                <a:effectLst>
                  <a:outerShdw blurRad="38100" dist="38100" dir="2700000" algn="tl">
                    <a:srgbClr val="C0C0C0"/>
                  </a:outerShdw>
                </a:effectLst>
              </a:rPr>
              <a:t>Earth</a:t>
            </a:r>
          </a:p>
          <a:p>
            <a:pPr eaLnBrk="0" hangingPunct="0">
              <a:defRPr/>
            </a:pPr>
            <a:r>
              <a:rPr lang="en-US" sz="1400" b="1">
                <a:solidFill>
                  <a:schemeClr val="tx2"/>
                </a:solidFill>
                <a:effectLst>
                  <a:outerShdw blurRad="38100" dist="38100" dir="2700000" algn="tl">
                    <a:srgbClr val="C0C0C0"/>
                  </a:outerShdw>
                </a:effectLst>
              </a:rPr>
              <a:t>station</a:t>
            </a:r>
          </a:p>
        </p:txBody>
      </p:sp>
      <p:sp>
        <p:nvSpPr>
          <p:cNvPr id="156694" name="Rectangle 22"/>
          <p:cNvSpPr>
            <a:spLocks noChangeArrowheads="1"/>
          </p:cNvSpPr>
          <p:nvPr/>
        </p:nvSpPr>
        <p:spPr bwMode="auto">
          <a:xfrm>
            <a:off x="3484563" y="2151063"/>
            <a:ext cx="773112" cy="527050"/>
          </a:xfrm>
          <a:prstGeom prst="rect">
            <a:avLst/>
          </a:prstGeom>
          <a:noFill/>
          <a:ln w="12700">
            <a:noFill/>
            <a:miter lim="800000"/>
            <a:headEnd/>
            <a:tailEnd/>
          </a:ln>
          <a:effectLst/>
        </p:spPr>
        <p:txBody>
          <a:bodyPr wrap="none" lIns="90488" tIns="44450" rIns="90488" bIns="44450">
            <a:spAutoFit/>
          </a:bodyPr>
          <a:lstStyle/>
          <a:p>
            <a:pPr eaLnBrk="0" hangingPunct="0">
              <a:defRPr/>
            </a:pPr>
            <a:r>
              <a:rPr lang="en-US" sz="1400" b="1">
                <a:solidFill>
                  <a:schemeClr val="tx2"/>
                </a:solidFill>
                <a:effectLst>
                  <a:outerShdw blurRad="38100" dist="38100" dir="2700000" algn="tl">
                    <a:srgbClr val="C0C0C0"/>
                  </a:outerShdw>
                </a:effectLst>
              </a:rPr>
              <a:t> Earth</a:t>
            </a:r>
          </a:p>
          <a:p>
            <a:pPr eaLnBrk="0" hangingPunct="0">
              <a:defRPr/>
            </a:pPr>
            <a:r>
              <a:rPr lang="en-US" sz="1400" b="1">
                <a:solidFill>
                  <a:schemeClr val="tx2"/>
                </a:solidFill>
                <a:effectLst>
                  <a:outerShdw blurRad="38100" dist="38100" dir="2700000" algn="tl">
                    <a:srgbClr val="C0C0C0"/>
                  </a:outerShdw>
                </a:effectLst>
              </a:rPr>
              <a:t>station</a:t>
            </a:r>
          </a:p>
        </p:txBody>
      </p:sp>
      <p:sp>
        <p:nvSpPr>
          <p:cNvPr id="6169" name="Line 23"/>
          <p:cNvSpPr>
            <a:spLocks noChangeShapeType="1"/>
          </p:cNvSpPr>
          <p:nvPr/>
        </p:nvSpPr>
        <p:spPr bwMode="auto">
          <a:xfrm>
            <a:off x="1295400" y="2895600"/>
            <a:ext cx="76200" cy="0"/>
          </a:xfrm>
          <a:prstGeom prst="line">
            <a:avLst/>
          </a:prstGeom>
          <a:noFill/>
          <a:ln w="12700">
            <a:noFill/>
            <a:round/>
            <a:headEnd/>
            <a:tailEnd/>
          </a:ln>
        </p:spPr>
        <p:txBody>
          <a:bodyPr wrap="none" anchor="ctr"/>
          <a:lstStyle/>
          <a:p>
            <a:endParaRPr lang="id-ID"/>
          </a:p>
        </p:txBody>
      </p:sp>
      <p:sp>
        <p:nvSpPr>
          <p:cNvPr id="6170" name="Line 24"/>
          <p:cNvSpPr>
            <a:spLocks noChangeShapeType="1"/>
          </p:cNvSpPr>
          <p:nvPr/>
        </p:nvSpPr>
        <p:spPr bwMode="auto">
          <a:xfrm flipH="1" flipV="1">
            <a:off x="990600" y="1981200"/>
            <a:ext cx="304800" cy="838200"/>
          </a:xfrm>
          <a:prstGeom prst="line">
            <a:avLst/>
          </a:prstGeom>
          <a:noFill/>
          <a:ln w="12700">
            <a:noFill/>
            <a:round/>
            <a:headEnd/>
            <a:tailEnd/>
          </a:ln>
        </p:spPr>
        <p:txBody>
          <a:bodyPr wrap="none" anchor="ctr"/>
          <a:lstStyle/>
          <a:p>
            <a:endParaRPr lang="id-ID"/>
          </a:p>
        </p:txBody>
      </p:sp>
      <p:sp>
        <p:nvSpPr>
          <p:cNvPr id="6171" name="Line 25"/>
          <p:cNvSpPr>
            <a:spLocks noChangeShapeType="1"/>
          </p:cNvSpPr>
          <p:nvPr/>
        </p:nvSpPr>
        <p:spPr bwMode="auto">
          <a:xfrm>
            <a:off x="1295400" y="2819400"/>
            <a:ext cx="838200" cy="0"/>
          </a:xfrm>
          <a:prstGeom prst="line">
            <a:avLst/>
          </a:prstGeom>
          <a:noFill/>
          <a:ln w="12700">
            <a:noFill/>
            <a:round/>
            <a:headEnd/>
            <a:tailEnd/>
          </a:ln>
        </p:spPr>
        <p:txBody>
          <a:bodyPr wrap="none" anchor="ctr"/>
          <a:lstStyle/>
          <a:p>
            <a:endParaRPr lang="id-ID"/>
          </a:p>
        </p:txBody>
      </p:sp>
      <p:sp>
        <p:nvSpPr>
          <p:cNvPr id="6172" name="Arc 26"/>
          <p:cNvSpPr>
            <a:spLocks/>
          </p:cNvSpPr>
          <p:nvPr/>
        </p:nvSpPr>
        <p:spPr bwMode="auto">
          <a:xfrm>
            <a:off x="2286000" y="3360738"/>
            <a:ext cx="222250" cy="6794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p:spPr>
        <p:txBody>
          <a:bodyPr wrap="none" anchor="ctr"/>
          <a:lstStyle/>
          <a:p>
            <a:endParaRPr lang="id-ID"/>
          </a:p>
        </p:txBody>
      </p:sp>
      <p:sp>
        <p:nvSpPr>
          <p:cNvPr id="156699" name="Rectangle 27"/>
          <p:cNvSpPr>
            <a:spLocks noChangeArrowheads="1"/>
          </p:cNvSpPr>
          <p:nvPr/>
        </p:nvSpPr>
        <p:spPr bwMode="auto">
          <a:xfrm>
            <a:off x="741363" y="3751263"/>
            <a:ext cx="1295400" cy="739775"/>
          </a:xfrm>
          <a:prstGeom prst="rect">
            <a:avLst/>
          </a:prstGeom>
          <a:noFill/>
          <a:ln w="12700">
            <a:noFill/>
            <a:miter lim="800000"/>
            <a:headEnd/>
            <a:tailEnd/>
          </a:ln>
          <a:effectLst/>
        </p:spPr>
        <p:txBody>
          <a:bodyPr wrap="none" lIns="90488" tIns="44450" rIns="90488" bIns="44450">
            <a:spAutoFit/>
          </a:bodyPr>
          <a:lstStyle/>
          <a:p>
            <a:pPr eaLnBrk="0" hangingPunct="0">
              <a:defRPr/>
            </a:pPr>
            <a:r>
              <a:rPr lang="en-US" sz="1400" b="1">
                <a:solidFill>
                  <a:schemeClr val="tx2"/>
                </a:solidFill>
                <a:effectLst>
                  <a:outerShdw blurRad="38100" dist="38100" dir="2700000" algn="tl">
                    <a:srgbClr val="C0C0C0"/>
                  </a:outerShdw>
                </a:effectLst>
              </a:rPr>
              <a:t>Telephone</a:t>
            </a:r>
          </a:p>
          <a:p>
            <a:pPr eaLnBrk="0" hangingPunct="0">
              <a:defRPr/>
            </a:pPr>
            <a:r>
              <a:rPr lang="en-US" sz="1400" b="1">
                <a:solidFill>
                  <a:schemeClr val="tx2"/>
                </a:solidFill>
                <a:effectLst>
                  <a:outerShdw blurRad="38100" dist="38100" dir="2700000" algn="tl">
                    <a:srgbClr val="C0C0C0"/>
                  </a:outerShdw>
                </a:effectLst>
              </a:rPr>
              <a:t>company</a:t>
            </a:r>
          </a:p>
          <a:p>
            <a:pPr eaLnBrk="0" hangingPunct="0">
              <a:defRPr/>
            </a:pPr>
            <a:r>
              <a:rPr lang="en-US" sz="1400" b="1">
                <a:solidFill>
                  <a:schemeClr val="tx2"/>
                </a:solidFill>
                <a:effectLst>
                  <a:outerShdw blurRad="38100" dist="38100" dir="2700000" algn="tl">
                    <a:srgbClr val="C0C0C0"/>
                  </a:outerShdw>
                </a:effectLst>
              </a:rPr>
              <a:t>central office</a:t>
            </a:r>
          </a:p>
        </p:txBody>
      </p:sp>
      <p:sp>
        <p:nvSpPr>
          <p:cNvPr id="156700" name="Rectangle 28"/>
          <p:cNvSpPr>
            <a:spLocks noChangeArrowheads="1"/>
          </p:cNvSpPr>
          <p:nvPr/>
        </p:nvSpPr>
        <p:spPr bwMode="auto">
          <a:xfrm>
            <a:off x="2189163" y="5046663"/>
            <a:ext cx="1295400" cy="739775"/>
          </a:xfrm>
          <a:prstGeom prst="rect">
            <a:avLst/>
          </a:prstGeom>
          <a:noFill/>
          <a:ln w="12700">
            <a:noFill/>
            <a:miter lim="800000"/>
            <a:headEnd/>
            <a:tailEnd/>
          </a:ln>
          <a:effectLst/>
        </p:spPr>
        <p:txBody>
          <a:bodyPr wrap="none" lIns="90488" tIns="44450" rIns="90488" bIns="44450">
            <a:spAutoFit/>
          </a:bodyPr>
          <a:lstStyle/>
          <a:p>
            <a:pPr eaLnBrk="0" hangingPunct="0">
              <a:defRPr/>
            </a:pPr>
            <a:r>
              <a:rPr lang="en-US" sz="1400" b="1">
                <a:solidFill>
                  <a:schemeClr val="tx2"/>
                </a:solidFill>
                <a:effectLst>
                  <a:outerShdw blurRad="38100" dist="38100" dir="2700000" algn="tl">
                    <a:srgbClr val="C0C0C0"/>
                  </a:outerShdw>
                </a:effectLst>
              </a:rPr>
              <a:t>Telephone</a:t>
            </a:r>
          </a:p>
          <a:p>
            <a:pPr eaLnBrk="0" hangingPunct="0">
              <a:defRPr/>
            </a:pPr>
            <a:r>
              <a:rPr lang="en-US" sz="1400" b="1">
                <a:solidFill>
                  <a:schemeClr val="tx2"/>
                </a:solidFill>
                <a:effectLst>
                  <a:outerShdw blurRad="38100" dist="38100" dir="2700000" algn="tl">
                    <a:srgbClr val="C0C0C0"/>
                  </a:outerShdw>
                </a:effectLst>
              </a:rPr>
              <a:t>company</a:t>
            </a:r>
          </a:p>
          <a:p>
            <a:pPr eaLnBrk="0" hangingPunct="0">
              <a:defRPr/>
            </a:pPr>
            <a:r>
              <a:rPr lang="en-US" sz="1400" b="1">
                <a:solidFill>
                  <a:schemeClr val="tx2"/>
                </a:solidFill>
                <a:effectLst>
                  <a:outerShdw blurRad="38100" dist="38100" dir="2700000" algn="tl">
                    <a:srgbClr val="C0C0C0"/>
                  </a:outerShdw>
                </a:effectLst>
              </a:rPr>
              <a:t>central office</a:t>
            </a:r>
          </a:p>
        </p:txBody>
      </p:sp>
      <p:sp>
        <p:nvSpPr>
          <p:cNvPr id="6175" name="Line 29"/>
          <p:cNvSpPr>
            <a:spLocks noChangeShapeType="1"/>
          </p:cNvSpPr>
          <p:nvPr/>
        </p:nvSpPr>
        <p:spPr bwMode="auto">
          <a:xfrm>
            <a:off x="4273550" y="5181600"/>
            <a:ext cx="673100" cy="0"/>
          </a:xfrm>
          <a:prstGeom prst="line">
            <a:avLst/>
          </a:prstGeom>
          <a:noFill/>
          <a:ln w="12700">
            <a:solidFill>
              <a:schemeClr val="tx1"/>
            </a:solidFill>
            <a:round/>
            <a:headEnd/>
            <a:tailEnd/>
          </a:ln>
        </p:spPr>
        <p:txBody>
          <a:bodyPr wrap="none" anchor="ctr"/>
          <a:lstStyle/>
          <a:p>
            <a:endParaRPr lang="id-ID"/>
          </a:p>
        </p:txBody>
      </p:sp>
      <p:sp>
        <p:nvSpPr>
          <p:cNvPr id="6176" name="Line 30"/>
          <p:cNvSpPr>
            <a:spLocks noChangeShapeType="1"/>
          </p:cNvSpPr>
          <p:nvPr/>
        </p:nvSpPr>
        <p:spPr bwMode="auto">
          <a:xfrm flipV="1">
            <a:off x="4267200" y="5334000"/>
            <a:ext cx="228600" cy="76200"/>
          </a:xfrm>
          <a:prstGeom prst="line">
            <a:avLst/>
          </a:prstGeom>
          <a:noFill/>
          <a:ln w="12700">
            <a:noFill/>
            <a:round/>
            <a:headEnd/>
            <a:tailEnd/>
          </a:ln>
        </p:spPr>
        <p:txBody>
          <a:bodyPr wrap="none" anchor="ctr"/>
          <a:lstStyle/>
          <a:p>
            <a:endParaRPr lang="id-ID"/>
          </a:p>
        </p:txBody>
      </p:sp>
      <p:sp>
        <p:nvSpPr>
          <p:cNvPr id="156703" name="Rectangle 31"/>
          <p:cNvSpPr>
            <a:spLocks noChangeArrowheads="1"/>
          </p:cNvSpPr>
          <p:nvPr/>
        </p:nvSpPr>
        <p:spPr bwMode="auto">
          <a:xfrm>
            <a:off x="3865563" y="5808663"/>
            <a:ext cx="1295400" cy="739775"/>
          </a:xfrm>
          <a:prstGeom prst="rect">
            <a:avLst/>
          </a:prstGeom>
          <a:noFill/>
          <a:ln w="12700">
            <a:noFill/>
            <a:miter lim="800000"/>
            <a:headEnd/>
            <a:tailEnd/>
          </a:ln>
          <a:effectLst/>
        </p:spPr>
        <p:txBody>
          <a:bodyPr wrap="none" lIns="90488" tIns="44450" rIns="90488" bIns="44450">
            <a:spAutoFit/>
          </a:bodyPr>
          <a:lstStyle/>
          <a:p>
            <a:pPr eaLnBrk="0" hangingPunct="0">
              <a:defRPr/>
            </a:pPr>
            <a:r>
              <a:rPr lang="en-US" sz="1400" b="1">
                <a:solidFill>
                  <a:schemeClr val="tx2"/>
                </a:solidFill>
                <a:effectLst>
                  <a:outerShdw blurRad="38100" dist="38100" dir="2700000" algn="tl">
                    <a:srgbClr val="C0C0C0"/>
                  </a:outerShdw>
                </a:effectLst>
              </a:rPr>
              <a:t>Telephone</a:t>
            </a:r>
          </a:p>
          <a:p>
            <a:pPr eaLnBrk="0" hangingPunct="0">
              <a:defRPr/>
            </a:pPr>
            <a:r>
              <a:rPr lang="en-US" sz="1400" b="1">
                <a:solidFill>
                  <a:schemeClr val="tx2"/>
                </a:solidFill>
                <a:effectLst>
                  <a:outerShdw blurRad="38100" dist="38100" dir="2700000" algn="tl">
                    <a:srgbClr val="C0C0C0"/>
                  </a:outerShdw>
                </a:effectLst>
              </a:rPr>
              <a:t>company</a:t>
            </a:r>
          </a:p>
          <a:p>
            <a:pPr eaLnBrk="0" hangingPunct="0">
              <a:defRPr/>
            </a:pPr>
            <a:r>
              <a:rPr lang="en-US" sz="1400" b="1">
                <a:solidFill>
                  <a:schemeClr val="tx2"/>
                </a:solidFill>
                <a:effectLst>
                  <a:outerShdw blurRad="38100" dist="38100" dir="2700000" algn="tl">
                    <a:srgbClr val="C0C0C0"/>
                  </a:outerShdw>
                </a:effectLst>
              </a:rPr>
              <a:t>central office</a:t>
            </a:r>
          </a:p>
        </p:txBody>
      </p:sp>
      <p:sp>
        <p:nvSpPr>
          <p:cNvPr id="6178" name="Arc 32"/>
          <p:cNvSpPr>
            <a:spLocks/>
          </p:cNvSpPr>
          <p:nvPr/>
        </p:nvSpPr>
        <p:spPr bwMode="auto">
          <a:xfrm>
            <a:off x="3200400" y="4275138"/>
            <a:ext cx="1212850" cy="6032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p:spPr>
        <p:txBody>
          <a:bodyPr wrap="none" anchor="ctr"/>
          <a:lstStyle/>
          <a:p>
            <a:endParaRPr lang="id-ID"/>
          </a:p>
        </p:txBody>
      </p:sp>
      <p:sp>
        <p:nvSpPr>
          <p:cNvPr id="6179" name="Arc 33"/>
          <p:cNvSpPr>
            <a:spLocks/>
          </p:cNvSpPr>
          <p:nvPr/>
        </p:nvSpPr>
        <p:spPr bwMode="auto">
          <a:xfrm>
            <a:off x="4953000" y="4876800"/>
            <a:ext cx="1136650" cy="29845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p:spPr>
        <p:txBody>
          <a:bodyPr wrap="none" anchor="ctr"/>
          <a:lstStyle/>
          <a:p>
            <a:endParaRPr lang="id-ID"/>
          </a:p>
        </p:txBody>
      </p:sp>
      <p:sp>
        <p:nvSpPr>
          <p:cNvPr id="6180" name="Arc 34"/>
          <p:cNvSpPr>
            <a:spLocks/>
          </p:cNvSpPr>
          <p:nvPr/>
        </p:nvSpPr>
        <p:spPr bwMode="auto">
          <a:xfrm>
            <a:off x="6553200" y="3657600"/>
            <a:ext cx="603250" cy="67945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p:spPr>
        <p:txBody>
          <a:bodyPr wrap="none" anchor="ctr"/>
          <a:lstStyle/>
          <a:p>
            <a:endParaRPr lang="id-ID"/>
          </a:p>
        </p:txBody>
      </p:sp>
      <p:sp>
        <p:nvSpPr>
          <p:cNvPr id="156707" name="Rectangle 35"/>
          <p:cNvSpPr>
            <a:spLocks noChangeArrowheads="1"/>
          </p:cNvSpPr>
          <p:nvPr/>
        </p:nvSpPr>
        <p:spPr bwMode="auto">
          <a:xfrm>
            <a:off x="6075363" y="5275263"/>
            <a:ext cx="1295400" cy="739775"/>
          </a:xfrm>
          <a:prstGeom prst="rect">
            <a:avLst/>
          </a:prstGeom>
          <a:noFill/>
          <a:ln w="12700">
            <a:noFill/>
            <a:miter lim="800000"/>
            <a:headEnd/>
            <a:tailEnd/>
          </a:ln>
          <a:effectLst/>
        </p:spPr>
        <p:txBody>
          <a:bodyPr wrap="none" lIns="90488" tIns="44450" rIns="90488" bIns="44450">
            <a:spAutoFit/>
          </a:bodyPr>
          <a:lstStyle/>
          <a:p>
            <a:pPr eaLnBrk="0" hangingPunct="0">
              <a:defRPr/>
            </a:pPr>
            <a:r>
              <a:rPr lang="en-US" sz="1400" b="1">
                <a:solidFill>
                  <a:schemeClr val="tx2"/>
                </a:solidFill>
                <a:effectLst>
                  <a:outerShdw blurRad="38100" dist="38100" dir="2700000" algn="tl">
                    <a:srgbClr val="C0C0C0"/>
                  </a:outerShdw>
                </a:effectLst>
              </a:rPr>
              <a:t>Telephone</a:t>
            </a:r>
          </a:p>
          <a:p>
            <a:pPr eaLnBrk="0" hangingPunct="0">
              <a:defRPr/>
            </a:pPr>
            <a:r>
              <a:rPr lang="en-US" sz="1400" b="1">
                <a:solidFill>
                  <a:schemeClr val="tx2"/>
                </a:solidFill>
                <a:effectLst>
                  <a:outerShdw blurRad="38100" dist="38100" dir="2700000" algn="tl">
                    <a:srgbClr val="C0C0C0"/>
                  </a:outerShdw>
                </a:effectLst>
              </a:rPr>
              <a:t>company</a:t>
            </a:r>
          </a:p>
          <a:p>
            <a:pPr eaLnBrk="0" hangingPunct="0">
              <a:defRPr/>
            </a:pPr>
            <a:r>
              <a:rPr lang="en-US" sz="1400" b="1">
                <a:solidFill>
                  <a:schemeClr val="tx2"/>
                </a:solidFill>
                <a:effectLst>
                  <a:outerShdw blurRad="38100" dist="38100" dir="2700000" algn="tl">
                    <a:srgbClr val="C0C0C0"/>
                  </a:outerShdw>
                </a:effectLst>
              </a:rPr>
              <a:t>central office</a:t>
            </a:r>
          </a:p>
        </p:txBody>
      </p:sp>
      <p:sp>
        <p:nvSpPr>
          <p:cNvPr id="6182" name="Arc 36"/>
          <p:cNvSpPr>
            <a:spLocks/>
          </p:cNvSpPr>
          <p:nvPr/>
        </p:nvSpPr>
        <p:spPr bwMode="auto">
          <a:xfrm>
            <a:off x="7010400" y="4732338"/>
            <a:ext cx="908050" cy="3746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p:spPr>
        <p:txBody>
          <a:bodyPr wrap="none" anchor="ctr"/>
          <a:lstStyle/>
          <a:p>
            <a:endParaRPr lang="id-ID"/>
          </a:p>
        </p:txBody>
      </p:sp>
      <p:sp>
        <p:nvSpPr>
          <p:cNvPr id="6183" name="Arc 37"/>
          <p:cNvSpPr>
            <a:spLocks/>
          </p:cNvSpPr>
          <p:nvPr/>
        </p:nvSpPr>
        <p:spPr bwMode="auto">
          <a:xfrm>
            <a:off x="8534400" y="4953000"/>
            <a:ext cx="222250" cy="45085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prstDash val="sysDot"/>
            <a:round/>
            <a:headEnd/>
            <a:tailEnd/>
          </a:ln>
        </p:spPr>
        <p:txBody>
          <a:bodyPr wrap="none" anchor="ctr"/>
          <a:lstStyle/>
          <a:p>
            <a:endParaRPr lang="id-ID"/>
          </a:p>
        </p:txBody>
      </p:sp>
      <p:sp>
        <p:nvSpPr>
          <p:cNvPr id="156710" name="Rectangle 38"/>
          <p:cNvSpPr>
            <a:spLocks noChangeArrowheads="1"/>
          </p:cNvSpPr>
          <p:nvPr/>
        </p:nvSpPr>
        <p:spPr bwMode="auto">
          <a:xfrm>
            <a:off x="7218363" y="4284663"/>
            <a:ext cx="655637" cy="527050"/>
          </a:xfrm>
          <a:prstGeom prst="rect">
            <a:avLst/>
          </a:prstGeom>
          <a:noFill/>
          <a:ln w="12700">
            <a:noFill/>
            <a:miter lim="800000"/>
            <a:headEnd/>
            <a:tailEnd/>
          </a:ln>
          <a:effectLst/>
        </p:spPr>
        <p:txBody>
          <a:bodyPr wrap="none" lIns="90488" tIns="44450" rIns="90488" bIns="44450">
            <a:spAutoFit/>
          </a:bodyPr>
          <a:lstStyle/>
          <a:p>
            <a:pPr eaLnBrk="0" hangingPunct="0">
              <a:defRPr/>
            </a:pPr>
            <a:r>
              <a:rPr lang="en-US" sz="1400" b="1">
                <a:solidFill>
                  <a:srgbClr val="8CF4EA"/>
                </a:solidFill>
                <a:effectLst>
                  <a:outerShdw blurRad="38100" dist="38100" dir="2700000" algn="tl">
                    <a:srgbClr val="C0C0C0"/>
                  </a:outerShdw>
                </a:effectLst>
              </a:rPr>
              <a:t>Local</a:t>
            </a:r>
          </a:p>
          <a:p>
            <a:pPr eaLnBrk="0" hangingPunct="0">
              <a:defRPr/>
            </a:pPr>
            <a:r>
              <a:rPr lang="en-US" sz="1400" b="1">
                <a:solidFill>
                  <a:srgbClr val="8CF4EA"/>
                </a:solidFill>
                <a:effectLst>
                  <a:outerShdw blurRad="38100" dist="38100" dir="2700000" algn="tl">
                    <a:srgbClr val="C0C0C0"/>
                  </a:outerShdw>
                </a:effectLst>
              </a:rPr>
              <a:t>loop</a:t>
            </a:r>
          </a:p>
        </p:txBody>
      </p:sp>
      <p:grpSp>
        <p:nvGrpSpPr>
          <p:cNvPr id="6185" name="Group 39"/>
          <p:cNvGrpSpPr>
            <a:grpSpLocks/>
          </p:cNvGrpSpPr>
          <p:nvPr/>
        </p:nvGrpSpPr>
        <p:grpSpPr bwMode="auto">
          <a:xfrm>
            <a:off x="1073150" y="1336675"/>
            <a:ext cx="785813" cy="790575"/>
            <a:chOff x="676" y="842"/>
            <a:chExt cx="495" cy="498"/>
          </a:xfrm>
        </p:grpSpPr>
        <p:sp>
          <p:nvSpPr>
            <p:cNvPr id="6246" name="Oval 40"/>
            <p:cNvSpPr>
              <a:spLocks noChangeArrowheads="1"/>
            </p:cNvSpPr>
            <p:nvPr/>
          </p:nvSpPr>
          <p:spPr bwMode="auto">
            <a:xfrm>
              <a:off x="676" y="868"/>
              <a:ext cx="472" cy="472"/>
            </a:xfrm>
            <a:prstGeom prst="ellipse">
              <a:avLst/>
            </a:prstGeom>
            <a:noFill/>
            <a:ln w="12700">
              <a:solidFill>
                <a:schemeClr val="tx1"/>
              </a:solidFill>
              <a:round/>
              <a:headEnd/>
              <a:tailEnd/>
            </a:ln>
          </p:spPr>
          <p:txBody>
            <a:bodyPr wrap="none" anchor="ctr"/>
            <a:lstStyle/>
            <a:p>
              <a:endParaRPr lang="id-ID"/>
            </a:p>
          </p:txBody>
        </p:sp>
        <p:sp>
          <p:nvSpPr>
            <p:cNvPr id="156713" name="Rectangle 41"/>
            <p:cNvSpPr>
              <a:spLocks noChangeArrowheads="1"/>
            </p:cNvSpPr>
            <p:nvPr/>
          </p:nvSpPr>
          <p:spPr bwMode="auto">
            <a:xfrm>
              <a:off x="685" y="842"/>
              <a:ext cx="486" cy="409"/>
            </a:xfrm>
            <a:prstGeom prst="rect">
              <a:avLst/>
            </a:prstGeom>
            <a:noFill/>
            <a:ln w="12700">
              <a:noFill/>
              <a:miter lim="800000"/>
              <a:headEnd/>
              <a:tailEnd/>
            </a:ln>
            <a:effectLst/>
          </p:spPr>
          <p:txBody>
            <a:bodyPr wrap="none" lIns="90488" tIns="44450" rIns="90488" bIns="44450">
              <a:spAutoFit/>
            </a:bodyPr>
            <a:lstStyle/>
            <a:p>
              <a:pPr algn="ctr" eaLnBrk="0" hangingPunct="0">
                <a:defRPr/>
              </a:pPr>
              <a:endParaRPr lang="en-US">
                <a:solidFill>
                  <a:srgbClr val="FFFFFF"/>
                </a:solidFill>
              </a:endParaRPr>
            </a:p>
            <a:p>
              <a:pPr algn="ctr" eaLnBrk="0" hangingPunct="0">
                <a:defRPr/>
              </a:pPr>
              <a:r>
                <a:rPr lang="en-US">
                  <a:solidFill>
                    <a:srgbClr val="FFFFFF"/>
                  </a:solidFill>
                </a:rPr>
                <a:t> </a:t>
              </a:r>
              <a:r>
                <a:rPr lang="en-US" b="1">
                  <a:solidFill>
                    <a:srgbClr val="FFFFFF"/>
                  </a:solidFill>
                  <a:effectLst>
                    <a:outerShdw blurRad="38100" dist="38100" dir="2700000" algn="tl">
                      <a:srgbClr val="C0C0C0"/>
                    </a:outerShdw>
                  </a:effectLst>
                </a:rPr>
                <a:t>User’s</a:t>
              </a:r>
            </a:p>
            <a:p>
              <a:pPr algn="ctr" eaLnBrk="0" hangingPunct="0">
                <a:defRPr/>
              </a:pPr>
              <a:r>
                <a:rPr lang="en-US" b="1">
                  <a:solidFill>
                    <a:srgbClr val="FFFFFF"/>
                  </a:solidFill>
                  <a:effectLst>
                    <a:outerShdw blurRad="38100" dist="38100" dir="2700000" algn="tl">
                      <a:srgbClr val="C0C0C0"/>
                    </a:outerShdw>
                  </a:effectLst>
                </a:rPr>
                <a:t>modem</a:t>
              </a:r>
            </a:p>
          </p:txBody>
        </p:sp>
      </p:grpSp>
      <p:sp>
        <p:nvSpPr>
          <p:cNvPr id="6186" name="Arc 42"/>
          <p:cNvSpPr>
            <a:spLocks/>
          </p:cNvSpPr>
          <p:nvPr/>
        </p:nvSpPr>
        <p:spPr bwMode="auto">
          <a:xfrm>
            <a:off x="457200" y="1074738"/>
            <a:ext cx="755650" cy="3746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prstDash val="sysDot"/>
            <a:round/>
            <a:headEnd/>
            <a:tailEnd/>
          </a:ln>
        </p:spPr>
        <p:txBody>
          <a:bodyPr wrap="none" anchor="ctr"/>
          <a:lstStyle/>
          <a:p>
            <a:endParaRPr lang="id-ID"/>
          </a:p>
        </p:txBody>
      </p:sp>
      <p:sp>
        <p:nvSpPr>
          <p:cNvPr id="6187" name="Arc 43"/>
          <p:cNvSpPr>
            <a:spLocks/>
          </p:cNvSpPr>
          <p:nvPr/>
        </p:nvSpPr>
        <p:spPr bwMode="auto">
          <a:xfrm>
            <a:off x="1455738" y="2141538"/>
            <a:ext cx="69850" cy="831850"/>
          </a:xfrm>
          <a:custGeom>
            <a:avLst/>
            <a:gdLst>
              <a:gd name="T0" fmla="*/ 0 w 21600"/>
              <a:gd name="T1" fmla="*/ 2147483647 h 21594"/>
              <a:gd name="T2" fmla="*/ 2147483647 w 21600"/>
              <a:gd name="T3" fmla="*/ 0 h 21594"/>
              <a:gd name="T4" fmla="*/ 2147483647 w 21600"/>
              <a:gd name="T5" fmla="*/ 2147483647 h 21594"/>
              <a:gd name="T6" fmla="*/ 0 60000 65536"/>
              <a:gd name="T7" fmla="*/ 0 60000 65536"/>
              <a:gd name="T8" fmla="*/ 0 60000 65536"/>
              <a:gd name="T9" fmla="*/ 0 w 21600"/>
              <a:gd name="T10" fmla="*/ 0 h 21594"/>
              <a:gd name="T11" fmla="*/ 21600 w 21600"/>
              <a:gd name="T12" fmla="*/ 21594 h 21594"/>
            </a:gdLst>
            <a:ahLst/>
            <a:cxnLst>
              <a:cxn ang="T6">
                <a:pos x="T0" y="T1"/>
              </a:cxn>
              <a:cxn ang="T7">
                <a:pos x="T2" y="T3"/>
              </a:cxn>
              <a:cxn ang="T8">
                <a:pos x="T4" y="T5"/>
              </a:cxn>
            </a:cxnLst>
            <a:rect l="T9" t="T10" r="T11" b="T12"/>
            <a:pathLst>
              <a:path w="21600" h="21594" fill="none" extrusionOk="0">
                <a:moveTo>
                  <a:pt x="0" y="21594"/>
                </a:moveTo>
                <a:cubicBezTo>
                  <a:pt x="0" y="9855"/>
                  <a:pt x="9373" y="266"/>
                  <a:pt x="21108" y="-1"/>
                </a:cubicBezTo>
              </a:path>
              <a:path w="21600" h="21594" stroke="0" extrusionOk="0">
                <a:moveTo>
                  <a:pt x="0" y="21594"/>
                </a:moveTo>
                <a:cubicBezTo>
                  <a:pt x="0" y="9855"/>
                  <a:pt x="9373" y="266"/>
                  <a:pt x="21108" y="-1"/>
                </a:cubicBezTo>
                <a:lnTo>
                  <a:pt x="21600" y="21594"/>
                </a:lnTo>
                <a:close/>
              </a:path>
            </a:pathLst>
          </a:custGeom>
          <a:noFill/>
          <a:ln w="12700" cap="rnd">
            <a:solidFill>
              <a:schemeClr val="tx1"/>
            </a:solidFill>
            <a:round/>
            <a:headEnd/>
            <a:tailEnd/>
          </a:ln>
        </p:spPr>
        <p:txBody>
          <a:bodyPr wrap="none" anchor="ctr"/>
          <a:lstStyle/>
          <a:p>
            <a:endParaRPr lang="id-ID"/>
          </a:p>
        </p:txBody>
      </p:sp>
      <p:sp>
        <p:nvSpPr>
          <p:cNvPr id="6188" name="Arc 44"/>
          <p:cNvSpPr>
            <a:spLocks/>
          </p:cNvSpPr>
          <p:nvPr/>
        </p:nvSpPr>
        <p:spPr bwMode="auto">
          <a:xfrm>
            <a:off x="1989138" y="2293938"/>
            <a:ext cx="984250" cy="52705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4"/>
                  <a:pt x="9649" y="19"/>
                  <a:pt x="21565" y="0"/>
                </a:cubicBezTo>
              </a:path>
              <a:path w="21600" h="21600" stroke="0" extrusionOk="0">
                <a:moveTo>
                  <a:pt x="0" y="21600"/>
                </a:moveTo>
                <a:cubicBezTo>
                  <a:pt x="0" y="9684"/>
                  <a:pt x="9649" y="19"/>
                  <a:pt x="21565" y="0"/>
                </a:cubicBezTo>
                <a:lnTo>
                  <a:pt x="21600" y="21600"/>
                </a:lnTo>
                <a:close/>
              </a:path>
            </a:pathLst>
          </a:custGeom>
          <a:noFill/>
          <a:ln w="12700" cap="rnd">
            <a:solidFill>
              <a:schemeClr val="tx1"/>
            </a:solidFill>
            <a:round/>
            <a:headEnd/>
            <a:tailEnd/>
          </a:ln>
        </p:spPr>
        <p:txBody>
          <a:bodyPr wrap="none" anchor="ctr"/>
          <a:lstStyle/>
          <a:p>
            <a:endParaRPr lang="id-ID"/>
          </a:p>
        </p:txBody>
      </p:sp>
      <p:graphicFrame>
        <p:nvGraphicFramePr>
          <p:cNvPr id="6149" name="Object 5">
            <a:hlinkClick r:id="" action="ppaction://ole?verb=0"/>
          </p:cNvPr>
          <p:cNvGraphicFramePr>
            <a:graphicFrameLocks/>
          </p:cNvGraphicFramePr>
          <p:nvPr/>
        </p:nvGraphicFramePr>
        <p:xfrm>
          <a:off x="3516313" y="2741613"/>
          <a:ext cx="579437" cy="1068387"/>
        </p:xfrm>
        <a:graphic>
          <a:graphicData uri="http://schemas.openxmlformats.org/presentationml/2006/ole">
            <mc:AlternateContent xmlns:mc="http://schemas.openxmlformats.org/markup-compatibility/2006">
              <mc:Choice xmlns:v="urn:schemas-microsoft-com:vml" Requires="v">
                <p:oleObj spid="_x0000_s6154" name="Clip" r:id="rId10" imgW="2800080" imgH="5162400" progId="MS_ClipArt_Gallery.2">
                  <p:embed/>
                </p:oleObj>
              </mc:Choice>
              <mc:Fallback>
                <p:oleObj name="Clip" r:id="rId10" imgW="2800080" imgH="5162400" progId="MS_ClipArt_Gallery.2">
                  <p:embed/>
                  <p:pic>
                    <p:nvPicPr>
                      <p:cNvPr id="0" name="Object 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16313" y="2741613"/>
                        <a:ext cx="579437" cy="106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0" name="Object 6">
            <a:hlinkClick r:id="" action="ppaction://ole?verb=0"/>
          </p:cNvPr>
          <p:cNvGraphicFramePr>
            <a:graphicFrameLocks/>
          </p:cNvGraphicFramePr>
          <p:nvPr/>
        </p:nvGraphicFramePr>
        <p:xfrm>
          <a:off x="5421313" y="3046413"/>
          <a:ext cx="579437" cy="1068387"/>
        </p:xfrm>
        <a:graphic>
          <a:graphicData uri="http://schemas.openxmlformats.org/presentationml/2006/ole">
            <mc:AlternateContent xmlns:mc="http://schemas.openxmlformats.org/markup-compatibility/2006">
              <mc:Choice xmlns:v="urn:schemas-microsoft-com:vml" Requires="v">
                <p:oleObj spid="_x0000_s6155" name="Clip" r:id="rId12" imgW="2800080" imgH="5162400" progId="MS_ClipArt_Gallery.2">
                  <p:embed/>
                </p:oleObj>
              </mc:Choice>
              <mc:Fallback>
                <p:oleObj name="Clip" r:id="rId12" imgW="2800080" imgH="5162400" progId="MS_ClipArt_Gallery.2">
                  <p:embed/>
                  <p:pic>
                    <p:nvPicPr>
                      <p:cNvPr id="0" name="Object 6"/>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21313" y="3046413"/>
                        <a:ext cx="579437" cy="106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6719" name="Rectangle 47"/>
          <p:cNvSpPr>
            <a:spLocks noChangeArrowheads="1"/>
          </p:cNvSpPr>
          <p:nvPr/>
        </p:nvSpPr>
        <p:spPr bwMode="auto">
          <a:xfrm>
            <a:off x="3306763" y="3775075"/>
            <a:ext cx="971550" cy="466725"/>
          </a:xfrm>
          <a:prstGeom prst="rect">
            <a:avLst/>
          </a:prstGeom>
          <a:noFill/>
          <a:ln w="12700">
            <a:noFill/>
            <a:miter lim="800000"/>
            <a:headEnd/>
            <a:tailEnd/>
          </a:ln>
          <a:effectLst/>
        </p:spPr>
        <p:txBody>
          <a:bodyPr wrap="none" lIns="90488" tIns="44450" rIns="90488" bIns="44450">
            <a:spAutoFit/>
          </a:bodyPr>
          <a:lstStyle/>
          <a:p>
            <a:pPr algn="ctr" eaLnBrk="0" hangingPunct="0">
              <a:defRPr/>
            </a:pPr>
            <a:r>
              <a:rPr lang="en-US" b="1">
                <a:solidFill>
                  <a:schemeClr val="tx2"/>
                </a:solidFill>
                <a:effectLst>
                  <a:outerShdw blurRad="38100" dist="38100" dir="2700000" algn="tl">
                    <a:srgbClr val="C0C0C0"/>
                  </a:outerShdw>
                </a:effectLst>
              </a:rPr>
              <a:t>Microwave</a:t>
            </a:r>
          </a:p>
          <a:p>
            <a:pPr algn="ctr" eaLnBrk="0" hangingPunct="0">
              <a:defRPr/>
            </a:pPr>
            <a:r>
              <a:rPr lang="en-US" b="1">
                <a:solidFill>
                  <a:schemeClr val="tx2"/>
                </a:solidFill>
                <a:effectLst>
                  <a:outerShdw blurRad="38100" dist="38100" dir="2700000" algn="tl">
                    <a:srgbClr val="C0C0C0"/>
                  </a:outerShdw>
                </a:effectLst>
              </a:rPr>
              <a:t>   tower</a:t>
            </a:r>
          </a:p>
        </p:txBody>
      </p:sp>
      <p:sp>
        <p:nvSpPr>
          <p:cNvPr id="156720" name="Rectangle 48"/>
          <p:cNvSpPr>
            <a:spLocks noChangeArrowheads="1"/>
          </p:cNvSpPr>
          <p:nvPr/>
        </p:nvSpPr>
        <p:spPr bwMode="auto">
          <a:xfrm>
            <a:off x="5160963" y="4156075"/>
            <a:ext cx="971550" cy="466725"/>
          </a:xfrm>
          <a:prstGeom prst="rect">
            <a:avLst/>
          </a:prstGeom>
          <a:noFill/>
          <a:ln w="12700">
            <a:noFill/>
            <a:miter lim="800000"/>
            <a:headEnd/>
            <a:tailEnd/>
          </a:ln>
          <a:effectLst/>
        </p:spPr>
        <p:txBody>
          <a:bodyPr wrap="none" lIns="90488" tIns="44450" rIns="90488" bIns="44450">
            <a:spAutoFit/>
          </a:bodyPr>
          <a:lstStyle/>
          <a:p>
            <a:pPr algn="ctr" eaLnBrk="0" hangingPunct="0">
              <a:defRPr/>
            </a:pPr>
            <a:r>
              <a:rPr lang="en-US" b="1">
                <a:solidFill>
                  <a:schemeClr val="tx2"/>
                </a:solidFill>
                <a:effectLst>
                  <a:outerShdw blurRad="38100" dist="38100" dir="2700000" algn="tl">
                    <a:srgbClr val="C0C0C0"/>
                  </a:outerShdw>
                </a:effectLst>
              </a:rPr>
              <a:t>Microwave</a:t>
            </a:r>
          </a:p>
          <a:p>
            <a:pPr algn="ctr" eaLnBrk="0" hangingPunct="0">
              <a:defRPr/>
            </a:pPr>
            <a:r>
              <a:rPr lang="en-US" b="1">
                <a:solidFill>
                  <a:schemeClr val="tx2"/>
                </a:solidFill>
                <a:effectLst>
                  <a:outerShdw blurRad="38100" dist="38100" dir="2700000" algn="tl">
                    <a:srgbClr val="C0C0C0"/>
                  </a:outerShdw>
                </a:effectLst>
              </a:rPr>
              <a:t>    tower</a:t>
            </a:r>
          </a:p>
        </p:txBody>
      </p:sp>
      <p:sp>
        <p:nvSpPr>
          <p:cNvPr id="6191" name="Arc 49"/>
          <p:cNvSpPr>
            <a:spLocks/>
          </p:cNvSpPr>
          <p:nvPr/>
        </p:nvSpPr>
        <p:spPr bwMode="auto">
          <a:xfrm>
            <a:off x="2293938" y="3124200"/>
            <a:ext cx="1441450" cy="60325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p:spPr>
        <p:txBody>
          <a:bodyPr wrap="none" anchor="ctr"/>
          <a:lstStyle/>
          <a:p>
            <a:endParaRPr lang="id-ID"/>
          </a:p>
        </p:txBody>
      </p:sp>
      <p:sp>
        <p:nvSpPr>
          <p:cNvPr id="6192" name="Arc 50"/>
          <p:cNvSpPr>
            <a:spLocks/>
          </p:cNvSpPr>
          <p:nvPr/>
        </p:nvSpPr>
        <p:spPr bwMode="auto">
          <a:xfrm>
            <a:off x="5791200" y="3894138"/>
            <a:ext cx="679450" cy="4508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p:spPr>
        <p:txBody>
          <a:bodyPr wrap="none" anchor="ctr"/>
          <a:lstStyle/>
          <a:p>
            <a:endParaRPr lang="id-ID"/>
          </a:p>
        </p:txBody>
      </p:sp>
      <p:sp>
        <p:nvSpPr>
          <p:cNvPr id="156723" name="Rectangle 51"/>
          <p:cNvSpPr>
            <a:spLocks noChangeArrowheads="1"/>
          </p:cNvSpPr>
          <p:nvPr/>
        </p:nvSpPr>
        <p:spPr bwMode="auto">
          <a:xfrm>
            <a:off x="4170363" y="3927475"/>
            <a:ext cx="947737" cy="284163"/>
          </a:xfrm>
          <a:prstGeom prst="rect">
            <a:avLst/>
          </a:prstGeom>
          <a:noFill/>
          <a:ln w="12700">
            <a:noFill/>
            <a:miter lim="800000"/>
            <a:headEnd/>
            <a:tailEnd/>
          </a:ln>
          <a:effectLst/>
        </p:spPr>
        <p:txBody>
          <a:bodyPr wrap="none" lIns="90488" tIns="44450" rIns="90488" bIns="44450">
            <a:spAutoFit/>
          </a:bodyPr>
          <a:lstStyle/>
          <a:p>
            <a:pPr algn="ctr" eaLnBrk="0" hangingPunct="0">
              <a:defRPr/>
            </a:pPr>
            <a:r>
              <a:rPr lang="en-US" b="1">
                <a:effectLst>
                  <a:outerShdw blurRad="38100" dist="38100" dir="2700000" algn="tl">
                    <a:srgbClr val="C0C0C0"/>
                  </a:outerShdw>
                </a:effectLst>
              </a:rPr>
              <a:t>IXC circuit</a:t>
            </a:r>
          </a:p>
        </p:txBody>
      </p:sp>
      <p:sp>
        <p:nvSpPr>
          <p:cNvPr id="156724" name="Rectangle 52"/>
          <p:cNvSpPr>
            <a:spLocks noChangeArrowheads="1"/>
          </p:cNvSpPr>
          <p:nvPr/>
        </p:nvSpPr>
        <p:spPr bwMode="auto">
          <a:xfrm>
            <a:off x="4095750" y="4102100"/>
            <a:ext cx="1093788" cy="406400"/>
          </a:xfrm>
          <a:prstGeom prst="rect">
            <a:avLst/>
          </a:prstGeom>
          <a:noFill/>
          <a:ln w="12700">
            <a:noFill/>
            <a:miter lim="800000"/>
            <a:headEnd/>
            <a:tailEnd/>
          </a:ln>
          <a:effectLst/>
        </p:spPr>
        <p:txBody>
          <a:bodyPr wrap="none" lIns="90488" tIns="44450" rIns="90488" bIns="44450">
            <a:spAutoFit/>
          </a:bodyPr>
          <a:lstStyle/>
          <a:p>
            <a:pPr algn="ctr" eaLnBrk="0" hangingPunct="0">
              <a:defRPr/>
            </a:pPr>
            <a:r>
              <a:rPr lang="en-US" sz="1000" b="1">
                <a:effectLst>
                  <a:outerShdw blurRad="38100" dist="38100" dir="2700000" algn="tl">
                    <a:srgbClr val="C0C0C0"/>
                  </a:outerShdw>
                </a:effectLst>
              </a:rPr>
              <a:t>(interexchange</a:t>
            </a:r>
          </a:p>
          <a:p>
            <a:pPr algn="ctr" eaLnBrk="0" hangingPunct="0">
              <a:defRPr/>
            </a:pPr>
            <a:r>
              <a:rPr lang="en-US" sz="1000" b="1">
                <a:effectLst>
                  <a:outerShdw blurRad="38100" dist="38100" dir="2700000" algn="tl">
                    <a:srgbClr val="C0C0C0"/>
                  </a:outerShdw>
                </a:effectLst>
              </a:rPr>
              <a:t>    channel)</a:t>
            </a:r>
          </a:p>
        </p:txBody>
      </p:sp>
      <p:sp>
        <p:nvSpPr>
          <p:cNvPr id="6195" name="Line 53"/>
          <p:cNvSpPr>
            <a:spLocks noChangeShapeType="1"/>
          </p:cNvSpPr>
          <p:nvPr/>
        </p:nvSpPr>
        <p:spPr bwMode="auto">
          <a:xfrm flipH="1">
            <a:off x="4108450" y="4349750"/>
            <a:ext cx="165100" cy="63500"/>
          </a:xfrm>
          <a:prstGeom prst="line">
            <a:avLst/>
          </a:prstGeom>
          <a:noFill/>
          <a:ln w="12700">
            <a:solidFill>
              <a:schemeClr val="tx1"/>
            </a:solidFill>
            <a:round/>
            <a:headEnd/>
            <a:tailEnd/>
          </a:ln>
        </p:spPr>
        <p:txBody>
          <a:bodyPr wrap="none" anchor="ctr"/>
          <a:lstStyle/>
          <a:p>
            <a:endParaRPr lang="id-ID"/>
          </a:p>
        </p:txBody>
      </p:sp>
      <p:sp>
        <p:nvSpPr>
          <p:cNvPr id="6196" name="AutoShape 54"/>
          <p:cNvSpPr>
            <a:spLocks noChangeArrowheads="1"/>
          </p:cNvSpPr>
          <p:nvPr/>
        </p:nvSpPr>
        <p:spPr bwMode="auto">
          <a:xfrm>
            <a:off x="4044950" y="4349750"/>
            <a:ext cx="139700" cy="63500"/>
          </a:xfrm>
          <a:prstGeom prst="triangle">
            <a:avLst>
              <a:gd name="adj" fmla="val 49995"/>
            </a:avLst>
          </a:prstGeom>
          <a:solidFill>
            <a:schemeClr val="tx2"/>
          </a:solidFill>
          <a:ln w="12700">
            <a:solidFill>
              <a:schemeClr val="tx1"/>
            </a:solidFill>
            <a:miter lim="800000"/>
            <a:headEnd/>
            <a:tailEnd/>
          </a:ln>
        </p:spPr>
        <p:txBody>
          <a:bodyPr wrap="none" anchor="ctr"/>
          <a:lstStyle/>
          <a:p>
            <a:endParaRPr lang="id-ID"/>
          </a:p>
        </p:txBody>
      </p:sp>
      <p:sp>
        <p:nvSpPr>
          <p:cNvPr id="6197" name="Line 55"/>
          <p:cNvSpPr>
            <a:spLocks noChangeShapeType="1"/>
          </p:cNvSpPr>
          <p:nvPr/>
        </p:nvSpPr>
        <p:spPr bwMode="auto">
          <a:xfrm>
            <a:off x="4121150" y="3054350"/>
            <a:ext cx="596900" cy="215900"/>
          </a:xfrm>
          <a:prstGeom prst="line">
            <a:avLst/>
          </a:prstGeom>
          <a:noFill/>
          <a:ln w="12700">
            <a:solidFill>
              <a:schemeClr val="tx1"/>
            </a:solidFill>
            <a:round/>
            <a:headEnd/>
            <a:tailEnd/>
          </a:ln>
        </p:spPr>
        <p:txBody>
          <a:bodyPr wrap="none" anchor="ctr"/>
          <a:lstStyle/>
          <a:p>
            <a:endParaRPr lang="id-ID"/>
          </a:p>
        </p:txBody>
      </p:sp>
      <p:sp>
        <p:nvSpPr>
          <p:cNvPr id="6198" name="Line 56"/>
          <p:cNvSpPr>
            <a:spLocks noChangeShapeType="1"/>
          </p:cNvSpPr>
          <p:nvPr/>
        </p:nvSpPr>
        <p:spPr bwMode="auto">
          <a:xfrm>
            <a:off x="4121150" y="3054350"/>
            <a:ext cx="520700" cy="63500"/>
          </a:xfrm>
          <a:prstGeom prst="line">
            <a:avLst/>
          </a:prstGeom>
          <a:noFill/>
          <a:ln w="12700">
            <a:solidFill>
              <a:schemeClr val="tx1"/>
            </a:solidFill>
            <a:round/>
            <a:headEnd/>
            <a:tailEnd/>
          </a:ln>
        </p:spPr>
        <p:txBody>
          <a:bodyPr wrap="none" anchor="ctr"/>
          <a:lstStyle/>
          <a:p>
            <a:endParaRPr lang="id-ID"/>
          </a:p>
        </p:txBody>
      </p:sp>
      <p:sp>
        <p:nvSpPr>
          <p:cNvPr id="6199" name="Line 57"/>
          <p:cNvSpPr>
            <a:spLocks noChangeShapeType="1"/>
          </p:cNvSpPr>
          <p:nvPr/>
        </p:nvSpPr>
        <p:spPr bwMode="auto">
          <a:xfrm flipV="1">
            <a:off x="4648200" y="2889250"/>
            <a:ext cx="0" cy="241300"/>
          </a:xfrm>
          <a:prstGeom prst="line">
            <a:avLst/>
          </a:prstGeom>
          <a:noFill/>
          <a:ln w="12700">
            <a:solidFill>
              <a:schemeClr val="tx1"/>
            </a:solidFill>
            <a:round/>
            <a:headEnd/>
            <a:tailEnd/>
          </a:ln>
        </p:spPr>
        <p:txBody>
          <a:bodyPr wrap="none" anchor="ctr"/>
          <a:lstStyle/>
          <a:p>
            <a:endParaRPr lang="id-ID"/>
          </a:p>
        </p:txBody>
      </p:sp>
      <p:sp>
        <p:nvSpPr>
          <p:cNvPr id="6200" name="Line 58"/>
          <p:cNvSpPr>
            <a:spLocks noChangeShapeType="1"/>
          </p:cNvSpPr>
          <p:nvPr/>
        </p:nvSpPr>
        <p:spPr bwMode="auto">
          <a:xfrm flipV="1">
            <a:off x="4724400" y="3041650"/>
            <a:ext cx="0" cy="241300"/>
          </a:xfrm>
          <a:prstGeom prst="line">
            <a:avLst/>
          </a:prstGeom>
          <a:noFill/>
          <a:ln w="12700">
            <a:solidFill>
              <a:schemeClr val="tx1"/>
            </a:solidFill>
            <a:round/>
            <a:headEnd/>
            <a:tailEnd/>
          </a:ln>
        </p:spPr>
        <p:txBody>
          <a:bodyPr wrap="none" anchor="ctr"/>
          <a:lstStyle/>
          <a:p>
            <a:endParaRPr lang="id-ID"/>
          </a:p>
        </p:txBody>
      </p:sp>
      <p:sp>
        <p:nvSpPr>
          <p:cNvPr id="6201" name="Line 59"/>
          <p:cNvSpPr>
            <a:spLocks noChangeShapeType="1"/>
          </p:cNvSpPr>
          <p:nvPr/>
        </p:nvSpPr>
        <p:spPr bwMode="auto">
          <a:xfrm>
            <a:off x="4730750" y="3054350"/>
            <a:ext cx="520700" cy="215900"/>
          </a:xfrm>
          <a:prstGeom prst="line">
            <a:avLst/>
          </a:prstGeom>
          <a:noFill/>
          <a:ln w="12700">
            <a:solidFill>
              <a:schemeClr val="tx1"/>
            </a:solidFill>
            <a:round/>
            <a:headEnd/>
            <a:tailEnd/>
          </a:ln>
        </p:spPr>
        <p:txBody>
          <a:bodyPr wrap="none" anchor="ctr"/>
          <a:lstStyle/>
          <a:p>
            <a:endParaRPr lang="id-ID"/>
          </a:p>
        </p:txBody>
      </p:sp>
      <p:sp>
        <p:nvSpPr>
          <p:cNvPr id="6202" name="Line 60"/>
          <p:cNvSpPr>
            <a:spLocks noChangeShapeType="1"/>
          </p:cNvSpPr>
          <p:nvPr/>
        </p:nvSpPr>
        <p:spPr bwMode="auto">
          <a:xfrm flipH="1" flipV="1">
            <a:off x="4641850" y="2889250"/>
            <a:ext cx="622300" cy="393700"/>
          </a:xfrm>
          <a:prstGeom prst="line">
            <a:avLst/>
          </a:prstGeom>
          <a:noFill/>
          <a:ln w="12700">
            <a:solidFill>
              <a:schemeClr val="tx1"/>
            </a:solidFill>
            <a:round/>
            <a:headEnd/>
            <a:tailEnd/>
          </a:ln>
        </p:spPr>
        <p:txBody>
          <a:bodyPr wrap="none" anchor="ctr"/>
          <a:lstStyle/>
          <a:p>
            <a:endParaRPr lang="id-ID"/>
          </a:p>
        </p:txBody>
      </p:sp>
      <p:sp>
        <p:nvSpPr>
          <p:cNvPr id="6203" name="Rectangle 61"/>
          <p:cNvSpPr>
            <a:spLocks noChangeArrowheads="1"/>
          </p:cNvSpPr>
          <p:nvPr/>
        </p:nvSpPr>
        <p:spPr bwMode="auto">
          <a:xfrm>
            <a:off x="4856163" y="1946275"/>
            <a:ext cx="947737" cy="284163"/>
          </a:xfrm>
          <a:prstGeom prst="rect">
            <a:avLst/>
          </a:prstGeom>
          <a:noFill/>
          <a:ln w="12700">
            <a:noFill/>
            <a:miter lim="800000"/>
            <a:headEnd/>
            <a:tailEnd/>
          </a:ln>
        </p:spPr>
        <p:txBody>
          <a:bodyPr wrap="none" lIns="90488" tIns="44450" rIns="90488" bIns="44450">
            <a:spAutoFit/>
          </a:bodyPr>
          <a:lstStyle/>
          <a:p>
            <a:pPr eaLnBrk="0" hangingPunct="0"/>
            <a:r>
              <a:rPr lang="en-US" b="1">
                <a:solidFill>
                  <a:srgbClr val="FFFFFF"/>
                </a:solidFill>
              </a:rPr>
              <a:t>IXC circuit</a:t>
            </a:r>
          </a:p>
        </p:txBody>
      </p:sp>
      <p:sp>
        <p:nvSpPr>
          <p:cNvPr id="6204" name="Rectangle 62"/>
          <p:cNvSpPr>
            <a:spLocks noChangeArrowheads="1"/>
          </p:cNvSpPr>
          <p:nvPr/>
        </p:nvSpPr>
        <p:spPr bwMode="auto">
          <a:xfrm>
            <a:off x="4779963" y="2197100"/>
            <a:ext cx="1093787" cy="406400"/>
          </a:xfrm>
          <a:prstGeom prst="rect">
            <a:avLst/>
          </a:prstGeom>
          <a:noFill/>
          <a:ln w="12700">
            <a:noFill/>
            <a:miter lim="800000"/>
            <a:headEnd/>
            <a:tailEnd/>
          </a:ln>
        </p:spPr>
        <p:txBody>
          <a:bodyPr wrap="none" lIns="90488" tIns="44450" rIns="90488" bIns="44450">
            <a:spAutoFit/>
          </a:bodyPr>
          <a:lstStyle/>
          <a:p>
            <a:pPr eaLnBrk="0" hangingPunct="0"/>
            <a:r>
              <a:rPr lang="en-US" sz="1000" b="1">
                <a:solidFill>
                  <a:srgbClr val="FFFFFF"/>
                </a:solidFill>
              </a:rPr>
              <a:t>(interexchange</a:t>
            </a:r>
          </a:p>
          <a:p>
            <a:pPr eaLnBrk="0" hangingPunct="0"/>
            <a:r>
              <a:rPr lang="en-US" sz="1000" b="1">
                <a:solidFill>
                  <a:srgbClr val="FFFFFF"/>
                </a:solidFill>
              </a:rPr>
              <a:t>     channel</a:t>
            </a:r>
            <a:r>
              <a:rPr lang="en-US" sz="1000">
                <a:solidFill>
                  <a:srgbClr val="FFFFFF"/>
                </a:solidFill>
              </a:rPr>
              <a:t>)</a:t>
            </a:r>
          </a:p>
        </p:txBody>
      </p:sp>
      <p:sp>
        <p:nvSpPr>
          <p:cNvPr id="6205" name="Line 63"/>
          <p:cNvSpPr>
            <a:spLocks noChangeShapeType="1"/>
          </p:cNvSpPr>
          <p:nvPr/>
        </p:nvSpPr>
        <p:spPr bwMode="auto">
          <a:xfrm flipV="1">
            <a:off x="5727700" y="1892300"/>
            <a:ext cx="584200" cy="254000"/>
          </a:xfrm>
          <a:prstGeom prst="line">
            <a:avLst/>
          </a:prstGeom>
          <a:noFill/>
          <a:ln w="25400">
            <a:solidFill>
              <a:schemeClr val="tx1"/>
            </a:solidFill>
            <a:round/>
            <a:headEnd/>
            <a:tailEnd/>
          </a:ln>
        </p:spPr>
        <p:txBody>
          <a:bodyPr wrap="none" anchor="ctr"/>
          <a:lstStyle/>
          <a:p>
            <a:endParaRPr lang="id-ID"/>
          </a:p>
        </p:txBody>
      </p:sp>
      <p:sp>
        <p:nvSpPr>
          <p:cNvPr id="6206" name="AutoShape 64"/>
          <p:cNvSpPr>
            <a:spLocks noChangeArrowheads="1"/>
          </p:cNvSpPr>
          <p:nvPr/>
        </p:nvSpPr>
        <p:spPr bwMode="auto">
          <a:xfrm rot="16200000" flipH="1">
            <a:off x="6254750" y="1835150"/>
            <a:ext cx="139700" cy="139700"/>
          </a:xfrm>
          <a:prstGeom prst="triangle">
            <a:avLst>
              <a:gd name="adj" fmla="val 49995"/>
            </a:avLst>
          </a:prstGeom>
          <a:solidFill>
            <a:schemeClr val="tx1"/>
          </a:solidFill>
          <a:ln w="12700">
            <a:solidFill>
              <a:schemeClr val="tx1"/>
            </a:solidFill>
            <a:miter lim="800000"/>
            <a:headEnd/>
            <a:tailEnd/>
          </a:ln>
        </p:spPr>
        <p:txBody>
          <a:bodyPr wrap="none" anchor="ctr"/>
          <a:lstStyle/>
          <a:p>
            <a:endParaRPr lang="id-ID"/>
          </a:p>
        </p:txBody>
      </p:sp>
      <p:sp>
        <p:nvSpPr>
          <p:cNvPr id="6207" name="Line 65"/>
          <p:cNvSpPr>
            <a:spLocks noChangeShapeType="1"/>
          </p:cNvSpPr>
          <p:nvPr/>
        </p:nvSpPr>
        <p:spPr bwMode="auto">
          <a:xfrm flipH="1">
            <a:off x="4864100" y="2451100"/>
            <a:ext cx="101600" cy="431800"/>
          </a:xfrm>
          <a:prstGeom prst="line">
            <a:avLst/>
          </a:prstGeom>
          <a:noFill/>
          <a:ln w="25400">
            <a:solidFill>
              <a:schemeClr val="tx1"/>
            </a:solidFill>
            <a:round/>
            <a:headEnd/>
            <a:tailEnd/>
          </a:ln>
        </p:spPr>
        <p:txBody>
          <a:bodyPr wrap="none" anchor="ctr"/>
          <a:lstStyle/>
          <a:p>
            <a:endParaRPr lang="id-ID"/>
          </a:p>
        </p:txBody>
      </p:sp>
      <p:sp>
        <p:nvSpPr>
          <p:cNvPr id="6208" name="AutoShape 66"/>
          <p:cNvSpPr>
            <a:spLocks noChangeArrowheads="1"/>
          </p:cNvSpPr>
          <p:nvPr/>
        </p:nvSpPr>
        <p:spPr bwMode="auto">
          <a:xfrm rot="10800000">
            <a:off x="4730750" y="2901950"/>
            <a:ext cx="215900" cy="139700"/>
          </a:xfrm>
          <a:prstGeom prst="triangle">
            <a:avLst>
              <a:gd name="adj" fmla="val 49995"/>
            </a:avLst>
          </a:prstGeom>
          <a:solidFill>
            <a:schemeClr val="tx1"/>
          </a:solidFill>
          <a:ln w="12700">
            <a:solidFill>
              <a:schemeClr val="tx1"/>
            </a:solidFill>
            <a:miter lim="800000"/>
            <a:headEnd/>
            <a:tailEnd/>
          </a:ln>
        </p:spPr>
        <p:txBody>
          <a:bodyPr wrap="none" anchor="ctr"/>
          <a:lstStyle/>
          <a:p>
            <a:endParaRPr lang="id-ID"/>
          </a:p>
        </p:txBody>
      </p:sp>
      <p:sp>
        <p:nvSpPr>
          <p:cNvPr id="156739" name="Rectangle 67"/>
          <p:cNvSpPr>
            <a:spLocks noChangeArrowheads="1"/>
          </p:cNvSpPr>
          <p:nvPr/>
        </p:nvSpPr>
        <p:spPr bwMode="auto">
          <a:xfrm>
            <a:off x="1579563" y="2074863"/>
            <a:ext cx="655637" cy="527050"/>
          </a:xfrm>
          <a:prstGeom prst="rect">
            <a:avLst/>
          </a:prstGeom>
          <a:noFill/>
          <a:ln w="12700">
            <a:noFill/>
            <a:miter lim="800000"/>
            <a:headEnd/>
            <a:tailEnd/>
          </a:ln>
          <a:effectLst/>
        </p:spPr>
        <p:txBody>
          <a:bodyPr wrap="none" lIns="90488" tIns="44450" rIns="90488" bIns="44450">
            <a:spAutoFit/>
          </a:bodyPr>
          <a:lstStyle/>
          <a:p>
            <a:pPr eaLnBrk="0" hangingPunct="0">
              <a:defRPr/>
            </a:pPr>
            <a:r>
              <a:rPr lang="en-US" sz="1400" b="1">
                <a:solidFill>
                  <a:srgbClr val="8CF4EA"/>
                </a:solidFill>
                <a:effectLst>
                  <a:outerShdw blurRad="38100" dist="38100" dir="2700000" algn="tl">
                    <a:srgbClr val="C0C0C0"/>
                  </a:outerShdw>
                </a:effectLst>
              </a:rPr>
              <a:t>Local</a:t>
            </a:r>
          </a:p>
          <a:p>
            <a:pPr eaLnBrk="0" hangingPunct="0">
              <a:defRPr/>
            </a:pPr>
            <a:r>
              <a:rPr lang="en-US" sz="1400" b="1">
                <a:solidFill>
                  <a:srgbClr val="8CF4EA"/>
                </a:solidFill>
                <a:effectLst>
                  <a:outerShdw blurRad="38100" dist="38100" dir="2700000" algn="tl">
                    <a:srgbClr val="C0C0C0"/>
                  </a:outerShdw>
                </a:effectLst>
              </a:rPr>
              <a:t>loop</a:t>
            </a:r>
          </a:p>
        </p:txBody>
      </p:sp>
      <p:sp>
        <p:nvSpPr>
          <p:cNvPr id="156740" name="Rectangle 68"/>
          <p:cNvSpPr>
            <a:spLocks noChangeArrowheads="1"/>
          </p:cNvSpPr>
          <p:nvPr/>
        </p:nvSpPr>
        <p:spPr bwMode="auto">
          <a:xfrm>
            <a:off x="990600" y="-46038"/>
            <a:ext cx="3322638" cy="1063626"/>
          </a:xfrm>
          <a:prstGeom prst="rect">
            <a:avLst/>
          </a:prstGeom>
          <a:noFill/>
          <a:ln w="12700">
            <a:noFill/>
            <a:miter lim="800000"/>
            <a:headEnd/>
            <a:tailEnd/>
          </a:ln>
          <a:effectLst/>
        </p:spPr>
        <p:txBody>
          <a:bodyPr lIns="90488" tIns="44450" rIns="90488" bIns="44450">
            <a:spAutoFit/>
          </a:bodyPr>
          <a:lstStyle/>
          <a:p>
            <a:pPr eaLnBrk="0" hangingPunct="0">
              <a:defRPr/>
            </a:pPr>
            <a:endParaRPr lang="en-US" sz="3200">
              <a:solidFill>
                <a:srgbClr val="FAFD00"/>
              </a:solidFill>
              <a:effectLst>
                <a:outerShdw blurRad="38100" dist="38100" dir="2700000" algn="tl">
                  <a:srgbClr val="C0C0C0"/>
                </a:outerShdw>
              </a:effectLst>
              <a:latin typeface="Impact" pitchFamily="34" charset="0"/>
            </a:endParaRPr>
          </a:p>
          <a:p>
            <a:pPr eaLnBrk="0" hangingPunct="0">
              <a:defRPr/>
            </a:pPr>
            <a:r>
              <a:rPr lang="en-US" sz="3200">
                <a:solidFill>
                  <a:srgbClr val="FAFD00"/>
                </a:solidFill>
                <a:effectLst>
                  <a:outerShdw blurRad="38100" dist="38100" dir="2700000" algn="tl">
                    <a:srgbClr val="C0C0C0"/>
                  </a:outerShdw>
                </a:effectLst>
                <a:latin typeface="Impact" pitchFamily="34" charset="0"/>
              </a:rPr>
              <a:t>Wide Area Network</a:t>
            </a:r>
          </a:p>
        </p:txBody>
      </p:sp>
      <p:grpSp>
        <p:nvGrpSpPr>
          <p:cNvPr id="6211" name="Group 69"/>
          <p:cNvGrpSpPr>
            <a:grpSpLocks/>
          </p:cNvGrpSpPr>
          <p:nvPr/>
        </p:nvGrpSpPr>
        <p:grpSpPr bwMode="auto">
          <a:xfrm>
            <a:off x="3968750" y="4883150"/>
            <a:ext cx="901700" cy="830263"/>
            <a:chOff x="2500" y="3076"/>
            <a:chExt cx="568" cy="523"/>
          </a:xfrm>
        </p:grpSpPr>
        <p:grpSp>
          <p:nvGrpSpPr>
            <p:cNvPr id="6239" name="Group 70"/>
            <p:cNvGrpSpPr>
              <a:grpSpLocks/>
            </p:cNvGrpSpPr>
            <p:nvPr/>
          </p:nvGrpSpPr>
          <p:grpSpPr bwMode="auto">
            <a:xfrm>
              <a:off x="2500" y="3076"/>
              <a:ext cx="568" cy="523"/>
              <a:chOff x="2500" y="3076"/>
              <a:chExt cx="568" cy="523"/>
            </a:xfrm>
          </p:grpSpPr>
          <p:sp>
            <p:nvSpPr>
              <p:cNvPr id="6241" name="AutoShape 71"/>
              <p:cNvSpPr>
                <a:spLocks noChangeArrowheads="1"/>
              </p:cNvSpPr>
              <p:nvPr/>
            </p:nvSpPr>
            <p:spPr bwMode="auto">
              <a:xfrm flipH="1">
                <a:off x="2500" y="3076"/>
                <a:ext cx="568" cy="520"/>
              </a:xfrm>
              <a:prstGeom prst="cube">
                <a:avLst>
                  <a:gd name="adj" fmla="val 17750"/>
                </a:avLst>
              </a:prstGeom>
              <a:gradFill rotWithShape="0">
                <a:gsLst>
                  <a:gs pos="0">
                    <a:srgbClr val="492516"/>
                  </a:gs>
                  <a:gs pos="100000">
                    <a:srgbClr val="F57B49"/>
                  </a:gs>
                </a:gsLst>
                <a:lin ang="5400000" scaled="1"/>
              </a:gradFill>
              <a:ln w="12700">
                <a:solidFill>
                  <a:schemeClr val="tx2"/>
                </a:solidFill>
                <a:miter lim="800000"/>
                <a:headEnd/>
                <a:tailEnd/>
              </a:ln>
            </p:spPr>
            <p:txBody>
              <a:bodyPr wrap="none" anchor="ctr"/>
              <a:lstStyle/>
              <a:p>
                <a:endParaRPr lang="id-ID"/>
              </a:p>
            </p:txBody>
          </p:sp>
          <p:sp>
            <p:nvSpPr>
              <p:cNvPr id="6242" name="Rectangle 72"/>
              <p:cNvSpPr>
                <a:spLocks noChangeArrowheads="1"/>
              </p:cNvSpPr>
              <p:nvPr/>
            </p:nvSpPr>
            <p:spPr bwMode="auto">
              <a:xfrm>
                <a:off x="2649" y="3379"/>
                <a:ext cx="115" cy="220"/>
              </a:xfrm>
              <a:prstGeom prst="rect">
                <a:avLst/>
              </a:prstGeom>
              <a:solidFill>
                <a:srgbClr val="000000"/>
              </a:solidFill>
              <a:ln w="12700">
                <a:noFill/>
                <a:miter lim="800000"/>
                <a:headEnd/>
                <a:tailEnd/>
              </a:ln>
            </p:spPr>
            <p:txBody>
              <a:bodyPr wrap="none" anchor="ctr"/>
              <a:lstStyle/>
              <a:p>
                <a:endParaRPr lang="id-ID"/>
              </a:p>
            </p:txBody>
          </p:sp>
          <p:sp>
            <p:nvSpPr>
              <p:cNvPr id="6243" name="Rectangle 73"/>
              <p:cNvSpPr>
                <a:spLocks noChangeArrowheads="1"/>
              </p:cNvSpPr>
              <p:nvPr/>
            </p:nvSpPr>
            <p:spPr bwMode="auto">
              <a:xfrm>
                <a:off x="2807" y="3340"/>
                <a:ext cx="222" cy="167"/>
              </a:xfrm>
              <a:prstGeom prst="rect">
                <a:avLst/>
              </a:prstGeom>
              <a:gradFill rotWithShape="0">
                <a:gsLst>
                  <a:gs pos="0">
                    <a:srgbClr val="005C00"/>
                  </a:gs>
                  <a:gs pos="100000">
                    <a:srgbClr val="009900"/>
                  </a:gs>
                </a:gsLst>
                <a:lin ang="5400000" scaled="1"/>
              </a:gradFill>
              <a:ln w="12700">
                <a:solidFill>
                  <a:schemeClr val="tx2"/>
                </a:solidFill>
                <a:miter lim="800000"/>
                <a:headEnd/>
                <a:tailEnd/>
              </a:ln>
            </p:spPr>
            <p:txBody>
              <a:bodyPr wrap="none" anchor="ctr"/>
              <a:lstStyle/>
              <a:p>
                <a:endParaRPr lang="id-ID"/>
              </a:p>
            </p:txBody>
          </p:sp>
          <p:sp>
            <p:nvSpPr>
              <p:cNvPr id="6244" name="Line 74"/>
              <p:cNvSpPr>
                <a:spLocks noChangeShapeType="1"/>
              </p:cNvSpPr>
              <p:nvPr/>
            </p:nvSpPr>
            <p:spPr bwMode="auto">
              <a:xfrm>
                <a:off x="2956" y="3340"/>
                <a:ext cx="0" cy="167"/>
              </a:xfrm>
              <a:prstGeom prst="line">
                <a:avLst/>
              </a:prstGeom>
              <a:noFill/>
              <a:ln w="12700">
                <a:solidFill>
                  <a:schemeClr val="tx2"/>
                </a:solidFill>
                <a:round/>
                <a:headEnd/>
                <a:tailEnd/>
              </a:ln>
            </p:spPr>
            <p:txBody>
              <a:bodyPr wrap="none" anchor="ctr"/>
              <a:lstStyle/>
              <a:p>
                <a:endParaRPr lang="id-ID"/>
              </a:p>
            </p:txBody>
          </p:sp>
          <p:sp>
            <p:nvSpPr>
              <p:cNvPr id="6245" name="Line 75"/>
              <p:cNvSpPr>
                <a:spLocks noChangeShapeType="1"/>
              </p:cNvSpPr>
              <p:nvPr/>
            </p:nvSpPr>
            <p:spPr bwMode="auto">
              <a:xfrm>
                <a:off x="2879" y="3340"/>
                <a:ext cx="0" cy="167"/>
              </a:xfrm>
              <a:prstGeom prst="line">
                <a:avLst/>
              </a:prstGeom>
              <a:noFill/>
              <a:ln w="12700">
                <a:solidFill>
                  <a:schemeClr val="tx2"/>
                </a:solidFill>
                <a:round/>
                <a:headEnd/>
                <a:tailEnd/>
              </a:ln>
            </p:spPr>
            <p:txBody>
              <a:bodyPr wrap="none" anchor="ctr"/>
              <a:lstStyle/>
              <a:p>
                <a:endParaRPr lang="id-ID"/>
              </a:p>
            </p:txBody>
          </p:sp>
        </p:grpSp>
        <p:sp>
          <p:nvSpPr>
            <p:cNvPr id="6240" name="Line 76"/>
            <p:cNvSpPr>
              <a:spLocks noChangeShapeType="1"/>
            </p:cNvSpPr>
            <p:nvPr/>
          </p:nvSpPr>
          <p:spPr bwMode="auto">
            <a:xfrm>
              <a:off x="2807" y="3423"/>
              <a:ext cx="222" cy="0"/>
            </a:xfrm>
            <a:prstGeom prst="line">
              <a:avLst/>
            </a:prstGeom>
            <a:noFill/>
            <a:ln w="12700">
              <a:solidFill>
                <a:schemeClr val="tx2"/>
              </a:solidFill>
              <a:round/>
              <a:headEnd/>
              <a:tailEnd/>
            </a:ln>
          </p:spPr>
          <p:txBody>
            <a:bodyPr wrap="none" anchor="ctr"/>
            <a:lstStyle/>
            <a:p>
              <a:endParaRPr lang="id-ID"/>
            </a:p>
          </p:txBody>
        </p:sp>
      </p:grpSp>
      <p:grpSp>
        <p:nvGrpSpPr>
          <p:cNvPr id="6212" name="Group 77"/>
          <p:cNvGrpSpPr>
            <a:grpSpLocks/>
          </p:cNvGrpSpPr>
          <p:nvPr/>
        </p:nvGrpSpPr>
        <p:grpSpPr bwMode="auto">
          <a:xfrm>
            <a:off x="2292350" y="4044950"/>
            <a:ext cx="901700" cy="830263"/>
            <a:chOff x="1444" y="2548"/>
            <a:chExt cx="568" cy="523"/>
          </a:xfrm>
        </p:grpSpPr>
        <p:grpSp>
          <p:nvGrpSpPr>
            <p:cNvPr id="6232" name="Group 78"/>
            <p:cNvGrpSpPr>
              <a:grpSpLocks/>
            </p:cNvGrpSpPr>
            <p:nvPr/>
          </p:nvGrpSpPr>
          <p:grpSpPr bwMode="auto">
            <a:xfrm>
              <a:off x="1444" y="2548"/>
              <a:ext cx="568" cy="523"/>
              <a:chOff x="1444" y="2548"/>
              <a:chExt cx="568" cy="523"/>
            </a:xfrm>
          </p:grpSpPr>
          <p:sp>
            <p:nvSpPr>
              <p:cNvPr id="6234" name="AutoShape 79"/>
              <p:cNvSpPr>
                <a:spLocks noChangeArrowheads="1"/>
              </p:cNvSpPr>
              <p:nvPr/>
            </p:nvSpPr>
            <p:spPr bwMode="auto">
              <a:xfrm flipH="1">
                <a:off x="1444" y="2548"/>
                <a:ext cx="568" cy="520"/>
              </a:xfrm>
              <a:prstGeom prst="cube">
                <a:avLst>
                  <a:gd name="adj" fmla="val 17750"/>
                </a:avLst>
              </a:prstGeom>
              <a:gradFill rotWithShape="0">
                <a:gsLst>
                  <a:gs pos="0">
                    <a:srgbClr val="492516"/>
                  </a:gs>
                  <a:gs pos="100000">
                    <a:srgbClr val="F57B49"/>
                  </a:gs>
                </a:gsLst>
                <a:lin ang="5400000" scaled="1"/>
              </a:gradFill>
              <a:ln w="12700">
                <a:solidFill>
                  <a:schemeClr val="tx2"/>
                </a:solidFill>
                <a:miter lim="800000"/>
                <a:headEnd/>
                <a:tailEnd/>
              </a:ln>
            </p:spPr>
            <p:txBody>
              <a:bodyPr wrap="none" anchor="ctr"/>
              <a:lstStyle/>
              <a:p>
                <a:endParaRPr lang="id-ID"/>
              </a:p>
            </p:txBody>
          </p:sp>
          <p:sp>
            <p:nvSpPr>
              <p:cNvPr id="6235" name="Rectangle 80"/>
              <p:cNvSpPr>
                <a:spLocks noChangeArrowheads="1"/>
              </p:cNvSpPr>
              <p:nvPr/>
            </p:nvSpPr>
            <p:spPr bwMode="auto">
              <a:xfrm>
                <a:off x="1593" y="2851"/>
                <a:ext cx="115" cy="220"/>
              </a:xfrm>
              <a:prstGeom prst="rect">
                <a:avLst/>
              </a:prstGeom>
              <a:solidFill>
                <a:srgbClr val="000000"/>
              </a:solidFill>
              <a:ln w="12700">
                <a:noFill/>
                <a:miter lim="800000"/>
                <a:headEnd/>
                <a:tailEnd/>
              </a:ln>
            </p:spPr>
            <p:txBody>
              <a:bodyPr wrap="none" anchor="ctr"/>
              <a:lstStyle/>
              <a:p>
                <a:endParaRPr lang="id-ID"/>
              </a:p>
            </p:txBody>
          </p:sp>
          <p:sp>
            <p:nvSpPr>
              <p:cNvPr id="6236" name="Rectangle 81"/>
              <p:cNvSpPr>
                <a:spLocks noChangeArrowheads="1"/>
              </p:cNvSpPr>
              <p:nvPr/>
            </p:nvSpPr>
            <p:spPr bwMode="auto">
              <a:xfrm>
                <a:off x="1751" y="2812"/>
                <a:ext cx="222" cy="167"/>
              </a:xfrm>
              <a:prstGeom prst="rect">
                <a:avLst/>
              </a:prstGeom>
              <a:gradFill rotWithShape="0">
                <a:gsLst>
                  <a:gs pos="0">
                    <a:srgbClr val="005C00"/>
                  </a:gs>
                  <a:gs pos="100000">
                    <a:srgbClr val="009900"/>
                  </a:gs>
                </a:gsLst>
                <a:lin ang="5400000" scaled="1"/>
              </a:gradFill>
              <a:ln w="12700">
                <a:solidFill>
                  <a:schemeClr val="tx2"/>
                </a:solidFill>
                <a:miter lim="800000"/>
                <a:headEnd/>
                <a:tailEnd/>
              </a:ln>
            </p:spPr>
            <p:txBody>
              <a:bodyPr wrap="none" anchor="ctr"/>
              <a:lstStyle/>
              <a:p>
                <a:endParaRPr lang="id-ID"/>
              </a:p>
            </p:txBody>
          </p:sp>
          <p:sp>
            <p:nvSpPr>
              <p:cNvPr id="6237" name="Line 82"/>
              <p:cNvSpPr>
                <a:spLocks noChangeShapeType="1"/>
              </p:cNvSpPr>
              <p:nvPr/>
            </p:nvSpPr>
            <p:spPr bwMode="auto">
              <a:xfrm>
                <a:off x="1900" y="2812"/>
                <a:ext cx="0" cy="167"/>
              </a:xfrm>
              <a:prstGeom prst="line">
                <a:avLst/>
              </a:prstGeom>
              <a:noFill/>
              <a:ln w="12700">
                <a:solidFill>
                  <a:schemeClr val="tx2"/>
                </a:solidFill>
                <a:round/>
                <a:headEnd/>
                <a:tailEnd/>
              </a:ln>
            </p:spPr>
            <p:txBody>
              <a:bodyPr wrap="none" anchor="ctr"/>
              <a:lstStyle/>
              <a:p>
                <a:endParaRPr lang="id-ID"/>
              </a:p>
            </p:txBody>
          </p:sp>
          <p:sp>
            <p:nvSpPr>
              <p:cNvPr id="6238" name="Line 83"/>
              <p:cNvSpPr>
                <a:spLocks noChangeShapeType="1"/>
              </p:cNvSpPr>
              <p:nvPr/>
            </p:nvSpPr>
            <p:spPr bwMode="auto">
              <a:xfrm>
                <a:off x="1823" y="2812"/>
                <a:ext cx="0" cy="167"/>
              </a:xfrm>
              <a:prstGeom prst="line">
                <a:avLst/>
              </a:prstGeom>
              <a:noFill/>
              <a:ln w="12700">
                <a:solidFill>
                  <a:schemeClr val="tx2"/>
                </a:solidFill>
                <a:round/>
                <a:headEnd/>
                <a:tailEnd/>
              </a:ln>
            </p:spPr>
            <p:txBody>
              <a:bodyPr wrap="none" anchor="ctr"/>
              <a:lstStyle/>
              <a:p>
                <a:endParaRPr lang="id-ID"/>
              </a:p>
            </p:txBody>
          </p:sp>
        </p:grpSp>
        <p:sp>
          <p:nvSpPr>
            <p:cNvPr id="6233" name="Line 84"/>
            <p:cNvSpPr>
              <a:spLocks noChangeShapeType="1"/>
            </p:cNvSpPr>
            <p:nvPr/>
          </p:nvSpPr>
          <p:spPr bwMode="auto">
            <a:xfrm>
              <a:off x="1751" y="2895"/>
              <a:ext cx="222" cy="0"/>
            </a:xfrm>
            <a:prstGeom prst="line">
              <a:avLst/>
            </a:prstGeom>
            <a:noFill/>
            <a:ln w="12700">
              <a:solidFill>
                <a:schemeClr val="tx2"/>
              </a:solidFill>
              <a:round/>
              <a:headEnd/>
              <a:tailEnd/>
            </a:ln>
          </p:spPr>
          <p:txBody>
            <a:bodyPr wrap="none" anchor="ctr"/>
            <a:lstStyle/>
            <a:p>
              <a:endParaRPr lang="id-ID"/>
            </a:p>
          </p:txBody>
        </p:sp>
      </p:grpSp>
      <p:grpSp>
        <p:nvGrpSpPr>
          <p:cNvPr id="6213" name="Group 85"/>
          <p:cNvGrpSpPr>
            <a:grpSpLocks/>
          </p:cNvGrpSpPr>
          <p:nvPr/>
        </p:nvGrpSpPr>
        <p:grpSpPr bwMode="auto">
          <a:xfrm>
            <a:off x="1377950" y="2825750"/>
            <a:ext cx="901700" cy="830263"/>
            <a:chOff x="868" y="1780"/>
            <a:chExt cx="568" cy="523"/>
          </a:xfrm>
        </p:grpSpPr>
        <p:grpSp>
          <p:nvGrpSpPr>
            <p:cNvPr id="6225" name="Group 86"/>
            <p:cNvGrpSpPr>
              <a:grpSpLocks/>
            </p:cNvGrpSpPr>
            <p:nvPr/>
          </p:nvGrpSpPr>
          <p:grpSpPr bwMode="auto">
            <a:xfrm>
              <a:off x="868" y="1780"/>
              <a:ext cx="568" cy="523"/>
              <a:chOff x="868" y="1780"/>
              <a:chExt cx="568" cy="523"/>
            </a:xfrm>
          </p:grpSpPr>
          <p:sp>
            <p:nvSpPr>
              <p:cNvPr id="6227" name="AutoShape 87"/>
              <p:cNvSpPr>
                <a:spLocks noChangeArrowheads="1"/>
              </p:cNvSpPr>
              <p:nvPr/>
            </p:nvSpPr>
            <p:spPr bwMode="auto">
              <a:xfrm flipH="1">
                <a:off x="868" y="1780"/>
                <a:ext cx="568" cy="520"/>
              </a:xfrm>
              <a:prstGeom prst="cube">
                <a:avLst>
                  <a:gd name="adj" fmla="val 17750"/>
                </a:avLst>
              </a:prstGeom>
              <a:gradFill rotWithShape="0">
                <a:gsLst>
                  <a:gs pos="0">
                    <a:srgbClr val="492516"/>
                  </a:gs>
                  <a:gs pos="100000">
                    <a:srgbClr val="F57B49"/>
                  </a:gs>
                </a:gsLst>
                <a:lin ang="5400000" scaled="1"/>
              </a:gradFill>
              <a:ln w="12700">
                <a:solidFill>
                  <a:schemeClr val="tx2"/>
                </a:solidFill>
                <a:miter lim="800000"/>
                <a:headEnd/>
                <a:tailEnd/>
              </a:ln>
            </p:spPr>
            <p:txBody>
              <a:bodyPr wrap="none" anchor="ctr"/>
              <a:lstStyle/>
              <a:p>
                <a:endParaRPr lang="id-ID"/>
              </a:p>
            </p:txBody>
          </p:sp>
          <p:sp>
            <p:nvSpPr>
              <p:cNvPr id="6228" name="Rectangle 88"/>
              <p:cNvSpPr>
                <a:spLocks noChangeArrowheads="1"/>
              </p:cNvSpPr>
              <p:nvPr/>
            </p:nvSpPr>
            <p:spPr bwMode="auto">
              <a:xfrm>
                <a:off x="1017" y="2083"/>
                <a:ext cx="115" cy="220"/>
              </a:xfrm>
              <a:prstGeom prst="rect">
                <a:avLst/>
              </a:prstGeom>
              <a:solidFill>
                <a:srgbClr val="000000"/>
              </a:solidFill>
              <a:ln w="12700">
                <a:noFill/>
                <a:miter lim="800000"/>
                <a:headEnd/>
                <a:tailEnd/>
              </a:ln>
            </p:spPr>
            <p:txBody>
              <a:bodyPr wrap="none" anchor="ctr"/>
              <a:lstStyle/>
              <a:p>
                <a:endParaRPr lang="id-ID"/>
              </a:p>
            </p:txBody>
          </p:sp>
          <p:sp>
            <p:nvSpPr>
              <p:cNvPr id="6229" name="Rectangle 89"/>
              <p:cNvSpPr>
                <a:spLocks noChangeArrowheads="1"/>
              </p:cNvSpPr>
              <p:nvPr/>
            </p:nvSpPr>
            <p:spPr bwMode="auto">
              <a:xfrm>
                <a:off x="1175" y="2044"/>
                <a:ext cx="222" cy="167"/>
              </a:xfrm>
              <a:prstGeom prst="rect">
                <a:avLst/>
              </a:prstGeom>
              <a:gradFill rotWithShape="0">
                <a:gsLst>
                  <a:gs pos="0">
                    <a:srgbClr val="005C00"/>
                  </a:gs>
                  <a:gs pos="100000">
                    <a:srgbClr val="009900"/>
                  </a:gs>
                </a:gsLst>
                <a:lin ang="5400000" scaled="1"/>
              </a:gradFill>
              <a:ln w="12700">
                <a:solidFill>
                  <a:schemeClr val="tx2"/>
                </a:solidFill>
                <a:miter lim="800000"/>
                <a:headEnd/>
                <a:tailEnd/>
              </a:ln>
            </p:spPr>
            <p:txBody>
              <a:bodyPr wrap="none" anchor="ctr"/>
              <a:lstStyle/>
              <a:p>
                <a:endParaRPr lang="id-ID"/>
              </a:p>
            </p:txBody>
          </p:sp>
          <p:sp>
            <p:nvSpPr>
              <p:cNvPr id="6230" name="Line 90"/>
              <p:cNvSpPr>
                <a:spLocks noChangeShapeType="1"/>
              </p:cNvSpPr>
              <p:nvPr/>
            </p:nvSpPr>
            <p:spPr bwMode="auto">
              <a:xfrm>
                <a:off x="1324" y="2044"/>
                <a:ext cx="0" cy="167"/>
              </a:xfrm>
              <a:prstGeom prst="line">
                <a:avLst/>
              </a:prstGeom>
              <a:noFill/>
              <a:ln w="12700">
                <a:solidFill>
                  <a:schemeClr val="tx2"/>
                </a:solidFill>
                <a:round/>
                <a:headEnd/>
                <a:tailEnd/>
              </a:ln>
            </p:spPr>
            <p:txBody>
              <a:bodyPr wrap="none" anchor="ctr"/>
              <a:lstStyle/>
              <a:p>
                <a:endParaRPr lang="id-ID"/>
              </a:p>
            </p:txBody>
          </p:sp>
          <p:sp>
            <p:nvSpPr>
              <p:cNvPr id="6231" name="Line 91"/>
              <p:cNvSpPr>
                <a:spLocks noChangeShapeType="1"/>
              </p:cNvSpPr>
              <p:nvPr/>
            </p:nvSpPr>
            <p:spPr bwMode="auto">
              <a:xfrm>
                <a:off x="1247" y="2044"/>
                <a:ext cx="0" cy="167"/>
              </a:xfrm>
              <a:prstGeom prst="line">
                <a:avLst/>
              </a:prstGeom>
              <a:noFill/>
              <a:ln w="12700">
                <a:solidFill>
                  <a:schemeClr val="tx2"/>
                </a:solidFill>
                <a:round/>
                <a:headEnd/>
                <a:tailEnd/>
              </a:ln>
            </p:spPr>
            <p:txBody>
              <a:bodyPr wrap="none" anchor="ctr"/>
              <a:lstStyle/>
              <a:p>
                <a:endParaRPr lang="id-ID"/>
              </a:p>
            </p:txBody>
          </p:sp>
        </p:grpSp>
        <p:sp>
          <p:nvSpPr>
            <p:cNvPr id="6226" name="Line 92"/>
            <p:cNvSpPr>
              <a:spLocks noChangeShapeType="1"/>
            </p:cNvSpPr>
            <p:nvPr/>
          </p:nvSpPr>
          <p:spPr bwMode="auto">
            <a:xfrm>
              <a:off x="1175" y="2127"/>
              <a:ext cx="222" cy="0"/>
            </a:xfrm>
            <a:prstGeom prst="line">
              <a:avLst/>
            </a:prstGeom>
            <a:noFill/>
            <a:ln w="12700">
              <a:solidFill>
                <a:schemeClr val="tx2"/>
              </a:solidFill>
              <a:round/>
              <a:headEnd/>
              <a:tailEnd/>
            </a:ln>
          </p:spPr>
          <p:txBody>
            <a:bodyPr wrap="none" anchor="ctr"/>
            <a:lstStyle/>
            <a:p>
              <a:endParaRPr lang="id-ID"/>
            </a:p>
          </p:txBody>
        </p:sp>
      </p:grpSp>
      <p:grpSp>
        <p:nvGrpSpPr>
          <p:cNvPr id="6214" name="Group 93"/>
          <p:cNvGrpSpPr>
            <a:grpSpLocks/>
          </p:cNvGrpSpPr>
          <p:nvPr/>
        </p:nvGrpSpPr>
        <p:grpSpPr bwMode="auto">
          <a:xfrm>
            <a:off x="6102350" y="4349750"/>
            <a:ext cx="901700" cy="830263"/>
            <a:chOff x="3844" y="2740"/>
            <a:chExt cx="568" cy="523"/>
          </a:xfrm>
        </p:grpSpPr>
        <p:grpSp>
          <p:nvGrpSpPr>
            <p:cNvPr id="6218" name="Group 94"/>
            <p:cNvGrpSpPr>
              <a:grpSpLocks/>
            </p:cNvGrpSpPr>
            <p:nvPr/>
          </p:nvGrpSpPr>
          <p:grpSpPr bwMode="auto">
            <a:xfrm>
              <a:off x="3844" y="2740"/>
              <a:ext cx="568" cy="523"/>
              <a:chOff x="3844" y="2740"/>
              <a:chExt cx="568" cy="523"/>
            </a:xfrm>
          </p:grpSpPr>
          <p:sp>
            <p:nvSpPr>
              <p:cNvPr id="6220" name="AutoShape 95"/>
              <p:cNvSpPr>
                <a:spLocks noChangeArrowheads="1"/>
              </p:cNvSpPr>
              <p:nvPr/>
            </p:nvSpPr>
            <p:spPr bwMode="auto">
              <a:xfrm flipH="1">
                <a:off x="3844" y="2740"/>
                <a:ext cx="568" cy="520"/>
              </a:xfrm>
              <a:prstGeom prst="cube">
                <a:avLst>
                  <a:gd name="adj" fmla="val 17750"/>
                </a:avLst>
              </a:prstGeom>
              <a:gradFill rotWithShape="0">
                <a:gsLst>
                  <a:gs pos="0">
                    <a:srgbClr val="492516"/>
                  </a:gs>
                  <a:gs pos="100000">
                    <a:srgbClr val="F57B49"/>
                  </a:gs>
                </a:gsLst>
                <a:lin ang="5400000" scaled="1"/>
              </a:gradFill>
              <a:ln w="12700">
                <a:solidFill>
                  <a:schemeClr val="tx2"/>
                </a:solidFill>
                <a:miter lim="800000"/>
                <a:headEnd/>
                <a:tailEnd/>
              </a:ln>
            </p:spPr>
            <p:txBody>
              <a:bodyPr wrap="none" anchor="ctr"/>
              <a:lstStyle/>
              <a:p>
                <a:endParaRPr lang="id-ID"/>
              </a:p>
            </p:txBody>
          </p:sp>
          <p:sp>
            <p:nvSpPr>
              <p:cNvPr id="6221" name="Rectangle 96"/>
              <p:cNvSpPr>
                <a:spLocks noChangeArrowheads="1"/>
              </p:cNvSpPr>
              <p:nvPr/>
            </p:nvSpPr>
            <p:spPr bwMode="auto">
              <a:xfrm>
                <a:off x="3993" y="3043"/>
                <a:ext cx="115" cy="220"/>
              </a:xfrm>
              <a:prstGeom prst="rect">
                <a:avLst/>
              </a:prstGeom>
              <a:solidFill>
                <a:srgbClr val="000000"/>
              </a:solidFill>
              <a:ln w="12700">
                <a:noFill/>
                <a:miter lim="800000"/>
                <a:headEnd/>
                <a:tailEnd/>
              </a:ln>
            </p:spPr>
            <p:txBody>
              <a:bodyPr wrap="none" anchor="ctr"/>
              <a:lstStyle/>
              <a:p>
                <a:endParaRPr lang="id-ID"/>
              </a:p>
            </p:txBody>
          </p:sp>
          <p:sp>
            <p:nvSpPr>
              <p:cNvPr id="6222" name="Rectangle 97"/>
              <p:cNvSpPr>
                <a:spLocks noChangeArrowheads="1"/>
              </p:cNvSpPr>
              <p:nvPr/>
            </p:nvSpPr>
            <p:spPr bwMode="auto">
              <a:xfrm>
                <a:off x="4151" y="3004"/>
                <a:ext cx="222" cy="167"/>
              </a:xfrm>
              <a:prstGeom prst="rect">
                <a:avLst/>
              </a:prstGeom>
              <a:gradFill rotWithShape="0">
                <a:gsLst>
                  <a:gs pos="0">
                    <a:srgbClr val="005C00"/>
                  </a:gs>
                  <a:gs pos="100000">
                    <a:srgbClr val="009900"/>
                  </a:gs>
                </a:gsLst>
                <a:lin ang="5400000" scaled="1"/>
              </a:gradFill>
              <a:ln w="12700">
                <a:solidFill>
                  <a:schemeClr val="tx2"/>
                </a:solidFill>
                <a:miter lim="800000"/>
                <a:headEnd/>
                <a:tailEnd/>
              </a:ln>
            </p:spPr>
            <p:txBody>
              <a:bodyPr wrap="none" anchor="ctr"/>
              <a:lstStyle/>
              <a:p>
                <a:endParaRPr lang="id-ID"/>
              </a:p>
            </p:txBody>
          </p:sp>
          <p:sp>
            <p:nvSpPr>
              <p:cNvPr id="6223" name="Line 98"/>
              <p:cNvSpPr>
                <a:spLocks noChangeShapeType="1"/>
              </p:cNvSpPr>
              <p:nvPr/>
            </p:nvSpPr>
            <p:spPr bwMode="auto">
              <a:xfrm>
                <a:off x="4300" y="3004"/>
                <a:ext cx="0" cy="167"/>
              </a:xfrm>
              <a:prstGeom prst="line">
                <a:avLst/>
              </a:prstGeom>
              <a:noFill/>
              <a:ln w="12700">
                <a:solidFill>
                  <a:schemeClr val="tx2"/>
                </a:solidFill>
                <a:round/>
                <a:headEnd/>
                <a:tailEnd/>
              </a:ln>
            </p:spPr>
            <p:txBody>
              <a:bodyPr wrap="none" anchor="ctr"/>
              <a:lstStyle/>
              <a:p>
                <a:endParaRPr lang="id-ID"/>
              </a:p>
            </p:txBody>
          </p:sp>
          <p:sp>
            <p:nvSpPr>
              <p:cNvPr id="6224" name="Line 99"/>
              <p:cNvSpPr>
                <a:spLocks noChangeShapeType="1"/>
              </p:cNvSpPr>
              <p:nvPr/>
            </p:nvSpPr>
            <p:spPr bwMode="auto">
              <a:xfrm>
                <a:off x="4223" y="3004"/>
                <a:ext cx="0" cy="167"/>
              </a:xfrm>
              <a:prstGeom prst="line">
                <a:avLst/>
              </a:prstGeom>
              <a:noFill/>
              <a:ln w="12700">
                <a:solidFill>
                  <a:schemeClr val="tx2"/>
                </a:solidFill>
                <a:round/>
                <a:headEnd/>
                <a:tailEnd/>
              </a:ln>
            </p:spPr>
            <p:txBody>
              <a:bodyPr wrap="none" anchor="ctr"/>
              <a:lstStyle/>
              <a:p>
                <a:endParaRPr lang="id-ID"/>
              </a:p>
            </p:txBody>
          </p:sp>
        </p:grpSp>
        <p:sp>
          <p:nvSpPr>
            <p:cNvPr id="6219" name="Line 100"/>
            <p:cNvSpPr>
              <a:spLocks noChangeShapeType="1"/>
            </p:cNvSpPr>
            <p:nvPr/>
          </p:nvSpPr>
          <p:spPr bwMode="auto">
            <a:xfrm>
              <a:off x="4151" y="3087"/>
              <a:ext cx="222" cy="0"/>
            </a:xfrm>
            <a:prstGeom prst="line">
              <a:avLst/>
            </a:prstGeom>
            <a:noFill/>
            <a:ln w="12700">
              <a:solidFill>
                <a:schemeClr val="tx2"/>
              </a:solidFill>
              <a:round/>
              <a:headEnd/>
              <a:tailEnd/>
            </a:ln>
          </p:spPr>
          <p:txBody>
            <a:bodyPr wrap="none" anchor="ctr"/>
            <a:lstStyle/>
            <a:p>
              <a:endParaRPr lang="id-ID"/>
            </a:p>
          </p:txBody>
        </p:sp>
      </p:grpSp>
      <p:grpSp>
        <p:nvGrpSpPr>
          <p:cNvPr id="6215" name="Group 101"/>
          <p:cNvGrpSpPr>
            <a:grpSpLocks/>
          </p:cNvGrpSpPr>
          <p:nvPr/>
        </p:nvGrpSpPr>
        <p:grpSpPr bwMode="auto">
          <a:xfrm>
            <a:off x="7778750" y="4994275"/>
            <a:ext cx="785813" cy="790575"/>
            <a:chOff x="4900" y="3146"/>
            <a:chExt cx="495" cy="498"/>
          </a:xfrm>
        </p:grpSpPr>
        <p:sp>
          <p:nvSpPr>
            <p:cNvPr id="6216" name="Oval 102"/>
            <p:cNvSpPr>
              <a:spLocks noChangeArrowheads="1"/>
            </p:cNvSpPr>
            <p:nvPr/>
          </p:nvSpPr>
          <p:spPr bwMode="auto">
            <a:xfrm>
              <a:off x="4900" y="3172"/>
              <a:ext cx="472" cy="472"/>
            </a:xfrm>
            <a:prstGeom prst="ellipse">
              <a:avLst/>
            </a:prstGeom>
            <a:noFill/>
            <a:ln w="12700">
              <a:solidFill>
                <a:schemeClr val="tx1"/>
              </a:solidFill>
              <a:round/>
              <a:headEnd/>
              <a:tailEnd/>
            </a:ln>
          </p:spPr>
          <p:txBody>
            <a:bodyPr wrap="none" anchor="ctr"/>
            <a:lstStyle/>
            <a:p>
              <a:endParaRPr lang="id-ID"/>
            </a:p>
          </p:txBody>
        </p:sp>
        <p:sp>
          <p:nvSpPr>
            <p:cNvPr id="156775" name="Rectangle 103"/>
            <p:cNvSpPr>
              <a:spLocks noChangeArrowheads="1"/>
            </p:cNvSpPr>
            <p:nvPr/>
          </p:nvSpPr>
          <p:spPr bwMode="auto">
            <a:xfrm>
              <a:off x="4909" y="3146"/>
              <a:ext cx="486" cy="409"/>
            </a:xfrm>
            <a:prstGeom prst="rect">
              <a:avLst/>
            </a:prstGeom>
            <a:noFill/>
            <a:ln w="12700">
              <a:noFill/>
              <a:miter lim="800000"/>
              <a:headEnd/>
              <a:tailEnd/>
            </a:ln>
            <a:effectLst/>
          </p:spPr>
          <p:txBody>
            <a:bodyPr wrap="none" lIns="90488" tIns="44450" rIns="90488" bIns="44450">
              <a:spAutoFit/>
            </a:bodyPr>
            <a:lstStyle/>
            <a:p>
              <a:pPr algn="ctr" eaLnBrk="0" hangingPunct="0">
                <a:defRPr/>
              </a:pPr>
              <a:endParaRPr lang="en-US">
                <a:solidFill>
                  <a:srgbClr val="FFFFFF"/>
                </a:solidFill>
              </a:endParaRPr>
            </a:p>
            <a:p>
              <a:pPr algn="ctr" eaLnBrk="0" hangingPunct="0">
                <a:defRPr/>
              </a:pPr>
              <a:r>
                <a:rPr lang="en-US">
                  <a:solidFill>
                    <a:srgbClr val="FFFFFF"/>
                  </a:solidFill>
                </a:rPr>
                <a:t> </a:t>
              </a:r>
              <a:r>
                <a:rPr lang="en-US" b="1">
                  <a:solidFill>
                    <a:srgbClr val="FFFFFF"/>
                  </a:solidFill>
                  <a:effectLst>
                    <a:outerShdw blurRad="38100" dist="38100" dir="2700000" algn="tl">
                      <a:srgbClr val="C0C0C0"/>
                    </a:outerShdw>
                  </a:effectLst>
                </a:rPr>
                <a:t>User’s</a:t>
              </a:r>
            </a:p>
            <a:p>
              <a:pPr algn="ctr" eaLnBrk="0" hangingPunct="0">
                <a:defRPr/>
              </a:pPr>
              <a:r>
                <a:rPr lang="en-US" b="1">
                  <a:solidFill>
                    <a:srgbClr val="FFFFFF"/>
                  </a:solidFill>
                  <a:effectLst>
                    <a:outerShdw blurRad="38100" dist="38100" dir="2700000" algn="tl">
                      <a:srgbClr val="C0C0C0"/>
                    </a:outerShdw>
                  </a:effectLst>
                </a:rPr>
                <a:t>modem</a:t>
              </a:r>
            </a:p>
          </p:txBody>
        </p:sp>
      </p:gr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 Internet</a:t>
            </a:r>
          </a:p>
        </p:txBody>
      </p:sp>
      <p:sp>
        <p:nvSpPr>
          <p:cNvPr id="66563" name="Rectangle 3"/>
          <p:cNvSpPr>
            <a:spLocks noGrp="1" noChangeArrowheads="1"/>
          </p:cNvSpPr>
          <p:nvPr>
            <p:ph type="body" idx="1"/>
          </p:nvPr>
        </p:nvSpPr>
        <p:spPr>
          <a:xfrm>
            <a:off x="500063" y="1285875"/>
            <a:ext cx="8215312" cy="5143500"/>
          </a:xfrm>
        </p:spPr>
        <p:txBody>
          <a:bodyPr/>
          <a:lstStyle/>
          <a:p>
            <a:r>
              <a:rPr lang="en-US" sz="2400" b="1"/>
              <a:t>Internet (“the Net”)</a:t>
            </a:r>
            <a:r>
              <a:rPr lang="en-US" sz="2400"/>
              <a:t> adalah jejaring dalam jejaring yang berupa WAN dengan luas radius global (seluas dunia) yang mengkoneksikan lebih dari 1 juta jejaring komputer organisasi di lebih dari 200 negara di seluruh benua.</a:t>
            </a:r>
          </a:p>
          <a:p>
            <a:pPr>
              <a:buFontTx/>
              <a:buNone/>
            </a:pPr>
            <a:endParaRPr lang="en-US" sz="2400"/>
          </a:p>
          <a:p>
            <a:r>
              <a:rPr lang="en-US" sz="2400" b="1"/>
              <a:t>ARPANET</a:t>
            </a:r>
          </a:p>
          <a:p>
            <a:pPr lvl="1"/>
            <a:r>
              <a:rPr lang="en-US" sz="2400"/>
              <a:t>Merupakan nama suatu proyek eksperimen nirlaba yang diprakarsai oleh kementrian pertahana Amerika Serikat tahun 1969. ARPANET mengawali lahirnya pembentukan Internet.</a:t>
            </a:r>
          </a:p>
          <a:p>
            <a:pPr lvl="1"/>
            <a:r>
              <a:rPr lang="en-US" sz="2400"/>
              <a:t>Awalnya proyek tersebut hanya untuk mencoba keberhasilan data sharing, pertukaran pesan/message, dan pengiriman file.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95288" y="981075"/>
            <a:ext cx="8229600" cy="1143000"/>
          </a:xfrm>
          <a:noFill/>
        </p:spPr>
        <p:txBody>
          <a:bodyPr/>
          <a:lstStyle/>
          <a:p>
            <a:pPr>
              <a:lnSpc>
                <a:spcPct val="80000"/>
              </a:lnSpc>
            </a:pPr>
            <a:r>
              <a:rPr lang="en-US" b="1"/>
              <a:t>E</a:t>
            </a:r>
            <a:r>
              <a:rPr lang="en-US" sz="2400" b="1"/>
              <a:t>LEMEN KUNCI DARI</a:t>
            </a:r>
            <a:br>
              <a:rPr lang="en-US" sz="2400" b="1"/>
            </a:br>
            <a:r>
              <a:rPr lang="en-US" b="1"/>
              <a:t>T</a:t>
            </a:r>
            <a:r>
              <a:rPr lang="en-US" sz="2400" b="1"/>
              <a:t>ELEKOMUNIKASI DAN</a:t>
            </a:r>
            <a:br>
              <a:rPr lang="en-US" sz="2400" b="1"/>
            </a:br>
            <a:r>
              <a:rPr lang="en-US" b="1"/>
              <a:t>N</a:t>
            </a:r>
            <a:r>
              <a:rPr lang="en-US" sz="2400" b="1"/>
              <a:t>ETWORKING</a:t>
            </a:r>
          </a:p>
        </p:txBody>
      </p:sp>
      <p:sp>
        <p:nvSpPr>
          <p:cNvPr id="67587" name="Text Box 3"/>
          <p:cNvSpPr txBox="1">
            <a:spLocks noChangeArrowheads="1"/>
          </p:cNvSpPr>
          <p:nvPr/>
        </p:nvSpPr>
        <p:spPr bwMode="auto">
          <a:xfrm>
            <a:off x="539750" y="2349500"/>
            <a:ext cx="1336675" cy="457200"/>
          </a:xfrm>
          <a:prstGeom prst="rect">
            <a:avLst/>
          </a:prstGeom>
          <a:noFill/>
          <a:ln w="9525">
            <a:noFill/>
            <a:miter lim="800000"/>
            <a:headEnd/>
            <a:tailEnd/>
          </a:ln>
        </p:spPr>
        <p:txBody>
          <a:bodyPr wrap="none">
            <a:spAutoFit/>
          </a:bodyPr>
          <a:lstStyle/>
          <a:p>
            <a:r>
              <a:rPr lang="en-US" sz="2400" b="1" i="1">
                <a:latin typeface="Times New Roman" pitchFamily="18" charset="0"/>
              </a:rPr>
              <a:t>Intranets</a:t>
            </a:r>
          </a:p>
        </p:txBody>
      </p:sp>
      <p:sp>
        <p:nvSpPr>
          <p:cNvPr id="67588" name="Text Box 5"/>
          <p:cNvSpPr txBox="1">
            <a:spLocks noChangeArrowheads="1"/>
          </p:cNvSpPr>
          <p:nvPr/>
        </p:nvSpPr>
        <p:spPr bwMode="auto">
          <a:xfrm>
            <a:off x="611188" y="3141663"/>
            <a:ext cx="8077200" cy="1212850"/>
          </a:xfrm>
          <a:prstGeom prst="rect">
            <a:avLst/>
          </a:prstGeom>
          <a:solidFill>
            <a:srgbClr val="000000"/>
          </a:solidFill>
          <a:ln w="25400">
            <a:solidFill>
              <a:schemeClr val="folHlink"/>
            </a:solidFill>
            <a:miter lim="800000"/>
            <a:headEnd/>
            <a:tailEnd/>
          </a:ln>
        </p:spPr>
        <p:txBody>
          <a:bodyPr>
            <a:spAutoFit/>
          </a:bodyPr>
          <a:lstStyle/>
          <a:p>
            <a:r>
              <a:rPr lang="en-US" sz="2400" b="1">
                <a:solidFill>
                  <a:srgbClr val="FF3300"/>
                </a:solidFill>
              </a:rPr>
              <a:t>Intranet</a:t>
            </a:r>
            <a:r>
              <a:rPr lang="en-US" sz="2400" b="1">
                <a:solidFill>
                  <a:srgbClr val="FFFF00"/>
                </a:solidFill>
              </a:rPr>
              <a:t> </a:t>
            </a:r>
            <a:r>
              <a:rPr lang="en-US" sz="2400">
                <a:solidFill>
                  <a:schemeClr val="bg1"/>
                </a:solidFill>
              </a:rPr>
              <a:t>– </a:t>
            </a:r>
          </a:p>
          <a:p>
            <a:pPr lvl="1"/>
            <a:r>
              <a:rPr lang="en-US" sz="2400">
                <a:solidFill>
                  <a:schemeClr val="bg1"/>
                </a:solidFill>
              </a:rPr>
              <a:t>Satu  network operasi dalam satu organisasi menggunakan  </a:t>
            </a:r>
            <a:r>
              <a:rPr lang="en-US" sz="2400" i="1">
                <a:solidFill>
                  <a:schemeClr val="bg1"/>
                </a:solidFill>
              </a:rPr>
              <a:t>TCP/IP protocol</a:t>
            </a:r>
            <a:r>
              <a:rPr lang="en-US" sz="2400">
                <a:solidFill>
                  <a:schemeClr val="bg1"/>
                </a:solidFill>
              </a:rPr>
              <a:t> </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Intranet dan Extranet</a:t>
            </a:r>
          </a:p>
        </p:txBody>
      </p:sp>
      <p:sp>
        <p:nvSpPr>
          <p:cNvPr id="68611" name="Rectangle 3"/>
          <p:cNvSpPr>
            <a:spLocks noGrp="1" noChangeArrowheads="1"/>
          </p:cNvSpPr>
          <p:nvPr>
            <p:ph type="body" idx="1"/>
          </p:nvPr>
        </p:nvSpPr>
        <p:spPr>
          <a:xfrm>
            <a:off x="500063" y="1285875"/>
            <a:ext cx="8286750" cy="5143500"/>
          </a:xfrm>
        </p:spPr>
        <p:txBody>
          <a:bodyPr/>
          <a:lstStyle/>
          <a:p>
            <a:pPr>
              <a:lnSpc>
                <a:spcPct val="90000"/>
              </a:lnSpc>
            </a:pPr>
            <a:r>
              <a:rPr lang="en-US" sz="2800" b="1"/>
              <a:t>Intranet</a:t>
            </a:r>
            <a:r>
              <a:rPr lang="en-US" sz="2800"/>
              <a:t> merupakan suatu jejaring yang dirancang untuk melayani kebutuhan informasi internal pada satu organisasi dengan menggunakan password untuk akses.</a:t>
            </a:r>
          </a:p>
          <a:p>
            <a:pPr>
              <a:lnSpc>
                <a:spcPct val="90000"/>
              </a:lnSpc>
            </a:pPr>
            <a:r>
              <a:rPr lang="en-US" sz="2800" b="1"/>
              <a:t>Extranet</a:t>
            </a:r>
            <a:r>
              <a:rPr lang="en-US" sz="2800"/>
              <a:t> merupakan suatu jejaring yang mengkoneksikan sejumlah intranet dari sejumlah organisasi yang bermitra untuk berkomunikasi secara lebih aman menggunakan Virtual Private Network (VPN: adalah jejaring pribadi/khusus yang menggunakan internet dengan sistem pengamanan informasi khusus yang diberikan kepada para penguna di suatu/beberapa organisasi)</a:t>
            </a:r>
            <a:endParaRPr lang="en-US" sz="2800" b="1"/>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World Wide Web</a:t>
            </a:r>
          </a:p>
        </p:txBody>
      </p:sp>
      <p:sp>
        <p:nvSpPr>
          <p:cNvPr id="69635" name="Rectangle 3"/>
          <p:cNvSpPr>
            <a:spLocks noGrp="1" noChangeArrowheads="1"/>
          </p:cNvSpPr>
          <p:nvPr>
            <p:ph type="body" idx="1"/>
          </p:nvPr>
        </p:nvSpPr>
        <p:spPr>
          <a:xfrm>
            <a:off x="457200" y="1143000"/>
            <a:ext cx="8229600" cy="5214938"/>
          </a:xfrm>
        </p:spPr>
        <p:txBody>
          <a:bodyPr/>
          <a:lstStyle/>
          <a:p>
            <a:pPr>
              <a:lnSpc>
                <a:spcPct val="90000"/>
              </a:lnSpc>
            </a:pPr>
            <a:r>
              <a:rPr lang="en-US" sz="2400" b="1"/>
              <a:t>World Wide Web (the Web / WWW / W3)</a:t>
            </a:r>
            <a:r>
              <a:rPr lang="en-US" sz="2400"/>
              <a:t> merupakan suatu sistem standar yang disepakati di seluruh dunia untuk menyimpan, mencari dan menampilkan (retrieving), memformat, dan men-display informasi melalui suatu client server dan suatu graphical user interface. WWW lahir pada tahun 1994 di Amerika Serikat, dan diciptakan oleh Tim Berners Lee.</a:t>
            </a:r>
          </a:p>
          <a:p>
            <a:pPr>
              <a:lnSpc>
                <a:spcPct val="90000"/>
              </a:lnSpc>
            </a:pPr>
            <a:r>
              <a:rPr lang="en-US" sz="2400" b="1"/>
              <a:t>Home page</a:t>
            </a:r>
            <a:r>
              <a:rPr lang="en-US" sz="2400"/>
              <a:t> adalah suatu halaman penampil/display yang berisi penjelasan suatu organisasi yang membuat home page tersebut.</a:t>
            </a:r>
          </a:p>
          <a:p>
            <a:pPr>
              <a:lnSpc>
                <a:spcPct val="90000"/>
              </a:lnSpc>
            </a:pPr>
            <a:r>
              <a:rPr lang="en-US" sz="2400" b="1"/>
              <a:t>Web site</a:t>
            </a:r>
            <a:r>
              <a:rPr lang="en-US" sz="2400"/>
              <a:t> adalah kesatuan dari seluruh halaman / home page mengenai suatu organisasi.</a:t>
            </a:r>
            <a:endParaRPr lang="en-US" sz="2800" b="1"/>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WWW (lanjutan)</a:t>
            </a:r>
          </a:p>
        </p:txBody>
      </p:sp>
      <p:sp>
        <p:nvSpPr>
          <p:cNvPr id="70659" name="Rectangle 3"/>
          <p:cNvSpPr>
            <a:spLocks noGrp="1" noChangeArrowheads="1"/>
          </p:cNvSpPr>
          <p:nvPr>
            <p:ph type="body" idx="1"/>
          </p:nvPr>
        </p:nvSpPr>
        <p:spPr>
          <a:xfrm>
            <a:off x="457200" y="1357313"/>
            <a:ext cx="8229600" cy="5072062"/>
          </a:xfrm>
        </p:spPr>
        <p:txBody>
          <a:bodyPr/>
          <a:lstStyle/>
          <a:p>
            <a:pPr>
              <a:lnSpc>
                <a:spcPct val="90000"/>
              </a:lnSpc>
            </a:pPr>
            <a:r>
              <a:rPr lang="en-US" b="1"/>
              <a:t>Webmaster</a:t>
            </a:r>
            <a:r>
              <a:rPr lang="en-US"/>
              <a:t> adalah rang yang bertanggung jawab mengelola website suatu organisasi.</a:t>
            </a:r>
          </a:p>
          <a:p>
            <a:pPr>
              <a:lnSpc>
                <a:spcPct val="90000"/>
              </a:lnSpc>
            </a:pPr>
            <a:r>
              <a:rPr lang="en-US" b="1"/>
              <a:t>Uniform resource locator (URL)</a:t>
            </a:r>
            <a:r>
              <a:rPr lang="en-US"/>
              <a:t> merupakan suatu alamat yang menunjukkan sumber tertentu yang ada dalam web.</a:t>
            </a:r>
          </a:p>
          <a:p>
            <a:pPr>
              <a:lnSpc>
                <a:spcPct val="90000"/>
              </a:lnSpc>
            </a:pPr>
            <a:r>
              <a:rPr lang="en-US" b="1"/>
              <a:t>Hypertext transport protocol (HTTP)</a:t>
            </a:r>
            <a:r>
              <a:rPr lang="en-US"/>
              <a:t> adalah standar komunikasi yang digunakan untuk mengirimkan halaman-halaman menelusuri web. </a:t>
            </a:r>
            <a:endParaRPr lang="en-US" b="1"/>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Network Applications</a:t>
            </a:r>
          </a:p>
        </p:txBody>
      </p:sp>
      <p:sp>
        <p:nvSpPr>
          <p:cNvPr id="71683" name="Rectangle 3"/>
          <p:cNvSpPr>
            <a:spLocks noGrp="1" noChangeArrowheads="1"/>
          </p:cNvSpPr>
          <p:nvPr>
            <p:ph type="body" idx="1"/>
          </p:nvPr>
        </p:nvSpPr>
        <p:spPr/>
        <p:txBody>
          <a:bodyPr/>
          <a:lstStyle/>
          <a:p>
            <a:r>
              <a:rPr lang="en-US" sz="2800" b="1"/>
              <a:t>Network applications</a:t>
            </a:r>
            <a:r>
              <a:rPr lang="en-US" sz="2800"/>
              <a:t> adalah aplikasi (application software) yang membantu aktivitas bisnis dalam 4 kategori fungsi utama jejaring:</a:t>
            </a:r>
          </a:p>
          <a:p>
            <a:pPr>
              <a:buFontTx/>
              <a:buNone/>
            </a:pPr>
            <a:endParaRPr lang="en-US" sz="2800"/>
          </a:p>
          <a:p>
            <a:pPr>
              <a:buFontTx/>
              <a:buNone/>
            </a:pPr>
            <a:r>
              <a:rPr lang="en-US" sz="2800"/>
              <a:t>1. Discovery (penemuan informasi/akses)</a:t>
            </a:r>
          </a:p>
          <a:p>
            <a:pPr>
              <a:buFontTx/>
              <a:buNone/>
            </a:pPr>
            <a:r>
              <a:rPr lang="en-US" sz="2800"/>
              <a:t>2. Communications (komunikasi)</a:t>
            </a:r>
          </a:p>
          <a:p>
            <a:pPr>
              <a:buFontTx/>
              <a:buNone/>
            </a:pPr>
            <a:r>
              <a:rPr lang="en-US" sz="2800"/>
              <a:t>3. Collaboration (kerjasama kelompok)</a:t>
            </a:r>
          </a:p>
          <a:p>
            <a:pPr>
              <a:buFontTx/>
              <a:buNone/>
            </a:pPr>
            <a:r>
              <a:rPr lang="en-US" sz="2800"/>
              <a:t>4. Web services (layanan-layanan web lainnya)</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274638"/>
            <a:ext cx="8229600" cy="654050"/>
          </a:xfrm>
        </p:spPr>
        <p:txBody>
          <a:bodyPr/>
          <a:lstStyle/>
          <a:p>
            <a:r>
              <a:rPr lang="en-US"/>
              <a:t>Communication</a:t>
            </a:r>
          </a:p>
        </p:txBody>
      </p:sp>
      <p:sp>
        <p:nvSpPr>
          <p:cNvPr id="72707" name="Rectangle 3"/>
          <p:cNvSpPr>
            <a:spLocks noGrp="1" noChangeArrowheads="1"/>
          </p:cNvSpPr>
          <p:nvPr>
            <p:ph type="body" idx="1"/>
          </p:nvPr>
        </p:nvSpPr>
        <p:spPr>
          <a:xfrm>
            <a:off x="214313" y="1071563"/>
            <a:ext cx="8715375" cy="5054600"/>
          </a:xfrm>
        </p:spPr>
        <p:txBody>
          <a:bodyPr/>
          <a:lstStyle/>
          <a:p>
            <a:pPr>
              <a:buFontTx/>
              <a:buNone/>
            </a:pPr>
            <a:r>
              <a:rPr lang="en-US" sz="2400" b="1"/>
              <a:t>Komunikasi adalah proses pertukaran pesan dari pemberi pesan kepada penerima pesan.</a:t>
            </a:r>
          </a:p>
          <a:p>
            <a:pPr>
              <a:buFontTx/>
              <a:buNone/>
            </a:pPr>
            <a:r>
              <a:rPr lang="en-US" sz="2400" b="1"/>
              <a:t>Berikut adalah media komunikasi berbasis web:</a:t>
            </a:r>
          </a:p>
          <a:p>
            <a:r>
              <a:rPr lang="en-US" sz="2400" b="1"/>
              <a:t>Electronic mail (e-mail)</a:t>
            </a:r>
            <a:r>
              <a:rPr lang="en-US" sz="2400"/>
              <a:t> adalah aplikasi bervolume terbesar untuk saling bertukar pesan yang bekerja pada internet.</a:t>
            </a:r>
          </a:p>
          <a:p>
            <a:r>
              <a:rPr lang="en-US" sz="2400" b="1"/>
              <a:t>Web-based call centers (customer call center)</a:t>
            </a:r>
            <a:r>
              <a:rPr lang="en-US" sz="2400"/>
              <a:t> adalah layanan berbasis web yang menyediakan fasilitas kontak pribadi dari para pelanggan yang lebih efektif.</a:t>
            </a:r>
          </a:p>
          <a:p>
            <a:r>
              <a:rPr lang="en-US" sz="2400" b="1"/>
              <a:t>Electronic chat room</a:t>
            </a:r>
            <a:r>
              <a:rPr lang="en-US" sz="2400"/>
              <a:t> adalah suatu ruang rapat virtual dimana kelompok anggota rapat berkumpul secara virtual untuk saling bertukar informasi dalam bentuk rapat. </a:t>
            </a:r>
            <a:endParaRPr lang="en-US" sz="2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4000"/>
              <a:t>Komponen Sistem Informasi</a:t>
            </a:r>
          </a:p>
        </p:txBody>
      </p:sp>
      <p:sp>
        <p:nvSpPr>
          <p:cNvPr id="15363" name="Rectangle 3"/>
          <p:cNvSpPr>
            <a:spLocks noGrp="1" noChangeArrowheads="1"/>
          </p:cNvSpPr>
          <p:nvPr>
            <p:ph type="body" idx="1"/>
          </p:nvPr>
        </p:nvSpPr>
        <p:spPr>
          <a:xfrm>
            <a:off x="457200" y="1214438"/>
            <a:ext cx="8229600" cy="5072062"/>
          </a:xfrm>
        </p:spPr>
        <p:txBody>
          <a:bodyPr/>
          <a:lstStyle/>
          <a:p>
            <a:r>
              <a:rPr lang="en-US" b="1">
                <a:solidFill>
                  <a:srgbClr val="FF0000"/>
                </a:solidFill>
                <a:latin typeface="Aharoni" pitchFamily="2" charset="-79"/>
                <a:cs typeface="Aharoni" pitchFamily="2" charset="-79"/>
              </a:rPr>
              <a:t>Hardware</a:t>
            </a:r>
            <a:r>
              <a:rPr lang="en-US">
                <a:latin typeface="Aharoni" pitchFamily="2" charset="-79"/>
                <a:cs typeface="Aharoni" pitchFamily="2" charset="-79"/>
              </a:rPr>
              <a:t> : kesatuan perangkat keras yang terdiri atas alat input, output, pemroses (processor), memory (penyimpan sementara/temporer), dan storage (penyimpan tetap).</a:t>
            </a:r>
          </a:p>
          <a:p>
            <a:r>
              <a:rPr lang="en-US" b="1">
                <a:solidFill>
                  <a:srgbClr val="FF0000"/>
                </a:solidFill>
                <a:latin typeface="Aharoni" pitchFamily="2" charset="-79"/>
                <a:cs typeface="Aharoni" pitchFamily="2" charset="-79"/>
              </a:rPr>
              <a:t>Software</a:t>
            </a:r>
            <a:r>
              <a:rPr lang="en-US">
                <a:solidFill>
                  <a:srgbClr val="FF0000"/>
                </a:solidFill>
                <a:latin typeface="Aharoni" pitchFamily="2" charset="-79"/>
                <a:cs typeface="Aharoni" pitchFamily="2" charset="-79"/>
              </a:rPr>
              <a:t> </a:t>
            </a:r>
            <a:r>
              <a:rPr lang="en-US">
                <a:latin typeface="Aharoni" pitchFamily="2" charset="-79"/>
                <a:cs typeface="Aharoni" pitchFamily="2" charset="-79"/>
              </a:rPr>
              <a:t>: suatu / sekumpulan program/perangkat lunak yang membuat hardware bekerja mengolah data.</a:t>
            </a:r>
          </a:p>
          <a:p>
            <a:r>
              <a:rPr lang="en-US" b="1">
                <a:solidFill>
                  <a:srgbClr val="FF0000"/>
                </a:solidFill>
                <a:latin typeface="Aharoni" pitchFamily="2" charset="-79"/>
                <a:cs typeface="Aharoni" pitchFamily="2" charset="-79"/>
              </a:rPr>
              <a:t>Database</a:t>
            </a:r>
            <a:r>
              <a:rPr lang="en-US">
                <a:solidFill>
                  <a:srgbClr val="FF0000"/>
                </a:solidFill>
                <a:latin typeface="Aharoni" pitchFamily="2" charset="-79"/>
                <a:cs typeface="Aharoni" pitchFamily="2" charset="-79"/>
              </a:rPr>
              <a:t> </a:t>
            </a:r>
            <a:r>
              <a:rPr lang="en-US">
                <a:latin typeface="Aharoni" pitchFamily="2" charset="-79"/>
                <a:cs typeface="Aharoni" pitchFamily="2" charset="-79"/>
              </a:rPr>
              <a:t>: kumpulan sejumlah file terkait yang berisikan data.</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Collaboration</a:t>
            </a:r>
          </a:p>
        </p:txBody>
      </p:sp>
      <p:sp>
        <p:nvSpPr>
          <p:cNvPr id="73731" name="Rectangle 3"/>
          <p:cNvSpPr>
            <a:spLocks noGrp="1" noChangeArrowheads="1"/>
          </p:cNvSpPr>
          <p:nvPr>
            <p:ph type="body" idx="1"/>
          </p:nvPr>
        </p:nvSpPr>
        <p:spPr/>
        <p:txBody>
          <a:bodyPr/>
          <a:lstStyle/>
          <a:p>
            <a:r>
              <a:rPr lang="en-US" sz="2800" b="1"/>
              <a:t>Collaboration</a:t>
            </a:r>
            <a:r>
              <a:rPr lang="en-US" sz="2800"/>
              <a:t> adalah usaha-usaha dari dua atau lebih entitas (sejumlah orang, sejumlah team/kelompok, atau sejumlah organisasi) yang bekerjasama untuk menyelesaikan tugas-tugas tertentu.</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t>Groupware</a:t>
            </a:r>
          </a:p>
        </p:txBody>
      </p:sp>
      <p:sp>
        <p:nvSpPr>
          <p:cNvPr id="74755" name="Rectangle 3"/>
          <p:cNvSpPr>
            <a:spLocks noGrp="1" noChangeArrowheads="1"/>
          </p:cNvSpPr>
          <p:nvPr>
            <p:ph type="body" idx="1"/>
          </p:nvPr>
        </p:nvSpPr>
        <p:spPr>
          <a:xfrm>
            <a:off x="457200" y="1143000"/>
            <a:ext cx="8229600" cy="4983163"/>
          </a:xfrm>
        </p:spPr>
        <p:txBody>
          <a:bodyPr/>
          <a:lstStyle/>
          <a:p>
            <a:pPr>
              <a:lnSpc>
                <a:spcPct val="90000"/>
              </a:lnSpc>
            </a:pPr>
            <a:r>
              <a:rPr lang="en-US" b="1"/>
              <a:t>Groupware</a:t>
            </a:r>
            <a:r>
              <a:rPr lang="en-US"/>
              <a:t> adalah suatu produk software yang khusus membantu sekelompok orang yang saling bekerja sama menyelesaikan tugas kelompok atau rapat. </a:t>
            </a:r>
          </a:p>
          <a:p>
            <a:pPr>
              <a:lnSpc>
                <a:spcPct val="90000"/>
              </a:lnSpc>
            </a:pPr>
            <a:r>
              <a:rPr lang="en-US" b="1"/>
              <a:t>Teleconferencing</a:t>
            </a:r>
            <a:r>
              <a:rPr lang="en-US"/>
              <a:t> adalah penggunaan komunikasi elektronik yang memungkinkan dua atau lebih orang di lokasi yang berbeda untuk pada waktu yang sama menyelenggarakan rapat atau konferensi. </a:t>
            </a:r>
            <a:endParaRPr lang="en-US" b="1"/>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Groupware (lanjutan)</a:t>
            </a:r>
          </a:p>
        </p:txBody>
      </p:sp>
      <p:sp>
        <p:nvSpPr>
          <p:cNvPr id="75779" name="Rectangle 3"/>
          <p:cNvSpPr>
            <a:spLocks noGrp="1" noChangeArrowheads="1"/>
          </p:cNvSpPr>
          <p:nvPr>
            <p:ph type="body" idx="1"/>
          </p:nvPr>
        </p:nvSpPr>
        <p:spPr>
          <a:xfrm>
            <a:off x="457200" y="1214438"/>
            <a:ext cx="8229600" cy="4911725"/>
          </a:xfrm>
        </p:spPr>
        <p:txBody>
          <a:bodyPr/>
          <a:lstStyle/>
          <a:p>
            <a:pPr>
              <a:lnSpc>
                <a:spcPct val="90000"/>
              </a:lnSpc>
            </a:pPr>
            <a:r>
              <a:rPr lang="en-US" sz="2400" b="1"/>
              <a:t>Videoconference</a:t>
            </a:r>
            <a:r>
              <a:rPr lang="en-US" sz="2400"/>
              <a:t> penggunaan komunikasi elektronik dimana para peserta di satu lokasi dapat melihat gambar hidup secara langsung peserta di lokasi lain dan dapat saling bertukar data, suara, gambar, grafik, dan animasi. </a:t>
            </a:r>
          </a:p>
          <a:p>
            <a:pPr>
              <a:lnSpc>
                <a:spcPct val="90000"/>
              </a:lnSpc>
              <a:buFontTx/>
              <a:buNone/>
            </a:pPr>
            <a:endParaRPr lang="en-US" sz="2400"/>
          </a:p>
          <a:p>
            <a:pPr>
              <a:lnSpc>
                <a:spcPct val="90000"/>
              </a:lnSpc>
            </a:pPr>
            <a:r>
              <a:rPr lang="en-US" sz="2400" b="1"/>
              <a:t>Web conferencing</a:t>
            </a:r>
            <a:r>
              <a:rPr lang="en-US" sz="2400"/>
              <a:t> adalah kegiatan videoconferencing yang dilakukan via internet.</a:t>
            </a:r>
          </a:p>
          <a:p>
            <a:pPr>
              <a:lnSpc>
                <a:spcPct val="90000"/>
              </a:lnSpc>
              <a:buFontTx/>
              <a:buNone/>
            </a:pPr>
            <a:endParaRPr lang="en-US" sz="2400"/>
          </a:p>
          <a:p>
            <a:pPr>
              <a:lnSpc>
                <a:spcPct val="90000"/>
              </a:lnSpc>
            </a:pPr>
            <a:r>
              <a:rPr lang="en-US" sz="2400" b="1"/>
              <a:t>Real-time collaboration tools</a:t>
            </a:r>
            <a:r>
              <a:rPr lang="en-US" sz="2400"/>
              <a:t> adalah alat-alat komunikasi elektronik yang membantu sinkronisasi komunikasi antara informnasi berbasis grafik dengan yang berbasis text. Contoh: computer-based </a:t>
            </a:r>
            <a:r>
              <a:rPr lang="en-US" sz="2400" b="1"/>
              <a:t>whiteboards.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z="4000"/>
              <a:t>E-Learning dan Distance Learning</a:t>
            </a:r>
          </a:p>
        </p:txBody>
      </p:sp>
      <p:sp>
        <p:nvSpPr>
          <p:cNvPr id="76803" name="Rectangle 3"/>
          <p:cNvSpPr>
            <a:spLocks noGrp="1" noChangeArrowheads="1"/>
          </p:cNvSpPr>
          <p:nvPr>
            <p:ph type="body" idx="1"/>
          </p:nvPr>
        </p:nvSpPr>
        <p:spPr/>
        <p:txBody>
          <a:bodyPr/>
          <a:lstStyle/>
          <a:p>
            <a:pPr>
              <a:lnSpc>
                <a:spcPct val="90000"/>
              </a:lnSpc>
            </a:pPr>
            <a:r>
              <a:rPr lang="en-US" sz="2800" b="1">
                <a:solidFill>
                  <a:srgbClr val="FF0000"/>
                </a:solidFill>
              </a:rPr>
              <a:t>E-Learning</a:t>
            </a:r>
            <a:r>
              <a:rPr lang="en-US" sz="2800"/>
              <a:t> adalah proses pembelajaran / belajar-mengajar yang didukung oleh web.</a:t>
            </a:r>
          </a:p>
          <a:p>
            <a:pPr>
              <a:lnSpc>
                <a:spcPct val="90000"/>
              </a:lnSpc>
            </a:pPr>
            <a:r>
              <a:rPr lang="en-US" sz="2800" i="1"/>
              <a:t>Virtual classrooms</a:t>
            </a:r>
            <a:r>
              <a:rPr lang="en-US" sz="2800"/>
              <a:t> menunjukkan lokasi virtual di dalam web dimana seluruh kegiatan pembelajaran dilakukan secara online/elektronik dan para peserta tidak saling bertemu secara fisik.</a:t>
            </a:r>
          </a:p>
          <a:p>
            <a:pPr>
              <a:lnSpc>
                <a:spcPct val="90000"/>
              </a:lnSpc>
            </a:pPr>
            <a:r>
              <a:rPr lang="en-US" sz="2800" b="1">
                <a:solidFill>
                  <a:srgbClr val="FF0000"/>
                </a:solidFill>
              </a:rPr>
              <a:t>Distance learning (DL)</a:t>
            </a:r>
            <a:r>
              <a:rPr lang="en-US" sz="2800">
                <a:solidFill>
                  <a:srgbClr val="FF0000"/>
                </a:solidFill>
              </a:rPr>
              <a:t> </a:t>
            </a:r>
            <a:r>
              <a:rPr lang="en-US" sz="2800"/>
              <a:t>adalah segala situasi pembelajaran dimana pengajar dan peserta tidak saling bertemu secara fisik.</a:t>
            </a:r>
            <a:endParaRPr lang="en-US" sz="2800" b="1"/>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Manfaat E-Learning</a:t>
            </a:r>
          </a:p>
        </p:txBody>
      </p:sp>
      <p:sp>
        <p:nvSpPr>
          <p:cNvPr id="77827" name="Rectangle 3"/>
          <p:cNvSpPr>
            <a:spLocks noGrp="1" noChangeArrowheads="1"/>
          </p:cNvSpPr>
          <p:nvPr>
            <p:ph type="body" idx="1"/>
          </p:nvPr>
        </p:nvSpPr>
        <p:spPr>
          <a:xfrm>
            <a:off x="457200" y="1143000"/>
            <a:ext cx="8229600" cy="4983163"/>
          </a:xfrm>
        </p:spPr>
        <p:txBody>
          <a:bodyPr/>
          <a:lstStyle/>
          <a:p>
            <a:pPr>
              <a:lnSpc>
                <a:spcPct val="80000"/>
              </a:lnSpc>
            </a:pPr>
            <a:r>
              <a:rPr lang="en-GB" sz="2400"/>
              <a:t>Memacu inisiatif individual.</a:t>
            </a:r>
          </a:p>
          <a:p>
            <a:pPr>
              <a:lnSpc>
                <a:spcPct val="80000"/>
              </a:lnSpc>
            </a:pPr>
            <a:r>
              <a:rPr lang="en-GB" sz="2400"/>
              <a:t>Materi-materi pembelajaran online membuka peluang untuk selalu di-update dengan konten terbaru yang berkualitas tinggi, konsisten/akurat, menarik, serta interaktif.</a:t>
            </a:r>
          </a:p>
          <a:p>
            <a:pPr>
              <a:lnSpc>
                <a:spcPct val="80000"/>
              </a:lnSpc>
            </a:pPr>
            <a:r>
              <a:rPr lang="en-GB" sz="2400"/>
              <a:t>Peserta dapat belajar secara fleksibel (kapanpun dan dimanapun di lokasi yang nyaman menurut masing-masing peserta).</a:t>
            </a:r>
          </a:p>
          <a:p>
            <a:pPr>
              <a:lnSpc>
                <a:spcPct val="80000"/>
              </a:lnSpc>
            </a:pPr>
            <a:r>
              <a:rPr lang="en-GB" sz="2400"/>
              <a:t>Durasi pembelajaran umumnya lebih singkat, dan memungkinkan lebih banyak orang yang dapat ikut serta dalam waktu yang singkat pula (pembelajaran secara fisik terbatas pada jumlah peserta dan luas ruang).</a:t>
            </a:r>
          </a:p>
          <a:p>
            <a:pPr>
              <a:lnSpc>
                <a:spcPct val="80000"/>
              </a:lnSpc>
            </a:pPr>
            <a:r>
              <a:rPr lang="en-GB" sz="2400"/>
              <a:t>Mengurangi biaya pelatihan ( biaya pengunaan ruang, listrik, beberapa kali kedatangan instruktur bila semakin banyak peserta, media training, dsb).</a:t>
            </a:r>
            <a:endParaRPr lang="en-US" sz="24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Kekurangan E-Learning</a:t>
            </a:r>
          </a:p>
        </p:txBody>
      </p:sp>
      <p:sp>
        <p:nvSpPr>
          <p:cNvPr id="78851" name="Rectangle 3"/>
          <p:cNvSpPr>
            <a:spLocks noGrp="1" noChangeArrowheads="1"/>
          </p:cNvSpPr>
          <p:nvPr>
            <p:ph type="body" idx="1"/>
          </p:nvPr>
        </p:nvSpPr>
        <p:spPr>
          <a:xfrm>
            <a:off x="457200" y="1214438"/>
            <a:ext cx="8229600" cy="4911725"/>
          </a:xfrm>
        </p:spPr>
        <p:txBody>
          <a:bodyPr/>
          <a:lstStyle/>
          <a:p>
            <a:pPr>
              <a:lnSpc>
                <a:spcPct val="90000"/>
              </a:lnSpc>
            </a:pPr>
            <a:r>
              <a:rPr lang="en-US" sz="2800"/>
              <a:t>Instruktur perlu diberi pelatihan untuk dapat mengajar/membawakan proses pembelajaran secara elektronik dengan baik.</a:t>
            </a:r>
            <a:endParaRPr lang="en-GB" sz="2800"/>
          </a:p>
          <a:p>
            <a:pPr>
              <a:lnSpc>
                <a:spcPct val="90000"/>
              </a:lnSpc>
            </a:pPr>
            <a:r>
              <a:rPr lang="en-GB" sz="2800"/>
              <a:t>Perlu investasi untuk penyediaan fasilitas multimedia.</a:t>
            </a:r>
          </a:p>
          <a:p>
            <a:pPr>
              <a:lnSpc>
                <a:spcPct val="90000"/>
              </a:lnSpc>
            </a:pPr>
            <a:r>
              <a:rPr lang="en-GB" sz="2800"/>
              <a:t>Para peserta yang bisa ikut serta harus mengerti komputer dan kehilangan interaksi langsung dengan instruktur.</a:t>
            </a:r>
          </a:p>
          <a:p>
            <a:pPr>
              <a:lnSpc>
                <a:spcPct val="90000"/>
              </a:lnSpc>
            </a:pPr>
            <a:r>
              <a:rPr lang="en-GB" sz="2800"/>
              <a:t>Dalam melakukan evaluasi, instruktur tidak bisa memastikan siapa (apakah benar orang yang dimaksud?) yang mengerjakan tugas pembelajaran.</a:t>
            </a:r>
            <a:endParaRPr lang="en-US" sz="2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E-Learning (lanjutan)</a:t>
            </a:r>
          </a:p>
        </p:txBody>
      </p:sp>
      <p:sp>
        <p:nvSpPr>
          <p:cNvPr id="79875" name="Rectangle 3"/>
          <p:cNvSpPr>
            <a:spLocks noGrp="1" noChangeArrowheads="1"/>
          </p:cNvSpPr>
          <p:nvPr>
            <p:ph type="body" idx="1"/>
          </p:nvPr>
        </p:nvSpPr>
        <p:spPr/>
        <p:txBody>
          <a:bodyPr/>
          <a:lstStyle/>
          <a:p>
            <a:r>
              <a:rPr lang="en-US" b="1"/>
              <a:t>Virtual universities</a:t>
            </a:r>
            <a:r>
              <a:rPr lang="en-US"/>
              <a:t> adalah universitas online yang berarti salah satu fasilitas dari suatu universitas dimana para mahasiswa mengambil dan mempelajari semua mata kuliah secara online melalui internet (biasanya hanya pada saat UAS mereka datang dan berkumpul di ruang fisik untuk memastikan bahwa yang mengikuti ujian adalah peserta yang sesungguhnya).</a:t>
            </a:r>
            <a:endParaRPr lang="en-US" b="1"/>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Global Positioning Systems</a:t>
            </a:r>
          </a:p>
        </p:txBody>
      </p:sp>
      <p:sp>
        <p:nvSpPr>
          <p:cNvPr id="80899" name="Rectangle 3"/>
          <p:cNvSpPr>
            <a:spLocks noGrp="1" noChangeArrowheads="1"/>
          </p:cNvSpPr>
          <p:nvPr>
            <p:ph type="body" idx="1"/>
          </p:nvPr>
        </p:nvSpPr>
        <p:spPr/>
        <p:txBody>
          <a:bodyPr/>
          <a:lstStyle/>
          <a:p>
            <a:r>
              <a:rPr lang="en-US" sz="4000"/>
              <a:t>GPS merupakan sistem jejaring nirkabel yang menggunakan satelit untuk memungkinkan penggunanya menentukan posisi dimanapun di dunia yang didukung oleh 24 satelit gabungan di seluruh dunia.</a:t>
            </a:r>
            <a:endParaRPr lang="en-US"/>
          </a:p>
        </p:txBody>
      </p:sp>
      <p:sp>
        <p:nvSpPr>
          <p:cNvPr id="80900" name="Rectangle 4"/>
          <p:cNvSpPr>
            <a:spLocks noChangeArrowheads="1"/>
          </p:cNvSpPr>
          <p:nvPr/>
        </p:nvSpPr>
        <p:spPr bwMode="auto">
          <a:xfrm>
            <a:off x="809625" y="6373813"/>
            <a:ext cx="1905000" cy="457200"/>
          </a:xfrm>
          <a:prstGeom prst="rect">
            <a:avLst/>
          </a:prstGeom>
          <a:noFill/>
          <a:ln w="9525">
            <a:noFill/>
            <a:miter lim="800000"/>
            <a:headEnd/>
            <a:tailEnd/>
          </a:ln>
        </p:spPr>
        <p:txBody>
          <a:bodyPr anchor="b"/>
          <a:lstStyle/>
          <a:p>
            <a:r>
              <a:rPr lang="en-US" sz="1400">
                <a:solidFill>
                  <a:schemeClr val="folHlink"/>
                </a:solidFill>
                <a:latin typeface="Times New Roman" pitchFamily="18" charset="0"/>
              </a:rPr>
              <a:t>Copyright 2007 John Wiley &amp; Sons, Inc</a:t>
            </a:r>
          </a:p>
        </p:txBody>
      </p:sp>
      <p:sp>
        <p:nvSpPr>
          <p:cNvPr id="80901" name="Rectangle 5"/>
          <p:cNvSpPr>
            <a:spLocks noChangeArrowheads="1"/>
          </p:cNvSpPr>
          <p:nvPr/>
        </p:nvSpPr>
        <p:spPr bwMode="auto">
          <a:xfrm>
            <a:off x="3132138" y="6376988"/>
            <a:ext cx="3086100" cy="457200"/>
          </a:xfrm>
          <a:prstGeom prst="rect">
            <a:avLst/>
          </a:prstGeom>
          <a:noFill/>
          <a:ln w="9525">
            <a:noFill/>
            <a:miter lim="800000"/>
            <a:headEnd/>
            <a:tailEnd/>
          </a:ln>
        </p:spPr>
        <p:txBody>
          <a:bodyPr anchor="b"/>
          <a:lstStyle/>
          <a:p>
            <a:pPr algn="ctr"/>
            <a:r>
              <a:rPr lang="en-US" sz="1400">
                <a:solidFill>
                  <a:schemeClr val="folHlink"/>
                </a:solidFill>
                <a:latin typeface="Times New Roman" pitchFamily="18" charset="0"/>
              </a:rPr>
              <a:t>Chapter  7</a:t>
            </a:r>
          </a:p>
        </p:txBody>
      </p:sp>
      <p:sp>
        <p:nvSpPr>
          <p:cNvPr id="80902" name="Rectangle 6"/>
          <p:cNvSpPr>
            <a:spLocks noChangeArrowheads="1"/>
          </p:cNvSpPr>
          <p:nvPr/>
        </p:nvSpPr>
        <p:spPr bwMode="auto">
          <a:xfrm>
            <a:off x="6589713" y="6376988"/>
            <a:ext cx="2193925" cy="457200"/>
          </a:xfrm>
          <a:prstGeom prst="rect">
            <a:avLst/>
          </a:prstGeom>
          <a:noFill/>
          <a:ln w="9525">
            <a:noFill/>
            <a:miter lim="800000"/>
            <a:headEnd/>
            <a:tailEnd/>
          </a:ln>
        </p:spPr>
        <p:txBody>
          <a:bodyPr anchor="b"/>
          <a:lstStyle/>
          <a:p>
            <a:pPr algn="r"/>
            <a:fld id="{318E108F-848F-41B4-A517-A1E56D274BCF}" type="slidenum">
              <a:rPr lang="en-US" sz="1400">
                <a:solidFill>
                  <a:schemeClr val="folHlink"/>
                </a:solidFill>
                <a:latin typeface="Times New Roman" pitchFamily="18" charset="0"/>
              </a:rPr>
              <a:pPr algn="r"/>
              <a:t>77</a:t>
            </a:fld>
            <a:endParaRPr lang="en-US" sz="1400">
              <a:solidFill>
                <a:schemeClr val="folHlink"/>
              </a:solidFill>
              <a:latin typeface="Times New Roman"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sz="3200"/>
              <a:t>EDI (Electronic Data Interchange)</a:t>
            </a:r>
          </a:p>
        </p:txBody>
      </p:sp>
      <p:sp>
        <p:nvSpPr>
          <p:cNvPr id="3" name="Content Placeholder 2"/>
          <p:cNvSpPr>
            <a:spLocks noGrp="1"/>
          </p:cNvSpPr>
          <p:nvPr>
            <p:ph idx="1"/>
          </p:nvPr>
        </p:nvSpPr>
        <p:spPr>
          <a:xfrm>
            <a:off x="500063" y="1285875"/>
            <a:ext cx="8186737" cy="5357813"/>
          </a:xfrm>
        </p:spPr>
        <p:txBody>
          <a:bodyPr/>
          <a:lstStyle/>
          <a:p>
            <a:pPr marL="514350" indent="-514350">
              <a:buFontTx/>
              <a:buAutoNum type="arabicPeriod"/>
              <a:defRPr/>
            </a:pPr>
            <a:r>
              <a:rPr lang="en-US" sz="2000" b="1" dirty="0">
                <a:solidFill>
                  <a:srgbClr val="FF0000"/>
                </a:solidFill>
              </a:rPr>
              <a:t>EDI </a:t>
            </a:r>
            <a:r>
              <a:rPr lang="en-US" sz="2000" dirty="0"/>
              <a:t>(Electronic Data Interchange): </a:t>
            </a:r>
            <a:r>
              <a:rPr lang="en-US" sz="2000" dirty="0" err="1"/>
              <a:t>suatu</a:t>
            </a:r>
            <a:r>
              <a:rPr lang="en-US" sz="2000" dirty="0"/>
              <a:t> </a:t>
            </a:r>
            <a:r>
              <a:rPr lang="en-US" sz="2000" dirty="0" err="1"/>
              <a:t>standar</a:t>
            </a:r>
            <a:r>
              <a:rPr lang="en-US" sz="2000" dirty="0"/>
              <a:t> </a:t>
            </a:r>
            <a:r>
              <a:rPr lang="en-US" sz="2000" dirty="0" err="1"/>
              <a:t>komunikasi</a:t>
            </a:r>
            <a:r>
              <a:rPr lang="en-US" sz="2000" dirty="0"/>
              <a:t> yang </a:t>
            </a:r>
            <a:r>
              <a:rPr lang="en-US" sz="2000" dirty="0" err="1"/>
              <a:t>membuat</a:t>
            </a:r>
            <a:r>
              <a:rPr lang="en-US" sz="2000" dirty="0"/>
              <a:t> </a:t>
            </a:r>
            <a:r>
              <a:rPr lang="en-US" sz="2000" dirty="0" err="1"/>
              <a:t>para</a:t>
            </a:r>
            <a:r>
              <a:rPr lang="en-US" sz="2000" dirty="0"/>
              <a:t> </a:t>
            </a:r>
            <a:r>
              <a:rPr lang="en-US" sz="2000" dirty="0" err="1"/>
              <a:t>mitra</a:t>
            </a:r>
            <a:r>
              <a:rPr lang="en-US" sz="2000" dirty="0"/>
              <a:t> </a:t>
            </a:r>
            <a:r>
              <a:rPr lang="en-US" sz="2000" dirty="0" err="1"/>
              <a:t>bisnis</a:t>
            </a:r>
            <a:r>
              <a:rPr lang="en-US" sz="2000" dirty="0"/>
              <a:t> </a:t>
            </a:r>
            <a:r>
              <a:rPr lang="en-US" sz="2000" dirty="0" err="1"/>
              <a:t>mampu</a:t>
            </a:r>
            <a:r>
              <a:rPr lang="en-US" sz="2000" dirty="0"/>
              <a:t> </a:t>
            </a:r>
            <a:r>
              <a:rPr lang="en-US" sz="2000" dirty="0" err="1"/>
              <a:t>saling</a:t>
            </a:r>
            <a:r>
              <a:rPr lang="en-US" sz="2000" dirty="0"/>
              <a:t> </a:t>
            </a:r>
            <a:r>
              <a:rPr lang="en-US" sz="2000" dirty="0" err="1"/>
              <a:t>bertukar</a:t>
            </a:r>
            <a:r>
              <a:rPr lang="en-US" sz="2000" dirty="0"/>
              <a:t> </a:t>
            </a:r>
            <a:r>
              <a:rPr lang="en-US" sz="2000" dirty="0" err="1"/>
              <a:t>dokumen</a:t>
            </a:r>
            <a:r>
              <a:rPr lang="en-US" sz="2000" dirty="0"/>
              <a:t> </a:t>
            </a:r>
            <a:r>
              <a:rPr lang="en-US" sz="2000" dirty="0" err="1"/>
              <a:t>bisnis</a:t>
            </a:r>
            <a:r>
              <a:rPr lang="en-US" sz="2000" dirty="0"/>
              <a:t> </a:t>
            </a:r>
            <a:r>
              <a:rPr lang="en-US" sz="2000" dirty="0" err="1"/>
              <a:t>seperti</a:t>
            </a:r>
            <a:r>
              <a:rPr lang="en-US" sz="2000" dirty="0"/>
              <a:t> </a:t>
            </a:r>
            <a:r>
              <a:rPr lang="en-US" sz="2000" dirty="0" err="1"/>
              <a:t>dokumen</a:t>
            </a:r>
            <a:r>
              <a:rPr lang="en-US" sz="2000" dirty="0"/>
              <a:t> order </a:t>
            </a:r>
            <a:r>
              <a:rPr lang="en-US" sz="2000" dirty="0" err="1"/>
              <a:t>pembelian</a:t>
            </a:r>
            <a:r>
              <a:rPr lang="en-US" sz="2000" dirty="0"/>
              <a:t>, </a:t>
            </a:r>
            <a:r>
              <a:rPr lang="en-US" sz="2000" dirty="0" err="1"/>
              <a:t>dll</a:t>
            </a:r>
            <a:r>
              <a:rPr lang="en-US" sz="2000" dirty="0"/>
              <a:t> </a:t>
            </a:r>
            <a:r>
              <a:rPr lang="en-US" sz="2000" dirty="0" err="1"/>
              <a:t>secara</a:t>
            </a:r>
            <a:r>
              <a:rPr lang="en-US" sz="2000" dirty="0"/>
              <a:t> </a:t>
            </a:r>
            <a:r>
              <a:rPr lang="en-US" sz="2000" dirty="0" err="1"/>
              <a:t>elektronik</a:t>
            </a:r>
            <a:r>
              <a:rPr lang="en-US" sz="2000" dirty="0"/>
              <a:t>.</a:t>
            </a:r>
          </a:p>
          <a:p>
            <a:pPr marL="514350" indent="-514350">
              <a:buFontTx/>
              <a:buNone/>
              <a:defRPr/>
            </a:pPr>
            <a:r>
              <a:rPr lang="en-US" sz="2000" dirty="0" err="1"/>
              <a:t>Dokumen</a:t>
            </a:r>
            <a:r>
              <a:rPr lang="en-US" sz="2000" dirty="0"/>
              <a:t> </a:t>
            </a:r>
            <a:r>
              <a:rPr lang="en-US" sz="2000" dirty="0" err="1"/>
              <a:t>disesuikan</a:t>
            </a:r>
            <a:r>
              <a:rPr lang="en-US" sz="2000" dirty="0"/>
              <a:t> </a:t>
            </a:r>
            <a:r>
              <a:rPr lang="en-US" sz="2000" dirty="0" err="1"/>
              <a:t>dengan</a:t>
            </a:r>
            <a:r>
              <a:rPr lang="en-US" sz="2000" dirty="0"/>
              <a:t> format </a:t>
            </a:r>
            <a:r>
              <a:rPr lang="en-US" sz="2000" dirty="0" err="1"/>
              <a:t>standar</a:t>
            </a:r>
            <a:r>
              <a:rPr lang="en-US" sz="2000" dirty="0"/>
              <a:t> EDI, </a:t>
            </a:r>
            <a:r>
              <a:rPr lang="en-US" sz="2000" dirty="0" err="1"/>
              <a:t>lalu</a:t>
            </a:r>
            <a:r>
              <a:rPr lang="en-US" sz="2000" dirty="0"/>
              <a:t> </a:t>
            </a:r>
            <a:r>
              <a:rPr lang="en-US" sz="2000" dirty="0" err="1"/>
              <a:t>dikirim</a:t>
            </a:r>
            <a:r>
              <a:rPr lang="en-US" sz="2000" dirty="0"/>
              <a:t>/</a:t>
            </a:r>
            <a:r>
              <a:rPr lang="en-US" sz="2000" dirty="0" err="1"/>
              <a:t>ditransmisikan</a:t>
            </a:r>
            <a:r>
              <a:rPr lang="en-US" sz="2000" dirty="0"/>
              <a:t> </a:t>
            </a:r>
            <a:r>
              <a:rPr lang="en-US" sz="2000" dirty="0" err="1"/>
              <a:t>dengan</a:t>
            </a:r>
            <a:r>
              <a:rPr lang="en-US" sz="2000" dirty="0"/>
              <a:t> </a:t>
            </a:r>
            <a:r>
              <a:rPr lang="en-US" sz="2000" dirty="0" err="1"/>
              <a:t>menggunakan</a:t>
            </a:r>
            <a:r>
              <a:rPr lang="en-US" sz="2000" dirty="0"/>
              <a:t> software </a:t>
            </a:r>
            <a:r>
              <a:rPr lang="en-US" sz="2000" dirty="0" err="1"/>
              <a:t>pengkonversi</a:t>
            </a:r>
            <a:r>
              <a:rPr lang="en-US" sz="2000" dirty="0"/>
              <a:t> yang </a:t>
            </a:r>
            <a:r>
              <a:rPr lang="en-US" sz="2000" dirty="0" err="1"/>
              <a:t>disebut</a:t>
            </a:r>
            <a:r>
              <a:rPr lang="en-US" sz="2000" dirty="0"/>
              <a:t> translator. </a:t>
            </a:r>
            <a:r>
              <a:rPr lang="en-US" sz="2000" dirty="0" err="1"/>
              <a:t>Jalur</a:t>
            </a:r>
            <a:r>
              <a:rPr lang="en-US" sz="2000" dirty="0"/>
              <a:t> </a:t>
            </a:r>
            <a:r>
              <a:rPr lang="en-US" sz="2000" dirty="0" err="1"/>
              <a:t>pengiriman</a:t>
            </a:r>
            <a:r>
              <a:rPr lang="en-US" sz="2000" dirty="0"/>
              <a:t> </a:t>
            </a:r>
            <a:r>
              <a:rPr lang="en-US" sz="2000" dirty="0" err="1"/>
              <a:t>pesan</a:t>
            </a:r>
            <a:r>
              <a:rPr lang="en-US" sz="2000" dirty="0"/>
              <a:t> </a:t>
            </a:r>
            <a:r>
              <a:rPr lang="en-US" sz="2000" dirty="0" err="1"/>
              <a:t>dilakukan</a:t>
            </a:r>
            <a:r>
              <a:rPr lang="en-US" sz="2000" dirty="0"/>
              <a:t> via internet </a:t>
            </a:r>
            <a:r>
              <a:rPr lang="en-US" sz="2000" dirty="0" err="1"/>
              <a:t>umum</a:t>
            </a:r>
            <a:r>
              <a:rPr lang="en-US" sz="2000" dirty="0"/>
              <a:t> </a:t>
            </a:r>
            <a:r>
              <a:rPr lang="en-US" sz="2000" dirty="0" err="1"/>
              <a:t>maupun</a:t>
            </a:r>
            <a:r>
              <a:rPr lang="en-US" sz="2000" dirty="0"/>
              <a:t> </a:t>
            </a:r>
            <a:r>
              <a:rPr lang="en-US" sz="2000" dirty="0" err="1"/>
              <a:t>jejaring</a:t>
            </a:r>
            <a:r>
              <a:rPr lang="en-US" sz="2000" dirty="0"/>
              <a:t> </a:t>
            </a:r>
            <a:r>
              <a:rPr lang="en-US" sz="2000" dirty="0" err="1"/>
              <a:t>khusus</a:t>
            </a:r>
            <a:r>
              <a:rPr lang="en-US" sz="2000" dirty="0"/>
              <a:t> </a:t>
            </a:r>
            <a:r>
              <a:rPr lang="en-US" sz="2000" dirty="0" err="1"/>
              <a:t>seperti</a:t>
            </a:r>
            <a:r>
              <a:rPr lang="en-US" sz="2000" dirty="0"/>
              <a:t> VAN.</a:t>
            </a:r>
          </a:p>
          <a:p>
            <a:pPr>
              <a:buFontTx/>
              <a:buNone/>
              <a:defRPr/>
            </a:pPr>
            <a:r>
              <a:rPr lang="en-US" sz="2000" dirty="0" err="1"/>
              <a:t>Manfaat</a:t>
            </a:r>
            <a:r>
              <a:rPr lang="en-US" sz="2000" dirty="0"/>
              <a:t> EDI:</a:t>
            </a:r>
          </a:p>
          <a:p>
            <a:pPr marL="514350" indent="-514350">
              <a:buFontTx/>
              <a:buAutoNum type="arabicPeriod"/>
              <a:defRPr/>
            </a:pPr>
            <a:r>
              <a:rPr lang="en-US" sz="2000" dirty="0" err="1"/>
              <a:t>Meminimalisir</a:t>
            </a:r>
            <a:r>
              <a:rPr lang="en-US" sz="2000" dirty="0"/>
              <a:t> data entry error </a:t>
            </a:r>
            <a:r>
              <a:rPr lang="en-US" sz="2000" dirty="0" err="1"/>
              <a:t>karena</a:t>
            </a:r>
            <a:r>
              <a:rPr lang="en-US" sz="2000" dirty="0"/>
              <a:t> </a:t>
            </a:r>
            <a:r>
              <a:rPr lang="en-US" sz="2000" dirty="0" err="1"/>
              <a:t>secara</a:t>
            </a:r>
            <a:r>
              <a:rPr lang="en-US" sz="2000" dirty="0"/>
              <a:t> </a:t>
            </a:r>
            <a:r>
              <a:rPr lang="en-US" sz="2000" dirty="0" err="1"/>
              <a:t>otomatis</a:t>
            </a:r>
            <a:r>
              <a:rPr lang="en-US" sz="2000" dirty="0"/>
              <a:t> </a:t>
            </a:r>
            <a:r>
              <a:rPr lang="en-US" sz="2000" dirty="0" err="1"/>
              <a:t>dan</a:t>
            </a:r>
            <a:r>
              <a:rPr lang="en-US" sz="2000" dirty="0"/>
              <a:t> </a:t>
            </a:r>
            <a:r>
              <a:rPr lang="en-US" sz="2000" dirty="0" err="1"/>
              <a:t>cepat</a:t>
            </a:r>
            <a:r>
              <a:rPr lang="en-US" sz="2000" dirty="0"/>
              <a:t> </a:t>
            </a:r>
            <a:r>
              <a:rPr lang="en-US" sz="2000" dirty="0" err="1"/>
              <a:t>dilakukan</a:t>
            </a:r>
            <a:r>
              <a:rPr lang="en-US" sz="2000" dirty="0"/>
              <a:t> error checking.</a:t>
            </a:r>
          </a:p>
          <a:p>
            <a:pPr marL="514350" indent="-514350">
              <a:buFontTx/>
              <a:buAutoNum type="arabicPeriod"/>
              <a:defRPr/>
            </a:pPr>
            <a:r>
              <a:rPr lang="en-US" sz="2000" dirty="0" err="1"/>
              <a:t>Dengan</a:t>
            </a:r>
            <a:r>
              <a:rPr lang="en-US" sz="2000" dirty="0"/>
              <a:t> </a:t>
            </a:r>
            <a:r>
              <a:rPr lang="en-US" sz="2000" dirty="0" err="1"/>
              <a:t>mengikuti</a:t>
            </a:r>
            <a:r>
              <a:rPr lang="en-US" sz="2000" dirty="0"/>
              <a:t> format </a:t>
            </a:r>
            <a:r>
              <a:rPr lang="en-US" sz="2000" dirty="0" err="1"/>
              <a:t>standar</a:t>
            </a:r>
            <a:r>
              <a:rPr lang="en-US" sz="2000" dirty="0"/>
              <a:t> EDI, </a:t>
            </a:r>
            <a:r>
              <a:rPr lang="en-US" sz="2000" dirty="0" err="1"/>
              <a:t>semua</a:t>
            </a:r>
            <a:r>
              <a:rPr lang="en-US" sz="2000" dirty="0"/>
              <a:t> </a:t>
            </a:r>
            <a:r>
              <a:rPr lang="en-US" sz="2000" dirty="0" err="1"/>
              <a:t>pesan</a:t>
            </a:r>
            <a:r>
              <a:rPr lang="en-US" sz="2000" dirty="0"/>
              <a:t> yang </a:t>
            </a:r>
            <a:r>
              <a:rPr lang="en-US" sz="2000" dirty="0" err="1"/>
              <a:t>akan</a:t>
            </a:r>
            <a:r>
              <a:rPr lang="en-US" sz="2000" dirty="0"/>
              <a:t> </a:t>
            </a:r>
            <a:r>
              <a:rPr lang="en-US" sz="2000" dirty="0" err="1"/>
              <a:t>dikirim</a:t>
            </a:r>
            <a:r>
              <a:rPr lang="en-US" sz="2000" dirty="0"/>
              <a:t> </a:t>
            </a:r>
            <a:r>
              <a:rPr lang="en-US" sz="2000" dirty="0" err="1"/>
              <a:t>menjadi</a:t>
            </a:r>
            <a:r>
              <a:rPr lang="en-US" sz="2000" dirty="0"/>
              <a:t> </a:t>
            </a:r>
            <a:r>
              <a:rPr lang="en-US" sz="2000" dirty="0" err="1"/>
              <a:t>lebih</a:t>
            </a:r>
            <a:r>
              <a:rPr lang="en-US" sz="2000" dirty="0"/>
              <a:t> </a:t>
            </a:r>
            <a:r>
              <a:rPr lang="en-US" sz="2000" dirty="0" err="1"/>
              <a:t>pendek</a:t>
            </a:r>
            <a:r>
              <a:rPr lang="en-US" sz="2000" dirty="0"/>
              <a:t>/</a:t>
            </a:r>
            <a:r>
              <a:rPr lang="en-US" sz="2000" dirty="0" err="1"/>
              <a:t>singkat</a:t>
            </a:r>
            <a:r>
              <a:rPr lang="en-US" sz="2000" dirty="0"/>
              <a:t> </a:t>
            </a:r>
            <a:r>
              <a:rPr lang="en-US" sz="2000" dirty="0" err="1"/>
              <a:t>serta</a:t>
            </a:r>
            <a:r>
              <a:rPr lang="en-US" sz="2000" dirty="0"/>
              <a:t> </a:t>
            </a:r>
            <a:r>
              <a:rPr lang="en-US" sz="2000" dirty="0" err="1"/>
              <a:t>lebih</a:t>
            </a:r>
            <a:r>
              <a:rPr lang="en-US" sz="2000" dirty="0"/>
              <a:t> </a:t>
            </a:r>
            <a:r>
              <a:rPr lang="en-US" sz="2000" dirty="0" err="1"/>
              <a:t>aman</a:t>
            </a:r>
            <a:endParaRPr lang="en-US" sz="2000" dirty="0"/>
          </a:p>
          <a:p>
            <a:pPr marL="514350" indent="-514350">
              <a:buFontTx/>
              <a:buAutoNum type="arabicPeriod"/>
              <a:defRPr/>
            </a:pPr>
            <a:r>
              <a:rPr lang="en-US" sz="2000" dirty="0" err="1"/>
              <a:t>Mempersingkat</a:t>
            </a:r>
            <a:r>
              <a:rPr lang="en-US" sz="2000" dirty="0"/>
              <a:t> </a:t>
            </a:r>
            <a:r>
              <a:rPr lang="en-US" sz="2000" dirty="0" err="1"/>
              <a:t>waktu</a:t>
            </a:r>
            <a:r>
              <a:rPr lang="en-US" sz="2000" dirty="0"/>
              <a:t> </a:t>
            </a:r>
            <a:r>
              <a:rPr lang="en-US" sz="2000" dirty="0" err="1"/>
              <a:t>pertukaran</a:t>
            </a:r>
            <a:r>
              <a:rPr lang="en-US" sz="2000" dirty="0"/>
              <a:t> </a:t>
            </a:r>
            <a:r>
              <a:rPr lang="en-US" sz="2000" dirty="0" err="1"/>
              <a:t>pengiriman</a:t>
            </a:r>
            <a:r>
              <a:rPr lang="en-US" sz="2000" dirty="0"/>
              <a:t> </a:t>
            </a:r>
            <a:r>
              <a:rPr lang="en-US" sz="2000" dirty="0" err="1"/>
              <a:t>dokumen</a:t>
            </a:r>
            <a:r>
              <a:rPr lang="en-US" sz="2000" dirty="0"/>
              <a:t> </a:t>
            </a:r>
          </a:p>
          <a:p>
            <a:pPr marL="514350" indent="-514350">
              <a:buFontTx/>
              <a:buAutoNum type="arabicPeriod"/>
              <a:defRPr/>
            </a:pPr>
            <a:r>
              <a:rPr lang="en-US" sz="2000" dirty="0" err="1"/>
              <a:t>Meningkatkan</a:t>
            </a:r>
            <a:r>
              <a:rPr lang="en-US" sz="2000" dirty="0"/>
              <a:t> </a:t>
            </a:r>
            <a:r>
              <a:rPr lang="en-US" sz="2000" dirty="0" err="1"/>
              <a:t>pelayanan</a:t>
            </a:r>
            <a:r>
              <a:rPr lang="en-US" sz="2000" dirty="0"/>
              <a:t> </a:t>
            </a:r>
            <a:r>
              <a:rPr lang="en-US" sz="2000" dirty="0" err="1"/>
              <a:t>kepada</a:t>
            </a:r>
            <a:r>
              <a:rPr lang="en-US" sz="2000" dirty="0"/>
              <a:t> </a:t>
            </a:r>
            <a:r>
              <a:rPr lang="en-US" sz="2000" dirty="0" err="1"/>
              <a:t>konsumen</a:t>
            </a:r>
            <a:endParaRPr lang="en-US" sz="2000" dirty="0"/>
          </a:p>
          <a:p>
            <a:pPr marL="514350" indent="-514350">
              <a:buFontTx/>
              <a:buAutoNum type="arabicPeriod"/>
              <a:defRPr/>
            </a:pPr>
            <a:r>
              <a:rPr lang="en-US" sz="2000" dirty="0" err="1"/>
              <a:t>Meminimalisir</a:t>
            </a:r>
            <a:r>
              <a:rPr lang="en-US" sz="2000" dirty="0"/>
              <a:t> </a:t>
            </a:r>
            <a:r>
              <a:rPr lang="en-US" sz="2000" dirty="0" err="1"/>
              <a:t>penggunaan</a:t>
            </a:r>
            <a:r>
              <a:rPr lang="en-US" sz="2000" dirty="0"/>
              <a:t> </a:t>
            </a:r>
            <a:r>
              <a:rPr lang="en-US" sz="2000" dirty="0" err="1"/>
              <a:t>kertas</a:t>
            </a:r>
            <a:r>
              <a:rPr lang="en-US" sz="2000" dirty="0"/>
              <a:t> </a:t>
            </a:r>
            <a:r>
              <a:rPr lang="en-US" sz="2000" dirty="0" err="1"/>
              <a:t>dan</a:t>
            </a:r>
            <a:r>
              <a:rPr lang="en-US" sz="2000" dirty="0"/>
              <a:t> </a:t>
            </a:r>
            <a:r>
              <a:rPr lang="en-US" sz="2000" dirty="0" err="1"/>
              <a:t>penyimpanan</a:t>
            </a:r>
            <a:r>
              <a:rPr lang="en-US" sz="2000" dirty="0"/>
              <a:t>/storage</a:t>
            </a:r>
          </a:p>
          <a:p>
            <a:pPr marL="514350" indent="-514350">
              <a:buFontTx/>
              <a:buAutoNum type="arabicPeriod"/>
              <a:defRPr/>
            </a:pPr>
            <a:r>
              <a:rPr lang="en-US" sz="2000" dirty="0" err="1"/>
              <a:t>Turut</a:t>
            </a:r>
            <a:r>
              <a:rPr lang="en-US" sz="2000" dirty="0"/>
              <a:t> </a:t>
            </a:r>
            <a:r>
              <a:rPr lang="en-US" sz="2000" dirty="0" err="1"/>
              <a:t>membantu</a:t>
            </a:r>
            <a:r>
              <a:rPr lang="en-US" sz="2000" dirty="0"/>
              <a:t> </a:t>
            </a:r>
            <a:r>
              <a:rPr lang="en-US" sz="2000" dirty="0" err="1"/>
              <a:t>peningkatan</a:t>
            </a:r>
            <a:r>
              <a:rPr lang="en-US" sz="2000" dirty="0"/>
              <a:t> </a:t>
            </a:r>
            <a:r>
              <a:rPr lang="en-US" sz="2000" dirty="0" err="1"/>
              <a:t>produktivitas</a:t>
            </a:r>
            <a:endParaRPr lang="en-US" sz="2000" dirty="0"/>
          </a:p>
          <a:p>
            <a:pPr marL="514350" indent="-514350">
              <a:buFontTx/>
              <a:buNone/>
              <a:defRPr/>
            </a:pPr>
            <a:endParaRPr lang="en-US" sz="2000" dirty="0"/>
          </a:p>
          <a:p>
            <a:pPr marL="514350" indent="-514350">
              <a:buFontTx/>
              <a:buNone/>
              <a:defRPr/>
            </a:pPr>
            <a:endParaRPr lang="en-US" sz="20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a:t>EDI (lanjutan)</a:t>
            </a:r>
          </a:p>
        </p:txBody>
      </p:sp>
      <p:sp>
        <p:nvSpPr>
          <p:cNvPr id="82947" name="Content Placeholder 2"/>
          <p:cNvSpPr>
            <a:spLocks noGrp="1"/>
          </p:cNvSpPr>
          <p:nvPr>
            <p:ph idx="1"/>
          </p:nvPr>
        </p:nvSpPr>
        <p:spPr>
          <a:xfrm>
            <a:off x="457200" y="1600200"/>
            <a:ext cx="8258175" cy="5043488"/>
          </a:xfrm>
        </p:spPr>
        <p:txBody>
          <a:bodyPr/>
          <a:lstStyle/>
          <a:p>
            <a:pPr marL="514350" indent="-514350">
              <a:buFontTx/>
              <a:buNone/>
            </a:pPr>
            <a:endParaRPr lang="en-US" sz="2000"/>
          </a:p>
          <a:p>
            <a:pPr marL="514350" indent="-514350">
              <a:buFontTx/>
              <a:buNone/>
            </a:pPr>
            <a:r>
              <a:rPr lang="en-US" sz="1800"/>
              <a:t>Kelemahan EDI:</a:t>
            </a:r>
          </a:p>
          <a:p>
            <a:pPr marL="514350" indent="-514350">
              <a:buFontTx/>
              <a:buAutoNum type="arabicPeriod"/>
            </a:pPr>
            <a:r>
              <a:rPr lang="en-US" sz="1800"/>
              <a:t>Semua mitra bisnis wajib menyamakan format dokumen sesuai standar EDI (tidak fleksibel) sehinga menyulitkan bila ingin menambah jumlah mitra bisnis yang ingin bergabung.</a:t>
            </a:r>
          </a:p>
          <a:p>
            <a:pPr marL="514350" indent="-514350">
              <a:buFontTx/>
              <a:buAutoNum type="arabicPeriod"/>
            </a:pPr>
            <a:r>
              <a:rPr lang="en-US" sz="1800"/>
              <a:t>Membutuhkan nilai investasi yang relatif tinggi/mahal</a:t>
            </a:r>
          </a:p>
          <a:p>
            <a:pPr marL="514350" indent="-514350">
              <a:buFontTx/>
              <a:buAutoNum type="arabicPeriod"/>
            </a:pPr>
            <a:r>
              <a:rPr lang="en-US" sz="1800"/>
              <a:t>Biaya operasi EDI secara rutin juga mahal karena kebutuhan penggunaan VAN.</a:t>
            </a:r>
          </a:p>
          <a:p>
            <a:pPr marL="514350" indent="-514350">
              <a:buFontTx/>
              <a:buAutoNum type="arabicPeriod"/>
            </a:pPr>
            <a:r>
              <a:rPr lang="en-US" sz="1800"/>
              <a:t>Pembuatan sistem yang relatif lama</a:t>
            </a:r>
          </a:p>
          <a:p>
            <a:pPr marL="514350" indent="-514350">
              <a:buFontTx/>
              <a:buAutoNum type="arabicPeriod"/>
            </a:pPr>
            <a:r>
              <a:rPr lang="en-US" sz="1800"/>
              <a:t>Proses-proses bisnispun harus juga mengalami penyesuaian dengan standar EDI agar secara otomatis/elektronik segala dokumen/pesan dapat dikirimkan dengan memuaskan.</a:t>
            </a:r>
          </a:p>
          <a:p>
            <a:pPr marL="514350" indent="-514350">
              <a:buFontTx/>
              <a:buAutoNum type="arabicPeriod"/>
            </a:pPr>
            <a:r>
              <a:rPr lang="en-US" sz="1800"/>
              <a:t>Ditambah lagi kesulitan adanya beberapa jenis EDI yang standar formatnya juga berlainan yang akan mempersulit para pengguna bila masing-masing mitra bisnis mengunakan EDI yang berbeda satu dengan lainnya.</a:t>
            </a:r>
          </a:p>
          <a:p>
            <a:pPr marL="514350" indent="-514350">
              <a:buFontTx/>
              <a:buAutoNum type="arabicPeriod"/>
            </a:pPr>
            <a:endParaRPr 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4000"/>
              <a:t>Komponen Sistem Informasi</a:t>
            </a:r>
          </a:p>
        </p:txBody>
      </p:sp>
      <p:sp>
        <p:nvSpPr>
          <p:cNvPr id="16387" name="Rectangle 3"/>
          <p:cNvSpPr>
            <a:spLocks noGrp="1" noChangeArrowheads="1"/>
          </p:cNvSpPr>
          <p:nvPr>
            <p:ph type="body" idx="1"/>
          </p:nvPr>
        </p:nvSpPr>
        <p:spPr>
          <a:xfrm>
            <a:off x="457200" y="1285875"/>
            <a:ext cx="8229600" cy="5572125"/>
          </a:xfrm>
        </p:spPr>
        <p:txBody>
          <a:bodyPr/>
          <a:lstStyle/>
          <a:p>
            <a:r>
              <a:rPr lang="en-US" sz="2800" b="1">
                <a:solidFill>
                  <a:srgbClr val="FF0000"/>
                </a:solidFill>
                <a:latin typeface="Aharoni" pitchFamily="2" charset="-79"/>
                <a:cs typeface="Aharoni" pitchFamily="2" charset="-79"/>
              </a:rPr>
              <a:t>Network</a:t>
            </a:r>
            <a:r>
              <a:rPr lang="en-US" sz="2800">
                <a:latin typeface="Aharoni" pitchFamily="2" charset="-79"/>
                <a:cs typeface="Aharoni" pitchFamily="2" charset="-79"/>
              </a:rPr>
              <a:t> : suatu sistem penghubung berbasis kabel atau nirkabel yang memungkinkan barbagai komputer saling bertukar informasi.</a:t>
            </a:r>
          </a:p>
          <a:p>
            <a:r>
              <a:rPr lang="en-US" sz="2800" b="1">
                <a:solidFill>
                  <a:srgbClr val="FF0000"/>
                </a:solidFill>
                <a:latin typeface="Aharoni" pitchFamily="2" charset="-79"/>
                <a:cs typeface="Aharoni" pitchFamily="2" charset="-79"/>
              </a:rPr>
              <a:t>Procedures:</a:t>
            </a:r>
            <a:r>
              <a:rPr lang="en-US" sz="2800" b="1">
                <a:latin typeface="Aharoni" pitchFamily="2" charset="-79"/>
                <a:cs typeface="Aharoni" pitchFamily="2" charset="-79"/>
              </a:rPr>
              <a:t> </a:t>
            </a:r>
            <a:r>
              <a:rPr lang="en-US" sz="2800">
                <a:latin typeface="Aharoni" pitchFamily="2" charset="-79"/>
                <a:cs typeface="Aharoni" pitchFamily="2" charset="-79"/>
              </a:rPr>
              <a:t>kesatuan</a:t>
            </a:r>
            <a:r>
              <a:rPr lang="en-US" sz="2800" b="1">
                <a:latin typeface="Aharoni" pitchFamily="2" charset="-79"/>
                <a:cs typeface="Aharoni" pitchFamily="2" charset="-79"/>
              </a:rPr>
              <a:t> </a:t>
            </a:r>
            <a:r>
              <a:rPr lang="en-US" sz="2800">
                <a:latin typeface="Aharoni" pitchFamily="2" charset="-79"/>
                <a:cs typeface="Aharoni" pitchFamily="2" charset="-79"/>
              </a:rPr>
              <a:t>instruksi mengenai bagaimana mengombinasikan hardware, software, dan network untuk mengolah data/input menjadi output yang diinginkan.</a:t>
            </a:r>
          </a:p>
          <a:p>
            <a:r>
              <a:rPr lang="en-US" sz="2800" b="1">
                <a:solidFill>
                  <a:srgbClr val="FF0000"/>
                </a:solidFill>
                <a:latin typeface="Aharoni" pitchFamily="2" charset="-79"/>
                <a:cs typeface="Aharoni" pitchFamily="2" charset="-79"/>
              </a:rPr>
              <a:t>People</a:t>
            </a:r>
            <a:r>
              <a:rPr lang="en-US" sz="2800">
                <a:solidFill>
                  <a:srgbClr val="FF0000"/>
                </a:solidFill>
                <a:latin typeface="Aharoni" pitchFamily="2" charset="-79"/>
                <a:cs typeface="Aharoni" pitchFamily="2" charset="-79"/>
              </a:rPr>
              <a:t> </a:t>
            </a:r>
            <a:r>
              <a:rPr lang="en-US" sz="2800">
                <a:latin typeface="Aharoni" pitchFamily="2" charset="-79"/>
                <a:cs typeface="Aharoni" pitchFamily="2" charset="-79"/>
              </a:rPr>
              <a:t>: orang-orang (individu ataupun kelompok) yang berkepentingan menggunakan hardware, software, network (berinteraksi), atau menggunakan outputnya.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2" descr="FIG2-1"/>
          <p:cNvPicPr>
            <a:picLocks noChangeAspect="1" noChangeArrowheads="1"/>
          </p:cNvPicPr>
          <p:nvPr/>
        </p:nvPicPr>
        <p:blipFill>
          <a:blip r:embed="rId2"/>
          <a:srcRect/>
          <a:stretch>
            <a:fillRect/>
          </a:stretch>
        </p:blipFill>
        <p:spPr bwMode="auto">
          <a:xfrm>
            <a:off x="508000" y="914400"/>
            <a:ext cx="7416800" cy="55626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04450"/>
                                        </p:tgtEl>
                                        <p:attrNameLst>
                                          <p:attrName>style.visibility</p:attrName>
                                        </p:attrNameLst>
                                      </p:cBhvr>
                                      <p:to>
                                        <p:strVal val="visible"/>
                                      </p:to>
                                    </p:set>
                                    <p:animEffect transition="in" filter="dissolve">
                                      <p:cBhvr>
                                        <p:cTn id="7" dur="1000"/>
                                        <p:tgtEl>
                                          <p:spTgt spid="104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457200" y="152400"/>
            <a:ext cx="8385175" cy="593725"/>
          </a:xfrm>
        </p:spPr>
        <p:txBody>
          <a:bodyPr/>
          <a:lstStyle/>
          <a:p>
            <a:pPr eaLnBrk="1" hangingPunct="1"/>
            <a:r>
              <a:rPr lang="en-US" sz="3200"/>
              <a:t>Proses Pembuatan Keputusan</a:t>
            </a:r>
            <a:br>
              <a:rPr lang="en-US" sz="3200"/>
            </a:br>
            <a:r>
              <a:rPr lang="en-US" sz="3200"/>
              <a:t>menurut H. Simon</a:t>
            </a:r>
          </a:p>
        </p:txBody>
      </p:sp>
      <p:sp>
        <p:nvSpPr>
          <p:cNvPr id="84995" name="Content Placeholder 2"/>
          <p:cNvSpPr>
            <a:spLocks noGrp="1"/>
          </p:cNvSpPr>
          <p:nvPr>
            <p:ph idx="1"/>
          </p:nvPr>
        </p:nvSpPr>
        <p:spPr>
          <a:xfrm>
            <a:off x="457200" y="914400"/>
            <a:ext cx="8388350" cy="5943600"/>
          </a:xfrm>
        </p:spPr>
        <p:txBody>
          <a:bodyPr/>
          <a:lstStyle/>
          <a:p>
            <a:pPr eaLnBrk="1" hangingPunct="1"/>
            <a:r>
              <a:rPr lang="en-US"/>
              <a:t>A. </a:t>
            </a:r>
            <a:r>
              <a:rPr lang="en-US">
                <a:solidFill>
                  <a:srgbClr val="FF0000"/>
                </a:solidFill>
              </a:rPr>
              <a:t>INTELLIGENCE:</a:t>
            </a:r>
          </a:p>
          <a:p>
            <a:pPr lvl="1" eaLnBrk="1" hangingPunct="1"/>
            <a:r>
              <a:rPr lang="en-US"/>
              <a:t>1. Identifikasi dan memahami masalah.</a:t>
            </a:r>
          </a:p>
          <a:p>
            <a:pPr lvl="1" eaLnBrk="1" hangingPunct="1"/>
            <a:r>
              <a:rPr lang="en-US"/>
              <a:t>2. Menetapkan ekspektasi/harapan/tujuan.</a:t>
            </a:r>
          </a:p>
          <a:p>
            <a:pPr lvl="1" eaLnBrk="1" hangingPunct="1"/>
            <a:r>
              <a:rPr lang="en-US"/>
              <a:t>3. Mengumpulkan data.</a:t>
            </a:r>
          </a:p>
          <a:p>
            <a:pPr lvl="1" eaLnBrk="1" hangingPunct="1">
              <a:buFont typeface="Wingdings" pitchFamily="2" charset="2"/>
              <a:buNone/>
            </a:pPr>
            <a:r>
              <a:rPr lang="en-US"/>
              <a:t>B. </a:t>
            </a:r>
            <a:r>
              <a:rPr lang="en-US">
                <a:solidFill>
                  <a:srgbClr val="FF0000"/>
                </a:solidFill>
              </a:rPr>
              <a:t>DESIGN:</a:t>
            </a:r>
          </a:p>
          <a:p>
            <a:pPr lvl="1" eaLnBrk="1" hangingPunct="1">
              <a:buFont typeface="Wingdings" pitchFamily="2" charset="2"/>
              <a:buNone/>
            </a:pPr>
            <a:r>
              <a:rPr lang="en-US"/>
              <a:t>	4. Mengembangkan berbagai alternatif.</a:t>
            </a:r>
          </a:p>
          <a:p>
            <a:pPr lvl="1" eaLnBrk="1" hangingPunct="1">
              <a:buFont typeface="Wingdings" pitchFamily="2" charset="2"/>
              <a:buNone/>
            </a:pPr>
            <a:r>
              <a:rPr lang="en-US"/>
              <a:t>	5. Mengevaluasi berbagai alternatif tersebut.</a:t>
            </a:r>
          </a:p>
          <a:p>
            <a:pPr lvl="1" eaLnBrk="1" hangingPunct="1">
              <a:buFont typeface="Wingdings" pitchFamily="2" charset="2"/>
              <a:buNone/>
            </a:pPr>
            <a:r>
              <a:rPr lang="en-US"/>
              <a:t>C. </a:t>
            </a:r>
            <a:r>
              <a:rPr lang="en-US">
                <a:solidFill>
                  <a:srgbClr val="FF0000"/>
                </a:solidFill>
              </a:rPr>
              <a:t>CHOICE:</a:t>
            </a:r>
          </a:p>
          <a:p>
            <a:pPr lvl="1" eaLnBrk="1" hangingPunct="1">
              <a:buFont typeface="Wingdings" pitchFamily="2" charset="2"/>
              <a:buNone/>
            </a:pPr>
            <a:r>
              <a:rPr lang="en-US"/>
              <a:t>	6. menetapkan pilihan alternatif terbaik.</a:t>
            </a:r>
          </a:p>
          <a:p>
            <a:pPr lvl="1" eaLnBrk="1" hangingPunct="1">
              <a:buFont typeface="Wingdings" pitchFamily="2" charset="2"/>
              <a:buNone/>
            </a:pPr>
            <a:r>
              <a:rPr lang="en-US"/>
              <a:t>D. </a:t>
            </a:r>
            <a:r>
              <a:rPr lang="en-US">
                <a:solidFill>
                  <a:srgbClr val="FF0000"/>
                </a:solidFill>
              </a:rPr>
              <a:t>IMPLEMENTATION:</a:t>
            </a:r>
          </a:p>
          <a:p>
            <a:pPr lvl="1" eaLnBrk="1" hangingPunct="1">
              <a:buFont typeface="Wingdings" pitchFamily="2" charset="2"/>
              <a:buNone/>
            </a:pPr>
            <a:r>
              <a:rPr lang="en-US"/>
              <a:t>	7. Pelaksanaan dan monitoring.</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rrowheads="1"/>
          </p:cNvSpPr>
          <p:nvPr>
            <p:ph type="title"/>
          </p:nvPr>
        </p:nvSpPr>
        <p:spPr>
          <a:noFill/>
        </p:spPr>
        <p:txBody>
          <a:bodyPr/>
          <a:lstStyle/>
          <a:p>
            <a:pPr eaLnBrk="1" hangingPunct="1"/>
            <a:r>
              <a:rPr lang="en-US"/>
              <a:t>Macam Keputusan</a:t>
            </a:r>
            <a:endParaRPr lang="id-ID"/>
          </a:p>
        </p:txBody>
      </p:sp>
      <p:sp>
        <p:nvSpPr>
          <p:cNvPr id="86019" name="Rectangle 3"/>
          <p:cNvSpPr>
            <a:spLocks noGrp="1" noRot="1" noChangeArrowheads="1"/>
          </p:cNvSpPr>
          <p:nvPr>
            <p:ph idx="1"/>
          </p:nvPr>
        </p:nvSpPr>
        <p:spPr/>
        <p:txBody>
          <a:bodyPr/>
          <a:lstStyle/>
          <a:p>
            <a:pPr eaLnBrk="1" hangingPunct="1"/>
            <a:r>
              <a:rPr lang="en-US" sz="3600"/>
              <a:t>Keputusan terstruktur (</a:t>
            </a:r>
            <a:r>
              <a:rPr lang="en-US" sz="3600" i="1"/>
              <a:t>structured decision</a:t>
            </a:r>
            <a:r>
              <a:rPr lang="en-US" sz="3600"/>
              <a:t>),</a:t>
            </a:r>
          </a:p>
          <a:p>
            <a:pPr eaLnBrk="1" hangingPunct="1"/>
            <a:r>
              <a:rPr lang="en-US" sz="3600"/>
              <a:t>Keputusan  semiterstruktur (</a:t>
            </a:r>
            <a:r>
              <a:rPr lang="en-US" sz="3600" i="1"/>
              <a:t>semistructured decision</a:t>
            </a:r>
            <a:r>
              <a:rPr lang="en-US" sz="3600"/>
              <a:t>)</a:t>
            </a:r>
          </a:p>
          <a:p>
            <a:pPr eaLnBrk="1" hangingPunct="1"/>
            <a:r>
              <a:rPr lang="en-US" sz="3600"/>
              <a:t>Keputusan tak terstruktur (</a:t>
            </a:r>
            <a:r>
              <a:rPr lang="en-US" sz="3600" i="1"/>
              <a:t>unstructured decision</a:t>
            </a:r>
            <a:r>
              <a:rPr lang="en-US" sz="3600"/>
              <a:t>)</a:t>
            </a:r>
            <a:endParaRPr lang="id-ID" sz="3600"/>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rrowheads="1"/>
          </p:cNvSpPr>
          <p:nvPr>
            <p:ph type="title"/>
          </p:nvPr>
        </p:nvSpPr>
        <p:spPr>
          <a:noFill/>
        </p:spPr>
        <p:txBody>
          <a:bodyPr/>
          <a:lstStyle/>
          <a:p>
            <a:pPr eaLnBrk="1" hangingPunct="1"/>
            <a:r>
              <a:rPr lang="en-US"/>
              <a:t>Keputusan Terstruktur</a:t>
            </a:r>
            <a:endParaRPr lang="id-ID"/>
          </a:p>
        </p:txBody>
      </p:sp>
      <p:sp>
        <p:nvSpPr>
          <p:cNvPr id="87043" name="Rectangle 3"/>
          <p:cNvSpPr>
            <a:spLocks noGrp="1" noRot="1" noChangeArrowheads="1"/>
          </p:cNvSpPr>
          <p:nvPr>
            <p:ph idx="1"/>
          </p:nvPr>
        </p:nvSpPr>
        <p:spPr/>
        <p:txBody>
          <a:bodyPr/>
          <a:lstStyle/>
          <a:p>
            <a:pPr eaLnBrk="1" hangingPunct="1">
              <a:lnSpc>
                <a:spcPct val="80000"/>
              </a:lnSpc>
            </a:pPr>
            <a:r>
              <a:rPr lang="en-US" sz="2800"/>
              <a:t>Keputusan terstruktur adalah keputusan yang dilakukan secara berulang-ulang dan bersifat rutin</a:t>
            </a:r>
          </a:p>
          <a:p>
            <a:pPr eaLnBrk="1" hangingPunct="1">
              <a:lnSpc>
                <a:spcPct val="80000"/>
              </a:lnSpc>
            </a:pPr>
            <a:r>
              <a:rPr lang="en-US" sz="2800"/>
              <a:t>Prosedur untuk pengambilan keputusan sangat jelas</a:t>
            </a:r>
          </a:p>
          <a:p>
            <a:pPr eaLnBrk="1" hangingPunct="1">
              <a:lnSpc>
                <a:spcPct val="80000"/>
              </a:lnSpc>
            </a:pPr>
            <a:r>
              <a:rPr lang="en-US" sz="2800"/>
              <a:t>Keputusan ini terutama dilakukan pada manajemen tingkat bawah</a:t>
            </a:r>
          </a:p>
          <a:p>
            <a:pPr eaLnBrk="1" hangingPunct="1">
              <a:lnSpc>
                <a:spcPct val="80000"/>
              </a:lnSpc>
            </a:pPr>
            <a:r>
              <a:rPr lang="en-US" sz="2800"/>
              <a:t>Keputusan pemesanan barang dan keputusan penagihan piutang merupakan contoh keputusan yang terstruktur</a:t>
            </a:r>
            <a:endParaRPr lang="id-ID" sz="280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rrowheads="1"/>
          </p:cNvSpPr>
          <p:nvPr>
            <p:ph type="title"/>
          </p:nvPr>
        </p:nvSpPr>
        <p:spPr>
          <a:noFill/>
        </p:spPr>
        <p:txBody>
          <a:bodyPr/>
          <a:lstStyle/>
          <a:p>
            <a:pPr eaLnBrk="1" hangingPunct="1"/>
            <a:r>
              <a:rPr lang="en-US"/>
              <a:t>Keputusan Semiterstruktur</a:t>
            </a:r>
            <a:endParaRPr lang="id-ID"/>
          </a:p>
        </p:txBody>
      </p:sp>
      <p:sp>
        <p:nvSpPr>
          <p:cNvPr id="88067" name="Rectangle 3"/>
          <p:cNvSpPr>
            <a:spLocks noGrp="1" noRot="1" noChangeArrowheads="1"/>
          </p:cNvSpPr>
          <p:nvPr>
            <p:ph idx="1"/>
          </p:nvPr>
        </p:nvSpPr>
        <p:spPr/>
        <p:txBody>
          <a:bodyPr/>
          <a:lstStyle/>
          <a:p>
            <a:pPr eaLnBrk="1" hangingPunct="1">
              <a:lnSpc>
                <a:spcPct val="90000"/>
              </a:lnSpc>
            </a:pPr>
            <a:r>
              <a:rPr lang="en-US" sz="2800"/>
              <a:t>Keputusan semiterstruktur adalah keputusan yang mempunyai sifat yakni sebagian keputusan dapat ditangani oleh komputer dan yang lain tetap harus dilakukan oleh pengambil keputusan</a:t>
            </a:r>
          </a:p>
          <a:p>
            <a:pPr eaLnBrk="1" hangingPunct="1">
              <a:lnSpc>
                <a:spcPct val="90000"/>
              </a:lnSpc>
              <a:buFont typeface="Wingdings" pitchFamily="2" charset="2"/>
              <a:buNone/>
            </a:pPr>
            <a:endParaRPr lang="en-US" sz="2800"/>
          </a:p>
          <a:p>
            <a:pPr eaLnBrk="1" hangingPunct="1">
              <a:lnSpc>
                <a:spcPct val="90000"/>
              </a:lnSpc>
            </a:pPr>
            <a:r>
              <a:rPr lang="en-US" sz="2800"/>
              <a:t>Pengevaluasian kredit, penjadwalan produksi, pengendalian sediaan merupakan beberapa contoh keputusan ini</a:t>
            </a:r>
            <a:r>
              <a:rPr lang="id-ID" sz="2800"/>
              <a:t> </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a:noFill/>
        </p:spPr>
        <p:txBody>
          <a:bodyPr/>
          <a:lstStyle/>
          <a:p>
            <a:pPr eaLnBrk="1" hangingPunct="1"/>
            <a:r>
              <a:rPr lang="en-US"/>
              <a:t>Keputusan Tak Terstruktur</a:t>
            </a:r>
            <a:endParaRPr lang="id-ID"/>
          </a:p>
        </p:txBody>
      </p:sp>
      <p:sp>
        <p:nvSpPr>
          <p:cNvPr id="167939" name="Rectangle 3"/>
          <p:cNvSpPr>
            <a:spLocks noGrp="1" noRot="1" noChangeArrowheads="1"/>
          </p:cNvSpPr>
          <p:nvPr>
            <p:ph idx="1"/>
          </p:nvPr>
        </p:nvSpPr>
        <p:spPr/>
        <p:txBody>
          <a:bodyPr>
            <a:normAutofit lnSpcReduction="10000"/>
          </a:bodyPr>
          <a:lstStyle/>
          <a:p>
            <a:pPr marL="274320" indent="-274320" eaLnBrk="1" fontAlgn="auto" hangingPunct="1">
              <a:lnSpc>
                <a:spcPct val="90000"/>
              </a:lnSpc>
              <a:spcAft>
                <a:spcPts val="0"/>
              </a:spcAft>
              <a:buClr>
                <a:schemeClr val="accent3"/>
              </a:buClr>
              <a:buFont typeface="Wingdings 2"/>
              <a:buChar char=""/>
              <a:defRPr/>
            </a:pPr>
            <a:r>
              <a:rPr lang="en-US" sz="2900"/>
              <a:t>Keputusan tak terstruktur adalah keputusan yang penanganannya rumit, karena tidak terjadi berulang-ulang atau tidak selalu terjadi</a:t>
            </a:r>
          </a:p>
          <a:p>
            <a:pPr marL="274320" indent="-274320" eaLnBrk="1" fontAlgn="auto" hangingPunct="1">
              <a:lnSpc>
                <a:spcPct val="90000"/>
              </a:lnSpc>
              <a:spcAft>
                <a:spcPts val="0"/>
              </a:spcAft>
              <a:buClr>
                <a:schemeClr val="accent3"/>
              </a:buClr>
              <a:buFont typeface="Wingdings 2"/>
              <a:buChar char=""/>
              <a:defRPr/>
            </a:pPr>
            <a:r>
              <a:rPr lang="en-US" sz="2900"/>
              <a:t>Keputusan ini menuntut pengalaman dan berbagai sumber yang bersifat eksternal Keputusan ini umumnya terjadi pada manajemen tingkat atas</a:t>
            </a:r>
          </a:p>
          <a:p>
            <a:pPr marL="274320" indent="-274320" eaLnBrk="1" fontAlgn="auto" hangingPunct="1">
              <a:lnSpc>
                <a:spcPct val="90000"/>
              </a:lnSpc>
              <a:spcAft>
                <a:spcPts val="0"/>
              </a:spcAft>
              <a:buClr>
                <a:schemeClr val="accent3"/>
              </a:buClr>
              <a:buFont typeface="Wingdings 2"/>
              <a:buChar char=""/>
              <a:defRPr/>
            </a:pPr>
            <a:r>
              <a:rPr lang="en-US" sz="2900"/>
              <a:t>Pengembangan teknologi baru, keputusan untuk bergabung dengan perusahaan lain,  dan perekrutan eksekutif merupakan contoh keputusan yang tak terstruktur</a:t>
            </a:r>
            <a:r>
              <a:rPr lang="id-ID" sz="2900"/>
              <a:t> </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endParaRPr lang="id-ID"/>
          </a:p>
        </p:txBody>
      </p:sp>
      <p:sp>
        <p:nvSpPr>
          <p:cNvPr id="90115" name="Content Placeholder 2"/>
          <p:cNvSpPr>
            <a:spLocks noGrp="1"/>
          </p:cNvSpPr>
          <p:nvPr>
            <p:ph idx="1"/>
          </p:nvPr>
        </p:nvSpPr>
        <p:spPr/>
        <p:txBody>
          <a:bodyPr/>
          <a:lstStyle/>
          <a:p>
            <a:endParaRPr lang="id-ID"/>
          </a:p>
        </p:txBody>
      </p:sp>
      <p:pic>
        <p:nvPicPr>
          <p:cNvPr id="90116" name="Picture 2"/>
          <p:cNvPicPr>
            <a:picLocks noChangeAspect="1" noChangeArrowheads="1"/>
          </p:cNvPicPr>
          <p:nvPr/>
        </p:nvPicPr>
        <p:blipFill>
          <a:blip r:embed="rId3"/>
          <a:srcRect/>
          <a:stretch>
            <a:fillRect/>
          </a:stretch>
        </p:blipFill>
        <p:spPr bwMode="auto">
          <a:xfrm>
            <a:off x="428625" y="285750"/>
            <a:ext cx="8286750" cy="61436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457200" y="0"/>
            <a:ext cx="8385175" cy="1127125"/>
          </a:xfrm>
          <a:prstGeom prst="rect">
            <a:avLst/>
          </a:prstGeom>
          <a:noFill/>
          <a:ln w="9525">
            <a:noFill/>
            <a:round/>
            <a:headEnd/>
            <a:tailEnd/>
          </a:ln>
          <a:effectLst/>
        </p:spPr>
        <p:txBody>
          <a:bodyPr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4400">
                <a:solidFill>
                  <a:srgbClr val="000000"/>
                </a:solidFill>
                <a:effectLst>
                  <a:outerShdw blurRad="38100" dist="38100" dir="2700000" algn="tl">
                    <a:srgbClr val="C0C0C0"/>
                  </a:outerShdw>
                </a:effectLst>
                <a:latin typeface="Arial" pitchFamily="34" charset="0"/>
              </a:rPr>
              <a:t>Teknologi Informasi </a:t>
            </a:r>
            <a:r>
              <a:rPr lang="en-US" sz="2000">
                <a:solidFill>
                  <a:srgbClr val="000000"/>
                </a:solidFill>
                <a:effectLst>
                  <a:outerShdw blurRad="38100" dist="38100" dir="2700000" algn="tl">
                    <a:srgbClr val="C0C0C0"/>
                  </a:outerShdw>
                </a:effectLst>
                <a:latin typeface="Arial" pitchFamily="34" charset="0"/>
              </a:rPr>
              <a:t>(Haag, 2000)</a:t>
            </a:r>
          </a:p>
        </p:txBody>
      </p:sp>
      <p:sp>
        <p:nvSpPr>
          <p:cNvPr id="14339" name="Text Box 3"/>
          <p:cNvSpPr txBox="1">
            <a:spLocks noChangeArrowheads="1"/>
          </p:cNvSpPr>
          <p:nvPr/>
        </p:nvSpPr>
        <p:spPr bwMode="auto">
          <a:xfrm>
            <a:off x="304800" y="1066800"/>
            <a:ext cx="8839200" cy="5029200"/>
          </a:xfrm>
          <a:prstGeom prst="rect">
            <a:avLst/>
          </a:prstGeom>
          <a:noFill/>
          <a:ln w="9525">
            <a:noFill/>
            <a:round/>
            <a:headEnd/>
            <a:tailEnd/>
          </a:ln>
          <a:effectLst/>
        </p:spPr>
        <p:txBody>
          <a:bodyPr/>
          <a:lstStyle/>
          <a:p>
            <a:pPr marL="341313" indent="-341313">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4000" b="1">
                <a:solidFill>
                  <a:srgbClr val="FF00FF"/>
                </a:solidFill>
                <a:effectLst>
                  <a:outerShdw blurRad="38100" dist="38100" dir="2700000" algn="tl">
                    <a:srgbClr val="C0C0C0"/>
                  </a:outerShdw>
                </a:effectLst>
                <a:latin typeface="Arial" pitchFamily="34" charset="0"/>
              </a:rPr>
              <a:t>Hardware, </a:t>
            </a:r>
          </a:p>
          <a:p>
            <a:pPr marL="341313" indent="-341313">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4000" b="1">
                <a:solidFill>
                  <a:srgbClr val="FF00FF"/>
                </a:solidFill>
                <a:effectLst>
                  <a:outerShdw blurRad="38100" dist="38100" dir="2700000" algn="tl">
                    <a:srgbClr val="C0C0C0"/>
                  </a:outerShdw>
                </a:effectLst>
                <a:latin typeface="Arial" pitchFamily="34" charset="0"/>
              </a:rPr>
              <a:t>Software,</a:t>
            </a:r>
          </a:p>
          <a:p>
            <a:pPr marL="341313" indent="-341313">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4000" b="1">
                <a:solidFill>
                  <a:srgbClr val="FF00FF"/>
                </a:solidFill>
                <a:effectLst>
                  <a:outerShdw blurRad="38100" dist="38100" dir="2700000" algn="tl">
                    <a:srgbClr val="C0C0C0"/>
                  </a:outerShdw>
                </a:effectLst>
                <a:latin typeface="Arial" pitchFamily="34" charset="0"/>
              </a:rPr>
              <a:t>Telecomunication Network.</a:t>
            </a:r>
          </a:p>
          <a:p>
            <a:pPr marL="341313" indent="-341313">
              <a:spcBef>
                <a:spcPts val="800"/>
              </a:spcBef>
              <a:buFont typeface="Arial" pitchFamily="34" charset="0"/>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sz="4000">
              <a:solidFill>
                <a:srgbClr val="FF00FF"/>
              </a:solidFill>
              <a:effectLst>
                <a:outerShdw blurRad="38100" dist="38100" dir="2700000" algn="tl">
                  <a:srgbClr val="C0C0C0"/>
                </a:outerShdw>
              </a:effectLst>
              <a:latin typeface="Arial" pitchFamily="34" charset="0"/>
            </a:endParaRPr>
          </a:p>
          <a:p>
            <a:pPr marL="341313" indent="-341313">
              <a:spcBef>
                <a:spcPts val="800"/>
              </a:spcBef>
              <a:buFont typeface="Arial" pitchFamily="34" charset="0"/>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sz="4000">
              <a:solidFill>
                <a:srgbClr val="000000"/>
              </a:solidFill>
              <a:effectLst>
                <a:outerShdw blurRad="38100" dist="38100" dir="2700000" algn="tl">
                  <a:srgbClr val="C0C0C0"/>
                </a:outerShdw>
              </a:effectLst>
              <a:latin typeface="Arial" pitchFamily="34" charset="0"/>
            </a:endParaRPr>
          </a:p>
          <a:p>
            <a:pPr marL="341313" indent="-341313">
              <a:spcBef>
                <a:spcPts val="8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sz="3200">
              <a:solidFill>
                <a:srgbClr val="000000"/>
              </a:solidFill>
              <a:effectLst>
                <a:outerShdw blurRad="38100" dist="38100" dir="2700000" algn="tl">
                  <a:srgbClr val="C0C0C0"/>
                </a:outerShdw>
              </a:effectLst>
              <a:latin typeface="Arial" pitchFamily="34" charset="0"/>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2176</TotalTime>
  <Words>4372</Words>
  <Application>Microsoft Office PowerPoint</Application>
  <PresentationFormat>On-screen Show (4:3)</PresentationFormat>
  <Paragraphs>473</Paragraphs>
  <Slides>86</Slides>
  <Notes>14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4</vt:i4>
      </vt:variant>
      <vt:variant>
        <vt:lpstr>Slide Titles</vt:lpstr>
      </vt:variant>
      <vt:variant>
        <vt:i4>86</vt:i4>
      </vt:variant>
    </vt:vector>
  </HeadingPairs>
  <TitlesOfParts>
    <vt:vector size="98" baseType="lpstr">
      <vt:lpstr>Aharoni</vt:lpstr>
      <vt:lpstr>Arial</vt:lpstr>
      <vt:lpstr>Impact</vt:lpstr>
      <vt:lpstr>Times New Roman</vt:lpstr>
      <vt:lpstr>Verdana</vt:lpstr>
      <vt:lpstr>Wingdings</vt:lpstr>
      <vt:lpstr>Wingdings 2</vt:lpstr>
      <vt:lpstr>Default Design</vt:lpstr>
      <vt:lpstr>Micrografx FlowCharter 7 Document</vt:lpstr>
      <vt:lpstr>Clip</vt:lpstr>
      <vt:lpstr>WordArt 2.0</vt:lpstr>
      <vt:lpstr>ABC FlowCharter</vt:lpstr>
      <vt:lpstr>SESSION   3</vt:lpstr>
      <vt:lpstr>  Konsep dan  Definisi</vt:lpstr>
      <vt:lpstr>Konsep  dan  Definisi</vt:lpstr>
      <vt:lpstr>Konsep  dan  Definisi</vt:lpstr>
      <vt:lpstr>Information Systems</vt:lpstr>
      <vt:lpstr>Information Systems</vt:lpstr>
      <vt:lpstr>Komponen Sistem Informasi</vt:lpstr>
      <vt:lpstr>Komponen Sistem Informasi</vt:lpstr>
      <vt:lpstr>PowerPoint Presentation</vt:lpstr>
      <vt:lpstr>PowerPoint Presentation</vt:lpstr>
      <vt:lpstr>1. Central Processing Unit (CPU)</vt:lpstr>
      <vt:lpstr>CPU (lanjutan)</vt:lpstr>
      <vt:lpstr>How the CPU Works</vt:lpstr>
      <vt:lpstr> Cara kerja CPU </vt:lpstr>
      <vt:lpstr> Cara kerja CPU </vt:lpstr>
      <vt:lpstr> 2. Main Memory </vt:lpstr>
      <vt:lpstr> 2. Main Memory </vt:lpstr>
      <vt:lpstr> 2. Main Memory/Semiconductor </vt:lpstr>
      <vt:lpstr> 2. Main Memory </vt:lpstr>
      <vt:lpstr>3. Secondary Storage</vt:lpstr>
      <vt:lpstr>4. Input devices,</vt:lpstr>
      <vt:lpstr> 5. output devices</vt:lpstr>
      <vt:lpstr>6. Peralatan teknologi komunikasi</vt:lpstr>
      <vt:lpstr>PowerPoint Presentation</vt:lpstr>
      <vt:lpstr>PowerPoint Presentation</vt:lpstr>
      <vt:lpstr>Fungsi dari Operating System</vt:lpstr>
      <vt:lpstr>Alien Software</vt:lpstr>
      <vt:lpstr>Alien Software</vt:lpstr>
      <vt:lpstr>NETWORKING  dan TELEKOMUNIKASI</vt:lpstr>
      <vt:lpstr>ELEMENT2 KUNCI DARI TELEKOMUNIKASI DAN NETWORKING</vt:lpstr>
      <vt:lpstr>ELEMEN KUNCI DARI TELEKOMUNIKASI DAN NETWORKING</vt:lpstr>
      <vt:lpstr>ELEMENT KUNCI DARI TELEKOMUNIKASI DAN NETWORKING</vt:lpstr>
      <vt:lpstr>ELEMEN KUNCI DARI TELEKOMUNIKASI DAN NETWORKING</vt:lpstr>
      <vt:lpstr>ing FUNGSI NETWORK</vt:lpstr>
      <vt:lpstr>ing FUNGSI NETWORK</vt:lpstr>
      <vt:lpstr>Communication - Kategori Applikasi Internet</vt:lpstr>
      <vt:lpstr>Moda Komunikasi </vt:lpstr>
      <vt:lpstr>Communication- Time/Place Framework</vt:lpstr>
      <vt:lpstr>Collaboration – Tools (Groupware) </vt:lpstr>
      <vt:lpstr>Collaboration – Tools (Groupware) </vt:lpstr>
      <vt:lpstr>Telecommuting – Web-based Application</vt:lpstr>
      <vt:lpstr>Telecommuting – Web-based Application</vt:lpstr>
      <vt:lpstr> Jenis-Jenis Networks</vt:lpstr>
      <vt:lpstr>ELEMEN KUNCI DARI TELEKOMUNIKASI DAN NETWORKING</vt:lpstr>
      <vt:lpstr>ELEMEN KUNCI DARI TELEKOMUNIKASI DAN NETWORKING</vt:lpstr>
      <vt:lpstr> </vt:lpstr>
      <vt:lpstr>Wireless Local Area Networks (WLANs)</vt:lpstr>
      <vt:lpstr>ELEMEN KUNCI DARI TELEKOMUNIKASI DAN NETWORKING</vt:lpstr>
      <vt:lpstr>PowerPoint Presentation</vt:lpstr>
      <vt:lpstr>WiMax</vt:lpstr>
      <vt:lpstr>ELEMEN KUNCI DARI TELEKOMUNIKASI DAN NETWORKING</vt:lpstr>
      <vt:lpstr>Jejaring Nirkabel dan Akses Internet</vt:lpstr>
      <vt:lpstr>Bluetooth dan PAN</vt:lpstr>
      <vt:lpstr>Enterprise Network dan Backbone Network</vt:lpstr>
      <vt:lpstr>Infrared</vt:lpstr>
      <vt:lpstr>ELEMEN KUNCI DARI TELEKOMUNIKASI DAN NETWORKING</vt:lpstr>
      <vt:lpstr>Network Topologies</vt:lpstr>
      <vt:lpstr>ELEMEN KUNCI DARI TELEKOMUNIKASI DAN NETWORKING</vt:lpstr>
      <vt:lpstr>Common LAN Topologies Star</vt:lpstr>
      <vt:lpstr>Common LAN Topologies Ring</vt:lpstr>
      <vt:lpstr>Common LAN Topologies Bus</vt:lpstr>
      <vt:lpstr>PowerPoint Presentation</vt:lpstr>
      <vt:lpstr> Internet</vt:lpstr>
      <vt:lpstr>ELEMEN KUNCI DARI TELEKOMUNIKASI DAN NETWORKING</vt:lpstr>
      <vt:lpstr>Intranet dan Extranet</vt:lpstr>
      <vt:lpstr>World Wide Web</vt:lpstr>
      <vt:lpstr>WWW (lanjutan)</vt:lpstr>
      <vt:lpstr>Network Applications</vt:lpstr>
      <vt:lpstr>Communication</vt:lpstr>
      <vt:lpstr>Collaboration</vt:lpstr>
      <vt:lpstr>Groupware</vt:lpstr>
      <vt:lpstr>Groupware (lanjutan)</vt:lpstr>
      <vt:lpstr>E-Learning dan Distance Learning</vt:lpstr>
      <vt:lpstr>Manfaat E-Learning</vt:lpstr>
      <vt:lpstr>Kekurangan E-Learning</vt:lpstr>
      <vt:lpstr>E-Learning (lanjutan)</vt:lpstr>
      <vt:lpstr>Global Positioning Systems</vt:lpstr>
      <vt:lpstr>EDI (Electronic Data Interchange)</vt:lpstr>
      <vt:lpstr>EDI (lanjutan)</vt:lpstr>
      <vt:lpstr>PowerPoint Presentation</vt:lpstr>
      <vt:lpstr>Proses Pembuatan Keputusan menurut H. Simon</vt:lpstr>
      <vt:lpstr>Macam Keputusan</vt:lpstr>
      <vt:lpstr>Keputusan Terstruktur</vt:lpstr>
      <vt:lpstr>Keputusan Semiterstruktur</vt:lpstr>
      <vt:lpstr>Keputusan Tak Terstruktur</vt:lpstr>
      <vt:lpstr>PowerPoint Presentation</vt:lpstr>
    </vt:vector>
  </TitlesOfParts>
  <Company>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My Komp</dc:creator>
  <cp:lastModifiedBy>febriyanti panjaitan</cp:lastModifiedBy>
  <cp:revision>287</cp:revision>
  <dcterms:created xsi:type="dcterms:W3CDTF">2009-05-12T07:57:29Z</dcterms:created>
  <dcterms:modified xsi:type="dcterms:W3CDTF">2019-09-23T04:54:51Z</dcterms:modified>
</cp:coreProperties>
</file>