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sldIdLst>
    <p:sldId id="256" r:id="rId2"/>
    <p:sldId id="340" r:id="rId3"/>
    <p:sldId id="309" r:id="rId4"/>
    <p:sldId id="257" r:id="rId5"/>
    <p:sldId id="263" r:id="rId6"/>
    <p:sldId id="260" r:id="rId7"/>
    <p:sldId id="370" r:id="rId8"/>
    <p:sldId id="371" r:id="rId9"/>
    <p:sldId id="341" r:id="rId10"/>
    <p:sldId id="300" r:id="rId11"/>
    <p:sldId id="269" r:id="rId12"/>
    <p:sldId id="270" r:id="rId13"/>
    <p:sldId id="265" r:id="rId14"/>
    <p:sldId id="272" r:id="rId15"/>
    <p:sldId id="293" r:id="rId16"/>
    <p:sldId id="273" r:id="rId17"/>
    <p:sldId id="275" r:id="rId18"/>
    <p:sldId id="276" r:id="rId19"/>
    <p:sldId id="342" r:id="rId20"/>
    <p:sldId id="343" r:id="rId21"/>
    <p:sldId id="294" r:id="rId22"/>
    <p:sldId id="278" r:id="rId23"/>
    <p:sldId id="283" r:id="rId24"/>
    <p:sldId id="296" r:id="rId25"/>
    <p:sldId id="298" r:id="rId26"/>
    <p:sldId id="299" r:id="rId27"/>
    <p:sldId id="301" r:id="rId28"/>
    <p:sldId id="305" r:id="rId29"/>
    <p:sldId id="307" r:id="rId30"/>
    <p:sldId id="308" r:id="rId31"/>
    <p:sldId id="304" r:id="rId32"/>
    <p:sldId id="303" r:id="rId33"/>
    <p:sldId id="302" r:id="rId34"/>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40" y="3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20A5F5-3E3E-433E-ACE8-A7493D1FD66A}" type="datetimeFigureOut">
              <a:rPr lang="id-ID" smtClean="0"/>
              <a:t>05/11/2020</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D9FA03-92E0-47C6-9A26-9924CF2D5718}" type="slidenum">
              <a:rPr lang="id-ID" smtClean="0"/>
              <a:t>‹#›</a:t>
            </a:fld>
            <a:endParaRPr lang="id-ID"/>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p:sp>
      <p:sp>
        <p:nvSpPr>
          <p:cNvPr id="4198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198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200">
                <a:solidFill>
                  <a:schemeClr val="tx1"/>
                </a:solidFill>
                <a:latin typeface="Times New Roman" panose="02020603050405020304" pitchFamily="18" charset="0"/>
              </a:defRPr>
            </a:lvl1pPr>
            <a:lvl2pPr marL="742950" indent="-285750">
              <a:defRPr kumimoji="1" sz="1200">
                <a:solidFill>
                  <a:schemeClr val="tx1"/>
                </a:solidFill>
                <a:latin typeface="Times New Roman" panose="02020603050405020304" pitchFamily="18" charset="0"/>
              </a:defRPr>
            </a:lvl2pPr>
            <a:lvl3pPr marL="1143000" indent="-228600">
              <a:defRPr kumimoji="1" sz="1200">
                <a:solidFill>
                  <a:schemeClr val="tx1"/>
                </a:solidFill>
                <a:latin typeface="Times New Roman" panose="02020603050405020304" pitchFamily="18" charset="0"/>
              </a:defRPr>
            </a:lvl3pPr>
            <a:lvl4pPr marL="1600200" indent="-228600">
              <a:defRPr kumimoji="1" sz="1200">
                <a:solidFill>
                  <a:schemeClr val="tx1"/>
                </a:solidFill>
                <a:latin typeface="Times New Roman" panose="02020603050405020304" pitchFamily="18" charset="0"/>
              </a:defRPr>
            </a:lvl4pPr>
            <a:lvl5pPr marL="2057400" indent="-228600">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fld id="{3DD39D0A-65EE-4CC3-AEC9-526A83F5ECA9}" type="slidenum">
              <a:rPr kumimoji="0" lang="en-US" altLang="en-US"/>
              <a:t>22</a:t>
            </a:fld>
            <a:endParaRPr kumimoji="0"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p:sp>
      <p:sp>
        <p:nvSpPr>
          <p:cNvPr id="5222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222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200">
                <a:solidFill>
                  <a:schemeClr val="tx1"/>
                </a:solidFill>
                <a:latin typeface="Times New Roman" panose="02020603050405020304" pitchFamily="18" charset="0"/>
              </a:defRPr>
            </a:lvl1pPr>
            <a:lvl2pPr marL="742950" indent="-285750">
              <a:defRPr kumimoji="1" sz="1200">
                <a:solidFill>
                  <a:schemeClr val="tx1"/>
                </a:solidFill>
                <a:latin typeface="Times New Roman" panose="02020603050405020304" pitchFamily="18" charset="0"/>
              </a:defRPr>
            </a:lvl2pPr>
            <a:lvl3pPr marL="1143000" indent="-228600">
              <a:defRPr kumimoji="1" sz="1200">
                <a:solidFill>
                  <a:schemeClr val="tx1"/>
                </a:solidFill>
                <a:latin typeface="Times New Roman" panose="02020603050405020304" pitchFamily="18" charset="0"/>
              </a:defRPr>
            </a:lvl3pPr>
            <a:lvl4pPr marL="1600200" indent="-228600">
              <a:defRPr kumimoji="1" sz="1200">
                <a:solidFill>
                  <a:schemeClr val="tx1"/>
                </a:solidFill>
                <a:latin typeface="Times New Roman" panose="02020603050405020304" pitchFamily="18" charset="0"/>
              </a:defRPr>
            </a:lvl4pPr>
            <a:lvl5pPr marL="2057400" indent="-228600">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fld id="{F420CAA9-9050-48C8-A7A2-213A2AF34976}" type="slidenum">
              <a:rPr kumimoji="0" lang="en-US" altLang="en-US"/>
              <a:t>23</a:t>
            </a:fld>
            <a:endParaRPr kumimoji="0"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p:sp>
      <p:sp>
        <p:nvSpPr>
          <p:cNvPr id="87043" name="Notes Placeholder 2"/>
          <p:cNvSpPr>
            <a:spLocks noGrp="1"/>
          </p:cNvSpPr>
          <p:nvPr>
            <p:ph type="body" idx="1"/>
          </p:nvPr>
        </p:nvSpPr>
        <p:spPr/>
        <p:txBody>
          <a:bodyPr wrap="square" lIns="91440" tIns="45720" rIns="91440" bIns="45720" anchor="t"/>
          <a:lstStyle/>
          <a:p>
            <a:pPr lvl="0"/>
            <a:endParaRPr lang="en-US" altLang="en-US" dirty="0"/>
          </a:p>
        </p:txBody>
      </p:sp>
      <p:sp>
        <p:nvSpPr>
          <p:cNvPr id="87044"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en-US" dirty="0"/>
              <a:t>24</a:t>
            </a:fld>
            <a:endParaRPr lang="en-US"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p:sp>
      <p:sp>
        <p:nvSpPr>
          <p:cNvPr id="92163" name="Notes Placeholder 2"/>
          <p:cNvSpPr>
            <a:spLocks noGrp="1"/>
          </p:cNvSpPr>
          <p:nvPr>
            <p:ph type="body" idx="1"/>
          </p:nvPr>
        </p:nvSpPr>
        <p:spPr/>
        <p:txBody>
          <a:bodyPr wrap="square" lIns="91440" tIns="45720" rIns="91440" bIns="45720" anchor="t"/>
          <a:lstStyle/>
          <a:p>
            <a:pPr lvl="0"/>
            <a:endParaRPr lang="en-US" altLang="en-US" dirty="0"/>
          </a:p>
        </p:txBody>
      </p:sp>
      <p:sp>
        <p:nvSpPr>
          <p:cNvPr id="92164"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en-US" dirty="0"/>
              <a:t>26</a:t>
            </a:fld>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p:sp>
      <p:sp>
        <p:nvSpPr>
          <p:cNvPr id="2765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765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200">
                <a:solidFill>
                  <a:schemeClr val="tx1"/>
                </a:solidFill>
                <a:latin typeface="Times New Roman" panose="02020603050405020304" pitchFamily="18" charset="0"/>
              </a:defRPr>
            </a:lvl1pPr>
            <a:lvl2pPr marL="742950" indent="-285750">
              <a:defRPr kumimoji="1" sz="1200">
                <a:solidFill>
                  <a:schemeClr val="tx1"/>
                </a:solidFill>
                <a:latin typeface="Times New Roman" panose="02020603050405020304" pitchFamily="18" charset="0"/>
              </a:defRPr>
            </a:lvl2pPr>
            <a:lvl3pPr marL="1143000" indent="-228600">
              <a:defRPr kumimoji="1" sz="1200">
                <a:solidFill>
                  <a:schemeClr val="tx1"/>
                </a:solidFill>
                <a:latin typeface="Times New Roman" panose="02020603050405020304" pitchFamily="18" charset="0"/>
              </a:defRPr>
            </a:lvl3pPr>
            <a:lvl4pPr marL="1600200" indent="-228600">
              <a:defRPr kumimoji="1" sz="1200">
                <a:solidFill>
                  <a:schemeClr val="tx1"/>
                </a:solidFill>
                <a:latin typeface="Times New Roman" panose="02020603050405020304" pitchFamily="18" charset="0"/>
              </a:defRPr>
            </a:lvl4pPr>
            <a:lvl5pPr marL="2057400" indent="-228600">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fld id="{CCE2F9E3-8982-4E81-AA5A-7966BD4A6214}" type="slidenum">
              <a:rPr kumimoji="0" lang="en-US" altLang="en-US"/>
              <a:t>14</a:t>
            </a:fld>
            <a:endParaRPr kumimoji="0"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p:sp>
      <p:sp>
        <p:nvSpPr>
          <p:cNvPr id="3174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174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200">
                <a:solidFill>
                  <a:schemeClr val="tx1"/>
                </a:solidFill>
                <a:latin typeface="Times New Roman" panose="02020603050405020304" pitchFamily="18" charset="0"/>
              </a:defRPr>
            </a:lvl1pPr>
            <a:lvl2pPr marL="742950" indent="-285750">
              <a:defRPr kumimoji="1" sz="1200">
                <a:solidFill>
                  <a:schemeClr val="tx1"/>
                </a:solidFill>
                <a:latin typeface="Times New Roman" panose="02020603050405020304" pitchFamily="18" charset="0"/>
              </a:defRPr>
            </a:lvl2pPr>
            <a:lvl3pPr marL="1143000" indent="-228600">
              <a:defRPr kumimoji="1" sz="1200">
                <a:solidFill>
                  <a:schemeClr val="tx1"/>
                </a:solidFill>
                <a:latin typeface="Times New Roman" panose="02020603050405020304" pitchFamily="18" charset="0"/>
              </a:defRPr>
            </a:lvl3pPr>
            <a:lvl4pPr marL="1600200" indent="-228600">
              <a:defRPr kumimoji="1" sz="1200">
                <a:solidFill>
                  <a:schemeClr val="tx1"/>
                </a:solidFill>
                <a:latin typeface="Times New Roman" panose="02020603050405020304" pitchFamily="18" charset="0"/>
              </a:defRPr>
            </a:lvl4pPr>
            <a:lvl5pPr marL="2057400" indent="-228600">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fld id="{A3FA48AF-6648-4FE7-9DD0-B0C1A1FDEF51}" type="slidenum">
              <a:rPr kumimoji="0" lang="en-US" altLang="en-US"/>
              <a:t>15</a:t>
            </a:fld>
            <a:endParaRPr kumimoji="0"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p:sp>
      <p:sp>
        <p:nvSpPr>
          <p:cNvPr id="2969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970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200">
                <a:solidFill>
                  <a:schemeClr val="tx1"/>
                </a:solidFill>
                <a:latin typeface="Times New Roman" panose="02020603050405020304" pitchFamily="18" charset="0"/>
              </a:defRPr>
            </a:lvl1pPr>
            <a:lvl2pPr marL="742950" indent="-285750">
              <a:defRPr kumimoji="1" sz="1200">
                <a:solidFill>
                  <a:schemeClr val="tx1"/>
                </a:solidFill>
                <a:latin typeface="Times New Roman" panose="02020603050405020304" pitchFamily="18" charset="0"/>
              </a:defRPr>
            </a:lvl2pPr>
            <a:lvl3pPr marL="1143000" indent="-228600">
              <a:defRPr kumimoji="1" sz="1200">
                <a:solidFill>
                  <a:schemeClr val="tx1"/>
                </a:solidFill>
                <a:latin typeface="Times New Roman" panose="02020603050405020304" pitchFamily="18" charset="0"/>
              </a:defRPr>
            </a:lvl3pPr>
            <a:lvl4pPr marL="1600200" indent="-228600">
              <a:defRPr kumimoji="1" sz="1200">
                <a:solidFill>
                  <a:schemeClr val="tx1"/>
                </a:solidFill>
                <a:latin typeface="Times New Roman" panose="02020603050405020304" pitchFamily="18" charset="0"/>
              </a:defRPr>
            </a:lvl4pPr>
            <a:lvl5pPr marL="2057400" indent="-228600">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fld id="{7AF85D61-0ED0-4C60-84B6-97BD1CD07291}" type="slidenum">
              <a:rPr kumimoji="0" lang="en-US" altLang="en-US"/>
              <a:t>16</a:t>
            </a:fld>
            <a:endParaRPr kumimoji="0"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p:sp>
      <p:sp>
        <p:nvSpPr>
          <p:cNvPr id="3584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584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200">
                <a:solidFill>
                  <a:schemeClr val="tx1"/>
                </a:solidFill>
                <a:latin typeface="Times New Roman" panose="02020603050405020304" pitchFamily="18" charset="0"/>
              </a:defRPr>
            </a:lvl1pPr>
            <a:lvl2pPr marL="742950" indent="-285750">
              <a:defRPr kumimoji="1" sz="1200">
                <a:solidFill>
                  <a:schemeClr val="tx1"/>
                </a:solidFill>
                <a:latin typeface="Times New Roman" panose="02020603050405020304" pitchFamily="18" charset="0"/>
              </a:defRPr>
            </a:lvl2pPr>
            <a:lvl3pPr marL="1143000" indent="-228600">
              <a:defRPr kumimoji="1" sz="1200">
                <a:solidFill>
                  <a:schemeClr val="tx1"/>
                </a:solidFill>
                <a:latin typeface="Times New Roman" panose="02020603050405020304" pitchFamily="18" charset="0"/>
              </a:defRPr>
            </a:lvl3pPr>
            <a:lvl4pPr marL="1600200" indent="-228600">
              <a:defRPr kumimoji="1" sz="1200">
                <a:solidFill>
                  <a:schemeClr val="tx1"/>
                </a:solidFill>
                <a:latin typeface="Times New Roman" panose="02020603050405020304" pitchFamily="18" charset="0"/>
              </a:defRPr>
            </a:lvl4pPr>
            <a:lvl5pPr marL="2057400" indent="-228600">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fld id="{007C0940-7564-4AF5-96DF-00A672996A1F}" type="slidenum">
              <a:rPr kumimoji="0" lang="en-US" altLang="en-US"/>
              <a:t>17</a:t>
            </a:fld>
            <a:endParaRPr kumimoji="0"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p:sp>
      <p:sp>
        <p:nvSpPr>
          <p:cNvPr id="3789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789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200">
                <a:solidFill>
                  <a:schemeClr val="tx1"/>
                </a:solidFill>
                <a:latin typeface="Times New Roman" panose="02020603050405020304" pitchFamily="18" charset="0"/>
              </a:defRPr>
            </a:lvl1pPr>
            <a:lvl2pPr marL="742950" indent="-285750">
              <a:defRPr kumimoji="1" sz="1200">
                <a:solidFill>
                  <a:schemeClr val="tx1"/>
                </a:solidFill>
                <a:latin typeface="Times New Roman" panose="02020603050405020304" pitchFamily="18" charset="0"/>
              </a:defRPr>
            </a:lvl2pPr>
            <a:lvl3pPr marL="1143000" indent="-228600">
              <a:defRPr kumimoji="1" sz="1200">
                <a:solidFill>
                  <a:schemeClr val="tx1"/>
                </a:solidFill>
                <a:latin typeface="Times New Roman" panose="02020603050405020304" pitchFamily="18" charset="0"/>
              </a:defRPr>
            </a:lvl3pPr>
            <a:lvl4pPr marL="1600200" indent="-228600">
              <a:defRPr kumimoji="1" sz="1200">
                <a:solidFill>
                  <a:schemeClr val="tx1"/>
                </a:solidFill>
                <a:latin typeface="Times New Roman" panose="02020603050405020304" pitchFamily="18" charset="0"/>
              </a:defRPr>
            </a:lvl4pPr>
            <a:lvl5pPr marL="2057400" indent="-228600">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fld id="{405DE658-E011-4919-9E02-F8BB8FA0F3C0}" type="slidenum">
              <a:rPr kumimoji="0" lang="en-US" altLang="en-US"/>
              <a:t>18</a:t>
            </a:fld>
            <a:endParaRPr kumimoji="0"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p:sp>
      <p:sp>
        <p:nvSpPr>
          <p:cNvPr id="4403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403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200">
                <a:solidFill>
                  <a:schemeClr val="tx1"/>
                </a:solidFill>
                <a:latin typeface="Times New Roman" panose="02020603050405020304" pitchFamily="18" charset="0"/>
              </a:defRPr>
            </a:lvl1pPr>
            <a:lvl2pPr marL="742950" indent="-285750">
              <a:defRPr kumimoji="1" sz="1200">
                <a:solidFill>
                  <a:schemeClr val="tx1"/>
                </a:solidFill>
                <a:latin typeface="Times New Roman" panose="02020603050405020304" pitchFamily="18" charset="0"/>
              </a:defRPr>
            </a:lvl2pPr>
            <a:lvl3pPr marL="1143000" indent="-228600">
              <a:defRPr kumimoji="1" sz="1200">
                <a:solidFill>
                  <a:schemeClr val="tx1"/>
                </a:solidFill>
                <a:latin typeface="Times New Roman" panose="02020603050405020304" pitchFamily="18" charset="0"/>
              </a:defRPr>
            </a:lvl3pPr>
            <a:lvl4pPr marL="1600200" indent="-228600">
              <a:defRPr kumimoji="1" sz="1200">
                <a:solidFill>
                  <a:schemeClr val="tx1"/>
                </a:solidFill>
                <a:latin typeface="Times New Roman" panose="02020603050405020304" pitchFamily="18" charset="0"/>
              </a:defRPr>
            </a:lvl4pPr>
            <a:lvl5pPr marL="2057400" indent="-228600">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fld id="{9534A126-B3FF-4D06-AFD8-3F52108ADAA6}" type="slidenum">
              <a:rPr kumimoji="0" lang="en-US" altLang="en-US"/>
              <a:t>19</a:t>
            </a:fld>
            <a:endParaRPr kumimoji="0"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p:sp>
      <p:sp>
        <p:nvSpPr>
          <p:cNvPr id="4608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608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200">
                <a:solidFill>
                  <a:schemeClr val="tx1"/>
                </a:solidFill>
                <a:latin typeface="Times New Roman" panose="02020603050405020304" pitchFamily="18" charset="0"/>
              </a:defRPr>
            </a:lvl1pPr>
            <a:lvl2pPr marL="742950" indent="-285750">
              <a:defRPr kumimoji="1" sz="1200">
                <a:solidFill>
                  <a:schemeClr val="tx1"/>
                </a:solidFill>
                <a:latin typeface="Times New Roman" panose="02020603050405020304" pitchFamily="18" charset="0"/>
              </a:defRPr>
            </a:lvl2pPr>
            <a:lvl3pPr marL="1143000" indent="-228600">
              <a:defRPr kumimoji="1" sz="1200">
                <a:solidFill>
                  <a:schemeClr val="tx1"/>
                </a:solidFill>
                <a:latin typeface="Times New Roman" panose="02020603050405020304" pitchFamily="18" charset="0"/>
              </a:defRPr>
            </a:lvl3pPr>
            <a:lvl4pPr marL="1600200" indent="-228600">
              <a:defRPr kumimoji="1" sz="1200">
                <a:solidFill>
                  <a:schemeClr val="tx1"/>
                </a:solidFill>
                <a:latin typeface="Times New Roman" panose="02020603050405020304" pitchFamily="18" charset="0"/>
              </a:defRPr>
            </a:lvl4pPr>
            <a:lvl5pPr marL="2057400" indent="-228600">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fld id="{A21C1835-7F76-47F2-B333-244BF3ABC5F7}" type="slidenum">
              <a:rPr kumimoji="0" lang="en-US" altLang="en-US"/>
              <a:t>20</a:t>
            </a:fld>
            <a:endParaRPr kumimoji="0"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p:sp>
      <p:sp>
        <p:nvSpPr>
          <p:cNvPr id="25603" name="Notes Placeholder 2"/>
          <p:cNvSpPr>
            <a:spLocks noGrp="1"/>
          </p:cNvSpPr>
          <p:nvPr>
            <p:ph type="body" idx="1"/>
          </p:nvPr>
        </p:nvSpPr>
        <p:spPr/>
        <p:txBody>
          <a:bodyPr wrap="square" lIns="91440" tIns="45720" rIns="91440" bIns="45720" anchor="t"/>
          <a:lstStyle/>
          <a:p>
            <a:pPr lvl="0"/>
            <a:endParaRPr lang="en-US" altLang="en-US" dirty="0"/>
          </a:p>
        </p:txBody>
      </p:sp>
      <p:sp>
        <p:nvSpPr>
          <p:cNvPr id="25604"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en-US" dirty="0"/>
              <a:t>21</a:t>
            </a:fld>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A63D636-D085-410E-8D3D-9AB36D2BFD19}" type="datetimeFigureOut">
              <a:rPr lang="id-ID" smtClean="0"/>
              <a:t>05/11/2020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34DEA4E-F8B7-4B9E-B528-F6F26BBEFC8C}" type="slidenum">
              <a:rPr lang="id-ID" smtClean="0"/>
              <a:t>‹#›</a:t>
            </a:fld>
            <a:endParaRPr lang="id-ID"/>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63D636-D085-410E-8D3D-9AB36D2BFD19}" type="datetimeFigureOut">
              <a:rPr lang="id-ID" smtClean="0"/>
              <a:t>05/11/2020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34DEA4E-F8B7-4B9E-B528-F6F26BBEFC8C}"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63D636-D085-410E-8D3D-9AB36D2BFD19}" type="datetimeFigureOut">
              <a:rPr lang="id-ID" smtClean="0"/>
              <a:t>05/11/2020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34DEA4E-F8B7-4B9E-B528-F6F26BBEFC8C}" type="slidenum">
              <a:rPr lang="id-ID" smtClean="0"/>
              <a:t>‹#›</a:t>
            </a:fld>
            <a:endParaRPr lang="id-I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Rectangle 3"/>
          <p:cNvSpPr/>
          <p:nvPr userDrawn="1"/>
        </p:nvSpPr>
        <p:spPr>
          <a:xfrm flipV="1">
            <a:off x="0" y="0"/>
            <a:ext cx="9144000" cy="6858000"/>
          </a:xfrm>
          <a:prstGeom prst="rect">
            <a:avLst/>
          </a:prstGeom>
          <a:solidFill>
            <a:srgbClr val="E0E3E6"/>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sp>
        <p:nvSpPr>
          <p:cNvPr id="5" name="Oval 4"/>
          <p:cNvSpPr/>
          <p:nvPr userDrawn="1"/>
        </p:nvSpPr>
        <p:spPr>
          <a:xfrm>
            <a:off x="1233488" y="58738"/>
            <a:ext cx="6669087" cy="6670675"/>
          </a:xfrm>
          <a:prstGeom prst="ellipse">
            <a:avLst/>
          </a:prstGeom>
          <a:solidFill>
            <a:schemeClr val="bg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sp>
        <p:nvSpPr>
          <p:cNvPr id="6" name="Oval 5"/>
          <p:cNvSpPr/>
          <p:nvPr userDrawn="1"/>
        </p:nvSpPr>
        <p:spPr>
          <a:xfrm>
            <a:off x="1001713" y="250825"/>
            <a:ext cx="890587" cy="890588"/>
          </a:xfrm>
          <a:prstGeom prst="ellipse">
            <a:avLst/>
          </a:prstGeom>
          <a:solidFill>
            <a:srgbClr val="FFCC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sp>
        <p:nvSpPr>
          <p:cNvPr id="7" name="TextBox 6"/>
          <p:cNvSpPr txBox="1">
            <a:spLocks noChangeArrowheads="1"/>
          </p:cNvSpPr>
          <p:nvPr userDrawn="1"/>
        </p:nvSpPr>
        <p:spPr bwMode="auto">
          <a:xfrm>
            <a:off x="1233488" y="393700"/>
            <a:ext cx="45815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defRPr/>
            </a:pPr>
            <a:r>
              <a:rPr lang="en-US" altLang="en-US" sz="3200">
                <a:solidFill>
                  <a:srgbClr val="B00027"/>
                </a:solidFill>
                <a:latin typeface="Arial Narrow" panose="020B0606020202030204" pitchFamily="34" charset="0"/>
                <a:ea typeface="Arial Narrow" panose="020B0606020202030204" pitchFamily="34" charset="0"/>
                <a:cs typeface="Arial Narrow" panose="020B0606020202030204" pitchFamily="34" charset="0"/>
              </a:rPr>
              <a:t>LEARNING OUTCOMES</a:t>
            </a:r>
          </a:p>
        </p:txBody>
      </p:sp>
      <p:pic>
        <p:nvPicPr>
          <p:cNvPr id="8" name="Picture 10" descr="4LTR_colorStrip.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9525"/>
            <a:ext cx="300038"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lide Number Placeholder 2"/>
          <p:cNvSpPr txBox="1"/>
          <p:nvPr userDrawn="1"/>
        </p:nvSpPr>
        <p:spPr>
          <a:xfrm>
            <a:off x="6721475" y="6483350"/>
            <a:ext cx="2411413" cy="365125"/>
          </a:xfrm>
          <a:prstGeom prst="rect">
            <a:avLst/>
          </a:prstGeom>
        </p:spPr>
        <p:txBody>
          <a:bodyPr anchor="b"/>
          <a:lstStyle>
            <a:lvl1pPr defTabSz="457200">
              <a:defRPr sz="2400">
                <a:solidFill>
                  <a:schemeClr val="tx1"/>
                </a:solidFill>
                <a:latin typeface="Times New Roman" panose="02020603050405020304" pitchFamily="18" charset="0"/>
              </a:defRPr>
            </a:lvl1pPr>
            <a:lvl2pPr marL="742950" indent="-285750" defTabSz="457200">
              <a:defRPr sz="2400">
                <a:solidFill>
                  <a:schemeClr val="tx1"/>
                </a:solidFill>
                <a:latin typeface="Times New Roman" panose="02020603050405020304" pitchFamily="18" charset="0"/>
              </a:defRPr>
            </a:lvl2pPr>
            <a:lvl3pPr marL="1143000" indent="-228600" defTabSz="457200">
              <a:defRPr sz="2400">
                <a:solidFill>
                  <a:schemeClr val="tx1"/>
                </a:solidFill>
                <a:latin typeface="Times New Roman" panose="02020603050405020304" pitchFamily="18" charset="0"/>
              </a:defRPr>
            </a:lvl3pPr>
            <a:lvl4pPr marL="1600200" indent="-228600" defTabSz="457200">
              <a:defRPr sz="2400">
                <a:solidFill>
                  <a:schemeClr val="tx1"/>
                </a:solidFill>
                <a:latin typeface="Times New Roman" panose="02020603050405020304" pitchFamily="18" charset="0"/>
              </a:defRPr>
            </a:lvl4pPr>
            <a:lvl5pPr marL="2057400" indent="-228600" defTabSz="457200">
              <a:defRPr sz="2400">
                <a:solidFill>
                  <a:schemeClr val="tx1"/>
                </a:solidFill>
                <a:latin typeface="Times New Roman" panose="02020603050405020304" pitchFamily="18" charset="0"/>
              </a:defRPr>
            </a:lvl5pPr>
            <a:lvl6pPr marL="2514600" indent="-228600" defTabSz="4572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4572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4572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457200"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fld id="{D6A190C4-15FF-4A17-AC0F-DF8207595610}" type="slidenum">
              <a:rPr lang="en-US" altLang="en-US" sz="1200" b="1">
                <a:solidFill>
                  <a:srgbClr val="000000"/>
                </a:solidFill>
                <a:latin typeface="Calibri" panose="020F0502020204030204" pitchFamily="34" charset="0"/>
              </a:rPr>
              <a:t>‹#›</a:t>
            </a:fld>
            <a:endParaRPr lang="en-US" altLang="en-US" sz="1200" b="1">
              <a:solidFill>
                <a:srgbClr val="000000"/>
              </a:solidFill>
              <a:latin typeface="Calibri" panose="020F0502020204030204" pitchFamily="34" charset="0"/>
            </a:endParaRPr>
          </a:p>
        </p:txBody>
      </p:sp>
      <p:sp>
        <p:nvSpPr>
          <p:cNvPr id="10" name="Footer Placeholder 1"/>
          <p:cNvSpPr txBox="1"/>
          <p:nvPr userDrawn="1"/>
        </p:nvSpPr>
        <p:spPr>
          <a:xfrm>
            <a:off x="295275" y="6592888"/>
            <a:ext cx="6721475" cy="279400"/>
          </a:xfrm>
          <a:prstGeom prst="rect">
            <a:avLst/>
          </a:prstGeom>
        </p:spPr>
        <p:txBody>
          <a:bodyPr anchor="b"/>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r>
              <a:rPr lang="en-US" sz="700" kern="700" spc="50">
                <a:latin typeface="Arial Narrow" panose="020B0606020202030204"/>
                <a:cs typeface="Arial Narrow" panose="020B0606020202030204"/>
              </a:rPr>
              <a:t>Copyright ©2016 Cengage Learning. All Rights Reserved. May not be scanned, copied or duplicated, or posted to a publicly accessible website, in whole or in part. </a:t>
            </a:r>
          </a:p>
        </p:txBody>
      </p:sp>
      <p:sp>
        <p:nvSpPr>
          <p:cNvPr id="11" name="Slide Number Placeholder 2"/>
          <p:cNvSpPr txBox="1"/>
          <p:nvPr userDrawn="1"/>
        </p:nvSpPr>
        <p:spPr>
          <a:xfrm>
            <a:off x="7689850" y="6483350"/>
            <a:ext cx="1127125" cy="365125"/>
          </a:xfrm>
          <a:prstGeom prst="rect">
            <a:avLst/>
          </a:prstGeom>
        </p:spPr>
        <p:txBody>
          <a:bodyPr anchor="b"/>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sz="1000" dirty="0">
                <a:solidFill>
                  <a:srgbClr val="000000"/>
                </a:solidFill>
              </a:rPr>
              <a:t>MIS6 | CH7</a:t>
            </a:r>
            <a:endParaRPr lang="en-US" b="1" dirty="0">
              <a:solidFill>
                <a:srgbClr val="000000"/>
              </a:solidFill>
            </a:endParaRPr>
          </a:p>
        </p:txBody>
      </p:sp>
      <p:sp>
        <p:nvSpPr>
          <p:cNvPr id="3" name="Content Placeholder 2"/>
          <p:cNvSpPr>
            <a:spLocks noGrp="1"/>
          </p:cNvSpPr>
          <p:nvPr>
            <p:ph idx="1"/>
          </p:nvPr>
        </p:nvSpPr>
        <p:spPr>
          <a:xfrm>
            <a:off x="1215073" y="1456105"/>
            <a:ext cx="7431087" cy="3471496"/>
          </a:xfrm>
        </p:spPr>
        <p:txBody>
          <a:bodyPr>
            <a:normAutofit/>
          </a:bodyPr>
          <a:lstStyle>
            <a:lvl1pPr marL="420370" indent="-420370">
              <a:lnSpc>
                <a:spcPct val="90000"/>
              </a:lnSpc>
              <a:spcBef>
                <a:spcPts val="600"/>
              </a:spcBef>
              <a:buClrTx/>
              <a:buFont typeface="Wingdings" panose="05000000000000000000" pitchFamily="2" charset="2"/>
              <a:buAutoNum type="arabicPlain"/>
              <a:defRPr sz="2600">
                <a:solidFill>
                  <a:schemeClr val="tx2"/>
                </a:solidFill>
                <a:latin typeface="Rockwell" panose="02060603020205020403"/>
                <a:cs typeface="Rockwell" panose="02060603020205020403"/>
              </a:defRPr>
            </a:lvl1pPr>
            <a:lvl2pPr marL="640080" indent="-274320">
              <a:lnSpc>
                <a:spcPct val="90000"/>
              </a:lnSpc>
              <a:buClr>
                <a:srgbClr val="B00027"/>
              </a:buClr>
              <a:buFont typeface="Arial" panose="020B0604020202020204"/>
              <a:buChar char="•"/>
              <a:defRPr b="0" i="1"/>
            </a:lvl2pPr>
            <a:lvl3pPr marL="960120" indent="-320040">
              <a:lnSpc>
                <a:spcPct val="90000"/>
              </a:lnSpc>
              <a:buClr>
                <a:srgbClr val="B00027"/>
              </a:buClr>
              <a:buSzPct val="100000"/>
              <a:buFont typeface="Lucida Grande"/>
              <a:buChar char="-"/>
              <a:defRPr sz="2800"/>
            </a:lvl3pPr>
            <a:lvl4pPr marL="1234440" indent="-228600">
              <a:lnSpc>
                <a:spcPct val="90000"/>
              </a:lnSpc>
              <a:buFont typeface="Arial" panose="020B0604020202020204"/>
              <a:buChar char="▸"/>
              <a:defRPr sz="2400"/>
            </a:lvl4pPr>
            <a:lvl5pPr marL="1508760" indent="-228600">
              <a:defRPr/>
            </a:lvl5pPr>
          </a:lstStyle>
          <a:p>
            <a:pPr lvl="0"/>
            <a:r>
              <a:rPr lang="en-US" dirty="0"/>
              <a:t>Click to edit Master text styles</a:t>
            </a:r>
          </a:p>
        </p:txBody>
      </p:sp>
      <p:sp>
        <p:nvSpPr>
          <p:cNvPr id="12" name="Date Placeholder 3"/>
          <p:cNvSpPr>
            <a:spLocks noGrp="1"/>
          </p:cNvSpPr>
          <p:nvPr>
            <p:ph type="dt" sz="half" idx="10"/>
          </p:nvPr>
        </p:nvSpPr>
        <p:spPr/>
        <p:txBody>
          <a:bodyPr/>
          <a:lstStyle>
            <a:lvl1pPr>
              <a:defRPr/>
            </a:lvl1pPr>
          </a:lstStyle>
          <a:p>
            <a:pPr>
              <a:defRPr/>
            </a:pPr>
            <a:fld id="{5EDC3878-44F3-4D07-9B68-83250B80EFAF}" type="datetimeFigureOut">
              <a:rPr lang="en-US"/>
              <a:t>11/5/2020</a:t>
            </a:fld>
            <a:endParaRPr lang="en-US"/>
          </a:p>
        </p:txBody>
      </p:sp>
      <p:sp>
        <p:nvSpPr>
          <p:cNvPr id="13"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3" name="Rectangle 2"/>
          <p:cNvSpPr/>
          <p:nvPr userDrawn="1"/>
        </p:nvSpPr>
        <p:spPr>
          <a:xfrm flipV="1">
            <a:off x="1489" y="0"/>
            <a:ext cx="9144000" cy="2497593"/>
          </a:xfrm>
          <a:prstGeom prst="rect">
            <a:avLst/>
          </a:prstGeom>
          <a:gradFill flip="none" rotWithShape="1">
            <a:gsLst>
              <a:gs pos="0">
                <a:srgbClr val="B2BFBE">
                  <a:alpha val="61000"/>
                </a:srgbClr>
              </a:gs>
              <a:gs pos="85000">
                <a:srgbClr val="FFFFFF"/>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sp>
        <p:nvSpPr>
          <p:cNvPr id="4" name="Slide Number Placeholder 2"/>
          <p:cNvSpPr txBox="1"/>
          <p:nvPr userDrawn="1"/>
        </p:nvSpPr>
        <p:spPr>
          <a:xfrm>
            <a:off x="6721475" y="6483350"/>
            <a:ext cx="2411413" cy="365125"/>
          </a:xfrm>
          <a:prstGeom prst="rect">
            <a:avLst/>
          </a:prstGeom>
        </p:spPr>
        <p:txBody>
          <a:bodyPr anchor="b"/>
          <a:lstStyle>
            <a:lvl1pPr defTabSz="457200">
              <a:defRPr sz="2400">
                <a:solidFill>
                  <a:schemeClr val="tx1"/>
                </a:solidFill>
                <a:latin typeface="Times New Roman" panose="02020603050405020304" pitchFamily="18" charset="0"/>
              </a:defRPr>
            </a:lvl1pPr>
            <a:lvl2pPr marL="742950" indent="-285750" defTabSz="457200">
              <a:defRPr sz="2400">
                <a:solidFill>
                  <a:schemeClr val="tx1"/>
                </a:solidFill>
                <a:latin typeface="Times New Roman" panose="02020603050405020304" pitchFamily="18" charset="0"/>
              </a:defRPr>
            </a:lvl2pPr>
            <a:lvl3pPr marL="1143000" indent="-228600" defTabSz="457200">
              <a:defRPr sz="2400">
                <a:solidFill>
                  <a:schemeClr val="tx1"/>
                </a:solidFill>
                <a:latin typeface="Times New Roman" panose="02020603050405020304" pitchFamily="18" charset="0"/>
              </a:defRPr>
            </a:lvl3pPr>
            <a:lvl4pPr marL="1600200" indent="-228600" defTabSz="457200">
              <a:defRPr sz="2400">
                <a:solidFill>
                  <a:schemeClr val="tx1"/>
                </a:solidFill>
                <a:latin typeface="Times New Roman" panose="02020603050405020304" pitchFamily="18" charset="0"/>
              </a:defRPr>
            </a:lvl4pPr>
            <a:lvl5pPr marL="2057400" indent="-228600" defTabSz="457200">
              <a:defRPr sz="2400">
                <a:solidFill>
                  <a:schemeClr val="tx1"/>
                </a:solidFill>
                <a:latin typeface="Times New Roman" panose="02020603050405020304" pitchFamily="18" charset="0"/>
              </a:defRPr>
            </a:lvl5pPr>
            <a:lvl6pPr marL="2514600" indent="-228600" defTabSz="4572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4572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4572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457200"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fld id="{FBAD85DC-6DD0-4439-8C06-CFE014D5AC14}" type="slidenum">
              <a:rPr lang="en-US" altLang="en-US" sz="1200" b="1">
                <a:solidFill>
                  <a:srgbClr val="000000"/>
                </a:solidFill>
                <a:latin typeface="Calibri" panose="020F0502020204030204" pitchFamily="34" charset="0"/>
              </a:rPr>
              <a:t>‹#›</a:t>
            </a:fld>
            <a:endParaRPr lang="en-US" altLang="en-US" sz="1200" b="1">
              <a:solidFill>
                <a:srgbClr val="000000"/>
              </a:solidFill>
              <a:latin typeface="Calibri" panose="020F0502020204030204" pitchFamily="34" charset="0"/>
            </a:endParaRPr>
          </a:p>
        </p:txBody>
      </p:sp>
      <p:sp>
        <p:nvSpPr>
          <p:cNvPr id="5" name="Footer Placeholder 1"/>
          <p:cNvSpPr txBox="1"/>
          <p:nvPr userDrawn="1"/>
        </p:nvSpPr>
        <p:spPr>
          <a:xfrm>
            <a:off x="0" y="6592888"/>
            <a:ext cx="6721475" cy="279400"/>
          </a:xfrm>
          <a:prstGeom prst="rect">
            <a:avLst/>
          </a:prstGeom>
        </p:spPr>
        <p:txBody>
          <a:bodyPr anchor="b"/>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r>
              <a:rPr lang="en-US" sz="700" kern="700" spc="50">
                <a:latin typeface="Arial Narrow" panose="020B0606020202030204"/>
                <a:cs typeface="Arial Narrow" panose="020B0606020202030204"/>
              </a:rPr>
              <a:t>Copyright ©2016 Cengage Learning. All Rights Reserved. May not be scanned, copied or duplicated, or posted to a publicly accessible website, in whole or in part. </a:t>
            </a:r>
          </a:p>
        </p:txBody>
      </p:sp>
      <p:sp>
        <p:nvSpPr>
          <p:cNvPr id="6" name="Slide Number Placeholder 2"/>
          <p:cNvSpPr txBox="1"/>
          <p:nvPr userDrawn="1"/>
        </p:nvSpPr>
        <p:spPr>
          <a:xfrm>
            <a:off x="7689850" y="6483350"/>
            <a:ext cx="1127125" cy="365125"/>
          </a:xfrm>
          <a:prstGeom prst="rect">
            <a:avLst/>
          </a:prstGeom>
        </p:spPr>
        <p:txBody>
          <a:bodyPr anchor="b"/>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sz="1000" dirty="0">
                <a:solidFill>
                  <a:srgbClr val="000000"/>
                </a:solidFill>
              </a:rPr>
              <a:t>MIS6 | CH7</a:t>
            </a:r>
            <a:endParaRPr lang="en-US" b="1" dirty="0">
              <a:solidFill>
                <a:srgbClr val="000000"/>
              </a:solidFill>
            </a:endParaRPr>
          </a:p>
        </p:txBody>
      </p:sp>
      <p:sp>
        <p:nvSpPr>
          <p:cNvPr id="7" name="Rectangle 6"/>
          <p:cNvSpPr/>
          <p:nvPr userDrawn="1"/>
        </p:nvSpPr>
        <p:spPr>
          <a:xfrm>
            <a:off x="0" y="368300"/>
            <a:ext cx="2600325" cy="584200"/>
          </a:xfrm>
          <a:prstGeom prst="rect">
            <a:avLst/>
          </a:prstGeom>
          <a:solidFill>
            <a:srgbClr val="B00027"/>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sp>
        <p:nvSpPr>
          <p:cNvPr id="8" name="TextBox 7"/>
          <p:cNvSpPr txBox="1">
            <a:spLocks noChangeArrowheads="1"/>
          </p:cNvSpPr>
          <p:nvPr userDrawn="1"/>
        </p:nvSpPr>
        <p:spPr bwMode="auto">
          <a:xfrm>
            <a:off x="1588" y="368300"/>
            <a:ext cx="14509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defRPr/>
            </a:pPr>
            <a:r>
              <a:rPr lang="en-US" altLang="en-US" sz="3200" b="1">
                <a:solidFill>
                  <a:schemeClr val="bg1"/>
                </a:solidFill>
                <a:latin typeface="Franklin Gothic Medium" panose="020B0603020102020204" pitchFamily="34" charset="0"/>
                <a:ea typeface="Franklin Gothic Medium" panose="020B0603020102020204" pitchFamily="34" charset="0"/>
                <a:cs typeface="Franklin Gothic Medium" panose="020B0603020102020204" pitchFamily="34" charset="0"/>
              </a:rPr>
              <a:t>Table</a:t>
            </a:r>
            <a:endParaRPr lang="en-US" altLang="en-US" sz="3200" b="1" i="1">
              <a:solidFill>
                <a:schemeClr val="bg1"/>
              </a:solidFill>
              <a:latin typeface="Franklin Gothic Medium" panose="020B0603020102020204" pitchFamily="34" charset="0"/>
              <a:ea typeface="Franklin Gothic Medium" panose="020B0603020102020204" pitchFamily="34" charset="0"/>
              <a:cs typeface="Franklin Gothic Medium" panose="020B0603020102020204" pitchFamily="34" charset="0"/>
            </a:endParaRPr>
          </a:p>
        </p:txBody>
      </p:sp>
      <p:sp>
        <p:nvSpPr>
          <p:cNvPr id="2" name="Title 1"/>
          <p:cNvSpPr>
            <a:spLocks noGrp="1"/>
          </p:cNvSpPr>
          <p:nvPr>
            <p:ph type="title"/>
          </p:nvPr>
        </p:nvSpPr>
        <p:spPr>
          <a:xfrm>
            <a:off x="1453012" y="418404"/>
            <a:ext cx="7536700" cy="983201"/>
          </a:xfrm>
        </p:spPr>
        <p:txBody>
          <a:bodyPr anchor="t">
            <a:normAutofit/>
          </a:bodyPr>
          <a:lstStyle>
            <a:lvl1pPr marL="1280160" indent="-1280160" algn="l">
              <a:defRPr sz="2800" b="1">
                <a:solidFill>
                  <a:schemeClr val="tx2"/>
                </a:solidFill>
                <a:latin typeface="Franklin Gothic Medium" panose="020B0603020102020204"/>
                <a:cs typeface="Franklin Gothic Medium" panose="020B0603020102020204"/>
              </a:defRPr>
            </a:lvl1pPr>
          </a:lstStyle>
          <a:p>
            <a:r>
              <a:rPr lang="en-US" dirty="0"/>
              <a:t>Click to edit Master title style</a:t>
            </a:r>
          </a:p>
        </p:txBody>
      </p:sp>
      <p:sp>
        <p:nvSpPr>
          <p:cNvPr id="9" name="Date Placeholder 3"/>
          <p:cNvSpPr>
            <a:spLocks noGrp="1"/>
          </p:cNvSpPr>
          <p:nvPr>
            <p:ph type="dt" sz="half" idx="10"/>
          </p:nvPr>
        </p:nvSpPr>
        <p:spPr/>
        <p:txBody>
          <a:bodyPr/>
          <a:lstStyle>
            <a:lvl1pPr>
              <a:defRPr/>
            </a:lvl1pPr>
          </a:lstStyle>
          <a:p>
            <a:pPr>
              <a:defRPr/>
            </a:pPr>
            <a:fld id="{C962FCCE-7483-4B43-B700-FE245803BD23}" type="datetimeFigureOut">
              <a:rPr lang="en-US"/>
              <a:t>11/5/2020</a:t>
            </a:fld>
            <a:endParaRPr lang="en-US"/>
          </a:p>
        </p:txBody>
      </p:sp>
      <p:sp>
        <p:nvSpPr>
          <p:cNvPr id="10" name="Footer Placeholder 4"/>
          <p:cNvSpPr>
            <a:spLocks noGrp="1"/>
          </p:cNvSpPr>
          <p:nvPr>
            <p:ph type="ftr" sz="quarter" idx="11"/>
          </p:nvPr>
        </p:nvSpPr>
        <p:spPr/>
        <p:txBody>
          <a:bodyPr/>
          <a:lstStyle>
            <a:lvl1pPr>
              <a:defRPr/>
            </a:lvl1pPr>
          </a:lstStyle>
          <a:p>
            <a:pPr>
              <a:defRPr/>
            </a:pPr>
            <a:endParaRPr lang="en-US"/>
          </a:p>
        </p:txBody>
      </p:sp>
      <p:sp>
        <p:nvSpPr>
          <p:cNvPr id="11" name="Slide Number Placeholder 5"/>
          <p:cNvSpPr>
            <a:spLocks noGrp="1"/>
          </p:cNvSpPr>
          <p:nvPr>
            <p:ph type="sldNum" sz="quarter" idx="12"/>
          </p:nvPr>
        </p:nvSpPr>
        <p:spPr/>
        <p:txBody>
          <a:bodyPr/>
          <a:lstStyle>
            <a:lvl1pPr>
              <a:defRPr/>
            </a:lvl1pPr>
          </a:lstStyle>
          <a:p>
            <a:fld id="{C3AD979D-2251-48FB-A5CE-10BFD0DF9F1B}" type="slidenum">
              <a:rPr lang="en-US" altLang="en-US"/>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63D636-D085-410E-8D3D-9AB36D2BFD19}" type="datetimeFigureOut">
              <a:rPr lang="id-ID" smtClean="0"/>
              <a:t>05/11/2020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34DEA4E-F8B7-4B9E-B528-F6F26BBEFC8C}" type="slidenum">
              <a:rPr lang="id-ID" smtClean="0"/>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63D636-D085-410E-8D3D-9AB36D2BFD19}" type="datetimeFigureOut">
              <a:rPr lang="id-ID" smtClean="0"/>
              <a:t>05/11/2020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34DEA4E-F8B7-4B9E-B528-F6F26BBEFC8C}" type="slidenum">
              <a:rPr lang="id-ID" smtClean="0"/>
              <a:t>‹#›</a:t>
            </a:fld>
            <a:endParaRPr lang="id-ID"/>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63D636-D085-410E-8D3D-9AB36D2BFD19}" type="datetimeFigureOut">
              <a:rPr lang="id-ID" smtClean="0"/>
              <a:t>05/11/2020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34DEA4E-F8B7-4B9E-B528-F6F26BBEFC8C}" type="slidenum">
              <a:rPr lang="id-ID" smtClean="0"/>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63D636-D085-410E-8D3D-9AB36D2BFD19}" type="datetimeFigureOut">
              <a:rPr lang="id-ID" smtClean="0"/>
              <a:t>05/11/2020</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334DEA4E-F8B7-4B9E-B528-F6F26BBEFC8C}" type="slidenum">
              <a:rPr lang="id-ID" smtClean="0"/>
              <a:t>‹#›</a:t>
            </a:fld>
            <a:endParaRPr lang="id-ID"/>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A63D636-D085-410E-8D3D-9AB36D2BFD19}" type="datetimeFigureOut">
              <a:rPr lang="id-ID" smtClean="0"/>
              <a:t>05/11/2020</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334DEA4E-F8B7-4B9E-B528-F6F26BBEFC8C}" type="slidenum">
              <a:rPr lang="id-ID" smtClean="0"/>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63D636-D085-410E-8D3D-9AB36D2BFD19}" type="datetimeFigureOut">
              <a:rPr lang="id-ID" smtClean="0"/>
              <a:t>05/11/2020</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334DEA4E-F8B7-4B9E-B528-F6F26BBEFC8C}"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63D636-D085-410E-8D3D-9AB36D2BFD19}" type="datetimeFigureOut">
              <a:rPr lang="id-ID" smtClean="0"/>
              <a:t>05/11/2020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34DEA4E-F8B7-4B9E-B528-F6F26BBEFC8C}" type="slidenum">
              <a:rPr lang="id-ID" smtClean="0"/>
              <a:t>‹#›</a:t>
            </a:fld>
            <a:endParaRPr lang="id-ID"/>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63D636-D085-410E-8D3D-9AB36D2BFD19}" type="datetimeFigureOut">
              <a:rPr lang="id-ID" smtClean="0"/>
              <a:t>05/11/2020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34DEA4E-F8B7-4B9E-B528-F6F26BBEFC8C}" type="slidenum">
              <a:rPr lang="id-ID" smtClean="0"/>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FA63D636-D085-410E-8D3D-9AB36D2BFD19}" type="datetimeFigureOut">
              <a:rPr lang="id-ID" smtClean="0"/>
              <a:t>05/11/2020</a:t>
            </a:fld>
            <a:endParaRPr lang="id-ID"/>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id-ID"/>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334DEA4E-F8B7-4B9E-B528-F6F26BBEFC8C}" type="slidenum">
              <a:rPr lang="id-ID" smtClean="0"/>
              <a:t>‹#›</a:t>
            </a:fld>
            <a:endParaRPr lang="id-I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anose="020B0604020202020204"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anose="020B0604020202020204"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anose="020B0604020202020204"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anose="020B0604020202020204"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anose="020B0604020202020204"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E-Mail%20Invented.pptx"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WEB%20VERSION%20Material.pptx"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hyperlink" Target="https://andi.link/data-statistik-digital-dan-pengguna-internet-di-dunia-tahun-2019-kuartal-kedua-q2/" TargetMode="External"/><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hyperlink" Target="https://tekno.kompas.com/read/2019/05/03/15290087/apa-itu-satria-calon-satelit-internet-indonesia-" TargetMode="External"/><Relationship Id="rId2" Type="http://schemas.openxmlformats.org/officeDocument/2006/relationships/hyperlink" Target="https://www.nytimes.com/interactive/2019/03/10/technology/internet-cables-oceans.html" TargetMode="External"/><Relationship Id="rId1" Type="http://schemas.openxmlformats.org/officeDocument/2006/relationships/slideLayout" Target="../slideLayouts/slideLayout13.xml"/><Relationship Id="rId4" Type="http://schemas.openxmlformats.org/officeDocument/2006/relationships/hyperlink" Target="https://andi.link/hootsuite-we-are-social-indonesian-digital-report-2019/"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nytimes.com/interactive/2019/03/10/technology/internet-cables-oceans.html" TargetMode="External"/><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apan.net/images/apan-map-by-project-20161007.jpg" TargetMode="External"/><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a:t>The Internet </a:t>
            </a:r>
          </a:p>
        </p:txBody>
      </p:sp>
      <p:sp>
        <p:nvSpPr>
          <p:cNvPr id="3" name="Subtitle 2"/>
          <p:cNvSpPr>
            <a:spLocks noGrp="1"/>
          </p:cNvSpPr>
          <p:nvPr>
            <p:ph type="subTitle" idx="1"/>
          </p:nvPr>
        </p:nvSpPr>
        <p:spPr/>
        <p:txBody>
          <a:bodyPr/>
          <a:lstStyle/>
          <a:p>
            <a:endParaRPr lang="id-ID"/>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id-ID" dirty="0"/>
              <a:t>Tahun ber s</a:t>
            </a:r>
            <a:r>
              <a:rPr lang="en-US" dirty="0" err="1"/>
              <a:t>ejarah</a:t>
            </a:r>
            <a:r>
              <a:rPr lang="en-US" dirty="0"/>
              <a:t> </a:t>
            </a:r>
            <a:r>
              <a:rPr lang="id-ID" dirty="0"/>
              <a:t>“</a:t>
            </a:r>
            <a:r>
              <a:rPr lang="en-US" dirty="0"/>
              <a:t>Internet</a:t>
            </a:r>
            <a:r>
              <a:rPr lang="id-ID" dirty="0"/>
              <a:t>”</a:t>
            </a:r>
            <a:endParaRPr lang="en-US" dirty="0"/>
          </a:p>
        </p:txBody>
      </p:sp>
      <p:sp>
        <p:nvSpPr>
          <p:cNvPr id="7171" name="Rectangle 3"/>
          <p:cNvSpPr>
            <a:spLocks noGrp="1" noChangeArrowheads="1"/>
          </p:cNvSpPr>
          <p:nvPr>
            <p:ph type="body" idx="1"/>
          </p:nvPr>
        </p:nvSpPr>
        <p:spPr>
          <a:xfrm>
            <a:off x="457200" y="1719263"/>
            <a:ext cx="8229600" cy="4681537"/>
          </a:xfrm>
        </p:spPr>
        <p:style>
          <a:lnRef idx="2">
            <a:schemeClr val="accent2"/>
          </a:lnRef>
          <a:fillRef idx="1">
            <a:schemeClr val="lt1"/>
          </a:fillRef>
          <a:effectRef idx="0">
            <a:schemeClr val="accent2"/>
          </a:effectRef>
          <a:fontRef idx="minor">
            <a:schemeClr val="dk1"/>
          </a:fontRef>
        </p:style>
        <p:txBody>
          <a:bodyPr/>
          <a:lstStyle/>
          <a:p>
            <a:pPr>
              <a:lnSpc>
                <a:spcPct val="90000"/>
              </a:lnSpc>
            </a:pPr>
            <a:r>
              <a:rPr lang="en-US" dirty="0"/>
              <a:t>1969 : </a:t>
            </a:r>
            <a:r>
              <a:rPr lang="en-US" dirty="0" err="1"/>
              <a:t>Departemen</a:t>
            </a:r>
            <a:r>
              <a:rPr lang="en-US" dirty="0"/>
              <a:t> </a:t>
            </a:r>
            <a:r>
              <a:rPr lang="en-US" dirty="0" err="1"/>
              <a:t>Pertahanan</a:t>
            </a:r>
            <a:r>
              <a:rPr lang="en-US" dirty="0"/>
              <a:t> AS </a:t>
            </a:r>
            <a:r>
              <a:rPr lang="en-US" dirty="0" err="1">
                <a:sym typeface="Wingdings" panose="05000000000000000000" pitchFamily="2" charset="2"/>
              </a:rPr>
              <a:t>membangun</a:t>
            </a:r>
            <a:r>
              <a:rPr lang="en-US" dirty="0">
                <a:sym typeface="Wingdings" panose="05000000000000000000" pitchFamily="2" charset="2"/>
              </a:rPr>
              <a:t> </a:t>
            </a:r>
            <a:r>
              <a:rPr lang="en-US" dirty="0" err="1">
                <a:sym typeface="Wingdings" panose="05000000000000000000" pitchFamily="2" charset="2"/>
              </a:rPr>
              <a:t>jaringan</a:t>
            </a:r>
            <a:r>
              <a:rPr lang="en-US" dirty="0">
                <a:sym typeface="Wingdings" panose="05000000000000000000" pitchFamily="2" charset="2"/>
              </a:rPr>
              <a:t> </a:t>
            </a:r>
            <a:r>
              <a:rPr lang="en-US" dirty="0" err="1">
                <a:sym typeface="Wingdings" panose="05000000000000000000" pitchFamily="2" charset="2"/>
              </a:rPr>
              <a:t>komputer</a:t>
            </a:r>
            <a:r>
              <a:rPr lang="en-US" dirty="0">
                <a:sym typeface="Wingdings" panose="05000000000000000000" pitchFamily="2" charset="2"/>
              </a:rPr>
              <a:t> </a:t>
            </a:r>
            <a:r>
              <a:rPr lang="en-US" dirty="0" err="1">
                <a:sym typeface="Wingdings" panose="05000000000000000000" pitchFamily="2" charset="2"/>
              </a:rPr>
              <a:t>untuk</a:t>
            </a:r>
            <a:r>
              <a:rPr lang="en-US" dirty="0">
                <a:sym typeface="Wingdings" panose="05000000000000000000" pitchFamily="2" charset="2"/>
              </a:rPr>
              <a:t> </a:t>
            </a:r>
            <a:r>
              <a:rPr lang="en-US" dirty="0" err="1">
                <a:sym typeface="Wingdings" panose="05000000000000000000" pitchFamily="2" charset="2"/>
              </a:rPr>
              <a:t>penyampaian</a:t>
            </a:r>
            <a:r>
              <a:rPr lang="en-US" dirty="0">
                <a:sym typeface="Wingdings" panose="05000000000000000000" pitchFamily="2" charset="2"/>
              </a:rPr>
              <a:t> </a:t>
            </a:r>
            <a:r>
              <a:rPr lang="en-US" dirty="0" err="1">
                <a:sym typeface="Wingdings" panose="05000000000000000000" pitchFamily="2" charset="2"/>
              </a:rPr>
              <a:t>informasi</a:t>
            </a:r>
            <a:r>
              <a:rPr lang="en-US" dirty="0">
                <a:sym typeface="Wingdings" panose="05000000000000000000" pitchFamily="2" charset="2"/>
              </a:rPr>
              <a:t> </a:t>
            </a:r>
            <a:r>
              <a:rPr lang="en-US" dirty="0" err="1">
                <a:sym typeface="Wingdings" panose="05000000000000000000" pitchFamily="2" charset="2"/>
              </a:rPr>
              <a:t>agen-agen</a:t>
            </a:r>
            <a:r>
              <a:rPr lang="en-US" dirty="0">
                <a:sym typeface="Wingdings" panose="05000000000000000000" pitchFamily="2" charset="2"/>
              </a:rPr>
              <a:t> </a:t>
            </a:r>
            <a:r>
              <a:rPr lang="en-US" dirty="0" err="1">
                <a:sym typeface="Wingdings" panose="05000000000000000000" pitchFamily="2" charset="2"/>
              </a:rPr>
              <a:t>pemerintah</a:t>
            </a:r>
            <a:r>
              <a:rPr lang="en-US" dirty="0">
                <a:sym typeface="Wingdings" panose="05000000000000000000" pitchFamily="2" charset="2"/>
              </a:rPr>
              <a:t>.</a:t>
            </a:r>
          </a:p>
          <a:p>
            <a:pPr>
              <a:lnSpc>
                <a:spcPct val="90000"/>
              </a:lnSpc>
            </a:pPr>
            <a:r>
              <a:rPr lang="en-US" dirty="0">
                <a:sym typeface="Wingdings" panose="05000000000000000000" pitchFamily="2" charset="2"/>
              </a:rPr>
              <a:t>1972 : </a:t>
            </a:r>
            <a:r>
              <a:rPr lang="en-US" dirty="0" err="1">
                <a:sym typeface="Wingdings" panose="05000000000000000000" pitchFamily="2" charset="2"/>
              </a:rPr>
              <a:t>Layanan</a:t>
            </a:r>
            <a:r>
              <a:rPr lang="en-US" dirty="0">
                <a:sym typeface="Wingdings" panose="05000000000000000000" pitchFamily="2" charset="2"/>
              </a:rPr>
              <a:t> </a:t>
            </a:r>
            <a:r>
              <a:rPr lang="en-US" dirty="0" err="1">
                <a:sym typeface="Wingdings" panose="05000000000000000000" pitchFamily="2" charset="2"/>
              </a:rPr>
              <a:t>surat</a:t>
            </a:r>
            <a:r>
              <a:rPr lang="en-US" dirty="0">
                <a:sym typeface="Wingdings" panose="05000000000000000000" pitchFamily="2" charset="2"/>
              </a:rPr>
              <a:t> </a:t>
            </a:r>
            <a:r>
              <a:rPr lang="en-US" dirty="0" err="1">
                <a:sym typeface="Wingdings" panose="05000000000000000000" pitchFamily="2" charset="2"/>
              </a:rPr>
              <a:t>elektronik</a:t>
            </a:r>
            <a:r>
              <a:rPr lang="en-US" dirty="0">
                <a:sym typeface="Wingdings" panose="05000000000000000000" pitchFamily="2" charset="2"/>
              </a:rPr>
              <a:t> (email) </a:t>
            </a:r>
            <a:r>
              <a:rPr lang="en-US" dirty="0" err="1">
                <a:sym typeface="Wingdings" panose="05000000000000000000" pitchFamily="2" charset="2"/>
              </a:rPr>
              <a:t>untuk</a:t>
            </a:r>
            <a:r>
              <a:rPr lang="en-US" dirty="0">
                <a:sym typeface="Wingdings" panose="05000000000000000000" pitchFamily="2" charset="2"/>
              </a:rPr>
              <a:t> </a:t>
            </a:r>
            <a:r>
              <a:rPr lang="en-US" dirty="0" err="1">
                <a:sym typeface="Wingdings" panose="05000000000000000000" pitchFamily="2" charset="2"/>
              </a:rPr>
              <a:t>pertama</a:t>
            </a:r>
            <a:r>
              <a:rPr lang="en-US" dirty="0">
                <a:sym typeface="Wingdings" panose="05000000000000000000" pitchFamily="2" charset="2"/>
              </a:rPr>
              <a:t> kali </a:t>
            </a:r>
            <a:r>
              <a:rPr lang="en-US" dirty="0" err="1">
                <a:sym typeface="Wingdings" panose="05000000000000000000" pitchFamily="2" charset="2"/>
              </a:rPr>
              <a:t>diluncurkan</a:t>
            </a:r>
            <a:r>
              <a:rPr lang="en-US" dirty="0">
                <a:sym typeface="Wingdings" panose="05000000000000000000" pitchFamily="2" charset="2"/>
              </a:rPr>
              <a:t> di AS.</a:t>
            </a:r>
            <a:r>
              <a:rPr lang="id-ID" dirty="0">
                <a:sym typeface="Wingdings" panose="05000000000000000000" pitchFamily="2" charset="2"/>
              </a:rPr>
              <a:t>  </a:t>
            </a:r>
            <a:r>
              <a:rPr lang="id-ID" dirty="0">
                <a:sym typeface="Wingdings" panose="05000000000000000000" pitchFamily="2" charset="2"/>
                <a:hlinkClick r:id="rId2" action="ppaction://hlinkpres?slideindex=1&amp;slidetitle="/>
              </a:rPr>
              <a:t>E-Mail Invented.pptx</a:t>
            </a:r>
            <a:endParaRPr lang="en-US" dirty="0">
              <a:sym typeface="Wingdings" panose="05000000000000000000" pitchFamily="2" charset="2"/>
            </a:endParaRPr>
          </a:p>
          <a:p>
            <a:pPr>
              <a:lnSpc>
                <a:spcPct val="90000"/>
              </a:lnSpc>
            </a:pPr>
            <a:r>
              <a:rPr lang="en-US" dirty="0">
                <a:sym typeface="Wingdings" panose="05000000000000000000" pitchFamily="2" charset="2"/>
              </a:rPr>
              <a:t>1976 : Email </a:t>
            </a:r>
            <a:r>
              <a:rPr lang="en-US" dirty="0" err="1">
                <a:sym typeface="Wingdings" panose="05000000000000000000" pitchFamily="2" charset="2"/>
              </a:rPr>
              <a:t>diluncurkan</a:t>
            </a:r>
            <a:r>
              <a:rPr lang="en-US" dirty="0">
                <a:sym typeface="Wingdings" panose="05000000000000000000" pitchFamily="2" charset="2"/>
              </a:rPr>
              <a:t> di </a:t>
            </a:r>
            <a:r>
              <a:rPr lang="en-US" dirty="0" err="1">
                <a:sym typeface="Wingdings" panose="05000000000000000000" pitchFamily="2" charset="2"/>
              </a:rPr>
              <a:t>Inggris</a:t>
            </a:r>
            <a:r>
              <a:rPr lang="en-US" dirty="0">
                <a:sym typeface="Wingdings" panose="05000000000000000000" pitchFamily="2" charset="2"/>
              </a:rPr>
              <a:t>.</a:t>
            </a:r>
          </a:p>
          <a:p>
            <a:pPr>
              <a:lnSpc>
                <a:spcPct val="90000"/>
              </a:lnSpc>
            </a:pPr>
            <a:r>
              <a:rPr lang="en-US" dirty="0">
                <a:sym typeface="Wingdings" panose="05000000000000000000" pitchFamily="2" charset="2"/>
              </a:rPr>
              <a:t>1979 : </a:t>
            </a:r>
            <a:r>
              <a:rPr lang="en-US" dirty="0" err="1">
                <a:sym typeface="Wingdings" panose="05000000000000000000" pitchFamily="2" charset="2"/>
              </a:rPr>
              <a:t>Muncul</a:t>
            </a:r>
            <a:r>
              <a:rPr lang="en-US" dirty="0">
                <a:sym typeface="Wingdings" panose="05000000000000000000" pitchFamily="2" charset="2"/>
              </a:rPr>
              <a:t> </a:t>
            </a:r>
            <a:r>
              <a:rPr lang="en-US" dirty="0" err="1">
                <a:sym typeface="Wingdings" panose="05000000000000000000" pitchFamily="2" charset="2"/>
              </a:rPr>
              <a:t>jaringan</a:t>
            </a:r>
            <a:r>
              <a:rPr lang="en-US" dirty="0">
                <a:sym typeface="Wingdings" panose="05000000000000000000" pitchFamily="2" charset="2"/>
              </a:rPr>
              <a:t> </a:t>
            </a:r>
            <a:r>
              <a:rPr lang="en-US" dirty="0" err="1">
                <a:sym typeface="Wingdings" panose="05000000000000000000" pitchFamily="2" charset="2"/>
              </a:rPr>
              <a:t>komputer</a:t>
            </a:r>
            <a:r>
              <a:rPr lang="en-US" dirty="0">
                <a:sym typeface="Wingdings" panose="05000000000000000000" pitchFamily="2" charset="2"/>
              </a:rPr>
              <a:t> di </a:t>
            </a:r>
            <a:r>
              <a:rPr lang="en-US" dirty="0" err="1">
                <a:sym typeface="Wingdings" panose="05000000000000000000" pitchFamily="2" charset="2"/>
              </a:rPr>
              <a:t>Eropa</a:t>
            </a:r>
            <a:r>
              <a:rPr lang="en-US" dirty="0">
                <a:sym typeface="Wingdings" panose="05000000000000000000" pitchFamily="2" charset="2"/>
              </a:rPr>
              <a:t>.</a:t>
            </a:r>
          </a:p>
          <a:p>
            <a:pPr>
              <a:lnSpc>
                <a:spcPct val="90000"/>
              </a:lnSpc>
            </a:pPr>
            <a:r>
              <a:rPr lang="en-US" dirty="0">
                <a:sym typeface="Wingdings" panose="05000000000000000000" pitchFamily="2" charset="2"/>
              </a:rPr>
              <a:t>1988 : </a:t>
            </a:r>
            <a:r>
              <a:rPr lang="en-US" dirty="0" err="1">
                <a:sym typeface="Wingdings" panose="05000000000000000000" pitchFamily="2" charset="2"/>
              </a:rPr>
              <a:t>Lahir</a:t>
            </a:r>
            <a:r>
              <a:rPr lang="en-US" dirty="0">
                <a:sym typeface="Wingdings" panose="05000000000000000000" pitchFamily="2" charset="2"/>
              </a:rPr>
              <a:t> </a:t>
            </a:r>
            <a:r>
              <a:rPr lang="en-US" dirty="0" err="1">
                <a:sym typeface="Wingdings" panose="05000000000000000000" pitchFamily="2" charset="2"/>
              </a:rPr>
              <a:t>aplikasi</a:t>
            </a:r>
            <a:r>
              <a:rPr lang="en-US" dirty="0">
                <a:sym typeface="Wingdings" panose="05000000000000000000" pitchFamily="2" charset="2"/>
              </a:rPr>
              <a:t> chatting/ </a:t>
            </a:r>
            <a:r>
              <a:rPr lang="en-US" dirty="0" err="1">
                <a:sym typeface="Wingdings" panose="05000000000000000000" pitchFamily="2" charset="2"/>
              </a:rPr>
              <a:t>percakapan</a:t>
            </a:r>
            <a:r>
              <a:rPr lang="en-US" dirty="0">
                <a:sym typeface="Wingdings" panose="05000000000000000000" pitchFamily="2" charset="2"/>
              </a:rPr>
              <a:t>.</a:t>
            </a:r>
          </a:p>
          <a:p>
            <a:pPr>
              <a:lnSpc>
                <a:spcPct val="90000"/>
              </a:lnSpc>
            </a:pPr>
            <a:r>
              <a:rPr lang="en-US" dirty="0"/>
              <a:t>1990 : </a:t>
            </a:r>
            <a:r>
              <a:rPr lang="en-US" dirty="0" err="1"/>
              <a:t>Dibuat</a:t>
            </a:r>
            <a:r>
              <a:rPr lang="en-US" dirty="0"/>
              <a:t> </a:t>
            </a:r>
            <a:r>
              <a:rPr lang="en-US" dirty="0" err="1"/>
              <a:t>aplikasi</a:t>
            </a:r>
            <a:r>
              <a:rPr lang="en-US" dirty="0"/>
              <a:t> internet browser.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Table 20"/>
          <p:cNvGraphicFramePr>
            <a:graphicFrameLocks noGrp="1"/>
          </p:cNvGraphicFramePr>
          <p:nvPr/>
        </p:nvGraphicFramePr>
        <p:xfrm>
          <a:off x="0" y="1371600"/>
          <a:ext cx="9144000" cy="4969090"/>
        </p:xfrm>
        <a:graphic>
          <a:graphicData uri="http://schemas.openxmlformats.org/drawingml/2006/table">
            <a:tbl>
              <a:tblPr firstRow="1" bandRow="1">
                <a:tableStyleId>{5C22544A-7EE6-4342-B048-85BDC9FD1C3A}</a:tableStyleId>
              </a:tblPr>
              <a:tblGrid>
                <a:gridCol w="604562">
                  <a:extLst>
                    <a:ext uri="{9D8B030D-6E8A-4147-A177-3AD203B41FA5}">
                      <a16:colId xmlns:a16="http://schemas.microsoft.com/office/drawing/2014/main" val="20000"/>
                    </a:ext>
                  </a:extLst>
                </a:gridCol>
                <a:gridCol w="906843">
                  <a:extLst>
                    <a:ext uri="{9D8B030D-6E8A-4147-A177-3AD203B41FA5}">
                      <a16:colId xmlns:a16="http://schemas.microsoft.com/office/drawing/2014/main" val="20001"/>
                    </a:ext>
                  </a:extLst>
                </a:gridCol>
                <a:gridCol w="7632595">
                  <a:extLst>
                    <a:ext uri="{9D8B030D-6E8A-4147-A177-3AD203B41FA5}">
                      <a16:colId xmlns:a16="http://schemas.microsoft.com/office/drawing/2014/main" val="20002"/>
                    </a:ext>
                  </a:extLst>
                </a:gridCol>
              </a:tblGrid>
              <a:tr h="306253">
                <a:tc>
                  <a:txBody>
                    <a:bodyPr/>
                    <a:lstStyle/>
                    <a:p>
                      <a:pPr algn="ctr"/>
                      <a:r>
                        <a:rPr lang="en-US" sz="1500" dirty="0"/>
                        <a:t>No</a:t>
                      </a:r>
                    </a:p>
                  </a:txBody>
                  <a:tcPr marT="37539" marB="37539"/>
                </a:tc>
                <a:tc>
                  <a:txBody>
                    <a:bodyPr/>
                    <a:lstStyle/>
                    <a:p>
                      <a:pPr algn="ctr"/>
                      <a:r>
                        <a:rPr lang="en-US" sz="1500"/>
                        <a:t>Tahun</a:t>
                      </a:r>
                    </a:p>
                  </a:txBody>
                  <a:tcPr marT="37539" marB="37539"/>
                </a:tc>
                <a:tc>
                  <a:txBody>
                    <a:bodyPr/>
                    <a:lstStyle/>
                    <a:p>
                      <a:pPr algn="ctr"/>
                      <a:r>
                        <a:rPr lang="en-US" sz="1500" dirty="0" err="1"/>
                        <a:t>Kejadian</a:t>
                      </a:r>
                      <a:endParaRPr lang="en-US" sz="1500" dirty="0"/>
                    </a:p>
                  </a:txBody>
                  <a:tcPr marT="37539" marB="37539"/>
                </a:tc>
                <a:extLst>
                  <a:ext uri="{0D108BD9-81ED-4DB2-BD59-A6C34878D82A}">
                    <a16:rowId xmlns:a16="http://schemas.microsoft.com/office/drawing/2014/main" val="10000"/>
                  </a:ext>
                </a:extLst>
              </a:tr>
              <a:tr h="875911">
                <a:tc>
                  <a:txBody>
                    <a:bodyPr/>
                    <a:lstStyle/>
                    <a:p>
                      <a:r>
                        <a:rPr lang="en-US" sz="1300"/>
                        <a:t>1</a:t>
                      </a:r>
                    </a:p>
                  </a:txBody>
                  <a:tcPr marT="37539" marB="37539"/>
                </a:tc>
                <a:tc>
                  <a:txBody>
                    <a:bodyPr/>
                    <a:lstStyle/>
                    <a:p>
                      <a:r>
                        <a:rPr lang="en-US" sz="1300"/>
                        <a:t>1958</a:t>
                      </a:r>
                    </a:p>
                  </a:txBody>
                  <a:tcPr marT="37539" marB="37539"/>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300"/>
                        <a:t>Amerika Serikat membentuk sebuah badan di dalam Departemen Pertahanan Amerika Serikat, Advanced Research Projects Agency (ARPA), yang bertujuan meningkatkan ilmu pengetahuan dan teknologi. Salah satu sasarannya adalah teknologi komputer.</a:t>
                      </a:r>
                    </a:p>
                  </a:txBody>
                  <a:tcPr marT="37539" marB="37539"/>
                </a:tc>
                <a:extLst>
                  <a:ext uri="{0D108BD9-81ED-4DB2-BD59-A6C34878D82A}">
                    <a16:rowId xmlns:a16="http://schemas.microsoft.com/office/drawing/2014/main" val="10001"/>
                  </a:ext>
                </a:extLst>
              </a:tr>
              <a:tr h="1076119">
                <a:tc>
                  <a:txBody>
                    <a:bodyPr/>
                    <a:lstStyle/>
                    <a:p>
                      <a:r>
                        <a:rPr lang="en-US" sz="1300"/>
                        <a:t>2</a:t>
                      </a:r>
                    </a:p>
                  </a:txBody>
                  <a:tcPr marT="37539" marB="37539"/>
                </a:tc>
                <a:tc>
                  <a:txBody>
                    <a:bodyPr/>
                    <a:lstStyle/>
                    <a:p>
                      <a:r>
                        <a:rPr lang="en-US" sz="1300"/>
                        <a:t>1960an</a:t>
                      </a:r>
                    </a:p>
                  </a:txBody>
                  <a:tcPr marT="37539" marB="37539"/>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300"/>
                        <a:t>ARPA mengembangkan ARPANET untuk mempromosikan "Cooperative Networking of Time-sharing Computers", dengan hanya empat buah host komputer yang dapat dihubungkan hingga tahun 1969, yakni Stanford Research Institute, University of California, Los Angeles, University of California, Santa Barbara, dan University of Utah.</a:t>
                      </a:r>
                    </a:p>
                  </a:txBody>
                  <a:tcPr marT="37539" marB="37539"/>
                </a:tc>
                <a:extLst>
                  <a:ext uri="{0D108BD9-81ED-4DB2-BD59-A6C34878D82A}">
                    <a16:rowId xmlns:a16="http://schemas.microsoft.com/office/drawing/2014/main" val="10002"/>
                  </a:ext>
                </a:extLst>
              </a:tr>
              <a:tr h="675702">
                <a:tc>
                  <a:txBody>
                    <a:bodyPr/>
                    <a:lstStyle/>
                    <a:p>
                      <a:r>
                        <a:rPr lang="en-US" sz="1300"/>
                        <a:t>3</a:t>
                      </a:r>
                    </a:p>
                    <a:p>
                      <a:endParaRPr lang="en-US" sz="1300"/>
                    </a:p>
                    <a:p>
                      <a:r>
                        <a:rPr lang="id-ID" altLang="en-US" sz="1300"/>
                        <a:t>4</a:t>
                      </a:r>
                    </a:p>
                  </a:txBody>
                  <a:tcPr marT="37539" marB="37539"/>
                </a:tc>
                <a:tc>
                  <a:txBody>
                    <a:bodyPr/>
                    <a:lstStyle/>
                    <a:p>
                      <a:r>
                        <a:rPr lang="en-US" sz="1300"/>
                        <a:t>1971</a:t>
                      </a:r>
                      <a:r>
                        <a:rPr lang="id-ID" altLang="en-US" sz="1300"/>
                        <a:t>/</a:t>
                      </a:r>
                    </a:p>
                    <a:p>
                      <a:endParaRPr lang="id-ID" altLang="en-US" sz="1300" dirty="0">
                        <a:sym typeface="Wingdings" panose="05000000000000000000" pitchFamily="2" charset="2"/>
                      </a:endParaRPr>
                    </a:p>
                    <a:p>
                      <a:r>
                        <a:rPr lang="en-US" sz="1300" dirty="0">
                          <a:sym typeface="Wingdings" panose="05000000000000000000" pitchFamily="2" charset="2"/>
                        </a:rPr>
                        <a:t>1972</a:t>
                      </a:r>
                    </a:p>
                  </a:txBody>
                  <a:tcPr marT="37539" marB="37539"/>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300" dirty="0" err="1"/>
                        <a:t>Anggota</a:t>
                      </a:r>
                      <a:r>
                        <a:rPr lang="en-US" sz="1300" dirty="0"/>
                        <a:t> </a:t>
                      </a:r>
                      <a:r>
                        <a:rPr lang="en-US" sz="1300" dirty="0" err="1"/>
                        <a:t>jaringan</a:t>
                      </a:r>
                      <a:r>
                        <a:rPr lang="en-US" sz="1300" dirty="0"/>
                        <a:t> ARPANET </a:t>
                      </a:r>
                      <a:r>
                        <a:rPr lang="en-US" sz="1300" dirty="0" err="1"/>
                        <a:t>bertambah</a:t>
                      </a:r>
                      <a:r>
                        <a:rPr lang="en-US" sz="1300" dirty="0"/>
                        <a:t> </a:t>
                      </a:r>
                      <a:r>
                        <a:rPr lang="en-US" sz="1300" dirty="0" err="1"/>
                        <a:t>menjadi</a:t>
                      </a:r>
                      <a:r>
                        <a:rPr lang="en-US" sz="1300" dirty="0"/>
                        <a:t> 23 </a:t>
                      </a:r>
                      <a:r>
                        <a:rPr lang="en-US" sz="1300" dirty="0" err="1"/>
                        <a:t>buah</a:t>
                      </a:r>
                      <a:r>
                        <a:rPr lang="en-US" sz="1300" dirty="0"/>
                        <a:t> node </a:t>
                      </a:r>
                      <a:r>
                        <a:rPr lang="en-US" sz="1300" dirty="0" err="1"/>
                        <a:t>komputer</a:t>
                      </a:r>
                      <a:r>
                        <a:rPr lang="en-US" sz="1300" dirty="0"/>
                        <a:t>, yang </a:t>
                      </a:r>
                      <a:r>
                        <a:rPr lang="en-US" sz="1300" dirty="0" err="1"/>
                        <a:t>terdiri</a:t>
                      </a:r>
                      <a:r>
                        <a:rPr lang="en-US" sz="1300" dirty="0"/>
                        <a:t> </a:t>
                      </a:r>
                      <a:r>
                        <a:rPr lang="en-US" sz="1300" dirty="0" err="1"/>
                        <a:t>atas</a:t>
                      </a:r>
                      <a:r>
                        <a:rPr lang="en-US" sz="1300" dirty="0"/>
                        <a:t> </a:t>
                      </a:r>
                      <a:r>
                        <a:rPr lang="en-US" sz="1300" dirty="0" err="1"/>
                        <a:t>komputer-komputer</a:t>
                      </a:r>
                      <a:r>
                        <a:rPr lang="en-US" sz="1300" dirty="0"/>
                        <a:t> </a:t>
                      </a:r>
                      <a:r>
                        <a:rPr lang="en-US" sz="1300" dirty="0" err="1"/>
                        <a:t>untuk</a:t>
                      </a:r>
                      <a:r>
                        <a:rPr lang="en-US" sz="1300" dirty="0"/>
                        <a:t> </a:t>
                      </a:r>
                      <a:r>
                        <a:rPr lang="en-US" sz="1300" dirty="0" err="1"/>
                        <a:t>riset</a:t>
                      </a:r>
                      <a:r>
                        <a:rPr lang="en-US" sz="1300" dirty="0"/>
                        <a:t> </a:t>
                      </a:r>
                      <a:r>
                        <a:rPr lang="en-US" sz="1300" dirty="0" err="1"/>
                        <a:t>milik</a:t>
                      </a:r>
                      <a:r>
                        <a:rPr lang="en-US" sz="1300" dirty="0"/>
                        <a:t> </a:t>
                      </a:r>
                      <a:r>
                        <a:rPr lang="en-US" sz="1300" dirty="0" err="1"/>
                        <a:t>pemerintah</a:t>
                      </a:r>
                      <a:r>
                        <a:rPr lang="en-US" sz="1300" dirty="0"/>
                        <a:t> </a:t>
                      </a:r>
                      <a:r>
                        <a:rPr lang="en-US" sz="1300" dirty="0" err="1"/>
                        <a:t>Amerika</a:t>
                      </a:r>
                      <a:r>
                        <a:rPr lang="en-US" sz="1300" dirty="0"/>
                        <a:t> </a:t>
                      </a:r>
                      <a:r>
                        <a:rPr lang="en-US" sz="1300" dirty="0" err="1"/>
                        <a:t>Serikat</a:t>
                      </a:r>
                      <a:r>
                        <a:rPr lang="en-US" sz="1300" dirty="0"/>
                        <a:t> </a:t>
                      </a:r>
                      <a:r>
                        <a:rPr lang="en-US" sz="1300" dirty="0" err="1"/>
                        <a:t>dan</a:t>
                      </a:r>
                      <a:r>
                        <a:rPr lang="en-US" sz="1300" dirty="0"/>
                        <a:t> </a:t>
                      </a:r>
                      <a:r>
                        <a:rPr lang="en-US" sz="1300" dirty="0" err="1"/>
                        <a:t>universitas</a:t>
                      </a:r>
                      <a:endParaRPr lang="en-US" sz="1300" dirty="0"/>
                    </a:p>
                    <a:p>
                      <a:pPr marL="0" marR="0" indent="0" algn="l" defTabSz="914400" rtl="0" eaLnBrk="1" fontAlgn="auto" latinLnBrk="0" hangingPunct="1">
                        <a:lnSpc>
                          <a:spcPct val="100000"/>
                        </a:lnSpc>
                        <a:spcBef>
                          <a:spcPts val="0"/>
                        </a:spcBef>
                        <a:spcAft>
                          <a:spcPts val="0"/>
                        </a:spcAft>
                        <a:buClrTx/>
                        <a:buSzTx/>
                        <a:buFontTx/>
                        <a:buNone/>
                        <a:defRPr/>
                      </a:pPr>
                      <a:r>
                        <a:rPr lang="en-US" sz="1300" dirty="0">
                          <a:sym typeface="Wingdings" panose="05000000000000000000" pitchFamily="2" charset="2"/>
                        </a:rPr>
                        <a:t> </a:t>
                      </a:r>
                      <a:r>
                        <a:rPr lang="en-US" sz="1300" dirty="0" err="1">
                          <a:sym typeface="Wingdings" panose="05000000000000000000" pitchFamily="2" charset="2"/>
                        </a:rPr>
                        <a:t>Layanan</a:t>
                      </a:r>
                      <a:r>
                        <a:rPr lang="en-US" sz="1300" dirty="0">
                          <a:sym typeface="Wingdings" panose="05000000000000000000" pitchFamily="2" charset="2"/>
                        </a:rPr>
                        <a:t> </a:t>
                      </a:r>
                      <a:r>
                        <a:rPr lang="en-US" sz="1300" dirty="0" err="1">
                          <a:sym typeface="Wingdings" panose="05000000000000000000" pitchFamily="2" charset="2"/>
                        </a:rPr>
                        <a:t>surat</a:t>
                      </a:r>
                      <a:r>
                        <a:rPr lang="en-US" sz="1300" dirty="0">
                          <a:sym typeface="Wingdings" panose="05000000000000000000" pitchFamily="2" charset="2"/>
                        </a:rPr>
                        <a:t> </a:t>
                      </a:r>
                      <a:r>
                        <a:rPr lang="en-US" sz="1300" dirty="0" err="1">
                          <a:sym typeface="Wingdings" panose="05000000000000000000" pitchFamily="2" charset="2"/>
                        </a:rPr>
                        <a:t>elektronik</a:t>
                      </a:r>
                      <a:r>
                        <a:rPr lang="en-US" sz="1300" dirty="0">
                          <a:sym typeface="Wingdings" panose="05000000000000000000" pitchFamily="2" charset="2"/>
                        </a:rPr>
                        <a:t> (email) </a:t>
                      </a:r>
                      <a:r>
                        <a:rPr lang="en-US" sz="1300" dirty="0" err="1">
                          <a:sym typeface="Wingdings" panose="05000000000000000000" pitchFamily="2" charset="2"/>
                        </a:rPr>
                        <a:t>untuk</a:t>
                      </a:r>
                      <a:r>
                        <a:rPr lang="en-US" sz="1300" dirty="0">
                          <a:sym typeface="Wingdings" panose="05000000000000000000" pitchFamily="2" charset="2"/>
                        </a:rPr>
                        <a:t> </a:t>
                      </a:r>
                      <a:r>
                        <a:rPr lang="en-US" sz="1300" dirty="0" err="1">
                          <a:sym typeface="Wingdings" panose="05000000000000000000" pitchFamily="2" charset="2"/>
                        </a:rPr>
                        <a:t>pertama</a:t>
                      </a:r>
                      <a:r>
                        <a:rPr lang="en-US" sz="1300" dirty="0">
                          <a:sym typeface="Wingdings" panose="05000000000000000000" pitchFamily="2" charset="2"/>
                        </a:rPr>
                        <a:t> kali </a:t>
                      </a:r>
                      <a:r>
                        <a:rPr lang="en-US" sz="1300" dirty="0" err="1">
                          <a:sym typeface="Wingdings" panose="05000000000000000000" pitchFamily="2" charset="2"/>
                        </a:rPr>
                        <a:t>diluncurkan</a:t>
                      </a:r>
                      <a:r>
                        <a:rPr lang="en-US" sz="1300" dirty="0">
                          <a:sym typeface="Wingdings" panose="05000000000000000000" pitchFamily="2" charset="2"/>
                        </a:rPr>
                        <a:t> di AS.</a:t>
                      </a:r>
                    </a:p>
                    <a:p>
                      <a:pPr marL="0" marR="0" indent="0" algn="l" defTabSz="914400" rtl="0" eaLnBrk="1" fontAlgn="auto" latinLnBrk="0" hangingPunct="1">
                        <a:lnSpc>
                          <a:spcPct val="100000"/>
                        </a:lnSpc>
                        <a:spcBef>
                          <a:spcPts val="0"/>
                        </a:spcBef>
                        <a:spcAft>
                          <a:spcPts val="0"/>
                        </a:spcAft>
                        <a:buClrTx/>
                        <a:buSzTx/>
                        <a:buFontTx/>
                        <a:buNone/>
                        <a:defRPr/>
                      </a:pPr>
                      <a:endParaRPr lang="en-US" sz="1300" dirty="0"/>
                    </a:p>
                  </a:txBody>
                  <a:tcPr marT="37539" marB="37539"/>
                </a:tc>
                <a:extLst>
                  <a:ext uri="{0D108BD9-81ED-4DB2-BD59-A6C34878D82A}">
                    <a16:rowId xmlns:a16="http://schemas.microsoft.com/office/drawing/2014/main" val="10003"/>
                  </a:ext>
                </a:extLst>
              </a:tr>
              <a:tr h="675702">
                <a:tc>
                  <a:txBody>
                    <a:bodyPr/>
                    <a:lstStyle/>
                    <a:p>
                      <a:r>
                        <a:rPr lang="id-ID" altLang="en-US" sz="1300"/>
                        <a:t>5</a:t>
                      </a:r>
                    </a:p>
                    <a:p>
                      <a:endParaRPr lang="id-ID" altLang="en-US" sz="1300"/>
                    </a:p>
                    <a:p>
                      <a:r>
                        <a:rPr lang="id-ID" altLang="en-US" sz="1300"/>
                        <a:t>6</a:t>
                      </a:r>
                    </a:p>
                  </a:txBody>
                  <a:tcPr marT="37539" marB="37539"/>
                </a:tc>
                <a:tc>
                  <a:txBody>
                    <a:bodyPr/>
                    <a:lstStyle/>
                    <a:p>
                      <a:r>
                        <a:rPr lang="en-US" sz="1300"/>
                        <a:t>1974</a:t>
                      </a:r>
                    </a:p>
                    <a:p>
                      <a:endParaRPr lang="en-US" sz="1300"/>
                    </a:p>
                    <a:p>
                      <a:r>
                        <a:rPr lang="id-ID" altLang="en-US" sz="1300"/>
                        <a:t>1976</a:t>
                      </a:r>
                    </a:p>
                  </a:txBody>
                  <a:tcPr marT="37539" marB="37539"/>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300"/>
                        <a:t>Vint Cerf dan Bob Kahn mempublikasikan spesifikasi detail protokol Transmission Control Protocol (TCP) dalam artikel "A Protocol for Packet Network Interconnection".</a:t>
                      </a:r>
                    </a:p>
                    <a:p>
                      <a:pPr marL="0" marR="0" indent="0" algn="l" defTabSz="914400" rtl="0" eaLnBrk="1" fontAlgn="auto" latinLnBrk="0" hangingPunct="1">
                        <a:lnSpc>
                          <a:spcPct val="100000"/>
                        </a:lnSpc>
                        <a:spcBef>
                          <a:spcPts val="0"/>
                        </a:spcBef>
                        <a:spcAft>
                          <a:spcPts val="0"/>
                        </a:spcAft>
                        <a:buClrTx/>
                        <a:buSzTx/>
                        <a:buFontTx/>
                        <a:buNone/>
                        <a:defRPr/>
                      </a:pPr>
                      <a:r>
                        <a:rPr lang="en-US" sz="1300" dirty="0">
                          <a:sym typeface="Wingdings" panose="05000000000000000000" pitchFamily="2" charset="2"/>
                        </a:rPr>
                        <a:t> Email </a:t>
                      </a:r>
                      <a:r>
                        <a:rPr lang="en-US" sz="1300" dirty="0" err="1">
                          <a:sym typeface="Wingdings" panose="05000000000000000000" pitchFamily="2" charset="2"/>
                        </a:rPr>
                        <a:t>diluncurkan</a:t>
                      </a:r>
                      <a:r>
                        <a:rPr lang="en-US" sz="1300" dirty="0">
                          <a:sym typeface="Wingdings" panose="05000000000000000000" pitchFamily="2" charset="2"/>
                        </a:rPr>
                        <a:t> di </a:t>
                      </a:r>
                      <a:r>
                        <a:rPr lang="en-US" sz="1300" dirty="0" err="1">
                          <a:sym typeface="Wingdings" panose="05000000000000000000" pitchFamily="2" charset="2"/>
                        </a:rPr>
                        <a:t>Inggris</a:t>
                      </a:r>
                      <a:r>
                        <a:rPr lang="en-US" sz="1300" dirty="0">
                          <a:sym typeface="Wingdings" panose="05000000000000000000" pitchFamily="2" charset="2"/>
                        </a:rPr>
                        <a:t>.</a:t>
                      </a:r>
                    </a:p>
                    <a:p>
                      <a:pPr marL="0" marR="0" indent="0" algn="l" defTabSz="914400" rtl="0" eaLnBrk="1" fontAlgn="auto" latinLnBrk="0" hangingPunct="1">
                        <a:lnSpc>
                          <a:spcPct val="100000"/>
                        </a:lnSpc>
                        <a:spcBef>
                          <a:spcPts val="0"/>
                        </a:spcBef>
                        <a:spcAft>
                          <a:spcPts val="0"/>
                        </a:spcAft>
                        <a:buClrTx/>
                        <a:buSzTx/>
                        <a:buFontTx/>
                        <a:buNone/>
                        <a:defRPr/>
                      </a:pPr>
                      <a:endParaRPr lang="en-US" sz="1300"/>
                    </a:p>
                  </a:txBody>
                  <a:tcPr marT="37539" marB="37539"/>
                </a:tc>
                <a:extLst>
                  <a:ext uri="{0D108BD9-81ED-4DB2-BD59-A6C34878D82A}">
                    <a16:rowId xmlns:a16="http://schemas.microsoft.com/office/drawing/2014/main" val="10004"/>
                  </a:ext>
                </a:extLst>
              </a:tr>
              <a:tr h="306253">
                <a:tc>
                  <a:txBody>
                    <a:bodyPr/>
                    <a:lstStyle/>
                    <a:p>
                      <a:r>
                        <a:rPr lang="id-ID" altLang="en-US" sz="1300"/>
                        <a:t>7</a:t>
                      </a:r>
                    </a:p>
                  </a:txBody>
                  <a:tcPr marT="37539" marB="37539"/>
                </a:tc>
                <a:tc>
                  <a:txBody>
                    <a:bodyPr/>
                    <a:lstStyle/>
                    <a:p>
                      <a:r>
                        <a:rPr lang="en-US" sz="1300"/>
                        <a:t>1977</a:t>
                      </a:r>
                    </a:p>
                  </a:txBody>
                  <a:tcPr marT="37539" marB="37539"/>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300"/>
                        <a:t>Sudah ada 111 buah komputer yang telah terhubung ke ARPANET.</a:t>
                      </a:r>
                    </a:p>
                  </a:txBody>
                  <a:tcPr marT="37539" marB="37539"/>
                </a:tc>
                <a:extLst>
                  <a:ext uri="{0D108BD9-81ED-4DB2-BD59-A6C34878D82A}">
                    <a16:rowId xmlns:a16="http://schemas.microsoft.com/office/drawing/2014/main" val="10005"/>
                  </a:ext>
                </a:extLst>
              </a:tr>
              <a:tr h="478259">
                <a:tc>
                  <a:txBody>
                    <a:bodyPr/>
                    <a:lstStyle/>
                    <a:p>
                      <a:r>
                        <a:rPr lang="id-ID" altLang="en-US" sz="1300"/>
                        <a:t>8</a:t>
                      </a:r>
                    </a:p>
                    <a:p>
                      <a:endParaRPr lang="id-ID" altLang="en-US" sz="1300"/>
                    </a:p>
                    <a:p>
                      <a:r>
                        <a:rPr lang="id-ID" altLang="en-US" sz="1300"/>
                        <a:t>9</a:t>
                      </a:r>
                    </a:p>
                  </a:txBody>
                  <a:tcPr marT="37539" marB="37539"/>
                </a:tc>
                <a:tc>
                  <a:txBody>
                    <a:bodyPr/>
                    <a:lstStyle/>
                    <a:p>
                      <a:r>
                        <a:rPr lang="en-US" sz="1300"/>
                        <a:t>1978</a:t>
                      </a:r>
                    </a:p>
                    <a:p>
                      <a:endParaRPr lang="en-US" sz="1300"/>
                    </a:p>
                    <a:p>
                      <a:r>
                        <a:rPr lang="id-ID" altLang="en-US" sz="1300"/>
                        <a:t>1979</a:t>
                      </a:r>
                    </a:p>
                  </a:txBody>
                  <a:tcPr marT="37539" marB="37539"/>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300" dirty="0" err="1"/>
                        <a:t>Protokol</a:t>
                      </a:r>
                      <a:r>
                        <a:rPr lang="en-US" sz="1300" dirty="0"/>
                        <a:t> TCP </a:t>
                      </a:r>
                      <a:r>
                        <a:rPr lang="en-US" sz="1300" dirty="0" err="1"/>
                        <a:t>dipecah</a:t>
                      </a:r>
                      <a:r>
                        <a:rPr lang="en-US" sz="1300" dirty="0"/>
                        <a:t> </a:t>
                      </a:r>
                      <a:r>
                        <a:rPr lang="en-US" sz="1300" dirty="0" err="1"/>
                        <a:t>menjadi</a:t>
                      </a:r>
                      <a:r>
                        <a:rPr lang="en-US" sz="1300" dirty="0"/>
                        <a:t> </a:t>
                      </a:r>
                      <a:r>
                        <a:rPr lang="en-US" sz="1300" dirty="0" err="1"/>
                        <a:t>dua</a:t>
                      </a:r>
                      <a:r>
                        <a:rPr lang="en-US" sz="1300" dirty="0"/>
                        <a:t> </a:t>
                      </a:r>
                      <a:r>
                        <a:rPr lang="en-US" sz="1300" dirty="0" err="1"/>
                        <a:t>bagian</a:t>
                      </a:r>
                      <a:r>
                        <a:rPr lang="en-US" sz="1300" dirty="0"/>
                        <a:t>, </a:t>
                      </a:r>
                      <a:r>
                        <a:rPr lang="en-US" sz="1300" dirty="0" err="1"/>
                        <a:t>yakni</a:t>
                      </a:r>
                      <a:r>
                        <a:rPr lang="en-US" sz="1300" dirty="0"/>
                        <a:t> Transmission Control Protocol </a:t>
                      </a:r>
                      <a:r>
                        <a:rPr lang="en-US" sz="1300" dirty="0" err="1"/>
                        <a:t>dan</a:t>
                      </a:r>
                      <a:r>
                        <a:rPr lang="en-US" sz="1300" dirty="0"/>
                        <a:t> Internet Protocol (TCP/IP).</a:t>
                      </a:r>
                    </a:p>
                    <a:p>
                      <a:pPr marL="0" marR="0" indent="0" algn="l" defTabSz="914400" rtl="0" eaLnBrk="1" fontAlgn="auto" latinLnBrk="0" hangingPunct="1">
                        <a:lnSpc>
                          <a:spcPct val="100000"/>
                        </a:lnSpc>
                        <a:spcBef>
                          <a:spcPts val="0"/>
                        </a:spcBef>
                        <a:spcAft>
                          <a:spcPts val="0"/>
                        </a:spcAft>
                        <a:buClrTx/>
                        <a:buSzTx/>
                        <a:buFontTx/>
                        <a:buNone/>
                        <a:defRPr/>
                      </a:pPr>
                      <a:r>
                        <a:rPr lang="id-ID" altLang="en-US" sz="1300" dirty="0"/>
                        <a:t>Terbentuknya Jaringan komputer di Eropa</a:t>
                      </a:r>
                    </a:p>
                  </a:txBody>
                  <a:tcPr marT="37539" marB="37539"/>
                </a:tc>
                <a:extLst>
                  <a:ext uri="{0D108BD9-81ED-4DB2-BD59-A6C34878D82A}">
                    <a16:rowId xmlns:a16="http://schemas.microsoft.com/office/drawing/2014/main" val="10006"/>
                  </a:ext>
                </a:extLst>
              </a:tr>
            </a:tbl>
          </a:graphicData>
        </a:graphic>
      </p:graphicFrame>
      <p:sp>
        <p:nvSpPr>
          <p:cNvPr id="2" name="Text Box 1"/>
          <p:cNvSpPr txBox="1"/>
          <p:nvPr/>
        </p:nvSpPr>
        <p:spPr>
          <a:xfrm>
            <a:off x="967105" y="497205"/>
            <a:ext cx="4454525" cy="46166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id-ID" sz="2400" dirty="0"/>
              <a:t>Tahun Bers</a:t>
            </a:r>
            <a:r>
              <a:rPr lang="en-US" sz="2400" dirty="0" err="1"/>
              <a:t>ejarah</a:t>
            </a:r>
            <a:r>
              <a:rPr lang="en-US" sz="2400" dirty="0"/>
              <a:t> </a:t>
            </a:r>
            <a:r>
              <a:rPr lang="id-ID" sz="2400" dirty="0"/>
              <a:t>“</a:t>
            </a:r>
            <a:r>
              <a:rPr lang="en-US" sz="2400" dirty="0"/>
              <a:t>Internet</a:t>
            </a:r>
            <a:r>
              <a:rPr lang="id-ID" sz="2400" dirty="0"/>
              <a:t>”</a:t>
            </a:r>
            <a:endParaRPr lang="id-ID" altLang="en-US" sz="2400"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Table 20"/>
          <p:cNvGraphicFramePr>
            <a:graphicFrameLocks noGrp="1"/>
          </p:cNvGraphicFramePr>
          <p:nvPr/>
        </p:nvGraphicFramePr>
        <p:xfrm>
          <a:off x="0" y="1397000"/>
          <a:ext cx="9144000" cy="4992414"/>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7696200">
                  <a:extLst>
                    <a:ext uri="{9D8B030D-6E8A-4147-A177-3AD203B41FA5}">
                      <a16:colId xmlns:a16="http://schemas.microsoft.com/office/drawing/2014/main" val="20002"/>
                    </a:ext>
                  </a:extLst>
                </a:gridCol>
              </a:tblGrid>
              <a:tr h="351022">
                <a:tc>
                  <a:txBody>
                    <a:bodyPr/>
                    <a:lstStyle/>
                    <a:p>
                      <a:pPr algn="ctr"/>
                      <a:r>
                        <a:rPr lang="en-US" sz="1700"/>
                        <a:t>No</a:t>
                      </a:r>
                    </a:p>
                  </a:txBody>
                  <a:tcPr marT="43277" marB="43277"/>
                </a:tc>
                <a:tc>
                  <a:txBody>
                    <a:bodyPr/>
                    <a:lstStyle/>
                    <a:p>
                      <a:pPr algn="ctr"/>
                      <a:r>
                        <a:rPr lang="en-US" sz="1700"/>
                        <a:t>Tahun</a:t>
                      </a:r>
                    </a:p>
                  </a:txBody>
                  <a:tcPr marT="43277" marB="43277"/>
                </a:tc>
                <a:tc>
                  <a:txBody>
                    <a:bodyPr/>
                    <a:lstStyle/>
                    <a:p>
                      <a:pPr algn="ctr"/>
                      <a:r>
                        <a:rPr lang="en-US" sz="1700"/>
                        <a:t>Kejadian</a:t>
                      </a:r>
                    </a:p>
                  </a:txBody>
                  <a:tcPr marT="43277" marB="43277"/>
                </a:tc>
                <a:extLst>
                  <a:ext uri="{0D108BD9-81ED-4DB2-BD59-A6C34878D82A}">
                    <a16:rowId xmlns:a16="http://schemas.microsoft.com/office/drawing/2014/main" val="10000"/>
                  </a:ext>
                </a:extLst>
              </a:tr>
              <a:tr h="1240597">
                <a:tc>
                  <a:txBody>
                    <a:bodyPr/>
                    <a:lstStyle/>
                    <a:p>
                      <a:r>
                        <a:rPr lang="en-US" sz="1500"/>
                        <a:t>7</a:t>
                      </a:r>
                    </a:p>
                  </a:txBody>
                  <a:tcPr marT="43277" marB="43277"/>
                </a:tc>
                <a:tc>
                  <a:txBody>
                    <a:bodyPr/>
                    <a:lstStyle/>
                    <a:p>
                      <a:r>
                        <a:rPr lang="en-US" sz="1500"/>
                        <a:t>1980an</a:t>
                      </a:r>
                    </a:p>
                  </a:txBody>
                  <a:tcPr marT="43277" marB="43277"/>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500"/>
                        <a:t>Komputer pribadi (PC) mewabah, dan menjadi bagian dari banyak hidup manusia.</a:t>
                      </a:r>
                      <a:br>
                        <a:rPr lang="en-US" sz="1500"/>
                      </a:br>
                      <a:r>
                        <a:rPr lang="en-US" sz="1500"/>
                        <a:t>Tahun ini tercatat ARPANET telah memiliki anggota hingga 213 host yang terhubung.</a:t>
                      </a:r>
                      <a:br>
                        <a:rPr lang="en-US" sz="1500"/>
                      </a:br>
                      <a:r>
                        <a:rPr lang="en-US" sz="1500"/>
                        <a:t>Layanan BITNET (Because It's Time Network) dimulai, dengan menyediakan layanan e-mail, mailing list, dan juga File Transfer Protocol (FTP)</a:t>
                      </a:r>
                    </a:p>
                  </a:txBody>
                  <a:tcPr marT="43277" marB="43277"/>
                </a:tc>
                <a:extLst>
                  <a:ext uri="{0D108BD9-81ED-4DB2-BD59-A6C34878D82A}">
                    <a16:rowId xmlns:a16="http://schemas.microsoft.com/office/drawing/2014/main" val="10001"/>
                  </a:ext>
                </a:extLst>
              </a:tr>
              <a:tr h="1240597">
                <a:tc>
                  <a:txBody>
                    <a:bodyPr/>
                    <a:lstStyle/>
                    <a:p>
                      <a:r>
                        <a:rPr lang="en-US" sz="1500"/>
                        <a:t>8</a:t>
                      </a:r>
                    </a:p>
                  </a:txBody>
                  <a:tcPr marT="43277" marB="43277"/>
                </a:tc>
                <a:tc>
                  <a:txBody>
                    <a:bodyPr/>
                    <a:lstStyle/>
                    <a:p>
                      <a:r>
                        <a:rPr lang="en-US" sz="1500"/>
                        <a:t>1982</a:t>
                      </a:r>
                    </a:p>
                  </a:txBody>
                  <a:tcPr marT="43277" marB="43277"/>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500"/>
                        <a:t>Istilah "Internet" pertama kali digunakan, dan TCP/IP diadopsi sebagai protokol universal untuk jaringan tersebut. Name server mulai dikembangkan, sehingga mengizinkan para pengguna agar dapat terhubung kepada sebuah host tanpa harus mengetahui jalur pasti menuju host tersebut. Tahun ini tercatat ada lebih dari 1000 buah host yang tergabung ke Internet.</a:t>
                      </a:r>
                    </a:p>
                  </a:txBody>
                  <a:tcPr marT="43277" marB="43277"/>
                </a:tc>
                <a:extLst>
                  <a:ext uri="{0D108BD9-81ED-4DB2-BD59-A6C34878D82A}">
                    <a16:rowId xmlns:a16="http://schemas.microsoft.com/office/drawing/2014/main" val="10002"/>
                  </a:ext>
                </a:extLst>
              </a:tr>
              <a:tr h="778979">
                <a:tc>
                  <a:txBody>
                    <a:bodyPr/>
                    <a:lstStyle/>
                    <a:p>
                      <a:r>
                        <a:rPr lang="en-US" sz="1500"/>
                        <a:t>9</a:t>
                      </a:r>
                    </a:p>
                    <a:p>
                      <a:endParaRPr lang="en-US" sz="1500"/>
                    </a:p>
                    <a:p>
                      <a:endParaRPr lang="en-US" sz="1500"/>
                    </a:p>
                    <a:p>
                      <a:r>
                        <a:rPr lang="id-ID" altLang="en-US" sz="1500"/>
                        <a:t>10</a:t>
                      </a:r>
                    </a:p>
                    <a:p>
                      <a:r>
                        <a:rPr lang="id-ID" altLang="en-US" sz="1500"/>
                        <a:t>11</a:t>
                      </a:r>
                    </a:p>
                    <a:p>
                      <a:endParaRPr lang="id-ID" altLang="en-US" sz="1500"/>
                    </a:p>
                  </a:txBody>
                  <a:tcPr marT="43277" marB="43277"/>
                </a:tc>
                <a:tc>
                  <a:txBody>
                    <a:bodyPr/>
                    <a:lstStyle/>
                    <a:p>
                      <a:r>
                        <a:rPr lang="en-US" sz="1500"/>
                        <a:t>1986</a:t>
                      </a:r>
                    </a:p>
                    <a:p>
                      <a:endParaRPr lang="en-US" sz="1500"/>
                    </a:p>
                    <a:p>
                      <a:endParaRPr lang="en-US" sz="1500"/>
                    </a:p>
                    <a:p>
                      <a:r>
                        <a:rPr lang="id-ID" altLang="en-US" sz="1500"/>
                        <a:t>1988</a:t>
                      </a:r>
                    </a:p>
                    <a:p>
                      <a:r>
                        <a:rPr lang="id-ID" altLang="en-US" sz="1500"/>
                        <a:t>1990</a:t>
                      </a:r>
                    </a:p>
                    <a:p>
                      <a:endParaRPr lang="id-ID" altLang="en-US" sz="1500"/>
                    </a:p>
                  </a:txBody>
                  <a:tcPr marT="43277" marB="43277"/>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500"/>
                        <a:t>Diperkenalkan sistem nama domain, yang sekarang dikenal dengan DNS(Domain Name System)yang berfungsi untuk menyeragamkan sistem pemberian nama alamat di jaringan komputer.</a:t>
                      </a:r>
                    </a:p>
                    <a:p>
                      <a:pPr marL="0" marR="0" indent="0" algn="l" defTabSz="914400" rtl="0" eaLnBrk="1" fontAlgn="auto" latinLnBrk="0" hangingPunct="1">
                        <a:lnSpc>
                          <a:spcPct val="100000"/>
                        </a:lnSpc>
                        <a:spcBef>
                          <a:spcPts val="0"/>
                        </a:spcBef>
                        <a:spcAft>
                          <a:spcPts val="0"/>
                        </a:spcAft>
                        <a:buClrTx/>
                        <a:buSzTx/>
                        <a:buFontTx/>
                        <a:buNone/>
                        <a:defRPr/>
                      </a:pPr>
                      <a:r>
                        <a:rPr lang="id-ID" altLang="en-US" sz="1500"/>
                        <a:t>Chatting mulai diperkenalkan</a:t>
                      </a:r>
                    </a:p>
                    <a:p>
                      <a:pPr marL="0" marR="0" indent="0" algn="l" defTabSz="914400" rtl="0" eaLnBrk="1" fontAlgn="auto" latinLnBrk="0" hangingPunct="1">
                        <a:lnSpc>
                          <a:spcPct val="100000"/>
                        </a:lnSpc>
                        <a:spcBef>
                          <a:spcPts val="0"/>
                        </a:spcBef>
                        <a:spcAft>
                          <a:spcPts val="0"/>
                        </a:spcAft>
                        <a:buClrTx/>
                        <a:buSzTx/>
                        <a:buFontTx/>
                        <a:buNone/>
                        <a:defRPr/>
                      </a:pPr>
                      <a:r>
                        <a:rPr lang="id-ID" altLang="en-US" sz="1500"/>
                        <a:t>Internet Browser</a:t>
                      </a:r>
                    </a:p>
                  </a:txBody>
                  <a:tcPr marT="43277" marB="43277"/>
                </a:tc>
                <a:extLst>
                  <a:ext uri="{0D108BD9-81ED-4DB2-BD59-A6C34878D82A}">
                    <a16:rowId xmlns:a16="http://schemas.microsoft.com/office/drawing/2014/main" val="10003"/>
                  </a:ext>
                </a:extLst>
              </a:tr>
              <a:tr h="351022">
                <a:tc>
                  <a:txBody>
                    <a:bodyPr/>
                    <a:lstStyle/>
                    <a:p>
                      <a:r>
                        <a:rPr lang="en-US" sz="1500"/>
                        <a:t>1</a:t>
                      </a:r>
                      <a:r>
                        <a:rPr lang="id-ID" altLang="en-US" sz="1500"/>
                        <a:t>1</a:t>
                      </a:r>
                    </a:p>
                  </a:txBody>
                  <a:tcPr marT="43277" marB="43277"/>
                </a:tc>
                <a:tc>
                  <a:txBody>
                    <a:bodyPr/>
                    <a:lstStyle/>
                    <a:p>
                      <a:r>
                        <a:rPr lang="en-US" sz="1500"/>
                        <a:t>2004</a:t>
                      </a:r>
                    </a:p>
                  </a:txBody>
                  <a:tcPr marT="43277" marB="43277"/>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500"/>
                        <a:t>Situs</a:t>
                      </a:r>
                      <a:r>
                        <a:rPr lang="en-US" sz="1500" baseline="0"/>
                        <a:t> internet berkembang menjadi 3000 alamat halaman</a:t>
                      </a:r>
                      <a:endParaRPr lang="en-US" sz="1500"/>
                    </a:p>
                  </a:txBody>
                  <a:tcPr marT="43277" marB="43277"/>
                </a:tc>
                <a:extLst>
                  <a:ext uri="{0D108BD9-81ED-4DB2-BD59-A6C34878D82A}">
                    <a16:rowId xmlns:a16="http://schemas.microsoft.com/office/drawing/2014/main" val="10004"/>
                  </a:ext>
                </a:extLst>
              </a:tr>
              <a:tr h="351022">
                <a:tc>
                  <a:txBody>
                    <a:bodyPr/>
                    <a:lstStyle/>
                    <a:p>
                      <a:r>
                        <a:rPr lang="en-US" sz="1500"/>
                        <a:t>1</a:t>
                      </a:r>
                      <a:r>
                        <a:rPr lang="id-ID" altLang="en-US" sz="1500"/>
                        <a:t>2</a:t>
                      </a:r>
                    </a:p>
                  </a:txBody>
                  <a:tcPr marT="43277" marB="43277"/>
                </a:tc>
                <a:tc>
                  <a:txBody>
                    <a:bodyPr/>
                    <a:lstStyle/>
                    <a:p>
                      <a:r>
                        <a:rPr lang="en-US" sz="1500"/>
                        <a:t>Saat</a:t>
                      </a:r>
                      <a:r>
                        <a:rPr lang="en-US" sz="1500" baseline="0"/>
                        <a:t> ini</a:t>
                      </a:r>
                      <a:endParaRPr lang="en-US" sz="1500"/>
                    </a:p>
                  </a:txBody>
                  <a:tcPr marT="43277" marB="43277"/>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500"/>
                        <a:t>e-commerce,</a:t>
                      </a:r>
                      <a:r>
                        <a:rPr lang="en-US" sz="1500" baseline="0"/>
                        <a:t> e-banking, blogging, dll</a:t>
                      </a:r>
                      <a:endParaRPr lang="en-US" sz="1500"/>
                    </a:p>
                  </a:txBody>
                  <a:tcPr marT="43277" marB="43277"/>
                </a:tc>
                <a:extLst>
                  <a:ext uri="{0D108BD9-81ED-4DB2-BD59-A6C34878D82A}">
                    <a16:rowId xmlns:a16="http://schemas.microsoft.com/office/drawing/2014/main" val="10005"/>
                  </a:ext>
                </a:extLst>
              </a:tr>
            </a:tbl>
          </a:graphicData>
        </a:graphic>
      </p:graphicFrame>
      <p:sp>
        <p:nvSpPr>
          <p:cNvPr id="6" name="Text Box 1"/>
          <p:cNvSpPr txBox="1"/>
          <p:nvPr/>
        </p:nvSpPr>
        <p:spPr>
          <a:xfrm>
            <a:off x="407546" y="715569"/>
            <a:ext cx="4454525" cy="46166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id-ID" sz="2400" dirty="0"/>
              <a:t>Tahun Bers</a:t>
            </a:r>
            <a:r>
              <a:rPr lang="en-US" sz="2400" dirty="0" err="1"/>
              <a:t>ejarah</a:t>
            </a:r>
            <a:r>
              <a:rPr lang="en-US" sz="2400" dirty="0"/>
              <a:t> </a:t>
            </a:r>
            <a:r>
              <a:rPr lang="id-ID" sz="2400" dirty="0"/>
              <a:t>“</a:t>
            </a:r>
            <a:r>
              <a:rPr lang="en-US" sz="2400" dirty="0"/>
              <a:t>Internet</a:t>
            </a:r>
            <a:r>
              <a:rPr lang="id-ID" sz="2400" dirty="0"/>
              <a:t>”</a:t>
            </a:r>
            <a:endParaRPr lang="id-ID" altLang="en-US" sz="2400"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style>
          <a:lnRef idx="2">
            <a:schemeClr val="accent2"/>
          </a:lnRef>
          <a:fillRef idx="1">
            <a:schemeClr val="lt1"/>
          </a:fillRef>
          <a:effectRef idx="0">
            <a:schemeClr val="accent2"/>
          </a:effectRef>
          <a:fontRef idx="minor">
            <a:schemeClr val="dk1"/>
          </a:fontRef>
        </p:style>
        <p:txBody>
          <a:bodyPr>
            <a:normAutofit/>
          </a:bodyPr>
          <a:lstStyle/>
          <a:p>
            <a:r>
              <a:rPr lang="id-ID" altLang="en-US" sz="2400" dirty="0"/>
              <a:t>Perkembangan Jumlah komputer dalam Jaringan </a:t>
            </a:r>
            <a:r>
              <a:rPr lang="en-US" sz="2400" dirty="0"/>
              <a:t> Internet</a:t>
            </a:r>
          </a:p>
        </p:txBody>
      </p:sp>
      <p:sp>
        <p:nvSpPr>
          <p:cNvPr id="9219" name="Rectangle 3"/>
          <p:cNvSpPr>
            <a:spLocks noGrp="1" noChangeArrowheads="1"/>
          </p:cNvSpPr>
          <p:nvPr>
            <p:ph type="body" idx="1"/>
          </p:nvPr>
        </p:nvSpPr>
        <p:spPr/>
        <p:txBody>
          <a:bodyPr/>
          <a:lstStyle/>
          <a:p>
            <a:pPr>
              <a:lnSpc>
                <a:spcPct val="90000"/>
              </a:lnSpc>
            </a:pPr>
            <a:r>
              <a:rPr lang="en-US" sz="2600" dirty="0"/>
              <a:t>1969 : 4 </a:t>
            </a:r>
            <a:r>
              <a:rPr lang="en-US" sz="2600" dirty="0" err="1"/>
              <a:t>komputer</a:t>
            </a:r>
            <a:endParaRPr lang="en-US" sz="2600" dirty="0"/>
          </a:p>
          <a:p>
            <a:pPr>
              <a:lnSpc>
                <a:spcPct val="90000"/>
              </a:lnSpc>
            </a:pPr>
            <a:r>
              <a:rPr lang="en-US" sz="2600" dirty="0"/>
              <a:t>1971 : 23 </a:t>
            </a:r>
            <a:r>
              <a:rPr lang="en-US" sz="2600" dirty="0" err="1"/>
              <a:t>komputer</a:t>
            </a:r>
            <a:endParaRPr lang="en-US" sz="2600" dirty="0"/>
          </a:p>
          <a:p>
            <a:pPr>
              <a:lnSpc>
                <a:spcPct val="90000"/>
              </a:lnSpc>
            </a:pPr>
            <a:r>
              <a:rPr lang="en-US" sz="2600" dirty="0"/>
              <a:t>1977 : 111 </a:t>
            </a:r>
            <a:r>
              <a:rPr lang="en-US" sz="2600" dirty="0" err="1"/>
              <a:t>komputer</a:t>
            </a:r>
            <a:endParaRPr lang="en-US" sz="2600" dirty="0"/>
          </a:p>
          <a:p>
            <a:pPr>
              <a:lnSpc>
                <a:spcPct val="90000"/>
              </a:lnSpc>
            </a:pPr>
            <a:r>
              <a:rPr lang="en-US" sz="2600" dirty="0"/>
              <a:t>1980 : 213 </a:t>
            </a:r>
            <a:r>
              <a:rPr lang="en-US" sz="2600" dirty="0" err="1"/>
              <a:t>komputer</a:t>
            </a:r>
            <a:endParaRPr lang="en-US" sz="2600" dirty="0"/>
          </a:p>
          <a:p>
            <a:pPr>
              <a:lnSpc>
                <a:spcPct val="90000"/>
              </a:lnSpc>
            </a:pPr>
            <a:r>
              <a:rPr lang="en-US" sz="2600" dirty="0"/>
              <a:t>1982 : &gt; 1.000 </a:t>
            </a:r>
            <a:r>
              <a:rPr lang="en-US" sz="2600" dirty="0" err="1"/>
              <a:t>komputer</a:t>
            </a:r>
            <a:endParaRPr lang="en-US" sz="2600" dirty="0"/>
          </a:p>
          <a:p>
            <a:pPr>
              <a:lnSpc>
                <a:spcPct val="90000"/>
              </a:lnSpc>
            </a:pPr>
            <a:r>
              <a:rPr lang="en-US" sz="2600" dirty="0"/>
              <a:t>1987 : &gt; 10.000 </a:t>
            </a:r>
            <a:r>
              <a:rPr lang="en-US" sz="2600" dirty="0" err="1"/>
              <a:t>komputer</a:t>
            </a:r>
            <a:endParaRPr lang="en-US" sz="2600" dirty="0"/>
          </a:p>
          <a:p>
            <a:pPr>
              <a:lnSpc>
                <a:spcPct val="90000"/>
              </a:lnSpc>
            </a:pPr>
            <a:r>
              <a:rPr lang="en-US" sz="2600" dirty="0"/>
              <a:t>1992 : &gt; 1.000.000 </a:t>
            </a:r>
            <a:r>
              <a:rPr lang="en-US" sz="2600" dirty="0" err="1"/>
              <a:t>komputer</a:t>
            </a:r>
            <a:endParaRPr lang="en-US" sz="2600" dirty="0"/>
          </a:p>
          <a:p>
            <a:pPr>
              <a:lnSpc>
                <a:spcPct val="90000"/>
              </a:lnSpc>
            </a:pPr>
            <a:r>
              <a:rPr lang="en-US" sz="2600" dirty="0"/>
              <a:t>2010 : &gt; 100.000.000 </a:t>
            </a:r>
            <a:r>
              <a:rPr lang="en-US" sz="2600" dirty="0" err="1"/>
              <a:t>komputer</a:t>
            </a:r>
            <a:r>
              <a:rPr lang="en-US" sz="2600" dirty="0"/>
              <a:t> </a:t>
            </a:r>
            <a:r>
              <a:rPr lang="en-US" sz="2600" dirty="0" err="1"/>
              <a:t>dengan</a:t>
            </a:r>
            <a:r>
              <a:rPr lang="en-US" sz="2600" dirty="0"/>
              <a:t> 1,9 </a:t>
            </a:r>
            <a:r>
              <a:rPr lang="en-US" sz="2600" dirty="0" err="1"/>
              <a:t>Miliar</a:t>
            </a:r>
            <a:r>
              <a:rPr lang="en-US" sz="2600" dirty="0"/>
              <a:t> </a:t>
            </a:r>
            <a:r>
              <a:rPr lang="en-US" sz="2600" dirty="0" err="1"/>
              <a:t>pengguna</a:t>
            </a:r>
            <a:r>
              <a:rPr lang="en-US" sz="2600" dirty="0"/>
              <a:t> (28% </a:t>
            </a:r>
            <a:r>
              <a:rPr lang="en-US" sz="2600" dirty="0" err="1"/>
              <a:t>dari</a:t>
            </a:r>
            <a:r>
              <a:rPr lang="en-US" sz="2600" dirty="0"/>
              <a:t> </a:t>
            </a:r>
            <a:r>
              <a:rPr lang="en-US" sz="2600" dirty="0" err="1"/>
              <a:t>penduduk</a:t>
            </a:r>
            <a:r>
              <a:rPr lang="en-US" sz="2600" dirty="0"/>
              <a:t> </a:t>
            </a:r>
            <a:r>
              <a:rPr lang="en-US" sz="2600" dirty="0" err="1"/>
              <a:t>dunia</a:t>
            </a:r>
            <a:r>
              <a:rPr lang="en-US" sz="2600" dirty="0"/>
              <a:t>). </a:t>
            </a:r>
            <a:r>
              <a:rPr lang="en-US" sz="2600" dirty="0" err="1"/>
              <a:t>Sekitar</a:t>
            </a:r>
            <a:r>
              <a:rPr lang="en-US" sz="2600" dirty="0"/>
              <a:t> 25 </a:t>
            </a:r>
            <a:r>
              <a:rPr lang="en-US" sz="2600" dirty="0" err="1"/>
              <a:t>juta-nya</a:t>
            </a:r>
            <a:r>
              <a:rPr lang="en-US" sz="2600" dirty="0"/>
              <a:t> </a:t>
            </a:r>
            <a:r>
              <a:rPr lang="en-US" sz="2600" dirty="0" err="1"/>
              <a:t>adalah</a:t>
            </a:r>
            <a:r>
              <a:rPr lang="en-US" sz="2600" dirty="0"/>
              <a:t> </a:t>
            </a:r>
            <a:r>
              <a:rPr lang="en-US" sz="2600" dirty="0" err="1"/>
              <a:t>dari</a:t>
            </a:r>
            <a:r>
              <a:rPr lang="en-US" sz="2600" dirty="0"/>
              <a:t> </a:t>
            </a:r>
            <a:r>
              <a:rPr lang="en-US" sz="2600" dirty="0" err="1"/>
              <a:t>penduduk</a:t>
            </a:r>
            <a:r>
              <a:rPr lang="en-US" sz="2600" dirty="0"/>
              <a:t> Indonesia</a:t>
            </a:r>
            <a:r>
              <a:rPr lang="en-US" sz="2600" dirty="0">
                <a:solidFill>
                  <a:srgbClr val="0000FF"/>
                </a:solidFill>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525463" y="355600"/>
            <a:ext cx="8229600" cy="803275"/>
          </a:xfrm>
        </p:spPr>
        <p:style>
          <a:lnRef idx="2">
            <a:schemeClr val="accent4"/>
          </a:lnRef>
          <a:fillRef idx="1">
            <a:schemeClr val="lt1"/>
          </a:fillRef>
          <a:effectRef idx="0">
            <a:schemeClr val="accent4"/>
          </a:effectRef>
          <a:fontRef idx="minor">
            <a:schemeClr val="dk1"/>
          </a:fontRef>
        </p:style>
        <p:txBody>
          <a:bodyPr anchor="t"/>
          <a:lstStyle/>
          <a:p>
            <a:pPr eaLnBrk="1" hangingPunct="1"/>
            <a:r>
              <a:rPr lang="en-US" altLang="en-US" dirty="0">
                <a:latin typeface="Franklin Gothic Medium" panose="020B0603020102020204" pitchFamily="34" charset="0"/>
                <a:ea typeface="Franklin Gothic Medium" panose="020B0603020102020204" pitchFamily="34" charset="0"/>
                <a:cs typeface="Franklin Gothic Medium" panose="020B0603020102020204" pitchFamily="34" charset="0"/>
              </a:rPr>
              <a:t>Domain Name System (DNS)</a:t>
            </a:r>
          </a:p>
        </p:txBody>
      </p:sp>
      <p:sp>
        <p:nvSpPr>
          <p:cNvPr id="11267" name="Content Placeholder 2"/>
          <p:cNvSpPr>
            <a:spLocks noGrp="1"/>
          </p:cNvSpPr>
          <p:nvPr>
            <p:ph idx="1"/>
          </p:nvPr>
        </p:nvSpPr>
        <p:spPr>
          <a:xfrm>
            <a:off x="993775" y="1533525"/>
            <a:ext cx="7823200" cy="4227513"/>
          </a:xfrm>
        </p:spPr>
        <p:txBody>
          <a:bodyPr rtlCol="0">
            <a:noAutofit/>
          </a:bodyPr>
          <a:lstStyle/>
          <a:p>
            <a:pPr marL="342900" lvl="1" indent="-342900">
              <a:buFont typeface="Lucida Grande"/>
              <a:buChar char="•"/>
              <a:defRPr/>
            </a:pPr>
            <a:r>
              <a:rPr lang="id-ID" sz="3200" dirty="0"/>
              <a:t>Protokol adalah standar pada internet yang mengubah nama domain menjadi alamat IP ketika informasi ditransfer dari satu jaringan ke yang lain</a:t>
            </a:r>
            <a:endParaRPr lang="id-ID" altLang="en-US" sz="3200" i="0" dirty="0"/>
          </a:p>
          <a:p>
            <a:pPr>
              <a:defRPr/>
            </a:pPr>
            <a:r>
              <a:rPr lang="id-ID" dirty="0"/>
              <a:t>Nama domain: Pengidentifikasi unik komputer atau alamat jaringan di Internet</a:t>
            </a:r>
            <a:endParaRPr lang="en-US" altLang="en-US" dirty="0"/>
          </a:p>
          <a:p>
            <a:pPr eaLnBrk="1" fontAlgn="auto" hangingPunct="1">
              <a:spcAft>
                <a:spcPts val="0"/>
              </a:spcAft>
              <a:defRPr/>
            </a:pPr>
            <a:r>
              <a:rPr lang="en-US" altLang="en-US" dirty="0"/>
              <a:t>Internet Protocol (IP) address</a:t>
            </a:r>
          </a:p>
          <a:p>
            <a:pPr lvl="1" eaLnBrk="1" fontAlgn="auto" hangingPunct="1">
              <a:spcAft>
                <a:spcPts val="0"/>
              </a:spcAft>
              <a:defRPr/>
            </a:pPr>
            <a:r>
              <a:rPr lang="id-ID" altLang="en-US" dirty="0"/>
              <a:t>Adalah alamat berupa anggyang dikenali oleh komputer dalam jaringan internet yang dikenali secara global dan tersimpan dalam database sistem DNS (Internet provider </a:t>
            </a:r>
            <a:r>
              <a:rPr lang="en-US" altLang="en-US" dirty="0"/>
              <a:t>for Assigned Names and Numbers (ICANN)</a:t>
            </a:r>
            <a:r>
              <a:rPr lang="id-ID" altLang="en-US" dirty="0"/>
              <a:t>)</a:t>
            </a:r>
          </a:p>
          <a:p>
            <a:pPr lvl="1" eaLnBrk="1" fontAlgn="auto" hangingPunct="1">
              <a:spcAft>
                <a:spcPts val="0"/>
              </a:spcAft>
              <a:defRPr/>
            </a:pPr>
            <a:endParaRPr lang="en-US"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452563" y="368300"/>
            <a:ext cx="7537450" cy="982663"/>
          </a:xfrm>
        </p:spPr>
        <p:txBody>
          <a:bodyPr/>
          <a:lstStyle/>
          <a:p>
            <a:pPr marL="1279525" indent="-1279525" eaLnBrk="1" hangingPunct="1"/>
            <a:r>
              <a:rPr lang="en-US" altLang="en-US" sz="3200">
                <a:solidFill>
                  <a:schemeClr val="bg1"/>
                </a:solidFill>
                <a:latin typeface="Franklin Gothic Medium" panose="020B0603020102020204" pitchFamily="34" charset="0"/>
                <a:ea typeface="Franklin Gothic Medium" panose="020B0603020102020204" pitchFamily="34" charset="0"/>
                <a:cs typeface="Franklin Gothic Medium" panose="020B0603020102020204" pitchFamily="34" charset="0"/>
              </a:rPr>
              <a:t>7.1	</a:t>
            </a:r>
            <a:r>
              <a:rPr lang="en-US" altLang="en-US" sz="3200">
                <a:latin typeface="Franklin Gothic Medium" panose="020B0603020102020204" pitchFamily="34" charset="0"/>
                <a:ea typeface="Franklin Gothic Medium" panose="020B0603020102020204" pitchFamily="34" charset="0"/>
                <a:cs typeface="Franklin Gothic Medium" panose="020B0603020102020204" pitchFamily="34" charset="0"/>
              </a:rPr>
              <a:t>Generic Top-Level Domains</a:t>
            </a:r>
          </a:p>
        </p:txBody>
      </p:sp>
      <p:pic>
        <p:nvPicPr>
          <p:cNvPr id="30723"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46225" y="1503363"/>
            <a:ext cx="6051550" cy="496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525463" y="355600"/>
            <a:ext cx="8229600" cy="803275"/>
          </a:xfrm>
        </p:spPr>
        <p:style>
          <a:lnRef idx="2">
            <a:schemeClr val="accent6"/>
          </a:lnRef>
          <a:fillRef idx="1">
            <a:schemeClr val="lt1"/>
          </a:fillRef>
          <a:effectRef idx="0">
            <a:schemeClr val="accent6"/>
          </a:effectRef>
          <a:fontRef idx="minor">
            <a:schemeClr val="dk1"/>
          </a:fontRef>
        </p:style>
        <p:txBody>
          <a:bodyPr anchor="t"/>
          <a:lstStyle/>
          <a:p>
            <a:pPr eaLnBrk="1" hangingPunct="1"/>
            <a:r>
              <a:rPr lang="en-US" altLang="en-US" dirty="0">
                <a:latin typeface="Franklin Gothic Medium" panose="020B0603020102020204" pitchFamily="34" charset="0"/>
                <a:ea typeface="Franklin Gothic Medium" panose="020B0603020102020204" pitchFamily="34" charset="0"/>
                <a:cs typeface="Franklin Gothic Medium" panose="020B0603020102020204" pitchFamily="34" charset="0"/>
              </a:rPr>
              <a:t>Domain Name System (DNS)</a:t>
            </a:r>
          </a:p>
        </p:txBody>
      </p:sp>
      <p:sp>
        <p:nvSpPr>
          <p:cNvPr id="28675" name="Content Placeholder 2"/>
          <p:cNvSpPr>
            <a:spLocks noGrp="1"/>
          </p:cNvSpPr>
          <p:nvPr>
            <p:ph idx="1"/>
          </p:nvPr>
        </p:nvSpPr>
        <p:spPr>
          <a:xfrm>
            <a:off x="993775" y="1533525"/>
            <a:ext cx="7823200" cy="4227513"/>
          </a:xfrm>
        </p:spPr>
        <p:txBody>
          <a:bodyPr>
            <a:normAutofit/>
          </a:bodyPr>
          <a:lstStyle/>
          <a:p>
            <a:pPr eaLnBrk="1" hangingPunct="1"/>
            <a:r>
              <a:rPr lang="en-US" altLang="en-US" b="1" dirty="0"/>
              <a:t>Uniform resource locators (URLs)</a:t>
            </a:r>
          </a:p>
          <a:p>
            <a:pPr marL="640080" lvl="1" indent="-273050"/>
            <a:r>
              <a:rPr lang="id-ID" b="1" dirty="0"/>
              <a:t>URL</a:t>
            </a:r>
            <a:r>
              <a:rPr lang="id-ID" dirty="0"/>
              <a:t> adalah rangkaian karakter dengan format standar tertentu, yang digunakan sebagai penunjuk alamat dari sebuah sumber daya di internet, baik itu dokumen, file gambar, teks, dan lainnya.</a:t>
            </a:r>
            <a:endParaRPr lang="en-US"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525463" y="355600"/>
            <a:ext cx="8229600" cy="803275"/>
          </a:xfrm>
        </p:spPr>
        <p:style>
          <a:lnRef idx="2">
            <a:schemeClr val="accent2"/>
          </a:lnRef>
          <a:fillRef idx="1">
            <a:schemeClr val="lt1"/>
          </a:fillRef>
          <a:effectRef idx="0">
            <a:schemeClr val="accent2"/>
          </a:effectRef>
          <a:fontRef idx="minor">
            <a:schemeClr val="dk1"/>
          </a:fontRef>
        </p:style>
        <p:txBody>
          <a:bodyPr anchor="t">
            <a:normAutofit fontScale="90000"/>
          </a:bodyPr>
          <a:lstStyle/>
          <a:p>
            <a:pPr eaLnBrk="1" hangingPunct="1"/>
            <a:r>
              <a:rPr lang="id-ID" altLang="en-US" dirty="0">
                <a:latin typeface="Franklin Gothic Medium" panose="020B0603020102020204" pitchFamily="34" charset="0"/>
                <a:ea typeface="Franklin Gothic Medium" panose="020B0603020102020204" pitchFamily="34" charset="0"/>
                <a:cs typeface="Franklin Gothic Medium" panose="020B0603020102020204" pitchFamily="34" charset="0"/>
              </a:rPr>
              <a:t>Tipe koneksi Internet (</a:t>
            </a:r>
            <a:r>
              <a:rPr lang="en-US" altLang="en-US" dirty="0">
                <a:latin typeface="Franklin Gothic Medium" panose="020B0603020102020204" pitchFamily="34" charset="0"/>
                <a:ea typeface="Franklin Gothic Medium" panose="020B0603020102020204" pitchFamily="34" charset="0"/>
                <a:cs typeface="Franklin Gothic Medium" panose="020B0603020102020204" pitchFamily="34" charset="0"/>
              </a:rPr>
              <a:t>Types of Internet </a:t>
            </a:r>
            <a:br>
              <a:rPr lang="id-ID" altLang="en-US" dirty="0">
                <a:latin typeface="Franklin Gothic Medium" panose="020B0603020102020204" pitchFamily="34" charset="0"/>
                <a:ea typeface="Franklin Gothic Medium" panose="020B0603020102020204" pitchFamily="34" charset="0"/>
                <a:cs typeface="Franklin Gothic Medium" panose="020B0603020102020204" pitchFamily="34" charset="0"/>
              </a:rPr>
            </a:br>
            <a:br>
              <a:rPr lang="id-ID" altLang="en-US" dirty="0">
                <a:latin typeface="Franklin Gothic Medium" panose="020B0603020102020204" pitchFamily="34" charset="0"/>
                <a:ea typeface="Franklin Gothic Medium" panose="020B0603020102020204" pitchFamily="34" charset="0"/>
                <a:cs typeface="Franklin Gothic Medium" panose="020B0603020102020204" pitchFamily="34" charset="0"/>
              </a:rPr>
            </a:br>
            <a:br>
              <a:rPr lang="id-ID" altLang="en-US" dirty="0">
                <a:latin typeface="Franklin Gothic Medium" panose="020B0603020102020204" pitchFamily="34" charset="0"/>
                <a:ea typeface="Franklin Gothic Medium" panose="020B0603020102020204" pitchFamily="34" charset="0"/>
                <a:cs typeface="Franklin Gothic Medium" panose="020B0603020102020204" pitchFamily="34" charset="0"/>
              </a:rPr>
            </a:br>
            <a:r>
              <a:rPr lang="en-US" altLang="en-US" dirty="0">
                <a:latin typeface="Franklin Gothic Medium" panose="020B0603020102020204" pitchFamily="34" charset="0"/>
                <a:ea typeface="Franklin Gothic Medium" panose="020B0603020102020204" pitchFamily="34" charset="0"/>
                <a:cs typeface="Franklin Gothic Medium" panose="020B0603020102020204" pitchFamily="34" charset="0"/>
              </a:rPr>
              <a:t>Connections </a:t>
            </a:r>
            <a:r>
              <a:rPr lang="id-ID" altLang="en-US" dirty="0">
                <a:latin typeface="Franklin Gothic Medium" panose="020B0603020102020204" pitchFamily="34" charset="0"/>
                <a:ea typeface="Franklin Gothic Medium" panose="020B0603020102020204" pitchFamily="34" charset="0"/>
                <a:cs typeface="Franklin Gothic Medium" panose="020B0603020102020204" pitchFamily="34" charset="0"/>
              </a:rPr>
              <a:t>)</a:t>
            </a:r>
          </a:p>
        </p:txBody>
      </p:sp>
      <p:sp>
        <p:nvSpPr>
          <p:cNvPr id="34819" name="Content Placeholder 2"/>
          <p:cNvSpPr>
            <a:spLocks noGrp="1"/>
          </p:cNvSpPr>
          <p:nvPr>
            <p:ph idx="1"/>
          </p:nvPr>
        </p:nvSpPr>
        <p:spPr>
          <a:xfrm>
            <a:off x="980127" y="1342457"/>
            <a:ext cx="7823200" cy="4227513"/>
          </a:xfrm>
        </p:spPr>
        <p:txBody>
          <a:bodyPr>
            <a:normAutofit/>
          </a:bodyPr>
          <a:lstStyle/>
          <a:p>
            <a:pPr eaLnBrk="1" hangingPunct="1"/>
            <a:endParaRPr lang="id-ID" altLang="en-US" dirty="0"/>
          </a:p>
          <a:p>
            <a:pPr eaLnBrk="1" hangingPunct="1"/>
            <a:endParaRPr lang="id-ID" altLang="en-US" dirty="0"/>
          </a:p>
          <a:p>
            <a:pPr eaLnBrk="1" hangingPunct="1"/>
            <a:endParaRPr lang="id-ID" altLang="en-US" dirty="0"/>
          </a:p>
          <a:p>
            <a:pPr eaLnBrk="1" hangingPunct="1"/>
            <a:endParaRPr lang="id-ID" altLang="en-US" dirty="0"/>
          </a:p>
          <a:p>
            <a:pPr eaLnBrk="1" hangingPunct="1"/>
            <a:r>
              <a:rPr lang="en-US" altLang="en-US" dirty="0"/>
              <a:t>Dial-up</a:t>
            </a:r>
            <a:r>
              <a:rPr lang="id-ID" altLang="en-US" dirty="0"/>
              <a:t> </a:t>
            </a:r>
            <a:r>
              <a:rPr lang="id-ID" altLang="en-US" dirty="0">
                <a:sym typeface="Wingdings" panose="05000000000000000000" pitchFamily="2" charset="2"/>
              </a:rPr>
              <a:t> obsulate</a:t>
            </a:r>
            <a:endParaRPr lang="en-US" altLang="en-US" dirty="0"/>
          </a:p>
          <a:p>
            <a:pPr eaLnBrk="1" hangingPunct="1"/>
            <a:r>
              <a:rPr lang="en-US" altLang="en-US" dirty="0"/>
              <a:t>Cable modems </a:t>
            </a:r>
            <a:r>
              <a:rPr lang="id-ID" altLang="en-US" dirty="0">
                <a:sym typeface="Wingdings" panose="05000000000000000000" pitchFamily="2" charset="2"/>
              </a:rPr>
              <a:t> with multi media capabilities</a:t>
            </a:r>
            <a:endParaRPr lang="en-US" altLang="en-US" dirty="0"/>
          </a:p>
          <a:p>
            <a:pPr eaLnBrk="1" hangingPunct="1"/>
            <a:r>
              <a:rPr lang="en-US" altLang="en-US" dirty="0"/>
              <a:t>Digital Subscriber Line (DSL)</a:t>
            </a:r>
          </a:p>
          <a:p>
            <a:pPr marL="640080" lvl="1" indent="-273050" eaLnBrk="1" hangingPunct="1">
              <a:buFont typeface="Arial" panose="020B0604020202020204" pitchFamily="34" charset="0"/>
              <a:buChar char="•"/>
            </a:pPr>
            <a:r>
              <a:rPr lang="en-US" altLang="en-US" dirty="0"/>
              <a:t>Symmetric DSL (SDSL)</a:t>
            </a:r>
          </a:p>
          <a:p>
            <a:pPr marL="640080" lvl="1" indent="-273050" eaLnBrk="1" hangingPunct="1">
              <a:buFont typeface="Arial" panose="020B0604020202020204" pitchFamily="34" charset="0"/>
              <a:buChar char="•"/>
            </a:pPr>
            <a:r>
              <a:rPr lang="en-US" altLang="en-US" dirty="0"/>
              <a:t>Asymmetric DSL (ADSL)</a:t>
            </a:r>
          </a:p>
          <a:p>
            <a:pPr marL="640080" lvl="1" indent="-273050" eaLnBrk="1" hangingPunct="1">
              <a:buFont typeface="Arial" panose="020B0604020202020204" pitchFamily="34" charset="0"/>
              <a:buChar char="•"/>
            </a:pPr>
            <a:r>
              <a:rPr lang="en-US" altLang="en-US" dirty="0"/>
              <a:t>Very High-Speed DSL (VDSL)</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525463" y="355600"/>
            <a:ext cx="8229600" cy="803275"/>
          </a:xfrm>
        </p:spPr>
        <p:txBody>
          <a:bodyPr anchor="t">
            <a:normAutofit/>
          </a:bodyPr>
          <a:lstStyle/>
          <a:p>
            <a:pPr eaLnBrk="1" hangingPunct="1"/>
            <a:r>
              <a:rPr lang="id-ID" altLang="en-US">
                <a:latin typeface="Franklin Gothic Medium" panose="020B0603020102020204" pitchFamily="34" charset="0"/>
                <a:ea typeface="Franklin Gothic Medium" panose="020B0603020102020204" pitchFamily="34" charset="0"/>
                <a:cs typeface="Franklin Gothic Medium" panose="020B0603020102020204" pitchFamily="34" charset="0"/>
              </a:rPr>
              <a:t>Perangkat lunak bantu Internet </a:t>
            </a:r>
            <a:endParaRPr lang="en-US" altLang="en-US">
              <a:latin typeface="Franklin Gothic Medium" panose="020B0603020102020204" pitchFamily="34" charset="0"/>
              <a:ea typeface="Franklin Gothic Medium" panose="020B0603020102020204" pitchFamily="34" charset="0"/>
              <a:cs typeface="Franklin Gothic Medium" panose="020B0603020102020204" pitchFamily="34" charset="0"/>
            </a:endParaRPr>
          </a:p>
        </p:txBody>
      </p:sp>
      <p:sp>
        <p:nvSpPr>
          <p:cNvPr id="36867" name="Content Placeholder 2"/>
          <p:cNvSpPr>
            <a:spLocks noGrp="1"/>
          </p:cNvSpPr>
          <p:nvPr>
            <p:ph idx="1"/>
          </p:nvPr>
        </p:nvSpPr>
        <p:spPr>
          <a:xfrm>
            <a:off x="993775" y="1533525"/>
            <a:ext cx="7823200" cy="4227513"/>
          </a:xfrm>
        </p:spPr>
        <p:txBody>
          <a:bodyPr/>
          <a:lstStyle/>
          <a:p>
            <a:pPr eaLnBrk="1" hangingPunct="1"/>
            <a:r>
              <a:rPr lang="en-US" altLang="en-US" b="1" dirty="0"/>
              <a:t>Navigational tools </a:t>
            </a:r>
          </a:p>
          <a:p>
            <a:pPr marL="640080" lvl="1" indent="-273050" eaLnBrk="1" hangingPunct="1">
              <a:buFont typeface="Arial" panose="020B0604020202020204" pitchFamily="34" charset="0"/>
              <a:buChar char="•"/>
            </a:pPr>
            <a:r>
              <a:rPr lang="en-US" altLang="en-US" dirty="0"/>
              <a:t>Used to travel from website to website - as in surf the Internet</a:t>
            </a:r>
          </a:p>
          <a:p>
            <a:pPr eaLnBrk="1" hangingPunct="1"/>
            <a:r>
              <a:rPr lang="en-US" altLang="en-US" b="1" dirty="0"/>
              <a:t>Search engines</a:t>
            </a:r>
          </a:p>
          <a:p>
            <a:pPr marL="640080" lvl="1" indent="-273050" eaLnBrk="1" hangingPunct="1">
              <a:buFont typeface="Arial" panose="020B0604020202020204" pitchFamily="34" charset="0"/>
              <a:buChar char="•"/>
            </a:pPr>
            <a:r>
              <a:rPr lang="en-US" altLang="en-US" dirty="0"/>
              <a:t>Information system that enables users to retrieve data from the Web by using search terms</a:t>
            </a:r>
            <a:endParaRPr lang="id-ID" altLang="en-US" dirty="0"/>
          </a:p>
          <a:p>
            <a:pPr marL="640080" lvl="1" indent="-273050" eaLnBrk="1" hangingPunct="1">
              <a:buFont typeface="Arial" panose="020B0604020202020204" pitchFamily="34" charset="0"/>
              <a:buChar char="•"/>
            </a:pPr>
            <a:endParaRPr lang="id-ID" altLang="en-US" dirty="0"/>
          </a:p>
          <a:p>
            <a:pPr marL="640080" lvl="1" indent="-273050" eaLnBrk="1" hangingPunct="1">
              <a:buFont typeface="Arial" panose="020B0604020202020204" pitchFamily="34" charset="0"/>
              <a:buChar char="•"/>
            </a:pPr>
            <a:endParaRPr lang="en-US"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525463" y="355600"/>
            <a:ext cx="8229600" cy="803275"/>
          </a:xfrm>
        </p:spPr>
        <p:txBody>
          <a:bodyPr anchor="t"/>
          <a:lstStyle/>
          <a:p>
            <a:pPr eaLnBrk="1" hangingPunct="1"/>
            <a:r>
              <a:rPr lang="en-US" altLang="en-US">
                <a:latin typeface="Franklin Gothic Medium" panose="020B0603020102020204" pitchFamily="34" charset="0"/>
                <a:ea typeface="Franklin Gothic Medium" panose="020B0603020102020204" pitchFamily="34" charset="0"/>
                <a:cs typeface="Franklin Gothic Medium" panose="020B0603020102020204" pitchFamily="34" charset="0"/>
              </a:rPr>
              <a:t>Process Followed by Search Engines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3630" y="4191878"/>
            <a:ext cx="4464496" cy="2448272"/>
          </a:xfrm>
          <a:prstGeom prst="rect">
            <a:avLst/>
          </a:prstGeom>
        </p:spPr>
      </p:pic>
      <p:sp>
        <p:nvSpPr>
          <p:cNvPr id="43011" name="Content Placeholder 2"/>
          <p:cNvSpPr>
            <a:spLocks noGrp="1"/>
          </p:cNvSpPr>
          <p:nvPr>
            <p:ph idx="1"/>
          </p:nvPr>
        </p:nvSpPr>
        <p:spPr>
          <a:xfrm>
            <a:off x="179512" y="1182315"/>
            <a:ext cx="6026497" cy="4227513"/>
          </a:xfrm>
        </p:spPr>
        <p:txBody>
          <a:bodyPr>
            <a:normAutofit lnSpcReduction="10000"/>
          </a:bodyPr>
          <a:lstStyle/>
          <a:p>
            <a:pPr eaLnBrk="1" hangingPunct="1"/>
            <a:r>
              <a:rPr lang="en-US" altLang="en-US" dirty="0"/>
              <a:t>Crawling the Web</a:t>
            </a:r>
          </a:p>
          <a:p>
            <a:pPr marL="640080" lvl="1" indent="-273050" eaLnBrk="1" hangingPunct="1">
              <a:buFont typeface="Arial" panose="020B0604020202020204" pitchFamily="34" charset="0"/>
              <a:buChar char="•"/>
            </a:pPr>
            <a:r>
              <a:rPr lang="en-US" altLang="en-US" dirty="0"/>
              <a:t>Mesin pencari menggunakan perangkat lunak yang disebut crawler, spider, bot, dan nama-nama serupa lainnya</a:t>
            </a:r>
          </a:p>
          <a:p>
            <a:pPr marL="958850" lvl="2" indent="-319405" eaLnBrk="1" hangingPunct="1">
              <a:buSzTx/>
            </a:pPr>
            <a:r>
              <a:rPr lang="en-US" altLang="en-US" dirty="0"/>
              <a:t>Temukan data baru</a:t>
            </a:r>
          </a:p>
          <a:p>
            <a:pPr marL="958850" lvl="2" indent="-319405" eaLnBrk="1" hangingPunct="1">
              <a:buSzTx/>
            </a:pPr>
            <a:r>
              <a:rPr lang="en-US" altLang="en-US" dirty="0"/>
              <a:t>Cek untuk melihat tautan apa yang ada di halaman dan mengonfirmasi bahwa tautan tersebut berfungsi</a:t>
            </a:r>
          </a:p>
          <a:p>
            <a:pPr marL="958850" lvl="2" indent="-319405" eaLnBrk="1" hangingPunct="1">
              <a:buSzTx/>
            </a:pPr>
            <a:r>
              <a:rPr lang="en-US" altLang="en-US" dirty="0"/>
              <a:t>Identifikasi tautan rusak dan sertakan informasi sebagai bagian dari data tentang halaman itu</a:t>
            </a:r>
          </a:p>
          <a:p>
            <a:pPr marL="958850" lvl="2" indent="-319405" eaLnBrk="1" hangingPunct="1">
              <a:buSzTx/>
            </a:pPr>
            <a:r>
              <a:rPr lang="en-US" altLang="en-US" sz="1800" dirty="0">
                <a:sym typeface="+mn-ea"/>
              </a:rPr>
              <a:t>Data yang terkumpul dikirim kembali ke pusat data mesin pencari</a:t>
            </a:r>
          </a:p>
          <a:p>
            <a:pPr marL="958850" lvl="2" indent="-319405" eaLnBrk="1" hangingPunct="1">
              <a:buSzTx/>
            </a:pPr>
            <a:r>
              <a:rPr lang="en-US" altLang="en-US" sz="1800" dirty="0">
                <a:sym typeface="+mn-ea"/>
              </a:rPr>
              <a:t>Pastikan mesin pencari telah memperbarui informasi di web</a:t>
            </a:r>
          </a:p>
          <a:p>
            <a:pPr marL="958850" lvl="2" indent="-319405" eaLnBrk="1" hangingPunct="1">
              <a:buSzTx/>
            </a:pPr>
            <a:endParaRPr lang="en-US" altLang="en-US" sz="1800" dirty="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3"/>
          <p:cNvSpPr>
            <a:spLocks noGrp="1"/>
          </p:cNvSpPr>
          <p:nvPr>
            <p:ph idx="1"/>
          </p:nvPr>
        </p:nvSpPr>
        <p:spPr>
          <a:xfrm>
            <a:off x="1214438" y="1354138"/>
            <a:ext cx="7431087" cy="3471862"/>
          </a:xfrm>
        </p:spPr>
        <p:txBody>
          <a:bodyPr>
            <a:normAutofit lnSpcReduction="10000"/>
          </a:bodyPr>
          <a:lstStyle/>
          <a:p>
            <a:pPr marL="419100" indent="-419100" eaLnBrk="1" hangingPunct="1">
              <a:buFont typeface="Wingdings" panose="05000000000000000000" pitchFamily="2" charset="2"/>
              <a:buAutoNum type="arabicPlain"/>
            </a:pPr>
            <a:r>
              <a:rPr lang="id-ID" altLang="en-US" dirty="0">
                <a:latin typeface="Rockwell" panose="02060603020205020403" pitchFamily="18" charset="0"/>
                <a:ea typeface="Rockwell" panose="02060603020205020403" pitchFamily="18" charset="0"/>
                <a:cs typeface="Rockwell" panose="02060603020205020403" pitchFamily="18" charset="0"/>
              </a:rPr>
              <a:t>Menj</a:t>
            </a:r>
            <a:r>
              <a:rPr lang="en-US" altLang="en-US" dirty="0" err="1">
                <a:latin typeface="Rockwell" panose="02060603020205020403" pitchFamily="18" charset="0"/>
                <a:ea typeface="Rockwell" panose="02060603020205020403" pitchFamily="18" charset="0"/>
                <a:cs typeface="Rockwell" panose="02060603020205020403" pitchFamily="18" charset="0"/>
              </a:rPr>
              <a:t>elaskan</a:t>
            </a:r>
            <a:r>
              <a:rPr lang="en-US" altLang="en-US" dirty="0">
                <a:latin typeface="Rockwell" panose="02060603020205020403" pitchFamily="18" charset="0"/>
                <a:ea typeface="Rockwell" panose="02060603020205020403" pitchFamily="18" charset="0"/>
                <a:cs typeface="Rockwell" panose="02060603020205020403" pitchFamily="18" charset="0"/>
              </a:rPr>
              <a:t> </a:t>
            </a:r>
            <a:r>
              <a:rPr lang="id-ID" altLang="en-US" dirty="0">
                <a:latin typeface="Rockwell" panose="02060603020205020403" pitchFamily="18" charset="0"/>
                <a:ea typeface="Rockwell" panose="02060603020205020403" pitchFamily="18" charset="0"/>
                <a:cs typeface="Rockwell" panose="02060603020205020403" pitchFamily="18" charset="0"/>
              </a:rPr>
              <a:t>tentang </a:t>
            </a:r>
            <a:r>
              <a:rPr lang="en-US" altLang="en-US" dirty="0">
                <a:latin typeface="Rockwell" panose="02060603020205020403" pitchFamily="18" charset="0"/>
                <a:ea typeface="Rockwell" panose="02060603020205020403" pitchFamily="18" charset="0"/>
                <a:cs typeface="Rockwell" panose="02060603020205020403" pitchFamily="18" charset="0"/>
              </a:rPr>
              <a:t>Internet </a:t>
            </a:r>
            <a:r>
              <a:rPr lang="en-US" altLang="en-US" dirty="0" err="1">
                <a:latin typeface="Rockwell" panose="02060603020205020403" pitchFamily="18" charset="0"/>
                <a:ea typeface="Rockwell" panose="02060603020205020403" pitchFamily="18" charset="0"/>
                <a:cs typeface="Rockwell" panose="02060603020205020403" pitchFamily="18" charset="0"/>
              </a:rPr>
              <a:t>dan</a:t>
            </a:r>
            <a:r>
              <a:rPr lang="en-US" altLang="en-US" dirty="0">
                <a:latin typeface="Rockwell" panose="02060603020205020403" pitchFamily="18" charset="0"/>
                <a:ea typeface="Rockwell" panose="02060603020205020403" pitchFamily="18" charset="0"/>
                <a:cs typeface="Rockwell" panose="02060603020205020403" pitchFamily="18" charset="0"/>
              </a:rPr>
              <a:t> World Wide Web</a:t>
            </a:r>
          </a:p>
          <a:p>
            <a:pPr marL="419100" indent="-419100" eaLnBrk="1" hangingPunct="1">
              <a:buFont typeface="Wingdings" panose="05000000000000000000" pitchFamily="2" charset="2"/>
              <a:buAutoNum type="arabicPlain"/>
            </a:pPr>
            <a:r>
              <a:rPr lang="id-ID" altLang="en-US" dirty="0">
                <a:latin typeface="Rockwell" panose="02060603020205020403" pitchFamily="18" charset="0"/>
                <a:ea typeface="Rockwell" panose="02060603020205020403" pitchFamily="18" charset="0"/>
                <a:cs typeface="Rockwell" panose="02060603020205020403" pitchFamily="18" charset="0"/>
              </a:rPr>
              <a:t>Mendiskusikan </a:t>
            </a:r>
            <a:r>
              <a:rPr lang="en-US" altLang="en-US" i="1" dirty="0">
                <a:latin typeface="Rockwell" panose="02060603020205020403" pitchFamily="18" charset="0"/>
                <a:ea typeface="Rockwell" panose="02060603020205020403" pitchFamily="18" charset="0"/>
                <a:cs typeface="Rockwell" panose="02060603020205020403" pitchFamily="18" charset="0"/>
              </a:rPr>
              <a:t>navigational tools, search engines</a:t>
            </a:r>
            <a:endParaRPr lang="en-US" altLang="en-US" dirty="0">
              <a:latin typeface="Rockwell" panose="02060603020205020403" pitchFamily="18" charset="0"/>
              <a:ea typeface="Rockwell" panose="02060603020205020403" pitchFamily="18" charset="0"/>
              <a:cs typeface="Rockwell" panose="02060603020205020403" pitchFamily="18" charset="0"/>
            </a:endParaRPr>
          </a:p>
          <a:p>
            <a:pPr marL="419100" indent="-419100" eaLnBrk="1" hangingPunct="1">
              <a:buFont typeface="Wingdings" panose="05000000000000000000" pitchFamily="2" charset="2"/>
              <a:buAutoNum type="arabicPlain"/>
            </a:pPr>
            <a:r>
              <a:rPr lang="id-ID" altLang="en-US" dirty="0">
                <a:latin typeface="Rockwell" panose="02060603020205020403" pitchFamily="18" charset="0"/>
                <a:ea typeface="Rockwell" panose="02060603020205020403" pitchFamily="18" charset="0"/>
                <a:cs typeface="Rockwell" panose="02060603020205020403" pitchFamily="18" charset="0"/>
              </a:rPr>
              <a:t>Mendeskripsikan </a:t>
            </a:r>
            <a:r>
              <a:rPr lang="en-US" altLang="en-US" dirty="0">
                <a:latin typeface="Rockwell" panose="02060603020205020403" pitchFamily="18" charset="0"/>
                <a:ea typeface="Rockwell" panose="02060603020205020403" pitchFamily="18" charset="0"/>
                <a:cs typeface="Rockwell" panose="02060603020205020403" pitchFamily="18" charset="0"/>
              </a:rPr>
              <a:t>Internet services </a:t>
            </a:r>
            <a:r>
              <a:rPr lang="id-ID" altLang="en-US" dirty="0">
                <a:latin typeface="Rockwell" panose="02060603020205020403" pitchFamily="18" charset="0"/>
                <a:ea typeface="Rockwell" panose="02060603020205020403" pitchFamily="18" charset="0"/>
                <a:cs typeface="Rockwell" panose="02060603020205020403" pitchFamily="18" charset="0"/>
              </a:rPr>
              <a:t>secara umum</a:t>
            </a:r>
            <a:endParaRPr lang="en-US" altLang="en-US" dirty="0">
              <a:latin typeface="Rockwell" panose="02060603020205020403" pitchFamily="18" charset="0"/>
              <a:ea typeface="Rockwell" panose="02060603020205020403" pitchFamily="18" charset="0"/>
              <a:cs typeface="Rockwell" panose="02060603020205020403" pitchFamily="18" charset="0"/>
            </a:endParaRPr>
          </a:p>
          <a:p>
            <a:pPr marL="419100" indent="-419100" eaLnBrk="1" hangingPunct="1">
              <a:buFont typeface="Wingdings" panose="05000000000000000000" pitchFamily="2" charset="2"/>
              <a:buAutoNum type="arabicPlain"/>
            </a:pPr>
            <a:r>
              <a:rPr lang="id-ID" altLang="en-US" dirty="0">
                <a:latin typeface="Rockwell" panose="02060603020205020403" pitchFamily="18" charset="0"/>
                <a:ea typeface="Rockwell" panose="02060603020205020403" pitchFamily="18" charset="0"/>
                <a:cs typeface="Rockwell" panose="02060603020205020403" pitchFamily="18" charset="0"/>
              </a:rPr>
              <a:t>Ringkasan</a:t>
            </a:r>
            <a:r>
              <a:rPr lang="en-US" altLang="en-US" dirty="0">
                <a:latin typeface="Rockwell" panose="02060603020205020403" pitchFamily="18" charset="0"/>
                <a:ea typeface="Rockwell" panose="02060603020205020403" pitchFamily="18" charset="0"/>
                <a:cs typeface="Rockwell" panose="02060603020205020403" pitchFamily="18" charset="0"/>
              </a:rPr>
              <a:t> </a:t>
            </a:r>
            <a:r>
              <a:rPr lang="id-ID" altLang="en-US" dirty="0">
                <a:latin typeface="Rockwell" panose="02060603020205020403" pitchFamily="18" charset="0"/>
                <a:ea typeface="Rockwell" panose="02060603020205020403" pitchFamily="18" charset="0"/>
                <a:cs typeface="Rockwell" panose="02060603020205020403" pitchFamily="18" charset="0"/>
              </a:rPr>
              <a:t>penggunaan </a:t>
            </a:r>
            <a:r>
              <a:rPr lang="en-US" altLang="en-US" dirty="0">
                <a:latin typeface="Rockwell" panose="02060603020205020403" pitchFamily="18" charset="0"/>
                <a:ea typeface="Rockwell" panose="02060603020205020403" pitchFamily="18" charset="0"/>
                <a:cs typeface="Rockwell" panose="02060603020205020403" pitchFamily="18" charset="0"/>
              </a:rPr>
              <a:t>Web applications </a:t>
            </a:r>
            <a:r>
              <a:rPr lang="id-ID" altLang="en-US" dirty="0">
                <a:latin typeface="Rockwell" panose="02060603020205020403" pitchFamily="18" charset="0"/>
                <a:ea typeface="Rockwell" panose="02060603020205020403" pitchFamily="18" charset="0"/>
                <a:cs typeface="Rockwell" panose="02060603020205020403" pitchFamily="18" charset="0"/>
              </a:rPr>
              <a:t>secara luas</a:t>
            </a:r>
            <a:endParaRPr lang="en-US" altLang="en-US" dirty="0">
              <a:latin typeface="Rockwell" panose="02060603020205020403" pitchFamily="18" charset="0"/>
              <a:ea typeface="Rockwell" panose="02060603020205020403" pitchFamily="18" charset="0"/>
              <a:cs typeface="Rockwell" panose="02060603020205020403" pitchFamily="18" charset="0"/>
            </a:endParaRPr>
          </a:p>
          <a:p>
            <a:pPr marL="419100" indent="-419100" eaLnBrk="1" hangingPunct="1">
              <a:buFont typeface="Wingdings" panose="05000000000000000000" pitchFamily="2" charset="2"/>
              <a:buAutoNum type="arabicPlain" startAt="5"/>
            </a:pPr>
            <a:r>
              <a:rPr lang="id-ID" altLang="en-US" dirty="0">
                <a:latin typeface="Rockwell" panose="02060603020205020403" pitchFamily="18" charset="0"/>
                <a:ea typeface="Rockwell" panose="02060603020205020403" pitchFamily="18" charset="0"/>
                <a:cs typeface="Rockwell" panose="02060603020205020403" pitchFamily="18" charset="0"/>
              </a:rPr>
              <a:t>Menjelaskan tujuan dari</a:t>
            </a:r>
            <a:r>
              <a:rPr lang="en-US" altLang="en-US" dirty="0">
                <a:latin typeface="Rockwell" panose="02060603020205020403" pitchFamily="18" charset="0"/>
                <a:ea typeface="Rockwell" panose="02060603020205020403" pitchFamily="18" charset="0"/>
                <a:cs typeface="Rockwell" panose="02060603020205020403" pitchFamily="18" charset="0"/>
              </a:rPr>
              <a:t> intranets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525463" y="355600"/>
            <a:ext cx="8229600" cy="803275"/>
          </a:xfrm>
        </p:spPr>
        <p:txBody>
          <a:bodyPr anchor="t"/>
          <a:lstStyle/>
          <a:p>
            <a:pPr eaLnBrk="1" hangingPunct="1"/>
            <a:r>
              <a:rPr lang="en-US" altLang="en-US">
                <a:latin typeface="Franklin Gothic Medium" panose="020B0603020102020204" pitchFamily="34" charset="0"/>
                <a:ea typeface="Franklin Gothic Medium" panose="020B0603020102020204" pitchFamily="34" charset="0"/>
                <a:cs typeface="Franklin Gothic Medium" panose="020B0603020102020204" pitchFamily="34" charset="0"/>
              </a:rPr>
              <a:t>Process Followed by Search Engines</a:t>
            </a:r>
          </a:p>
        </p:txBody>
      </p:sp>
      <p:sp>
        <p:nvSpPr>
          <p:cNvPr id="45059" name="Content Placeholder 2"/>
          <p:cNvSpPr>
            <a:spLocks noGrp="1"/>
          </p:cNvSpPr>
          <p:nvPr>
            <p:ph idx="1"/>
          </p:nvPr>
        </p:nvSpPr>
        <p:spPr>
          <a:xfrm>
            <a:off x="993775" y="1533525"/>
            <a:ext cx="7823200" cy="4227513"/>
          </a:xfrm>
        </p:spPr>
        <p:txBody>
          <a:bodyPr>
            <a:normAutofit/>
          </a:bodyPr>
          <a:lstStyle/>
          <a:p>
            <a:pPr eaLnBrk="1" hangingPunct="1"/>
            <a:r>
              <a:rPr lang="en-US" altLang="en-US" dirty="0"/>
              <a:t>Indexing</a:t>
            </a:r>
          </a:p>
          <a:p>
            <a:pPr marL="640080" lvl="1" indent="-273050" eaLnBrk="1" hangingPunct="1">
              <a:buFont typeface="Arial" panose="020B0604020202020204" pitchFamily="34" charset="0"/>
              <a:buChar char="•"/>
            </a:pPr>
            <a:r>
              <a:rPr lang="en-US" altLang="en-US" dirty="0"/>
              <a:t>Bertempat di farm server, mesin pencari menggunakan kata kunci untuk mengindeks data yang masuk dari crawler</a:t>
            </a:r>
          </a:p>
          <a:p>
            <a:pPr marL="640080" lvl="1" indent="-273050" eaLnBrk="1" hangingPunct="1">
              <a:buFont typeface="Arial" panose="020B0604020202020204" pitchFamily="34" charset="0"/>
              <a:buChar char="•"/>
            </a:pPr>
            <a:r>
              <a:rPr lang="en-US" altLang="en-US" dirty="0"/>
              <a:t>Setiap kata kunci memiliki entri indeks yang ditautkan ke semua halaman Web yang mengandung kata kunci itu</a:t>
            </a:r>
          </a:p>
          <a:p>
            <a:r>
              <a:rPr lang="en-US" altLang="en-US" dirty="0"/>
              <a:t>Searching</a:t>
            </a:r>
          </a:p>
          <a:p>
            <a:pPr marL="640080" lvl="1" indent="-273050"/>
            <a:r>
              <a:rPr lang="en-US" altLang="en-US" dirty="0"/>
              <a:t>Search engine:</a:t>
            </a:r>
          </a:p>
          <a:p>
            <a:pPr marL="958850" lvl="2" indent="-319405">
              <a:buSzTx/>
            </a:pPr>
            <a:r>
              <a:rPr lang="en-US" altLang="en-US" dirty="0"/>
              <a:t>Gunakan indeks yang dibuat pada langkah sebelumnya untuk mencari </a:t>
            </a:r>
            <a:r>
              <a:rPr lang="id-ID" altLang="en-US" dirty="0"/>
              <a:t>“Term”</a:t>
            </a:r>
            <a:endParaRPr lang="en-US" altLang="en-US" dirty="0"/>
          </a:p>
          <a:p>
            <a:pPr marL="958850" lvl="2" indent="-319405">
              <a:buSzTx/>
            </a:pPr>
            <a:r>
              <a:rPr lang="en-US" altLang="en-US" dirty="0"/>
              <a:t>Identifikasi semua halaman Web yang ditautkan ke </a:t>
            </a:r>
            <a:r>
              <a:rPr lang="id-ID" altLang="en-US" dirty="0"/>
              <a:t>“Term”</a:t>
            </a:r>
            <a:r>
              <a:rPr lang="en-US" altLang="en-US" dirty="0"/>
              <a:t> </a:t>
            </a:r>
          </a:p>
          <a:p>
            <a:pPr marL="958850" lvl="2" indent="-319405">
              <a:buSzTx/>
            </a:pPr>
            <a:r>
              <a:rPr lang="id-ID" altLang="en-US" dirty="0"/>
              <a:t>J</a:t>
            </a:r>
            <a:r>
              <a:rPr lang="en-US" altLang="en-US" dirty="0"/>
              <a:t>ika </a:t>
            </a:r>
            <a:r>
              <a:rPr lang="id-ID" altLang="en-US" dirty="0"/>
              <a:t>'Term”</a:t>
            </a:r>
            <a:r>
              <a:rPr lang="en-US" altLang="en-US" dirty="0"/>
              <a:t> </a:t>
            </a:r>
            <a:r>
              <a:rPr lang="id-ID" altLang="en-US" dirty="0"/>
              <a:t>ditemukan </a:t>
            </a:r>
            <a:r>
              <a:rPr lang="en-US" altLang="en-US" dirty="0"/>
              <a:t>dalam indeks </a:t>
            </a:r>
            <a:r>
              <a:rPr lang="id-ID" altLang="en-US" dirty="0"/>
              <a:t>lalu tampilkan</a:t>
            </a:r>
            <a:endParaRPr lang="en-US" altLang="en-US" dirty="0"/>
          </a:p>
          <a:p>
            <a:pPr marL="958850" lvl="2" indent="-319405">
              <a:buSzTx/>
            </a:pPr>
            <a:r>
              <a:rPr lang="id-ID" altLang="en-US" dirty="0"/>
              <a:t>Pencarian mengunakan konsep kecerdasan</a:t>
            </a:r>
            <a:endParaRPr lang="en-US" altLang="en-US" dirty="0"/>
          </a:p>
          <a:p>
            <a:pPr marL="639445" lvl="2" indent="0">
              <a:buSzTx/>
              <a:buNone/>
            </a:pPr>
            <a:endParaRPr lang="en-US" altLang="en-US" dirty="0"/>
          </a:p>
          <a:p>
            <a:pPr marL="639445" lvl="2" indent="0">
              <a:buSzTx/>
              <a:buNone/>
            </a:pPr>
            <a:endParaRPr lang="en-US"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6"/>
          <p:cNvSpPr>
            <a:spLocks noGrp="1"/>
          </p:cNvSpPr>
          <p:nvPr>
            <p:ph type="title"/>
          </p:nvPr>
        </p:nvSpPr>
        <p:spPr/>
        <p:txBody>
          <a:bodyPr vert="horz" wrap="square" lIns="91440" tIns="45720" rIns="91440" bIns="45720" anchor="t"/>
          <a:lstStyle/>
          <a:p>
            <a:pPr defTabSz="457200" eaLnBrk="1" hangingPunct="1"/>
            <a:r>
              <a:rPr lang="en-US" altLang="en-US" kern="1200" dirty="0">
                <a:latin typeface="Franklin Gothic Medium" panose="020B0603020102020204" pitchFamily="34" charset="0"/>
                <a:ea typeface="+mj-ea"/>
                <a:cs typeface="Franklin Gothic Medium" panose="020B0603020102020204" pitchFamily="34" charset="0"/>
              </a:rPr>
              <a:t>Internet and the World Wide Web</a:t>
            </a:r>
            <a:endParaRPr lang="en-US" altLang="en-US" kern="1200" dirty="0">
              <a:latin typeface="Franklin Gothic Medium" panose="020B0603020102020204" pitchFamily="34" charset="0"/>
              <a:ea typeface="Franklin Gothic Medium" panose="020B0603020102020204" pitchFamily="34" charset="0"/>
              <a:cs typeface="+mj-cs"/>
            </a:endParaRPr>
          </a:p>
        </p:txBody>
      </p:sp>
      <p:sp>
        <p:nvSpPr>
          <p:cNvPr id="24579" name="Content Placeholder 2"/>
          <p:cNvSpPr>
            <a:spLocks noGrp="1"/>
          </p:cNvSpPr>
          <p:nvPr>
            <p:ph idx="1"/>
          </p:nvPr>
        </p:nvSpPr>
        <p:spPr>
          <a:xfrm>
            <a:off x="993775" y="1397000"/>
            <a:ext cx="7823200" cy="4227513"/>
          </a:xfrm>
        </p:spPr>
        <p:txBody>
          <a:bodyPr vert="horz" wrap="square" lIns="91440" tIns="45720" rIns="91440" bIns="45720" anchor="t">
            <a:normAutofit lnSpcReduction="10000"/>
          </a:bodyPr>
          <a:lstStyle/>
          <a:p>
            <a:pPr defTabSz="457200" eaLnBrk="1" hangingPunct="1">
              <a:buClr>
                <a:srgbClr val="B00027"/>
              </a:buClr>
            </a:pPr>
            <a:r>
              <a:rPr lang="en-US" altLang="en-US" kern="1200" dirty="0">
                <a:latin typeface="+mn-lt"/>
                <a:ea typeface="+mn-ea"/>
                <a:cs typeface="+mn-cs"/>
              </a:rPr>
              <a:t>World Wide Web (WWW, or “the Web”) </a:t>
            </a:r>
            <a:r>
              <a:rPr lang="id-ID" altLang="en-US" kern="1200" dirty="0">
                <a:latin typeface="+mn-lt"/>
                <a:ea typeface="+mn-ea"/>
                <a:cs typeface="+mn-cs"/>
              </a:rPr>
              <a:t>perubahan terjadi pada tahun</a:t>
            </a:r>
            <a:r>
              <a:rPr lang="en-US" altLang="en-US" kern="1200" dirty="0">
                <a:latin typeface="+mn-lt"/>
                <a:ea typeface="+mn-ea"/>
                <a:cs typeface="+mn-cs"/>
              </a:rPr>
              <a:t> 1989 :</a:t>
            </a:r>
          </a:p>
          <a:p>
            <a:pPr lvl="1" indent="-273050" defTabSz="457200" eaLnBrk="1" hangingPunct="1">
              <a:buClr>
                <a:srgbClr val="B00027"/>
              </a:buClr>
              <a:buFont typeface="Arial" panose="020B0604020202020204" pitchFamily="34" charset="0"/>
            </a:pPr>
            <a:r>
              <a:rPr lang="id-ID" altLang="en-US" kern="1200" dirty="0">
                <a:latin typeface="+mn-lt"/>
                <a:ea typeface="+mn-ea"/>
                <a:cs typeface="+mn-cs"/>
              </a:rPr>
              <a:t>Memperkenalkan </a:t>
            </a:r>
            <a:r>
              <a:rPr lang="en-US" altLang="en-US" kern="1200" dirty="0">
                <a:latin typeface="+mn-lt"/>
                <a:ea typeface="+mn-ea"/>
                <a:cs typeface="+mn-cs"/>
              </a:rPr>
              <a:t> </a:t>
            </a:r>
            <a:r>
              <a:rPr lang="en-US" altLang="en-US" i="1" kern="1200" dirty="0">
                <a:latin typeface="+mn-lt"/>
                <a:ea typeface="+mn-ea"/>
                <a:cs typeface="+mn-cs"/>
              </a:rPr>
              <a:t>graphical interface</a:t>
            </a:r>
            <a:r>
              <a:rPr lang="id-ID" altLang="en-US" i="1" kern="1200" dirty="0">
                <a:latin typeface="+mn-lt"/>
                <a:ea typeface="+mn-ea"/>
                <a:cs typeface="+mn-cs"/>
              </a:rPr>
              <a:t> (GUI</a:t>
            </a:r>
            <a:r>
              <a:rPr lang="id-ID" altLang="en-US" kern="1200" dirty="0">
                <a:latin typeface="+mn-lt"/>
                <a:ea typeface="+mn-ea"/>
                <a:cs typeface="+mn-cs"/>
              </a:rPr>
              <a:t>) pada </a:t>
            </a:r>
            <a:r>
              <a:rPr lang="en-US" altLang="en-US" kern="1200" dirty="0">
                <a:latin typeface="+mn-lt"/>
                <a:ea typeface="+mn-ea"/>
                <a:cs typeface="+mn-cs"/>
              </a:rPr>
              <a:t> </a:t>
            </a:r>
            <a:r>
              <a:rPr lang="en-US" altLang="en-US" i="1" kern="1200" dirty="0">
                <a:latin typeface="+mn-lt"/>
                <a:ea typeface="+mn-ea"/>
                <a:cs typeface="+mn-cs"/>
              </a:rPr>
              <a:t>text-based Internet</a:t>
            </a:r>
          </a:p>
          <a:p>
            <a:pPr defTabSz="457200" eaLnBrk="1" hangingPunct="1">
              <a:buClr>
                <a:srgbClr val="B00027"/>
              </a:buClr>
            </a:pPr>
            <a:r>
              <a:rPr lang="en-US" altLang="en-US" b="1" kern="1200" dirty="0">
                <a:latin typeface="+mn-lt"/>
                <a:ea typeface="+mn-ea"/>
                <a:cs typeface="+mn-cs"/>
              </a:rPr>
              <a:t>Hypermedia</a:t>
            </a:r>
          </a:p>
          <a:p>
            <a:pPr lvl="1" indent="-273050" defTabSz="457200" eaLnBrk="1" hangingPunct="1">
              <a:buClr>
                <a:srgbClr val="B00027"/>
              </a:buClr>
              <a:buFont typeface="Arial" panose="020B0604020202020204" pitchFamily="34" charset="0"/>
            </a:pPr>
            <a:r>
              <a:rPr lang="en-US" altLang="en-US" kern="1200" dirty="0">
                <a:latin typeface="+mn-lt"/>
                <a:ea typeface="+mn-ea"/>
                <a:cs typeface="+mn-cs"/>
              </a:rPr>
              <a:t>Documents include embedded references to audio, text, images, video, and other documents </a:t>
            </a:r>
          </a:p>
          <a:p>
            <a:pPr defTabSz="457200" eaLnBrk="1" hangingPunct="1">
              <a:buClr>
                <a:srgbClr val="B00027"/>
              </a:buClr>
            </a:pPr>
            <a:r>
              <a:rPr lang="en-US" altLang="en-US" b="1" kern="1200" dirty="0">
                <a:latin typeface="+mn-lt"/>
                <a:ea typeface="+mn-ea"/>
                <a:cs typeface="+mn-cs"/>
              </a:rPr>
              <a:t>Hypertext</a:t>
            </a:r>
          </a:p>
          <a:p>
            <a:pPr lvl="1" indent="-273050" defTabSz="457200" eaLnBrk="1" hangingPunct="1">
              <a:buClr>
                <a:srgbClr val="B00027"/>
              </a:buClr>
              <a:buFont typeface="Arial" panose="020B0604020202020204" pitchFamily="34" charset="0"/>
            </a:pPr>
            <a:r>
              <a:rPr lang="en-US" altLang="en-US" kern="1200" dirty="0">
                <a:latin typeface="+mn-lt"/>
                <a:ea typeface="+mn-ea"/>
                <a:cs typeface="+mn-cs"/>
              </a:rPr>
              <a:t>Embedded references in hypermedia documents </a:t>
            </a:r>
          </a:p>
          <a:p>
            <a:pPr lvl="1" indent="-273050" defTabSz="457200" eaLnBrk="1" hangingPunct="1">
              <a:buClr>
                <a:srgbClr val="B00027"/>
              </a:buClr>
              <a:buFont typeface="Arial" panose="020B0604020202020204" pitchFamily="34" charset="0"/>
            </a:pPr>
            <a:r>
              <a:rPr lang="en-US" altLang="en-US" kern="1200" dirty="0">
                <a:latin typeface="+mn-lt"/>
                <a:ea typeface="+mn-ea"/>
                <a:cs typeface="+mn-cs"/>
              </a:rPr>
              <a:t>Consists of links users can click to follow a thread</a:t>
            </a:r>
          </a:p>
          <a:p>
            <a:pPr lvl="1" indent="-273050" defTabSz="457200" eaLnBrk="1" hangingPunct="1">
              <a:buClr>
                <a:srgbClr val="B00027"/>
              </a:buClr>
              <a:buFont typeface="Arial" panose="020B0604020202020204" pitchFamily="34" charset="0"/>
            </a:pPr>
            <a:endParaRPr lang="en-US" altLang="en-US" kern="1200" dirty="0">
              <a:latin typeface="+mn-lt"/>
              <a:ea typeface="+mn-ea"/>
              <a:cs typeface="+mn-cs"/>
            </a:endParaRPr>
          </a:p>
          <a:p>
            <a:pPr lvl="1" indent="-273050" defTabSz="457200" eaLnBrk="1" hangingPunct="1">
              <a:buClr>
                <a:srgbClr val="B00027"/>
              </a:buClr>
              <a:buFont typeface="Arial" panose="020B0604020202020204" pitchFamily="34" charset="0"/>
            </a:pPr>
            <a:r>
              <a:rPr lang="id-ID" altLang="en-US" kern="1200" dirty="0">
                <a:latin typeface="+mn-lt"/>
                <a:ea typeface="+mn-ea"/>
                <a:cs typeface="+mn-cs"/>
              </a:rPr>
              <a:t>Web Version </a:t>
            </a:r>
            <a:r>
              <a:rPr lang="id-ID" altLang="en-US" kern="1200" dirty="0">
                <a:latin typeface="+mn-lt"/>
                <a:ea typeface="+mn-ea"/>
                <a:cs typeface="+mn-cs"/>
                <a:hlinkClick r:id="rId3" action="ppaction://hlinkpres?slideindex=1&amp;slidetitle="/>
              </a:rPr>
              <a:t>WEB VERSION Material.pptx</a:t>
            </a:r>
            <a:endParaRPr lang="en-US" altLang="en-US" kern="1200" dirty="0">
              <a:latin typeface="+mn-lt"/>
              <a:ea typeface="+mn-ea"/>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525463" y="355600"/>
            <a:ext cx="8229600" cy="803275"/>
          </a:xfrm>
        </p:spPr>
        <p:txBody>
          <a:bodyPr anchor="t"/>
          <a:lstStyle/>
          <a:p>
            <a:pPr eaLnBrk="1" hangingPunct="1"/>
            <a:r>
              <a:rPr lang="en-US" altLang="en-US">
                <a:latin typeface="Franklin Gothic Medium" panose="020B0603020102020204" pitchFamily="34" charset="0"/>
                <a:ea typeface="Franklin Gothic Medium" panose="020B0603020102020204" pitchFamily="34" charset="0"/>
                <a:cs typeface="Franklin Gothic Medium" panose="020B0603020102020204" pitchFamily="34" charset="0"/>
              </a:rPr>
              <a:t>Navigational Tools: Web Browsers</a:t>
            </a:r>
          </a:p>
        </p:txBody>
      </p:sp>
      <p:sp>
        <p:nvSpPr>
          <p:cNvPr id="40963" name="Content Placeholder 2"/>
          <p:cNvSpPr>
            <a:spLocks noGrp="1"/>
          </p:cNvSpPr>
          <p:nvPr>
            <p:ph idx="1"/>
          </p:nvPr>
        </p:nvSpPr>
        <p:spPr>
          <a:xfrm>
            <a:off x="251520" y="1196752"/>
            <a:ext cx="7823200" cy="4227513"/>
          </a:xfrm>
        </p:spPr>
        <p:txBody>
          <a:bodyPr/>
          <a:lstStyle/>
          <a:p>
            <a:pPr marL="341630" indent="-273050" eaLnBrk="1" hangingPunct="1">
              <a:buFont typeface="Arial" panose="020B0604020202020204" pitchFamily="34" charset="0"/>
              <a:buChar char="•"/>
            </a:pPr>
            <a:r>
              <a:rPr lang="en-US" altLang="en-US" dirty="0"/>
              <a:t>Microsoft Internet Explorer (IE), Mozilla Firefox, Google Chrome, and Apple Safari, and Opera</a:t>
            </a:r>
          </a:p>
          <a:p>
            <a:pPr marL="341630" indent="-273050" eaLnBrk="1" hangingPunct="1">
              <a:buFont typeface="Arial" panose="020B0604020202020204" pitchFamily="34" charset="0"/>
              <a:buChar char="•"/>
            </a:pPr>
            <a:r>
              <a:rPr lang="en-US" altLang="en-US" dirty="0"/>
              <a:t>Consists of menu options</a:t>
            </a:r>
          </a:p>
          <a:p>
            <a:pPr marL="341630" indent="-273050" eaLnBrk="1" hangingPunct="1">
              <a:buFont typeface="Arial" panose="020B0604020202020204" pitchFamily="34" charset="0"/>
              <a:buChar char="•"/>
            </a:pPr>
            <a:r>
              <a:rPr lang="en-US" altLang="en-US" dirty="0"/>
              <a:t>Includes options for:</a:t>
            </a:r>
          </a:p>
          <a:p>
            <a:pPr marL="638175" lvl="1" indent="-319405" eaLnBrk="1" hangingPunct="1">
              <a:buFont typeface="Arial" panose="020B0604020202020204" pitchFamily="34" charset="0"/>
              <a:buChar char="•"/>
            </a:pPr>
            <a:r>
              <a:rPr lang="en-US" altLang="en-US" dirty="0"/>
              <a:t>Viewing your browsing history</a:t>
            </a:r>
          </a:p>
          <a:p>
            <a:pPr marL="638175" lvl="1" indent="-319405" eaLnBrk="1" hangingPunct="1">
              <a:buFont typeface="Arial" panose="020B0604020202020204" pitchFamily="34" charset="0"/>
              <a:buChar char="•"/>
            </a:pPr>
            <a:r>
              <a:rPr lang="en-US" altLang="en-US" dirty="0"/>
              <a:t>Bookmarking favorite websites</a:t>
            </a:r>
          </a:p>
          <a:p>
            <a:pPr marL="638175" lvl="1" indent="-319405" eaLnBrk="1" hangingPunct="1">
              <a:buFont typeface="Arial" panose="020B0604020202020204" pitchFamily="34" charset="0"/>
              <a:buChar char="•"/>
            </a:pPr>
            <a:r>
              <a:rPr lang="en-US" altLang="en-US" dirty="0"/>
              <a:t>Setting viewing preferences</a:t>
            </a:r>
          </a:p>
          <a:p>
            <a:pPr marL="638175" lvl="1" indent="-319405" eaLnBrk="1" hangingPunct="1">
              <a:buFont typeface="Arial" panose="020B0604020202020204" pitchFamily="34" charset="0"/>
              <a:buChar char="•"/>
            </a:pPr>
            <a:r>
              <a:rPr lang="en-US" altLang="en-US" dirty="0"/>
              <a:t>Navigation buttons</a:t>
            </a:r>
          </a:p>
          <a:p>
            <a:pPr marL="638175" lvl="1" indent="-319405" eaLnBrk="1" hangingPunct="1">
              <a:buFont typeface="Arial" panose="020B0604020202020204" pitchFamily="34" charset="0"/>
              <a:buChar char="•"/>
            </a:pPr>
            <a:endParaRPr lang="en-US" altLang="en-US" dirty="0"/>
          </a:p>
          <a:p>
            <a:pPr marL="638175" lvl="1" indent="-319405" eaLnBrk="1" hangingPunct="1">
              <a:buFont typeface="Arial" panose="020B0604020202020204" pitchFamily="34" charset="0"/>
              <a:buChar char="•"/>
            </a:pPr>
            <a:endParaRPr lang="en-US"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525463" y="355600"/>
            <a:ext cx="8229600" cy="803275"/>
          </a:xfrm>
        </p:spPr>
        <p:txBody>
          <a:bodyPr anchor="t"/>
          <a:lstStyle/>
          <a:p>
            <a:pPr eaLnBrk="1" hangingPunct="1"/>
            <a:r>
              <a:rPr lang="en-US" altLang="en-US">
                <a:latin typeface="Franklin Gothic Medium" panose="020B0603020102020204" pitchFamily="34" charset="0"/>
                <a:ea typeface="Franklin Gothic Medium" panose="020B0603020102020204" pitchFamily="34" charset="0"/>
                <a:cs typeface="Franklin Gothic Medium" panose="020B0603020102020204" pitchFamily="34" charset="0"/>
              </a:rPr>
              <a:t>Internet Services</a:t>
            </a:r>
          </a:p>
        </p:txBody>
      </p:sp>
      <p:sp>
        <p:nvSpPr>
          <p:cNvPr id="51203" name="Content Placeholder 2"/>
          <p:cNvSpPr>
            <a:spLocks noGrp="1"/>
          </p:cNvSpPr>
          <p:nvPr>
            <p:ph idx="1"/>
          </p:nvPr>
        </p:nvSpPr>
        <p:spPr>
          <a:xfrm>
            <a:off x="993775" y="1533525"/>
            <a:ext cx="7823200" cy="4227513"/>
          </a:xfrm>
        </p:spPr>
        <p:txBody>
          <a:bodyPr/>
          <a:lstStyle/>
          <a:p>
            <a:pPr eaLnBrk="1" hangingPunct="1"/>
            <a:r>
              <a:rPr lang="id-ID" altLang="en-US" dirty="0"/>
              <a:t>Internet </a:t>
            </a:r>
            <a:r>
              <a:rPr lang="en-US" altLang="en-US" dirty="0"/>
              <a:t>Services </a:t>
            </a:r>
            <a:r>
              <a:rPr lang="id-ID" altLang="en-US" dirty="0"/>
              <a:t>dimungkinkan karena adanya standar protokol yang sesuai yakni </a:t>
            </a:r>
            <a:r>
              <a:rPr lang="en-US" altLang="en-US" dirty="0"/>
              <a:t>TCP </a:t>
            </a:r>
            <a:r>
              <a:rPr lang="id-ID" altLang="en-US" dirty="0"/>
              <a:t>(</a:t>
            </a:r>
            <a:r>
              <a:rPr lang="id-ID" altLang="en-US" i="1" dirty="0"/>
              <a:t>Transfer control protocol)</a:t>
            </a:r>
            <a:endParaRPr lang="en-US" altLang="en-US" i="1" dirty="0"/>
          </a:p>
          <a:p>
            <a:pPr marL="640080" lvl="1" indent="-273050" eaLnBrk="1" hangingPunct="1">
              <a:buFont typeface="Arial" panose="020B0604020202020204" pitchFamily="34" charset="0"/>
              <a:buChar char="•"/>
            </a:pPr>
            <a:r>
              <a:rPr lang="pt-BR" altLang="en-US" dirty="0"/>
              <a:t>Simple Message Transfer Protocol (SMTP) </a:t>
            </a:r>
          </a:p>
          <a:p>
            <a:pPr eaLnBrk="1" hangingPunct="1"/>
            <a:r>
              <a:rPr lang="id-ID" altLang="en-US" dirty="0"/>
              <a:t>Service </a:t>
            </a:r>
            <a:r>
              <a:rPr lang="en-US" altLang="en-US" dirty="0" err="1"/>
              <a:t>Popul</a:t>
            </a:r>
            <a:r>
              <a:rPr lang="id-ID" altLang="en-US" dirty="0"/>
              <a:t>e</a:t>
            </a:r>
            <a:r>
              <a:rPr lang="en-US" altLang="en-US" dirty="0"/>
              <a:t>r</a:t>
            </a:r>
          </a:p>
          <a:p>
            <a:pPr marL="640080" lvl="1" indent="-273050" eaLnBrk="1" hangingPunct="1">
              <a:buFont typeface="Arial" panose="020B0604020202020204" pitchFamily="34" charset="0"/>
              <a:buChar char="•"/>
            </a:pPr>
            <a:r>
              <a:rPr lang="en-US" altLang="en-US" dirty="0"/>
              <a:t>E-mail, newsgroups, discussion groups, Internet Relay Chat, instant messaging, and Internet telephony</a:t>
            </a:r>
            <a:r>
              <a:rPr lang="id-ID" altLang="en-US" dirty="0"/>
              <a:t>, video, tele conference</a:t>
            </a:r>
            <a:endParaRPr lang="en-US"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p:txBody>
          <a:bodyPr vert="horz" wrap="square" lIns="91440" tIns="45720" rIns="91440" bIns="45720" anchor="t"/>
          <a:lstStyle/>
          <a:p>
            <a:pPr defTabSz="457200" eaLnBrk="1" hangingPunct="1"/>
            <a:r>
              <a:rPr lang="en-US" altLang="en-US" kern="1200" dirty="0">
                <a:latin typeface="Franklin Gothic Medium" panose="020B0603020102020204" pitchFamily="34" charset="0"/>
                <a:ea typeface="+mj-ea"/>
                <a:cs typeface="Franklin Gothic Medium" panose="020B0603020102020204" pitchFamily="34" charset="0"/>
              </a:rPr>
              <a:t>Intranets</a:t>
            </a:r>
            <a:endParaRPr lang="en-US" altLang="en-US" kern="1200" dirty="0">
              <a:latin typeface="Franklin Gothic Medium" panose="020B0603020102020204" pitchFamily="34" charset="0"/>
              <a:ea typeface="Franklin Gothic Medium" panose="020B0603020102020204" pitchFamily="34" charset="0"/>
              <a:cs typeface="+mj-cs"/>
            </a:endParaRPr>
          </a:p>
        </p:txBody>
      </p:sp>
      <p:sp>
        <p:nvSpPr>
          <p:cNvPr id="86019" name="Content Placeholder 2"/>
          <p:cNvSpPr>
            <a:spLocks noGrp="1"/>
          </p:cNvSpPr>
          <p:nvPr>
            <p:ph idx="1"/>
          </p:nvPr>
        </p:nvSpPr>
        <p:spPr>
          <a:xfrm>
            <a:off x="993775" y="1533525"/>
            <a:ext cx="7823200" cy="4227513"/>
          </a:xfrm>
        </p:spPr>
        <p:txBody>
          <a:bodyPr vert="horz" wrap="square" lIns="91440" tIns="45720" rIns="91440" bIns="45720" anchor="t">
            <a:normAutofit fontScale="92500" lnSpcReduction="10000"/>
          </a:bodyPr>
          <a:lstStyle/>
          <a:p>
            <a:pPr defTabSz="457200">
              <a:buClr>
                <a:srgbClr val="B00027"/>
              </a:buClr>
            </a:pPr>
            <a:r>
              <a:rPr lang="id-ID" dirty="0"/>
              <a:t>Jaringan dalam organisasi yang menggunakan protokol dan teknologi Internet untuk:</a:t>
            </a:r>
          </a:p>
          <a:p>
            <a:pPr marL="0" indent="0" defTabSz="457200">
              <a:buClr>
                <a:srgbClr val="B00027"/>
              </a:buClr>
              <a:buNone/>
            </a:pPr>
            <a:endParaRPr lang="id-ID" dirty="0"/>
          </a:p>
          <a:p>
            <a:r>
              <a:rPr lang="id-ID" dirty="0"/>
              <a:t>Mengumpulkan, menyimpan, dan menyebarkan informasi berguna yang mendukung kegiatan bisnis yang dikenal sebagai </a:t>
            </a:r>
            <a:r>
              <a:rPr lang="en-US" altLang="en-US" i="1" kern="1200" dirty="0">
                <a:latin typeface="+mn-lt"/>
                <a:ea typeface="+mn-ea"/>
                <a:cs typeface="+mn-cs"/>
              </a:rPr>
              <a:t>corporate portals</a:t>
            </a:r>
          </a:p>
          <a:p>
            <a:pPr defTabSz="457200" eaLnBrk="1" hangingPunct="1">
              <a:buClr>
                <a:srgbClr val="B00027"/>
              </a:buClr>
            </a:pPr>
            <a:r>
              <a:rPr lang="id-ID" altLang="en-US" kern="1200" dirty="0">
                <a:latin typeface="+mn-lt"/>
                <a:ea typeface="+mn-ea"/>
                <a:cs typeface="+mn-cs"/>
              </a:rPr>
              <a:t>Memfasilitasi penggunaan secara internal untuk pegawai</a:t>
            </a:r>
            <a:endParaRPr lang="en-US" altLang="en-US" kern="1200" dirty="0">
              <a:latin typeface="+mn-lt"/>
              <a:ea typeface="+mn-ea"/>
              <a:cs typeface="+mn-cs"/>
            </a:endParaRPr>
          </a:p>
          <a:p>
            <a:pPr lvl="1" indent="-273050" defTabSz="457200" eaLnBrk="1" hangingPunct="1">
              <a:buClr>
                <a:srgbClr val="B00027"/>
              </a:buClr>
              <a:buFont typeface="Arial" panose="020B0604020202020204" pitchFamily="34" charset="0"/>
            </a:pPr>
            <a:r>
              <a:rPr lang="id-ID" altLang="en-US" kern="1200" dirty="0">
                <a:latin typeface="+mn-lt"/>
                <a:ea typeface="+mn-ea"/>
                <a:cs typeface="+mn-cs"/>
              </a:rPr>
              <a:t>Membolehkan patner bisnis yang terpercaya untuk mengakses jaringan internal (intranet)</a:t>
            </a:r>
            <a:r>
              <a:rPr lang="en-US" altLang="en-US" kern="1200" dirty="0">
                <a:latin typeface="+mn-lt"/>
                <a:ea typeface="+mn-ea"/>
                <a:cs typeface="+mn-cs"/>
              </a:rPr>
              <a:t> </a:t>
            </a:r>
            <a:endParaRPr lang="id-ID" altLang="en-US" kern="1200" dirty="0">
              <a:latin typeface="+mn-lt"/>
              <a:ea typeface="+mn-ea"/>
              <a:cs typeface="+mn-cs"/>
            </a:endParaRPr>
          </a:p>
          <a:p>
            <a:pPr defTabSz="457200">
              <a:buClr>
                <a:srgbClr val="B00027"/>
              </a:buClr>
            </a:pPr>
            <a:r>
              <a:rPr lang="id-ID" altLang="en-US" dirty="0"/>
              <a:t>Berbeda dengan</a:t>
            </a:r>
            <a:r>
              <a:rPr lang="en-US" altLang="en-US" dirty="0"/>
              <a:t> LAN</a:t>
            </a:r>
            <a:r>
              <a:rPr lang="id-ID" altLang="en-US" dirty="0"/>
              <a:t> (Local Area Network)</a:t>
            </a:r>
            <a:endParaRPr lang="en-US" altLang="en-US" dirty="0"/>
          </a:p>
          <a:p>
            <a:pPr defTabSz="457200">
              <a:buClr>
                <a:srgbClr val="B00027"/>
              </a:buClr>
            </a:pPr>
            <a:r>
              <a:rPr lang="id-ID" altLang="en-US" dirty="0"/>
              <a:t>Adanya kebijakan akses terbatas untuk alasan keamanan data dan informasi</a:t>
            </a:r>
            <a:endParaRPr lang="en-US" altLang="en-US" dirty="0"/>
          </a:p>
          <a:p>
            <a:pPr lvl="1" indent="-273050" defTabSz="457200" eaLnBrk="1" hangingPunct="1">
              <a:buClr>
                <a:srgbClr val="B00027"/>
              </a:buClr>
              <a:buFont typeface="Arial" panose="020B0604020202020204" pitchFamily="34" charset="0"/>
            </a:pPr>
            <a:endParaRPr lang="en-US" altLang="en-US" kern="1200" dirty="0">
              <a:latin typeface="+mn-lt"/>
              <a:ea typeface="+mn-ea"/>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a:xfrm>
            <a:off x="1452563" y="384175"/>
            <a:ext cx="7537450" cy="984250"/>
          </a:xfrm>
        </p:spPr>
        <p:style>
          <a:lnRef idx="2">
            <a:schemeClr val="accent6"/>
          </a:lnRef>
          <a:fillRef idx="1">
            <a:schemeClr val="lt1"/>
          </a:fillRef>
          <a:effectRef idx="0">
            <a:schemeClr val="accent6"/>
          </a:effectRef>
          <a:fontRef idx="minor">
            <a:schemeClr val="dk1"/>
          </a:fontRef>
        </p:style>
        <p:txBody>
          <a:bodyPr vert="horz" wrap="square" lIns="91440" tIns="45720" rIns="91440" bIns="45720" anchor="t"/>
          <a:lstStyle/>
          <a:p>
            <a:pPr marL="1279525" indent="-1279525" defTabSz="457200"/>
            <a:r>
              <a:rPr lang="en-IN" altLang="en-US" sz="3200" kern="1200" dirty="0">
                <a:solidFill>
                  <a:schemeClr val="bg1"/>
                </a:solidFill>
                <a:latin typeface="Franklin Gothic Medium" panose="020B0603020102020204" pitchFamily="34" charset="0"/>
                <a:ea typeface="+mj-ea"/>
                <a:cs typeface="Franklin Gothic Medium" panose="020B0603020102020204" pitchFamily="34" charset="0"/>
              </a:rPr>
              <a:t>7.3	</a:t>
            </a:r>
            <a:r>
              <a:rPr lang="en-IN" altLang="en-US" sz="3200" kern="1200" dirty="0">
                <a:latin typeface="Franklin Gothic Medium" panose="020B0603020102020204" pitchFamily="34" charset="0"/>
                <a:ea typeface="+mj-ea"/>
                <a:cs typeface="Franklin Gothic Medium" panose="020B0603020102020204" pitchFamily="34" charset="0"/>
              </a:rPr>
              <a:t>Simple Intranet Architecture</a:t>
            </a:r>
            <a:endParaRPr lang="en-IN" altLang="en-US" sz="3200" kern="1200" dirty="0">
              <a:latin typeface="Franklin Gothic Medium" panose="020B0603020102020204" pitchFamily="34" charset="0"/>
              <a:ea typeface="Franklin Gothic Medium" panose="020B0603020102020204" pitchFamily="34" charset="0"/>
              <a:cs typeface="+mj-cs"/>
            </a:endParaRPr>
          </a:p>
        </p:txBody>
      </p:sp>
      <p:pic>
        <p:nvPicPr>
          <p:cNvPr id="90115" name="Picture 1"/>
          <p:cNvPicPr>
            <a:picLocks noChangeAspect="1"/>
          </p:cNvPicPr>
          <p:nvPr/>
        </p:nvPicPr>
        <p:blipFill>
          <a:blip r:embed="rId2"/>
          <a:stretch>
            <a:fillRect/>
          </a:stretch>
        </p:blipFill>
        <p:spPr>
          <a:xfrm>
            <a:off x="1320800" y="1520825"/>
            <a:ext cx="6502400" cy="4737100"/>
          </a:xfrm>
          <a:prstGeom prst="rect">
            <a:avLst/>
          </a:prstGeom>
          <a:noFill/>
          <a:ln w="9525">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a:xfrm>
            <a:off x="1452563" y="385763"/>
            <a:ext cx="7537450" cy="982662"/>
          </a:xfrm>
        </p:spPr>
        <p:txBody>
          <a:bodyPr vert="horz" wrap="square" lIns="91440" tIns="45720" rIns="91440" bIns="45720" anchor="t"/>
          <a:lstStyle/>
          <a:p>
            <a:pPr marL="1279525" indent="-1279525" defTabSz="457200" eaLnBrk="1" hangingPunct="1"/>
            <a:r>
              <a:rPr lang="en-US" altLang="en-US" sz="3200" kern="1200" dirty="0">
                <a:solidFill>
                  <a:schemeClr val="bg1"/>
                </a:solidFill>
                <a:latin typeface="Franklin Gothic Medium" panose="020B0603020102020204" pitchFamily="34" charset="0"/>
                <a:ea typeface="+mj-ea"/>
                <a:cs typeface="Franklin Gothic Medium" panose="020B0603020102020204" pitchFamily="34" charset="0"/>
              </a:rPr>
              <a:t>7.2	</a:t>
            </a:r>
            <a:r>
              <a:rPr lang="en-US" altLang="en-US" sz="3200" kern="1200" dirty="0">
                <a:latin typeface="Franklin Gothic Medium" panose="020B0603020102020204" pitchFamily="34" charset="0"/>
                <a:ea typeface="+mj-ea"/>
                <a:cs typeface="Franklin Gothic Medium" panose="020B0603020102020204" pitchFamily="34" charset="0"/>
              </a:rPr>
              <a:t>The Internet versus Intranets</a:t>
            </a:r>
            <a:endParaRPr lang="en-US" altLang="en-US" sz="3200" kern="1200" dirty="0">
              <a:latin typeface="Franklin Gothic Medium" panose="020B0603020102020204" pitchFamily="34" charset="0"/>
              <a:ea typeface="Franklin Gothic Medium" panose="020B0603020102020204" pitchFamily="34" charset="0"/>
              <a:cs typeface="+mj-cs"/>
            </a:endParaRPr>
          </a:p>
        </p:txBody>
      </p:sp>
      <p:pic>
        <p:nvPicPr>
          <p:cNvPr id="91139" name="Picture 1"/>
          <p:cNvPicPr>
            <a:picLocks noChangeAspect="1"/>
          </p:cNvPicPr>
          <p:nvPr/>
        </p:nvPicPr>
        <p:blipFill>
          <a:blip r:embed="rId3"/>
          <a:stretch>
            <a:fillRect/>
          </a:stretch>
        </p:blipFill>
        <p:spPr>
          <a:xfrm>
            <a:off x="234950" y="2611438"/>
            <a:ext cx="8674100" cy="1635125"/>
          </a:xfrm>
          <a:prstGeom prst="rect">
            <a:avLst/>
          </a:prstGeom>
          <a:noFill/>
          <a:ln w="9525">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5776" y="322141"/>
            <a:ext cx="7536700" cy="983201"/>
          </a:xfrm>
        </p:spPr>
        <p:txBody>
          <a:bodyPr/>
          <a:lstStyle/>
          <a:p>
            <a:r>
              <a:rPr lang="id-ID" dirty="0"/>
              <a:t>Internet Indonesia</a:t>
            </a:r>
          </a:p>
        </p:txBody>
      </p:sp>
      <p:sp>
        <p:nvSpPr>
          <p:cNvPr id="3" name="Rectangle 2"/>
          <p:cNvSpPr/>
          <p:nvPr/>
        </p:nvSpPr>
        <p:spPr>
          <a:xfrm>
            <a:off x="611560" y="1305342"/>
            <a:ext cx="7776864" cy="4370427"/>
          </a:xfrm>
          <a:prstGeom prst="rect">
            <a:avLst/>
          </a:prstGeom>
        </p:spPr>
        <p:txBody>
          <a:bodyPr wrap="square">
            <a:spAutoFit/>
          </a:bodyPr>
          <a:lstStyle/>
          <a:p>
            <a:r>
              <a:rPr lang="id-ID" sz="4000" dirty="0">
                <a:latin typeface="Arial Black" panose="020B0A04020102020204" pitchFamily="34" charset="0"/>
              </a:rPr>
              <a:t>“SATRIA” </a:t>
            </a:r>
            <a:r>
              <a:rPr lang="id-ID" sz="4000" dirty="0"/>
              <a:t>Satelit khusus internet</a:t>
            </a:r>
          </a:p>
          <a:p>
            <a:r>
              <a:rPr lang="id-ID" dirty="0"/>
              <a:t>Badan Aksesibilitas Telekomunikasi dan Informasi (BAKTI) Kementrian Komunikasi dan Informatika (Kominfo) baru saja menandatangani perjanjian kerja sama proyek Satelit Multi Fungsi (SMF) bernama </a:t>
            </a:r>
            <a:r>
              <a:rPr lang="id-ID" b="1" dirty="0"/>
              <a:t>Satelit Republik Indonesia ( Satria).</a:t>
            </a:r>
          </a:p>
          <a:p>
            <a:r>
              <a:rPr lang="id-ID" dirty="0"/>
              <a:t>Ada 150.000 titik layanan yang rencananya akan dijangkau Satria. Jika dirinci per wilayah, ada 54.400 titik di Sumatra, 19.300 di Kalimantan, 23.900 titik di Sulawesi, 18.500 di Papua dan Maluku, 13.500 di Bali dan Nusa Tenggara, serta 19.400 titik di Pulau Jawa.</a:t>
            </a:r>
            <a:br>
              <a:rPr lang="id-ID" dirty="0"/>
            </a:br>
            <a:br>
              <a:rPr lang="id-ID" dirty="0"/>
            </a:br>
            <a:br>
              <a:rPr lang="id-ID" dirty="0"/>
            </a:br>
            <a:endParaRPr lang="id-ID"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7300" y="332656"/>
            <a:ext cx="7536700" cy="983201"/>
          </a:xfrm>
        </p:spPr>
        <p:txBody>
          <a:bodyPr/>
          <a:lstStyle/>
          <a:p>
            <a:r>
              <a:rPr lang="id-ID" dirty="0"/>
              <a:t>Statistik Internet di Indonesia</a:t>
            </a:r>
          </a:p>
        </p:txBody>
      </p:sp>
      <p:graphicFrame>
        <p:nvGraphicFramePr>
          <p:cNvPr id="3" name="Table 2"/>
          <p:cNvGraphicFramePr>
            <a:graphicFrameLocks noGrp="1"/>
          </p:cNvGraphicFramePr>
          <p:nvPr/>
        </p:nvGraphicFramePr>
        <p:xfrm>
          <a:off x="3476625" y="3853815"/>
          <a:ext cx="2190750" cy="369570"/>
        </p:xfrm>
        <a:graphic>
          <a:graphicData uri="http://schemas.openxmlformats.org/drawingml/2006/table">
            <a:tbl>
              <a:tblPr/>
              <a:tblGrid>
                <a:gridCol w="2190750">
                  <a:extLst>
                    <a:ext uri="{9D8B030D-6E8A-4147-A177-3AD203B41FA5}">
                      <a16:colId xmlns:a16="http://schemas.microsoft.com/office/drawing/2014/main" val="20000"/>
                    </a:ext>
                  </a:extLst>
                </a:gridCol>
              </a:tblGrid>
              <a:tr h="0">
                <a:tc>
                  <a:txBody>
                    <a:bodyPr/>
                    <a:lstStyle/>
                    <a:p>
                      <a:endParaRPr lang="id-ID" dirty="0"/>
                    </a:p>
                  </a:txBody>
                  <a:tcPr marL="95250" marR="95250" marT="47625" marB="47625" anchor="ctr">
                    <a:lnL>
                      <a:noFill/>
                    </a:lnL>
                    <a:lnR>
                      <a:noFill/>
                    </a:lnR>
                    <a:lnT>
                      <a:noFill/>
                    </a:lnT>
                    <a:lnB>
                      <a:noFill/>
                    </a:lnB>
                    <a:solidFill>
                      <a:srgbClr val="FAFAFA"/>
                    </a:solidFill>
                  </a:tcPr>
                </a:tc>
                <a:extLst>
                  <a:ext uri="{0D108BD9-81ED-4DB2-BD59-A6C34878D82A}">
                    <a16:rowId xmlns:a16="http://schemas.microsoft.com/office/drawing/2014/main" val="10000"/>
                  </a:ext>
                </a:extLst>
              </a:tr>
            </a:tbl>
          </a:graphicData>
        </a:graphic>
      </p:graphicFrame>
      <p:sp>
        <p:nvSpPr>
          <p:cNvPr id="4" name="Rectangle 1"/>
          <p:cNvSpPr>
            <a:spLocks noChangeArrowheads="1"/>
          </p:cNvSpPr>
          <p:nvPr/>
        </p:nvSpPr>
        <p:spPr bwMode="auto">
          <a:xfrm rot="10800000" flipV="1">
            <a:off x="395536" y="1793141"/>
            <a:ext cx="784887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id-ID"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Berdasarkan hasil studi Polling Indonesia yang bekerja sama dengan Asosiasi Penyelenggara Jasa Internet Indonesia ( APJII), pada 2018 jumlah pengguna internet di Indonesia sudah mencapai 171,17 juta jiwa. Angka ini setara dengan 64,8% dari total penduduk Indonesia 264,16 juta jiwa.</a:t>
            </a:r>
            <a:br>
              <a:rPr kumimoji="0" lang="id-ID" sz="9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br>
              <a:rPr kumimoji="0" lang="id-ID"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endParaRPr kumimoji="0" lang="id-ID"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799" y="2636912"/>
            <a:ext cx="7802880" cy="3528392"/>
          </a:xfrm>
          <a:prstGeom prst="rect">
            <a:avLst/>
          </a:prstGeom>
        </p:spPr>
      </p:pic>
      <p:sp>
        <p:nvSpPr>
          <p:cNvPr id="6" name="Rectangle 5"/>
          <p:cNvSpPr/>
          <p:nvPr/>
        </p:nvSpPr>
        <p:spPr>
          <a:xfrm>
            <a:off x="418027" y="6125107"/>
            <a:ext cx="7996413" cy="369332"/>
          </a:xfrm>
          <a:prstGeom prst="rect">
            <a:avLst/>
          </a:prstGeom>
        </p:spPr>
        <p:txBody>
          <a:bodyPr wrap="square">
            <a:spAutoFit/>
          </a:bodyPr>
          <a:lstStyle/>
          <a:p>
            <a:r>
              <a:rPr lang="id-ID" sz="1100" dirty="0">
                <a:hlinkClick r:id="rId3"/>
              </a:rPr>
              <a:t>https://andi.link/data-statistik-digital-dan-pengguna-internet-di-dunia-tahun-2019-kuartal-kedua-q2</a:t>
            </a:r>
            <a:r>
              <a:rPr lang="id-ID" dirty="0">
                <a:hlinkClick r:id="rId3"/>
              </a:rPr>
              <a:t>/</a:t>
            </a:r>
            <a:endParaRPr lang="id-ID"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770" y="1556792"/>
            <a:ext cx="7992888" cy="4712006"/>
          </a:xfrm>
          <a:prstGeom prst="rect">
            <a:avLst/>
          </a:prstGeom>
        </p:spPr>
      </p:pic>
      <p:sp>
        <p:nvSpPr>
          <p:cNvPr id="4" name="Title 1"/>
          <p:cNvSpPr>
            <a:spLocks noGrp="1"/>
          </p:cNvSpPr>
          <p:nvPr>
            <p:ph type="title"/>
          </p:nvPr>
        </p:nvSpPr>
        <p:spPr/>
        <p:txBody>
          <a:bodyPr/>
          <a:lstStyle/>
          <a:p>
            <a:r>
              <a:rPr lang="id-ID" dirty="0"/>
              <a:t>Statistik Internet di Indonesia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11960" y="1700808"/>
            <a:ext cx="4248472" cy="3744416"/>
          </a:xfrm>
          <a:prstGeom prst="rect">
            <a:avLst/>
          </a:prstGeom>
        </p:spPr>
      </p:pic>
      <p:pic>
        <p:nvPicPr>
          <p:cNvPr id="6" name="Picture 4" descr="worldwide-network-connection-worldwide-network-connection-world-map-points-lines-concept-global-business-international-12034051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536" y="1700808"/>
            <a:ext cx="3672408" cy="4063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3"/>
          <p:cNvSpPr txBox="1"/>
          <p:nvPr/>
        </p:nvSpPr>
        <p:spPr>
          <a:xfrm>
            <a:off x="776263" y="5059938"/>
            <a:ext cx="6583362" cy="1015663"/>
          </a:xfrm>
          <a:prstGeom prst="rect">
            <a:avLst/>
          </a:prstGeom>
          <a:noFill/>
        </p:spPr>
        <p:txBody>
          <a:bodyPr>
            <a:spAutoFit/>
          </a:bodyPr>
          <a:lstStyle/>
          <a:p>
            <a:pPr>
              <a:defRPr/>
            </a:pPr>
            <a:r>
              <a:rPr lang="en-US" sz="1000" noProof="1"/>
              <a:t>https://www.google.com/search?safe=strict&amp;</a:t>
            </a:r>
            <a:r>
              <a:rPr lang="en-US" sz="1000" noProof="1">
                <a:solidFill>
                  <a:schemeClr val="tx1"/>
                </a:solidFill>
                <a:effectLst>
                  <a:outerShdw blurRad="38100" dist="19050" dir="2700000" algn="tl" rotWithShape="0">
                    <a:schemeClr val="dk1">
                      <a:alpha val="40000"/>
                    </a:schemeClr>
                  </a:outerShdw>
                </a:effectLst>
              </a:rPr>
              <a:t>client=firefox-b-d&amp;biw=1280&amp;bih=570&amp;tbm=isch&amp;sa=1&amp;ei=2qpXXbzYBoPZvgSDn4uIAQ&amp;q=internet+network+world+wide&amp;oq=internet+network+world+wide&amp;gs_l=img.3...408786.416548..417881...0.0..0.2606.16787.4-1j2j2j0j2j4......0....1..gws-wiz-img.......0j0i30j0i19j0i8i30i19.MWHLDaAQb4o&amp;ved=0ahUKEwi8rfqVr4nkAhWDrI8KHYPPAhEQ4dUDCAY&amp;uact=5#imgrc=-2aIT5Pfb7qOTM</a:t>
            </a:r>
            <a:r>
              <a:rPr lang="en-US" sz="800" noProof="1">
                <a:solidFill>
                  <a:schemeClr val="tx1"/>
                </a:solidFill>
                <a:effectLst>
                  <a:outerShdw blurRad="38100" dist="19050" dir="2700000" algn="tl" rotWithShape="0">
                    <a:schemeClr val="dk1">
                      <a:alpha val="40000"/>
                    </a:schemeClr>
                  </a:outerShdw>
                </a:effectLst>
              </a:rPr>
              <a:t>:</a:t>
            </a:r>
          </a:p>
        </p:txBody>
      </p:sp>
      <p:sp>
        <p:nvSpPr>
          <p:cNvPr id="8" name="Text Box 2"/>
          <p:cNvSpPr txBox="1"/>
          <p:nvPr/>
        </p:nvSpPr>
        <p:spPr>
          <a:xfrm>
            <a:off x="395536" y="6077417"/>
            <a:ext cx="7827963" cy="862012"/>
          </a:xfrm>
          <a:prstGeom prst="rect">
            <a:avLst/>
          </a:prstGeom>
          <a:noFill/>
        </p:spPr>
        <p:txBody>
          <a:bodyPr>
            <a:spAutoFit/>
          </a:bodyPr>
          <a:lstStyle/>
          <a:p>
            <a:pPr>
              <a:defRPr/>
            </a:pPr>
            <a:r>
              <a:rPr lang="en-US" sz="1400" noProof="1">
                <a:solidFill>
                  <a:schemeClr val="tx1"/>
                </a:solidFill>
                <a:effectLst>
                  <a:outerShdw blurRad="38100" dist="19050" dir="2700000" algn="tl" rotWithShape="0">
                    <a:schemeClr val="dk1">
                      <a:alpha val="40000"/>
                    </a:schemeClr>
                  </a:outerShdw>
                </a:effectLst>
              </a:rPr>
              <a:t>https://www.tibco.com/blog/2016/03/15/welcome-the-newest-member-of-the-tibco-bpm-family-tibco-nimbus-maps</a:t>
            </a:r>
            <a:r>
              <a:rPr lang="en-US" noProof="1">
                <a:solidFill>
                  <a:schemeClr val="tx1"/>
                </a:solidFill>
                <a:effectLst>
                  <a:outerShdw blurRad="38100" dist="19050" dir="2700000" algn="tl" rotWithShape="0">
                    <a:schemeClr val="dk1">
                      <a:alpha val="40000"/>
                    </a:schemeClr>
                  </a:outerShdw>
                </a:effectLst>
              </a:rPr>
              <a:t>/</a:t>
            </a:r>
          </a:p>
          <a:p>
            <a:pPr>
              <a:defRPr/>
            </a:pPr>
            <a:endParaRPr lang="en-US" noProof="1">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1484784"/>
            <a:ext cx="8064896" cy="4876006"/>
          </a:xfrm>
          <a:prstGeom prst="rect">
            <a:avLst/>
          </a:prstGeom>
        </p:spPr>
      </p:pic>
      <p:sp>
        <p:nvSpPr>
          <p:cNvPr id="4" name="Title 1"/>
          <p:cNvSpPr>
            <a:spLocks noGrp="1"/>
          </p:cNvSpPr>
          <p:nvPr>
            <p:ph type="title"/>
          </p:nvPr>
        </p:nvSpPr>
        <p:spPr/>
        <p:txBody>
          <a:bodyPr/>
          <a:lstStyle/>
          <a:p>
            <a:r>
              <a:rPr lang="id-ID" dirty="0"/>
              <a:t>Statistik Internet di Indonesia</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Intermezo</a:t>
            </a:r>
            <a:br>
              <a:rPr lang="id-ID" dirty="0"/>
            </a:br>
            <a:r>
              <a:rPr lang="id-ID" dirty="0"/>
              <a:t>Google speed test 2019</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1772816"/>
            <a:ext cx="5976664" cy="4536504"/>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457325"/>
            <a:ext cx="7315200" cy="394335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Reference</a:t>
            </a:r>
          </a:p>
        </p:txBody>
      </p:sp>
      <p:sp>
        <p:nvSpPr>
          <p:cNvPr id="3" name="Rectangle 2"/>
          <p:cNvSpPr/>
          <p:nvPr/>
        </p:nvSpPr>
        <p:spPr>
          <a:xfrm>
            <a:off x="643255" y="1248410"/>
            <a:ext cx="6991350" cy="3693319"/>
          </a:xfrm>
          <a:prstGeom prst="rect">
            <a:avLst/>
          </a:prstGeom>
        </p:spPr>
        <p:txBody>
          <a:bodyPr wrap="square">
            <a:spAutoFit/>
          </a:bodyPr>
          <a:lstStyle/>
          <a:p>
            <a:r>
              <a:rPr lang="id-ID" dirty="0"/>
              <a:t> </a:t>
            </a:r>
            <a:r>
              <a:rPr lang="en-US" b="1" dirty="0"/>
              <a:t>ADAM SATARIANO</a:t>
            </a:r>
            <a:br>
              <a:rPr lang="en-US" b="1" dirty="0"/>
            </a:br>
            <a:r>
              <a:rPr lang="en-US" b="1" dirty="0"/>
              <a:t>KARL RUSSELL, TROY GRIGGS and BLACKI MIGLIOZZI</a:t>
            </a:r>
            <a:br>
              <a:rPr lang="en-US" b="1" dirty="0"/>
            </a:br>
            <a:r>
              <a:rPr lang="en-US" b="1" dirty="0"/>
              <a:t>W. LEE </a:t>
            </a:r>
            <a:r>
              <a:rPr lang="en-US" dirty="0"/>
              <a:t> 2019</a:t>
            </a:r>
            <a:r>
              <a:rPr lang="id-ID" dirty="0"/>
              <a:t>,</a:t>
            </a:r>
            <a:r>
              <a:rPr lang="id-ID" dirty="0">
                <a:hlinkClick r:id="rId2"/>
              </a:rPr>
              <a:t> https://www.nytimes.com/interactive/2019/03/10/technology/internet-cables-oceans.html</a:t>
            </a:r>
            <a:endParaRPr lang="id-ID" dirty="0"/>
          </a:p>
          <a:p>
            <a:endParaRPr lang="id-ID" dirty="0"/>
          </a:p>
          <a:p>
            <a:endParaRPr lang="id-ID" dirty="0"/>
          </a:p>
          <a:p>
            <a:r>
              <a:rPr lang="id-ID" dirty="0">
                <a:sym typeface="+mn-ea"/>
              </a:rPr>
              <a:t>Kusuma Pertiwi,K.,W,2019</a:t>
            </a:r>
            <a:br>
              <a:rPr lang="id-ID" dirty="0">
                <a:sym typeface="+mn-ea"/>
              </a:rPr>
            </a:br>
            <a:r>
              <a:rPr lang="id-ID" dirty="0">
                <a:hlinkClick r:id="rId3"/>
              </a:rPr>
              <a:t>https://tekno.kompas.com/read/2019/05/03/15290087/apa-itu-satria-calon-satelit-internet-indonesia-</a:t>
            </a:r>
            <a:r>
              <a:rPr lang="id-ID" dirty="0"/>
              <a:t>. </a:t>
            </a:r>
          </a:p>
          <a:p>
            <a:r>
              <a:rPr lang="id-ID" dirty="0">
                <a:hlinkClick r:id="rId4"/>
              </a:rPr>
              <a:t>https://andi.link/hootsuite-we-are-social-indonesian-digital-report-2019/</a:t>
            </a:r>
            <a:endParaRPr lang="id-ID" dirty="0"/>
          </a:p>
          <a:p>
            <a:endParaRPr lang="id-ID"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3568" y="1844824"/>
            <a:ext cx="7704856" cy="237626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d-ID"/>
          </a:p>
        </p:txBody>
      </p:sp>
      <p:sp>
        <p:nvSpPr>
          <p:cNvPr id="2" name="Title 1"/>
          <p:cNvSpPr>
            <a:spLocks noGrp="1"/>
          </p:cNvSpPr>
          <p:nvPr>
            <p:ph type="title"/>
          </p:nvPr>
        </p:nvSpPr>
        <p:spPr/>
        <p:txBody>
          <a:bodyPr/>
          <a:lstStyle/>
          <a:p>
            <a:r>
              <a:rPr lang="id-ID" dirty="0"/>
              <a:t>Definisi</a:t>
            </a:r>
          </a:p>
        </p:txBody>
      </p:sp>
      <p:sp>
        <p:nvSpPr>
          <p:cNvPr id="3" name="Content Placeholder 2"/>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a:bodyPr>
          <a:lstStyle/>
          <a:p>
            <a:pPr marL="0" indent="0">
              <a:buNone/>
            </a:pPr>
            <a:endParaRPr lang="id-ID" dirty="0">
              <a:latin typeface="Calibri" panose="020F0502020204030204" pitchFamily="34" charset="0"/>
            </a:endParaRPr>
          </a:p>
          <a:p>
            <a:endParaRPr lang="en-US" dirty="0">
              <a:latin typeface="Calibri" panose="020F0502020204030204" pitchFamily="34" charset="0"/>
            </a:endParaRPr>
          </a:p>
          <a:p>
            <a:endParaRPr lang="id-ID" dirty="0"/>
          </a:p>
        </p:txBody>
      </p:sp>
      <p:sp>
        <p:nvSpPr>
          <p:cNvPr id="5" name="Rounded Rectangle 4"/>
          <p:cNvSpPr/>
          <p:nvPr/>
        </p:nvSpPr>
        <p:spPr>
          <a:xfrm>
            <a:off x="683568" y="1340768"/>
            <a:ext cx="7848872" cy="237626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dirty="0">
                <a:latin typeface="Calibri" panose="020F0502020204030204" pitchFamily="34" charset="0"/>
              </a:rPr>
              <a:t>Internet </a:t>
            </a:r>
            <a:r>
              <a:rPr lang="en-US" i="1" dirty="0">
                <a:latin typeface="Calibri" panose="020F0502020204030204" pitchFamily="34" charset="0"/>
              </a:rPr>
              <a:t>(Interconnection Networking</a:t>
            </a:r>
            <a:r>
              <a:rPr lang="en-US" dirty="0">
                <a:latin typeface="Calibri" panose="020F0502020204030204" pitchFamily="34" charset="0"/>
              </a:rPr>
              <a:t>) </a:t>
            </a:r>
            <a:r>
              <a:rPr lang="en-US" dirty="0" err="1">
                <a:latin typeface="Calibri" panose="020F0502020204030204" pitchFamily="34" charset="0"/>
              </a:rPr>
              <a:t>dapat</a:t>
            </a:r>
            <a:r>
              <a:rPr lang="en-US" dirty="0">
                <a:latin typeface="Calibri" panose="020F0502020204030204" pitchFamily="34" charset="0"/>
              </a:rPr>
              <a:t> </a:t>
            </a:r>
            <a:r>
              <a:rPr lang="en-US" dirty="0" err="1">
                <a:latin typeface="Calibri" panose="020F0502020204030204" pitchFamily="34" charset="0"/>
              </a:rPr>
              <a:t>diartikan</a:t>
            </a:r>
            <a:r>
              <a:rPr lang="en-US" dirty="0">
                <a:latin typeface="Calibri" panose="020F0502020204030204" pitchFamily="34" charset="0"/>
              </a:rPr>
              <a:t> </a:t>
            </a:r>
            <a:r>
              <a:rPr lang="en-US" dirty="0" err="1">
                <a:latin typeface="Calibri" panose="020F0502020204030204" pitchFamily="34" charset="0"/>
              </a:rPr>
              <a:t>sebagai</a:t>
            </a:r>
            <a:r>
              <a:rPr lang="en-US" dirty="0">
                <a:latin typeface="Calibri" panose="020F0502020204030204" pitchFamily="34" charset="0"/>
              </a:rPr>
              <a:t> </a:t>
            </a:r>
            <a:r>
              <a:rPr lang="en-US" dirty="0" err="1">
                <a:latin typeface="Calibri" panose="020F0502020204030204" pitchFamily="34" charset="0"/>
              </a:rPr>
              <a:t>jaringan</a:t>
            </a:r>
            <a:r>
              <a:rPr lang="en-US" dirty="0">
                <a:latin typeface="Calibri" panose="020F0502020204030204" pitchFamily="34" charset="0"/>
              </a:rPr>
              <a:t> </a:t>
            </a:r>
            <a:r>
              <a:rPr lang="en-US" dirty="0" err="1">
                <a:latin typeface="Calibri" panose="020F0502020204030204" pitchFamily="34" charset="0"/>
              </a:rPr>
              <a:t>komputer</a:t>
            </a:r>
            <a:r>
              <a:rPr lang="en-US" dirty="0">
                <a:latin typeface="Calibri" panose="020F0502020204030204" pitchFamily="34" charset="0"/>
              </a:rPr>
              <a:t> </a:t>
            </a:r>
            <a:r>
              <a:rPr lang="en-US" dirty="0" err="1">
                <a:latin typeface="Calibri" panose="020F0502020204030204" pitchFamily="34" charset="0"/>
              </a:rPr>
              <a:t>luas</a:t>
            </a:r>
            <a:r>
              <a:rPr lang="en-US" dirty="0">
                <a:latin typeface="Calibri" panose="020F0502020204030204" pitchFamily="34" charset="0"/>
              </a:rPr>
              <a:t> </a:t>
            </a:r>
            <a:r>
              <a:rPr lang="en-US" dirty="0" err="1">
                <a:latin typeface="Calibri" panose="020F0502020204030204" pitchFamily="34" charset="0"/>
              </a:rPr>
              <a:t>dan</a:t>
            </a:r>
            <a:r>
              <a:rPr lang="en-US" dirty="0">
                <a:latin typeface="Calibri" panose="020F0502020204030204" pitchFamily="34" charset="0"/>
              </a:rPr>
              <a:t> </a:t>
            </a:r>
            <a:r>
              <a:rPr lang="en-US" dirty="0" err="1">
                <a:latin typeface="Calibri" panose="020F0502020204030204" pitchFamily="34" charset="0"/>
              </a:rPr>
              <a:t>besar</a:t>
            </a:r>
            <a:r>
              <a:rPr lang="en-US" dirty="0">
                <a:latin typeface="Calibri" panose="020F0502020204030204" pitchFamily="34" charset="0"/>
              </a:rPr>
              <a:t> yang </a:t>
            </a:r>
            <a:r>
              <a:rPr lang="en-US" dirty="0" err="1">
                <a:latin typeface="Calibri" panose="020F0502020204030204" pitchFamily="34" charset="0"/>
              </a:rPr>
              <a:t>mendunia</a:t>
            </a:r>
            <a:r>
              <a:rPr lang="en-US" dirty="0">
                <a:latin typeface="Calibri" panose="020F0502020204030204" pitchFamily="34" charset="0"/>
              </a:rPr>
              <a:t>, </a:t>
            </a:r>
            <a:r>
              <a:rPr lang="en-US" dirty="0" err="1">
                <a:latin typeface="Calibri" panose="020F0502020204030204" pitchFamily="34" charset="0"/>
              </a:rPr>
              <a:t>yaitu</a:t>
            </a:r>
            <a:r>
              <a:rPr lang="en-US" dirty="0">
                <a:latin typeface="Calibri" panose="020F0502020204030204" pitchFamily="34" charset="0"/>
              </a:rPr>
              <a:t> </a:t>
            </a:r>
            <a:r>
              <a:rPr lang="en-US" dirty="0" err="1">
                <a:latin typeface="Calibri" panose="020F0502020204030204" pitchFamily="34" charset="0"/>
              </a:rPr>
              <a:t>menghubungkan</a:t>
            </a:r>
            <a:r>
              <a:rPr lang="en-US" dirty="0">
                <a:latin typeface="Calibri" panose="020F0502020204030204" pitchFamily="34" charset="0"/>
              </a:rPr>
              <a:t> </a:t>
            </a:r>
            <a:r>
              <a:rPr lang="en-US" dirty="0" err="1">
                <a:latin typeface="Calibri" panose="020F0502020204030204" pitchFamily="34" charset="0"/>
              </a:rPr>
              <a:t>pemakai</a:t>
            </a:r>
            <a:r>
              <a:rPr lang="en-US" dirty="0">
                <a:latin typeface="Calibri" panose="020F0502020204030204" pitchFamily="34" charset="0"/>
              </a:rPr>
              <a:t> </a:t>
            </a:r>
            <a:r>
              <a:rPr lang="en-US" dirty="0" err="1">
                <a:latin typeface="Calibri" panose="020F0502020204030204" pitchFamily="34" charset="0"/>
              </a:rPr>
              <a:t>komputer</a:t>
            </a:r>
            <a:r>
              <a:rPr lang="en-US" dirty="0">
                <a:latin typeface="Calibri" panose="020F0502020204030204" pitchFamily="34" charset="0"/>
              </a:rPr>
              <a:t> </a:t>
            </a:r>
            <a:r>
              <a:rPr lang="en-US" dirty="0" err="1">
                <a:latin typeface="Calibri" panose="020F0502020204030204" pitchFamily="34" charset="0"/>
              </a:rPr>
              <a:t>dari</a:t>
            </a:r>
            <a:r>
              <a:rPr lang="en-US" dirty="0">
                <a:latin typeface="Calibri" panose="020F0502020204030204" pitchFamily="34" charset="0"/>
              </a:rPr>
              <a:t> </a:t>
            </a:r>
            <a:r>
              <a:rPr lang="en-US" dirty="0" err="1">
                <a:latin typeface="Calibri" panose="020F0502020204030204" pitchFamily="34" charset="0"/>
              </a:rPr>
              <a:t>suatu</a:t>
            </a:r>
            <a:r>
              <a:rPr lang="en-US" dirty="0">
                <a:latin typeface="Calibri" panose="020F0502020204030204" pitchFamily="34" charset="0"/>
              </a:rPr>
              <a:t> </a:t>
            </a:r>
            <a:r>
              <a:rPr lang="en-US" dirty="0" err="1">
                <a:latin typeface="Calibri" panose="020F0502020204030204" pitchFamily="34" charset="0"/>
              </a:rPr>
              <a:t>negara</a:t>
            </a:r>
            <a:r>
              <a:rPr lang="en-US" dirty="0">
                <a:latin typeface="Calibri" panose="020F0502020204030204" pitchFamily="34" charset="0"/>
              </a:rPr>
              <a:t> </a:t>
            </a:r>
            <a:r>
              <a:rPr lang="en-US" dirty="0" err="1">
                <a:latin typeface="Calibri" panose="020F0502020204030204" pitchFamily="34" charset="0"/>
              </a:rPr>
              <a:t>ke</a:t>
            </a:r>
            <a:r>
              <a:rPr lang="en-US" dirty="0">
                <a:latin typeface="Calibri" panose="020F0502020204030204" pitchFamily="34" charset="0"/>
              </a:rPr>
              <a:t> </a:t>
            </a:r>
            <a:r>
              <a:rPr lang="en-US" dirty="0" err="1">
                <a:latin typeface="Calibri" panose="020F0502020204030204" pitchFamily="34" charset="0"/>
              </a:rPr>
              <a:t>negara</a:t>
            </a:r>
            <a:r>
              <a:rPr lang="en-US" dirty="0">
                <a:latin typeface="Calibri" panose="020F0502020204030204" pitchFamily="34" charset="0"/>
              </a:rPr>
              <a:t> lain di </a:t>
            </a:r>
            <a:r>
              <a:rPr lang="en-US" dirty="0" err="1">
                <a:latin typeface="Calibri" panose="020F0502020204030204" pitchFamily="34" charset="0"/>
              </a:rPr>
              <a:t>seluruh</a:t>
            </a:r>
            <a:r>
              <a:rPr lang="en-US" dirty="0">
                <a:latin typeface="Calibri" panose="020F0502020204030204" pitchFamily="34" charset="0"/>
              </a:rPr>
              <a:t> </a:t>
            </a:r>
            <a:r>
              <a:rPr lang="en-US" dirty="0" err="1">
                <a:latin typeface="Calibri" panose="020F0502020204030204" pitchFamily="34" charset="0"/>
              </a:rPr>
              <a:t>dunia</a:t>
            </a:r>
            <a:r>
              <a:rPr lang="en-US" dirty="0">
                <a:latin typeface="Calibri" panose="020F0502020204030204" pitchFamily="34" charset="0"/>
              </a:rPr>
              <a:t>, </a:t>
            </a:r>
            <a:r>
              <a:rPr lang="en-US" dirty="0" err="1">
                <a:latin typeface="Calibri" panose="020F0502020204030204" pitchFamily="34" charset="0"/>
              </a:rPr>
              <a:t>dimana</a:t>
            </a:r>
            <a:r>
              <a:rPr lang="en-US" dirty="0">
                <a:latin typeface="Calibri" panose="020F0502020204030204" pitchFamily="34" charset="0"/>
              </a:rPr>
              <a:t> di </a:t>
            </a:r>
            <a:r>
              <a:rPr lang="en-US" dirty="0" err="1">
                <a:latin typeface="Calibri" panose="020F0502020204030204" pitchFamily="34" charset="0"/>
              </a:rPr>
              <a:t>dalamnya</a:t>
            </a:r>
            <a:r>
              <a:rPr lang="en-US" dirty="0">
                <a:latin typeface="Calibri" panose="020F0502020204030204" pitchFamily="34" charset="0"/>
              </a:rPr>
              <a:t> </a:t>
            </a:r>
            <a:r>
              <a:rPr lang="en-US" dirty="0" err="1">
                <a:latin typeface="Calibri" panose="020F0502020204030204" pitchFamily="34" charset="0"/>
              </a:rPr>
              <a:t>terdapat</a:t>
            </a:r>
            <a:r>
              <a:rPr lang="en-US" dirty="0">
                <a:latin typeface="Calibri" panose="020F0502020204030204" pitchFamily="34" charset="0"/>
              </a:rPr>
              <a:t> </a:t>
            </a:r>
            <a:r>
              <a:rPr lang="en-US" dirty="0" err="1">
                <a:latin typeface="Calibri" panose="020F0502020204030204" pitchFamily="34" charset="0"/>
              </a:rPr>
              <a:t>berbagai</a:t>
            </a:r>
            <a:r>
              <a:rPr lang="en-US" dirty="0">
                <a:latin typeface="Calibri" panose="020F0502020204030204" pitchFamily="34" charset="0"/>
              </a:rPr>
              <a:t> </a:t>
            </a:r>
            <a:r>
              <a:rPr lang="en-US" dirty="0" err="1">
                <a:latin typeface="Calibri" panose="020F0502020204030204" pitchFamily="34" charset="0"/>
              </a:rPr>
              <a:t>sumber</a:t>
            </a:r>
            <a:r>
              <a:rPr lang="en-US" dirty="0">
                <a:latin typeface="Calibri" panose="020F0502020204030204" pitchFamily="34" charset="0"/>
              </a:rPr>
              <a:t> </a:t>
            </a:r>
            <a:r>
              <a:rPr lang="en-US" dirty="0" err="1">
                <a:latin typeface="Calibri" panose="020F0502020204030204" pitchFamily="34" charset="0"/>
              </a:rPr>
              <a:t>daya</a:t>
            </a:r>
            <a:r>
              <a:rPr lang="en-US" dirty="0">
                <a:latin typeface="Calibri" panose="020F0502020204030204" pitchFamily="34" charset="0"/>
              </a:rPr>
              <a:t> </a:t>
            </a:r>
            <a:r>
              <a:rPr lang="en-US" dirty="0" err="1">
                <a:latin typeface="Calibri" panose="020F0502020204030204" pitchFamily="34" charset="0"/>
              </a:rPr>
              <a:t>informasi</a:t>
            </a:r>
            <a:r>
              <a:rPr lang="id-ID" dirty="0">
                <a:latin typeface="Calibri" panose="020F0502020204030204" pitchFamily="34" charset="0"/>
              </a:rPr>
              <a:t> seperti komputer dan jaringan komputer</a:t>
            </a:r>
          </a:p>
        </p:txBody>
      </p:sp>
      <p:sp>
        <p:nvSpPr>
          <p:cNvPr id="6" name="Flowchart: Document 5"/>
          <p:cNvSpPr/>
          <p:nvPr/>
        </p:nvSpPr>
        <p:spPr>
          <a:xfrm rot="10539638" flipH="1" flipV="1">
            <a:off x="1786561" y="3705912"/>
            <a:ext cx="5498868" cy="2183411"/>
          </a:xfrm>
          <a:prstGeom prst="flowChartDocument">
            <a:avLst/>
          </a:prstGeom>
        </p:spPr>
        <p:style>
          <a:lnRef idx="1">
            <a:schemeClr val="dk1"/>
          </a:lnRef>
          <a:fillRef idx="2">
            <a:schemeClr val="dk1"/>
          </a:fillRef>
          <a:effectRef idx="1">
            <a:schemeClr val="dk1"/>
          </a:effectRef>
          <a:fontRef idx="minor">
            <a:schemeClr val="dk1"/>
          </a:fontRef>
        </p:style>
        <p:txBody>
          <a:bodyPr rtlCol="0" anchor="ctr"/>
          <a:lstStyle/>
          <a:p>
            <a:r>
              <a:rPr lang="en-US" dirty="0" err="1"/>
              <a:t>Jaringan</a:t>
            </a:r>
            <a:r>
              <a:rPr lang="en-US" dirty="0"/>
              <a:t> yang </a:t>
            </a:r>
            <a:r>
              <a:rPr lang="en-US" dirty="0" err="1"/>
              <a:t>menghubungkan</a:t>
            </a:r>
            <a:r>
              <a:rPr lang="en-US" dirty="0"/>
              <a:t> </a:t>
            </a:r>
            <a:r>
              <a:rPr lang="en-US" dirty="0" err="1"/>
              <a:t>komputer-komputer</a:t>
            </a:r>
            <a:r>
              <a:rPr lang="en-US" dirty="0"/>
              <a:t> di </a:t>
            </a:r>
            <a:r>
              <a:rPr lang="en-US" dirty="0" err="1"/>
              <a:t>seluruh</a:t>
            </a:r>
            <a:r>
              <a:rPr lang="en-US" dirty="0"/>
              <a:t> </a:t>
            </a:r>
            <a:r>
              <a:rPr lang="en-US" dirty="0" err="1"/>
              <a:t>belahan</a:t>
            </a:r>
            <a:r>
              <a:rPr lang="en-US" dirty="0"/>
              <a:t> </a:t>
            </a:r>
            <a:r>
              <a:rPr lang="en-US" dirty="0" err="1"/>
              <a:t>dunia</a:t>
            </a:r>
            <a:r>
              <a:rPr lang="en-US" dirty="0"/>
              <a:t>/ global</a:t>
            </a:r>
            <a:r>
              <a:rPr lang="id-ID" dirty="0"/>
              <a:t> yang m</a:t>
            </a:r>
            <a:r>
              <a:rPr lang="en-US" dirty="0" err="1"/>
              <a:t>emungkinkan</a:t>
            </a:r>
            <a:r>
              <a:rPr lang="en-US" dirty="0"/>
              <a:t> </a:t>
            </a:r>
            <a:r>
              <a:rPr lang="en-US" dirty="0" err="1"/>
              <a:t>komputer</a:t>
            </a:r>
            <a:r>
              <a:rPr lang="en-US" dirty="0"/>
              <a:t> </a:t>
            </a:r>
            <a:r>
              <a:rPr lang="id-ID" dirty="0"/>
              <a:t>dan peralatan lain </a:t>
            </a:r>
            <a:r>
              <a:rPr lang="en-US" dirty="0" err="1"/>
              <a:t>berkomunikasi</a:t>
            </a:r>
            <a:r>
              <a:rPr lang="en-US" dirty="0"/>
              <a:t> </a:t>
            </a:r>
            <a:r>
              <a:rPr lang="en-US" dirty="0" err="1"/>
              <a:t>hingga</a:t>
            </a:r>
            <a:r>
              <a:rPr lang="en-US" dirty="0"/>
              <a:t> </a:t>
            </a:r>
            <a:r>
              <a:rPr lang="en-US" dirty="0" err="1"/>
              <a:t>antar-negara</a:t>
            </a:r>
            <a:r>
              <a:rPr lang="en-US" dirty="0"/>
              <a:t>.</a:t>
            </a:r>
          </a:p>
          <a:p>
            <a:endParaRPr lang="id-ID"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b="1" dirty="0"/>
              <a:t>Internet</a:t>
            </a:r>
            <a:br>
              <a:rPr lang="en-US" altLang="en-US" b="1" dirty="0"/>
            </a:br>
            <a:endParaRPr lang="id-ID" dirty="0"/>
          </a:p>
        </p:txBody>
      </p:sp>
      <p:sp>
        <p:nvSpPr>
          <p:cNvPr id="5" name="Flowchart: Preparation 4"/>
          <p:cNvSpPr/>
          <p:nvPr/>
        </p:nvSpPr>
        <p:spPr>
          <a:xfrm>
            <a:off x="179512" y="1628800"/>
            <a:ext cx="8964488" cy="3168352"/>
          </a:xfrm>
          <a:prstGeom prst="flowChartPreparation">
            <a:avLst/>
          </a:prstGeom>
        </p:spPr>
        <p:style>
          <a:lnRef idx="1">
            <a:schemeClr val="accent1"/>
          </a:lnRef>
          <a:fillRef idx="2">
            <a:schemeClr val="accent1"/>
          </a:fillRef>
          <a:effectRef idx="1">
            <a:schemeClr val="accent1"/>
          </a:effectRef>
          <a:fontRef idx="minor">
            <a:schemeClr val="dk1"/>
          </a:fontRef>
        </p:style>
        <p:txBody>
          <a:bodyPr rtlCol="0" anchor="ctr"/>
          <a:lstStyle/>
          <a:p>
            <a:pPr marL="640080" lvl="1" indent="-273050">
              <a:buFont typeface="Arial" panose="020B0604020202020204" pitchFamily="34" charset="0"/>
              <a:buChar char="•"/>
            </a:pPr>
            <a:r>
              <a:rPr lang="en-US" altLang="en-US" dirty="0"/>
              <a:t>Worldwide collection of millions of computers and networks of all sizes</a:t>
            </a:r>
          </a:p>
          <a:p>
            <a:pPr marL="640080" lvl="1" indent="-273050">
              <a:buFont typeface="Arial" panose="020B0604020202020204" pitchFamily="34" charset="0"/>
              <a:buChar char="•"/>
            </a:pPr>
            <a:r>
              <a:rPr lang="en-US" altLang="en-US" dirty="0"/>
              <a:t>Derived from the term internetworking which meant connecting networks</a:t>
            </a:r>
          </a:p>
          <a:p>
            <a:pPr marL="640080" lvl="1" indent="-273050">
              <a:buFont typeface="Arial" panose="020B0604020202020204" pitchFamily="34" charset="0"/>
              <a:buChar char="•"/>
            </a:pPr>
            <a:r>
              <a:rPr lang="en-US" altLang="en-US" b="1" dirty="0"/>
              <a:t>Advanced Research Projects Agency Network (ARPANET)</a:t>
            </a:r>
          </a:p>
          <a:p>
            <a:pPr marL="958850" lvl="2" indent="-319405"/>
            <a:r>
              <a:rPr lang="en-US" altLang="en-US" dirty="0"/>
              <a:t>Project started in 1969 by the U.S. Department of Defense was the beginning of the Internet</a:t>
            </a:r>
            <a:endParaRPr lang="en-US" altLang="en-US" b="1" dirty="0"/>
          </a:p>
        </p:txBody>
      </p:sp>
      <p:sp>
        <p:nvSpPr>
          <p:cNvPr id="3" name="Oval 2"/>
          <p:cNvSpPr/>
          <p:nvPr/>
        </p:nvSpPr>
        <p:spPr>
          <a:xfrm>
            <a:off x="539552" y="5013176"/>
            <a:ext cx="8136904" cy="151216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d-ID" dirty="0">
                <a:solidFill>
                  <a:schemeClr val="tx1"/>
                </a:solidFill>
              </a:rPr>
              <a:t>Menjadi daya dan bag layanan informasi, seperti surat elektronik, obrolan online, transfer file dan berbagi file, game online dan dokumen hypertext yang saling terkait dan sumber daya lainnya dari World Wide Web.</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a:t>Jaringan Utama Internet (</a:t>
            </a:r>
            <a:r>
              <a:rPr lang="id-ID" i="1" dirty="0"/>
              <a:t>Internet Backbone)</a:t>
            </a:r>
          </a:p>
        </p:txBody>
      </p:sp>
      <p:sp>
        <p:nvSpPr>
          <p:cNvPr id="4" name="Content Placeholder 2"/>
          <p:cNvSpPr>
            <a:spLocks noGrp="1"/>
          </p:cNvSpPr>
          <p:nvPr>
            <p:ph idx="1"/>
          </p:nvPr>
        </p:nvSpPr>
        <p:spPr/>
        <p:txBody>
          <a:bodyPr>
            <a:normAutofit/>
          </a:bodyPr>
          <a:lstStyle/>
          <a:p>
            <a:r>
              <a:rPr lang="en-US" altLang="en-US" dirty="0"/>
              <a:t>Internet backbone </a:t>
            </a:r>
          </a:p>
          <a:p>
            <a:pPr lvl="1"/>
            <a:r>
              <a:rPr lang="id-ID" dirty="0"/>
              <a:t>Jaringan Utama Internet antar Gerbang Internet Dunia dihubungkan dengan kabel serat optik yang dapat mendukung bandwidth tinggi</a:t>
            </a:r>
            <a:endParaRPr lang="id-ID" altLang="en-US" dirty="0"/>
          </a:p>
          <a:p>
            <a:pPr lvl="1"/>
            <a:r>
              <a:rPr lang="id-ID" dirty="0"/>
              <a:t>Terdiri dari banyak router kapasitas tinggi yang menghubungkan data pemerintah, akademik, komersial, dan lainnya yang saling </a:t>
            </a:r>
          </a:p>
          <a:p>
            <a:pPr lvl="1"/>
            <a:r>
              <a:rPr lang="id-ID" dirty="0"/>
              <a:t>Perusahaan swasta mengoperasikan </a:t>
            </a:r>
            <a:r>
              <a:rPr lang="id-ID" i="1" dirty="0"/>
              <a:t>internet backbone </a:t>
            </a:r>
            <a:r>
              <a:rPr lang="id-ID" dirty="0"/>
              <a:t> sendiri yang saling terhubung dengan </a:t>
            </a:r>
            <a:r>
              <a:rPr lang="en-US" altLang="en-US" i="1" dirty="0"/>
              <a:t>network access po</a:t>
            </a:r>
            <a:r>
              <a:rPr lang="en-US" altLang="en-US" dirty="0"/>
              <a:t>ints </a:t>
            </a:r>
            <a:r>
              <a:rPr lang="id-ID" dirty="0"/>
              <a:t>(NAP)</a:t>
            </a:r>
            <a:endParaRPr lang="en-US"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800" dirty="0"/>
              <a:t>How the Internet</a:t>
            </a:r>
            <a:br>
              <a:rPr lang="en-US" sz="1800" dirty="0"/>
            </a:br>
            <a:r>
              <a:rPr lang="en-US" sz="1800" dirty="0"/>
              <a:t>Travels Across Oceans</a:t>
            </a:r>
            <a:br>
              <a:rPr lang="en-US" sz="1800" dirty="0"/>
            </a:br>
            <a:endParaRPr lang="id-ID" sz="1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552" y="1268760"/>
            <a:ext cx="8229600" cy="4176464"/>
          </a:xfrm>
        </p:spPr>
      </p:pic>
      <p:sp>
        <p:nvSpPr>
          <p:cNvPr id="5" name="Rectangle 4"/>
          <p:cNvSpPr/>
          <p:nvPr/>
        </p:nvSpPr>
        <p:spPr>
          <a:xfrm>
            <a:off x="307809" y="6255459"/>
            <a:ext cx="3420380" cy="507831"/>
          </a:xfrm>
          <a:prstGeom prst="rect">
            <a:avLst/>
          </a:prstGeom>
        </p:spPr>
        <p:txBody>
          <a:bodyPr wrap="square">
            <a:spAutoFit/>
          </a:bodyPr>
          <a:lstStyle/>
          <a:p>
            <a:r>
              <a:rPr lang="en-US" sz="900" b="1" dirty="0"/>
              <a:t> ADAM SATARIANO</a:t>
            </a:r>
            <a:br>
              <a:rPr lang="en-US" sz="900" b="1" dirty="0"/>
            </a:br>
            <a:r>
              <a:rPr lang="en-US" sz="900" b="1" dirty="0"/>
              <a:t>KARL RUSSELL, TROY GRIGGS and BLACKI MIGLIOZZI</a:t>
            </a:r>
            <a:br>
              <a:rPr lang="en-US" sz="900" b="1" dirty="0"/>
            </a:br>
            <a:r>
              <a:rPr lang="en-US" sz="900" b="1" dirty="0"/>
              <a:t>W. LEE </a:t>
            </a:r>
            <a:r>
              <a:rPr lang="en-US" sz="900" dirty="0"/>
              <a:t> 2019</a:t>
            </a:r>
            <a:endParaRPr lang="id-ID" sz="900" dirty="0"/>
          </a:p>
        </p:txBody>
      </p:sp>
      <p:sp>
        <p:nvSpPr>
          <p:cNvPr id="6" name="Rectangle 5"/>
          <p:cNvSpPr/>
          <p:nvPr/>
        </p:nvSpPr>
        <p:spPr>
          <a:xfrm>
            <a:off x="4427984" y="6309320"/>
            <a:ext cx="4572000" cy="400110"/>
          </a:xfrm>
          <a:prstGeom prst="rect">
            <a:avLst/>
          </a:prstGeom>
        </p:spPr>
        <p:txBody>
          <a:bodyPr>
            <a:spAutoFit/>
          </a:bodyPr>
          <a:lstStyle/>
          <a:p>
            <a:r>
              <a:rPr lang="id-ID" sz="1000" dirty="0">
                <a:hlinkClick r:id="rId3"/>
              </a:rPr>
              <a:t>https://www.nytimes.com/interactive/2019/03/10/technology/internet-cables-oceans.html</a:t>
            </a:r>
            <a:endParaRPr lang="id-ID" sz="1000" dirty="0"/>
          </a:p>
        </p:txBody>
      </p:sp>
      <p:sp>
        <p:nvSpPr>
          <p:cNvPr id="7" name="Rectangle 6"/>
          <p:cNvSpPr/>
          <p:nvPr/>
        </p:nvSpPr>
        <p:spPr>
          <a:xfrm>
            <a:off x="971600" y="5609644"/>
            <a:ext cx="6912768" cy="523220"/>
          </a:xfrm>
          <a:prstGeom prst="rect">
            <a:avLst/>
          </a:prstGeom>
        </p:spPr>
        <p:txBody>
          <a:bodyPr wrap="square">
            <a:spAutoFit/>
          </a:bodyPr>
          <a:lstStyle/>
          <a:p>
            <a:r>
              <a:rPr lang="en-US" sz="1400" dirty="0"/>
              <a:t>Nearly 750,000 miles of cable already connect the continents to support  insatiable demand for communication and </a:t>
            </a:r>
            <a:r>
              <a:rPr lang="en-US" sz="1400" dirty="0" err="1"/>
              <a:t>entertainmen</a:t>
            </a:r>
            <a:r>
              <a:rPr lang="id-ID" sz="1400" dirty="0"/>
              <a:t>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Asia-Pacific Backbone Topology</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24883" y="1600200"/>
            <a:ext cx="6894233" cy="4876800"/>
          </a:xfrm>
        </p:spPr>
      </p:pic>
      <p:sp>
        <p:nvSpPr>
          <p:cNvPr id="5" name="Rectangle 4"/>
          <p:cNvSpPr/>
          <p:nvPr/>
        </p:nvSpPr>
        <p:spPr>
          <a:xfrm>
            <a:off x="266866" y="6473378"/>
            <a:ext cx="4572000" cy="253916"/>
          </a:xfrm>
          <a:prstGeom prst="rect">
            <a:avLst/>
          </a:prstGeom>
        </p:spPr>
        <p:txBody>
          <a:bodyPr>
            <a:spAutoFit/>
          </a:bodyPr>
          <a:lstStyle/>
          <a:p>
            <a:r>
              <a:rPr lang="id-ID" sz="1050" dirty="0">
                <a:hlinkClick r:id="rId3"/>
              </a:rPr>
              <a:t>https://apan.net/images/apan-map-by-project-20161007.jpg</a:t>
            </a:r>
            <a:endParaRPr lang="id-ID" sz="10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ext Placeholder 21506"/>
          <p:cNvSpPr>
            <a:spLocks noGrp="1"/>
          </p:cNvSpPr>
          <p:nvPr>
            <p:ph type="body" idx="1"/>
          </p:nvPr>
        </p:nvSpPr>
        <p:spPr>
          <a:xfrm>
            <a:off x="457200" y="574675"/>
            <a:ext cx="8550275" cy="5822950"/>
          </a:xfrm>
        </p:spPr>
        <p:style>
          <a:lnRef idx="2">
            <a:schemeClr val="accent4"/>
          </a:lnRef>
          <a:fillRef idx="1">
            <a:schemeClr val="lt1"/>
          </a:fillRef>
          <a:effectRef idx="0">
            <a:schemeClr val="accent4"/>
          </a:effectRef>
          <a:fontRef idx="minor">
            <a:schemeClr val="dk1"/>
          </a:fontRef>
        </p:style>
        <p:txBody>
          <a:bodyPr/>
          <a:lstStyle/>
          <a:p>
            <a:pPr>
              <a:lnSpc>
                <a:spcPct val="90000"/>
              </a:lnSpc>
            </a:pPr>
            <a:endParaRPr sz="2400" dirty="0"/>
          </a:p>
          <a:p>
            <a:pPr>
              <a:lnSpc>
                <a:spcPct val="90000"/>
              </a:lnSpc>
            </a:pPr>
            <a:r>
              <a:rPr lang="id-ID" sz="2400" dirty="0"/>
              <a:t>What The................Think!!!!...</a:t>
            </a:r>
            <a:endParaRPr sz="2400" dirty="0"/>
          </a:p>
          <a:p>
            <a:pPr>
              <a:lnSpc>
                <a:spcPct val="90000"/>
              </a:lnSpc>
            </a:pPr>
            <a:r>
              <a:rPr lang="id-ID" sz="2400" dirty="0"/>
              <a:t>Sejenak pikirkan betapa mengagumkannya </a:t>
            </a:r>
            <a:r>
              <a:rPr sz="2400" dirty="0"/>
              <a:t> </a:t>
            </a:r>
            <a:r>
              <a:rPr lang="id-ID" sz="3600" dirty="0">
                <a:solidFill>
                  <a:srgbClr val="C00000"/>
                </a:solidFill>
              </a:rPr>
              <a:t>“</a:t>
            </a:r>
            <a:r>
              <a:rPr sz="3600" dirty="0">
                <a:solidFill>
                  <a:srgbClr val="C00000"/>
                </a:solidFill>
              </a:rPr>
              <a:t> Internet </a:t>
            </a:r>
            <a:r>
              <a:rPr lang="id-ID" sz="3600" dirty="0">
                <a:solidFill>
                  <a:srgbClr val="C00000"/>
                </a:solidFill>
              </a:rPr>
              <a:t>”</a:t>
            </a:r>
            <a:endParaRPr sz="3600" dirty="0">
              <a:solidFill>
                <a:srgbClr val="C00000"/>
              </a:solidFill>
            </a:endParaRPr>
          </a:p>
          <a:p>
            <a:pPr lvl="1">
              <a:lnSpc>
                <a:spcPct val="90000"/>
              </a:lnSpc>
            </a:pPr>
            <a:r>
              <a:rPr sz="2400" dirty="0"/>
              <a:t>It’s always on</a:t>
            </a:r>
          </a:p>
          <a:p>
            <a:pPr lvl="1">
              <a:lnSpc>
                <a:spcPct val="90000"/>
              </a:lnSpc>
            </a:pPr>
            <a:r>
              <a:rPr sz="2400" dirty="0"/>
              <a:t>It is “free”</a:t>
            </a:r>
          </a:p>
          <a:p>
            <a:pPr lvl="1">
              <a:lnSpc>
                <a:spcPct val="90000"/>
              </a:lnSpc>
            </a:pPr>
            <a:r>
              <a:rPr sz="2400" dirty="0"/>
              <a:t>It’s (almost) never noticeably congested (though individual sites or access points might be)</a:t>
            </a:r>
          </a:p>
          <a:p>
            <a:pPr lvl="1">
              <a:lnSpc>
                <a:spcPct val="90000"/>
              </a:lnSpc>
            </a:pPr>
            <a:r>
              <a:rPr sz="2400" dirty="0"/>
              <a:t>you can get messages to anywhere in the world instantaneously</a:t>
            </a:r>
          </a:p>
          <a:p>
            <a:pPr lvl="1">
              <a:lnSpc>
                <a:spcPct val="90000"/>
              </a:lnSpc>
            </a:pPr>
            <a:r>
              <a:rPr sz="2400" dirty="0"/>
              <a:t>you can communicate for free, including voice and video conferencing</a:t>
            </a:r>
          </a:p>
          <a:p>
            <a:pPr lvl="1">
              <a:lnSpc>
                <a:spcPct val="90000"/>
              </a:lnSpc>
            </a:pPr>
            <a:r>
              <a:rPr sz="2400" dirty="0"/>
              <a:t>you can stream music and movies</a:t>
            </a:r>
          </a:p>
          <a:p>
            <a:pPr lvl="1">
              <a:lnSpc>
                <a:spcPct val="90000"/>
              </a:lnSpc>
            </a:pPr>
            <a:r>
              <a:rPr sz="2400" dirty="0"/>
              <a:t>it is uncensored (in most places) (of course, this can be viewed as good or bad)</a:t>
            </a:r>
          </a:p>
          <a:p>
            <a:pPr lvl="1">
              <a:lnSpc>
                <a:spcPct val="90000"/>
              </a:lnSpc>
            </a:pPr>
            <a:endParaRPr sz="24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emplate>
  <TotalTime>1</TotalTime>
  <Words>1890</Words>
  <Application>Microsoft Office PowerPoint</Application>
  <PresentationFormat>On-screen Show (4:3)</PresentationFormat>
  <Paragraphs>225</Paragraphs>
  <Slides>33</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Arial</vt:lpstr>
      <vt:lpstr>Arial Black</vt:lpstr>
      <vt:lpstr>Arial Narrow</vt:lpstr>
      <vt:lpstr>Calibri</vt:lpstr>
      <vt:lpstr>Franklin Gothic Medium</vt:lpstr>
      <vt:lpstr>Lucida Grande</vt:lpstr>
      <vt:lpstr>Rockwell</vt:lpstr>
      <vt:lpstr>Times New Roman</vt:lpstr>
      <vt:lpstr>Wingdings</vt:lpstr>
      <vt:lpstr>Clarity</vt:lpstr>
      <vt:lpstr>The Internet </vt:lpstr>
      <vt:lpstr>PowerPoint Presentation</vt:lpstr>
      <vt:lpstr>PowerPoint Presentation</vt:lpstr>
      <vt:lpstr>Definisi</vt:lpstr>
      <vt:lpstr>Internet </vt:lpstr>
      <vt:lpstr>Jaringan Utama Internet (Internet Backbone)</vt:lpstr>
      <vt:lpstr>How the Internet Travels Across Oceans </vt:lpstr>
      <vt:lpstr>Asia-Pacific Backbone Topology</vt:lpstr>
      <vt:lpstr>PowerPoint Presentation</vt:lpstr>
      <vt:lpstr>Tahun ber sejarah “Internet”</vt:lpstr>
      <vt:lpstr>PowerPoint Presentation</vt:lpstr>
      <vt:lpstr>PowerPoint Presentation</vt:lpstr>
      <vt:lpstr>Perkembangan Jumlah komputer dalam Jaringan  Internet</vt:lpstr>
      <vt:lpstr>Domain Name System (DNS)</vt:lpstr>
      <vt:lpstr>7.1 Generic Top-Level Domains</vt:lpstr>
      <vt:lpstr>Domain Name System (DNS)</vt:lpstr>
      <vt:lpstr>Tipe koneksi Internet (Types of Internet    Connections )</vt:lpstr>
      <vt:lpstr>Perangkat lunak bantu Internet </vt:lpstr>
      <vt:lpstr>Process Followed by Search Engines</vt:lpstr>
      <vt:lpstr>Process Followed by Search Engines</vt:lpstr>
      <vt:lpstr>Internet and the World Wide Web</vt:lpstr>
      <vt:lpstr>Navigational Tools: Web Browsers</vt:lpstr>
      <vt:lpstr>Internet Services</vt:lpstr>
      <vt:lpstr>Intranets</vt:lpstr>
      <vt:lpstr>7.3 Simple Intranet Architecture</vt:lpstr>
      <vt:lpstr>7.2 The Internet versus Intranets</vt:lpstr>
      <vt:lpstr>Internet Indonesia</vt:lpstr>
      <vt:lpstr>Statistik Internet di Indonesia</vt:lpstr>
      <vt:lpstr>Statistik Internet di Indonesia</vt:lpstr>
      <vt:lpstr>Statistik Internet di Indonesia</vt:lpstr>
      <vt:lpstr>Intermezo Google speed test 2019</vt:lpstr>
      <vt:lpstr>PowerPoint Presentation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KECAP</dc:creator>
  <cp:lastModifiedBy>Dedy Syamsuar</cp:lastModifiedBy>
  <cp:revision>62</cp:revision>
  <dcterms:created xsi:type="dcterms:W3CDTF">2019-08-21T08:09:00Z</dcterms:created>
  <dcterms:modified xsi:type="dcterms:W3CDTF">2020-11-05T01:12:26Z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1033-11.2.0.9635</vt:lpwstr>
  </property>
</Properties>
</file>