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3"/>
    <p:sldId id="274" r:id="rId4"/>
    <p:sldId id="276" r:id="rId5"/>
    <p:sldId id="474" r:id="rId6"/>
    <p:sldId id="538" r:id="rId7"/>
    <p:sldId id="539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78" r:id="rId27"/>
    <p:sldId id="541" r:id="rId28"/>
    <p:sldId id="400" r:id="rId29"/>
    <p:sldId id="401" r:id="rId30"/>
    <p:sldId id="402" r:id="rId31"/>
    <p:sldId id="403" r:id="rId32"/>
    <p:sldId id="404" r:id="rId33"/>
    <p:sldId id="479" r:id="rId34"/>
    <p:sldId id="405" r:id="rId35"/>
    <p:sldId id="480" r:id="rId36"/>
    <p:sldId id="475" r:id="rId37"/>
    <p:sldId id="476" r:id="rId38"/>
    <p:sldId id="407" r:id="rId39"/>
    <p:sldId id="408" r:id="rId40"/>
    <p:sldId id="409" r:id="rId41"/>
    <p:sldId id="411" r:id="rId42"/>
    <p:sldId id="412" r:id="rId43"/>
    <p:sldId id="413" r:id="rId44"/>
    <p:sldId id="481" r:id="rId45"/>
    <p:sldId id="482" r:id="rId46"/>
    <p:sldId id="477" r:id="rId47"/>
    <p:sldId id="414" r:id="rId48"/>
    <p:sldId id="483" r:id="rId49"/>
    <p:sldId id="484" r:id="rId50"/>
    <p:sldId id="485" r:id="rId51"/>
    <p:sldId id="486" r:id="rId52"/>
    <p:sldId id="487" r:id="rId53"/>
    <p:sldId id="488" r:id="rId54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354" r:id="rId64"/>
    <p:sldId id="355" r:id="rId65"/>
    <p:sldId id="356" r:id="rId66"/>
    <p:sldId id="357" r:id="rId67"/>
    <p:sldId id="358" r:id="rId68"/>
    <p:sldId id="359" r:id="rId69"/>
    <p:sldId id="293" r:id="rId70"/>
    <p:sldId id="294" r:id="rId71"/>
    <p:sldId id="381" r:id="rId72"/>
    <p:sldId id="380" r:id="rId7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09"/>
  </p:normalViewPr>
  <p:slideViewPr>
    <p:cSldViewPr showGuides="1">
      <p:cViewPr>
        <p:scale>
          <a:sx n="78" d="100"/>
          <a:sy n="78" d="100"/>
        </p:scale>
        <p:origin x="-11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endParaRPr lang="en-US" altLang="zh-CN" sz="1200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>
              <a:buNone/>
            </a:pPr>
            <a:fld id="{BB962C8B-B14F-4D97-AF65-F5344CB8AC3E}" type="datetimeFigureOut">
              <a:rPr lang="en-US" altLang="zh-CN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buNone/>
            </a:pPr>
            <a:endParaRPr lang="en-US" altLang="zh-CN" sz="1200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  <p:sp>
        <p:nvSpPr>
          <p:cNvPr id="5734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id-ID" altLang="en-US" dirty="0"/>
              <a:t>Sebagai misal, komputer </a:t>
            </a:r>
            <a:r>
              <a:rPr lang="en-US" altLang="en-US" dirty="0"/>
              <a:t>memberi kemudahan dalam mencari dan menghasilkan bahan-bahan pembelajaran yaitu dengan adanya perpustakaan elektronik (</a:t>
            </a:r>
            <a:r>
              <a:rPr lang="en-US" altLang="en-US" i="1" dirty="0"/>
              <a:t>e-library</a:t>
            </a:r>
            <a:r>
              <a:rPr lang="en-US" altLang="en-US" dirty="0"/>
              <a:t>) atau buku elektronik (e-book). Dengan adanya Internet kita bisa mencari koleksi perpustakaan berupa buku-buku, modul, jurnal, paper, majalah, surat kabar, dan sebagainya. Bahkan kita juga bisa melakukan pembelajaran jarak jauh melalui internet yang dikenal dengan </a:t>
            </a:r>
            <a:r>
              <a:rPr lang="en-US" altLang="en-US" i="1" dirty="0"/>
              <a:t>elektronic learning</a:t>
            </a:r>
            <a:r>
              <a:rPr lang="en-US" altLang="en-US" dirty="0"/>
              <a:t> (</a:t>
            </a:r>
            <a:r>
              <a:rPr lang="en-US" altLang="en-US" i="1" dirty="0"/>
              <a:t>e-learning</a:t>
            </a:r>
            <a:r>
              <a:rPr lang="en-US" altLang="en-US" dirty="0"/>
              <a:t>). Bahkan saat ini di beberapa negera telah menerapkan pembelajarannya lewat internet atau semacam universitas terbuka. Kita bisa belajar lewat buku-buku atau modul yang disajikan secara menarik dan selain bentuk teks dan gambar juga bisa audio-visual yang diberikan lewat internet</a:t>
            </a:r>
            <a:r>
              <a:rPr lang="id-ID" altLang="en-US" dirty="0"/>
              <a:t>, atau bahkan secara video conference (</a:t>
            </a:r>
            <a:r>
              <a:rPr lang="id-ID" altLang="en-US" i="1" dirty="0"/>
              <a:t>teleconference</a:t>
            </a:r>
            <a:r>
              <a:rPr lang="id-ID" altLang="en-US" dirty="0"/>
              <a:t>).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  <p:sp>
        <p:nvSpPr>
          <p:cNvPr id="59394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en-US" altLang="en-US" dirty="0"/>
              <a:t> yang tidak mungkin dikerjakan manusia. Contohnya tangan robot dikontrol oleh komputer digunakan untuk memasang komponen-komponen renik dan chip-chip pada motherboard komputer, memasang komponen-komponen pada perangakat elektornik seperti televisi, radio/tape, dan lain sebagainya. Bahkan merakit kendaraan, mobil, motor, atau alat-alat berat lain telah dikontrol oleh komputer.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  <a:endParaRPr lang="en-US" altLang="zh-CN" strike="noStrike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  <a:endParaRPr lang="en-US" altLang="zh-CN" strike="noStrike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fontAlgn="base">
              <a:buNone/>
            </a:pPr>
            <a:fld id="{BB962C8B-B14F-4D97-AF65-F5344CB8AC3E}" type="datetime4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ctr" fontAlgn="base">
              <a:buNone/>
            </a:pPr>
            <a:endParaRPr lang="en-US" altLang="zh-CN" strike="noStrike" noProof="1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BB962C8B-B14F-4D97-AF65-F5344CB8AC3E}" type="datetimeFigureOut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istory%20and%20Generation%20of%20Computers.mp4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C%20Memory%20Tutorial.mp4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id.wikipedia.org/wiki/Jaringan_komputer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ifewire.com/metadata-definition-and-examples-1019177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implypersonnelcouk.azurewebsites.net/hris/" TargetMode="External"/><Relationship Id="rId1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ctrTitle"/>
          </p:nvPr>
        </p:nvSpPr>
        <p:spPr>
          <a:xfrm>
            <a:off x="395288" y="836613"/>
            <a:ext cx="8207375" cy="1082675"/>
          </a:xfrm>
          <a:ln/>
        </p:spPr>
        <p:txBody>
          <a:bodyPr vert="horz" wrap="square" lIns="91440" tIns="45720" rIns="91440" bIns="45720" anchor="ctr"/>
          <a:p>
            <a:pPr algn="r" eaLnBrk="1" hangingPunct="1">
              <a:buClrTx/>
              <a:buSzTx/>
              <a:buFontTx/>
            </a:pPr>
            <a:r>
              <a:rPr lang="id-ID" altLang="en-US" kern="1200" dirty="0">
                <a:latin typeface="+mj-lt"/>
                <a:ea typeface="+mj-ea"/>
                <a:cs typeface="+mj-cs"/>
              </a:rPr>
              <a:t>Komputer </a:t>
            </a:r>
            <a:br>
              <a:rPr lang="id-ID" altLang="en-US" kern="1200" dirty="0">
                <a:latin typeface="+mj-lt"/>
                <a:ea typeface="+mj-ea"/>
                <a:cs typeface="+mj-cs"/>
              </a:rPr>
            </a:br>
            <a:r>
              <a:rPr lang="id-ID" altLang="en-US" kern="1200" dirty="0">
                <a:latin typeface="+mj-lt"/>
                <a:ea typeface="+mj-ea"/>
                <a:cs typeface="+mj-cs"/>
              </a:rPr>
              <a:t>&amp;</a:t>
            </a:r>
            <a:br>
              <a:rPr lang="id-ID" altLang="en-US" kern="1200" dirty="0">
                <a:latin typeface="+mj-lt"/>
                <a:ea typeface="+mj-ea"/>
                <a:cs typeface="+mj-cs"/>
              </a:rPr>
            </a:br>
            <a:r>
              <a:rPr lang="id-ID" altLang="en-US" kern="1200" dirty="0">
                <a:latin typeface="+mj-lt"/>
                <a:ea typeface="+mj-ea"/>
                <a:cs typeface="+mj-cs"/>
              </a:rPr>
              <a:t> Peralatan teknologi informasi</a:t>
            </a:r>
            <a:br>
              <a:rPr lang="en-US" altLang="en-US" sz="2800" kern="1200" dirty="0">
                <a:latin typeface="+mj-lt"/>
                <a:ea typeface="+mj-ea"/>
                <a:cs typeface="+mj-cs"/>
              </a:rPr>
            </a:br>
            <a:endParaRPr lang="en-US" alt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098" name="Subtitle 1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</a:pPr>
            <a:endParaRPr lang="id-ID" altLang="en-US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3"/>
          <p:cNvSpPr>
            <a:spLocks noGrp="1"/>
          </p:cNvSpPr>
          <p:nvPr>
            <p:ph sz="half" idx="1"/>
          </p:nvPr>
        </p:nvSpPr>
        <p:spPr>
          <a:xfrm>
            <a:off x="381000" y="1844675"/>
            <a:ext cx="3228975" cy="4679950"/>
          </a:xfrm>
          <a:ln w="19050"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/>
          <a:p>
            <a:pPr marL="381000" indent="-381000" eaLnBrk="1" hangingPunct="1">
              <a:lnSpc>
                <a:spcPct val="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2. KALKULATOR RODA NUMERIK</a:t>
            </a:r>
            <a:endParaRPr lang="en-US" altLang="en-US" sz="1800" dirty="0"/>
          </a:p>
          <a:p>
            <a:pPr marL="381000" indent="-381000" eaLnBrk="1" hangingPunct="1">
              <a:lnSpc>
                <a:spcPct val="8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marL="381000" indent="-381000" algn="just" eaLnBrk="1" hangingPunct="1">
              <a:lnSpc>
                <a:spcPct val="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Ditemukan oleh </a:t>
            </a:r>
            <a:r>
              <a:rPr lang="en-US" altLang="en-US" sz="1800" dirty="0">
                <a:solidFill>
                  <a:schemeClr val="hlink"/>
                </a:solidFill>
              </a:rPr>
              <a:t>Blaise Pascal 1692</a:t>
            </a:r>
            <a:endParaRPr lang="en-US" altLang="en-US" sz="1800" dirty="0">
              <a:solidFill>
                <a:schemeClr val="hlink"/>
              </a:solidFill>
            </a:endParaRPr>
          </a:p>
          <a:p>
            <a:pPr marL="381000" indent="-381000" algn="just" eaLnBrk="1" hangingPunct="1">
              <a:lnSpc>
                <a:spcPct val="8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en-US" sz="1800" dirty="0">
              <a:solidFill>
                <a:schemeClr val="hlink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 u="sng" dirty="0">
                <a:solidFill>
                  <a:schemeClr val="tx2"/>
                </a:solidFill>
              </a:rPr>
              <a:t>Prinsip kerja</a:t>
            </a:r>
            <a:r>
              <a:rPr lang="en-US" altLang="en-US" sz="1800" u="sng" dirty="0"/>
              <a:t> </a:t>
            </a:r>
            <a:r>
              <a:rPr lang="en-US" altLang="en-US" sz="1800" u="sng" dirty="0">
                <a:solidFill>
                  <a:schemeClr val="tx2"/>
                </a:solidFill>
              </a:rPr>
              <a:t>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marL="381000" indent="-381000" algn="just" eaLnBrk="1" hangingPunct="1">
              <a:lnSpc>
                <a:spcPct val="80000"/>
              </a:lnSpc>
              <a:buClrTx/>
              <a:buSzTx/>
              <a:buFontTx/>
              <a:buAutoNum type="arabicPeriod"/>
            </a:pPr>
            <a:r>
              <a:rPr lang="en-US" altLang="en-US" sz="1600" dirty="0"/>
              <a:t>menggunakan delapan roda putar bergerigi untuk menjumlahkan bilangan hingga delapan digit.</a:t>
            </a:r>
            <a:endParaRPr lang="en-US" altLang="en-US" sz="1600" dirty="0"/>
          </a:p>
          <a:p>
            <a:pPr marL="381000" indent="-381000" algn="just" eaLnBrk="1" hangingPunct="1">
              <a:lnSpc>
                <a:spcPct val="80000"/>
              </a:lnSpc>
              <a:buClrTx/>
              <a:buSzTx/>
              <a:buFontTx/>
              <a:buAutoNum type="arabicPeriod"/>
            </a:pPr>
            <a:r>
              <a:rPr lang="en-US" altLang="en-US" sz="1600" dirty="0"/>
              <a:t> Alat ini merupakan alat penghitung bilangan berbasis sepuluh.</a:t>
            </a:r>
            <a:endParaRPr lang="en-US" altLang="en-US" sz="1600" dirty="0"/>
          </a:p>
          <a:p>
            <a:pPr marL="381000" indent="-381000" algn="just" eaLnBrk="1" hangingPunct="1">
              <a:lnSpc>
                <a:spcPct val="80000"/>
              </a:lnSpc>
              <a:buClrTx/>
              <a:buSzTx/>
              <a:buFontTx/>
              <a:buAutoNum type="arabicPeriod"/>
            </a:pPr>
            <a:r>
              <a:rPr lang="en-US" altLang="en-US" sz="1600" dirty="0"/>
              <a:t> Kelemahan alat ini adalah hanya terbataas untuk melakukan penjumlahan.</a:t>
            </a:r>
            <a:endParaRPr lang="en-US" altLang="en-US" sz="1800" u="sng" dirty="0"/>
          </a:p>
        </p:txBody>
      </p:sp>
      <p:pic>
        <p:nvPicPr>
          <p:cNvPr id="13314" name="Picture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3101975"/>
            <a:ext cx="4038600" cy="1522413"/>
          </a:xfrm>
          <a:ln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white">
          <a:xfrm>
            <a:off x="381000" y="304800"/>
            <a:ext cx="8763000" cy="639762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CONTOH ALAT PENGOLAHAN DATA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3"/>
          <p:cNvSpPr>
            <a:spLocks noGrp="1"/>
          </p:cNvSpPr>
          <p:nvPr>
            <p:ph sz="half" idx="1"/>
          </p:nvPr>
        </p:nvSpPr>
        <p:spPr>
          <a:xfrm>
            <a:off x="555625" y="2286000"/>
            <a:ext cx="7902575" cy="1673225"/>
          </a:xfrm>
          <a:ln w="19050"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/>
          <a:p>
            <a:pPr marL="381000" indent="-381000" eaLnBrk="1" hangingPunct="1">
              <a:lnSpc>
                <a:spcPct val="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/>
              <a:t>3. KALKULATOR RODA NUMERIK 2</a:t>
            </a:r>
            <a:endParaRPr lang="en-US" altLang="en-US" dirty="0"/>
          </a:p>
          <a:p>
            <a:pPr marL="381000" indent="-381000" algn="ctr" eaLnBrk="1" hangingPunct="1">
              <a:lnSpc>
                <a:spcPct val="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/>
              <a:t>Ditemukan oleh </a:t>
            </a:r>
            <a:r>
              <a:rPr lang="en-US" altLang="en-US" dirty="0">
                <a:solidFill>
                  <a:schemeClr val="hlink"/>
                </a:solidFill>
              </a:rPr>
              <a:t>Gottfred Wilhem von Leibniz, Pada tahun 1694.</a:t>
            </a:r>
            <a:endParaRPr lang="en-US" altLang="en-US" dirty="0">
              <a:solidFill>
                <a:schemeClr val="hlink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300" dirty="0"/>
              <a:t> </a:t>
            </a:r>
            <a:endParaRPr lang="en-US" altLang="en-US" sz="23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white">
          <a:xfrm>
            <a:off x="11429" y="355600"/>
            <a:ext cx="8763000" cy="639762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CONTOH ALAT PENGOLAHAN DATA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9" name="Picture 6" descr="http://www-history.mcs.st-andrews.ac.uk/Bookpages/Leibniz_machine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938" y="4286250"/>
            <a:ext cx="5524500" cy="238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en-US" altLang="en-US" dirty="0"/>
          </a:p>
        </p:txBody>
      </p:sp>
      <p:sp>
        <p:nvSpPr>
          <p:cNvPr id="15362" name="Rectangle 3"/>
          <p:cNvSpPr>
            <a:spLocks noGrp="1"/>
          </p:cNvSpPr>
          <p:nvPr>
            <p:ph sz="half" idx="1"/>
          </p:nvPr>
        </p:nvSpPr>
        <p:spPr>
          <a:xfrm>
            <a:off x="214313" y="1500188"/>
            <a:ext cx="8715375" cy="3492500"/>
          </a:xfrm>
          <a:ln w="19050"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/>
          <a:p>
            <a:pPr marL="381000" indent="-381000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700" dirty="0"/>
              <a:t>4. KALKULATOR MEKANIK</a:t>
            </a:r>
            <a:endParaRPr lang="en-US" altLang="en-US" sz="2700" dirty="0"/>
          </a:p>
          <a:p>
            <a:pPr marL="381000" indent="-381000" algn="just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700" dirty="0"/>
              <a:t>Ditemukan oleh </a:t>
            </a:r>
            <a:r>
              <a:rPr lang="en-US" altLang="en-US" sz="2700" dirty="0">
                <a:solidFill>
                  <a:schemeClr val="hlink"/>
                </a:solidFill>
              </a:rPr>
              <a:t>Charles Xavier Thomas de Colmar</a:t>
            </a:r>
            <a:endParaRPr lang="en-US" altLang="en-US" sz="2700" dirty="0">
              <a:solidFill>
                <a:schemeClr val="hlink"/>
              </a:solidFill>
            </a:endParaRPr>
          </a:p>
          <a:p>
            <a:pPr marL="381000" indent="-381000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700" u="sng" dirty="0">
                <a:solidFill>
                  <a:schemeClr val="tx2"/>
                </a:solidFill>
              </a:rPr>
              <a:t>Prinsip kerja</a:t>
            </a:r>
            <a:r>
              <a:rPr lang="en-US" altLang="en-US" sz="2700" u="sng" dirty="0"/>
              <a:t> </a:t>
            </a:r>
            <a:r>
              <a:rPr lang="en-US" altLang="en-US" sz="2700" u="sng" dirty="0">
                <a:solidFill>
                  <a:schemeClr val="tx2"/>
                </a:solidFill>
              </a:rPr>
              <a:t>:</a:t>
            </a:r>
            <a:endParaRPr lang="en-US" altLang="en-US" sz="2700" u="sng" dirty="0">
              <a:solidFill>
                <a:schemeClr val="tx2"/>
              </a:solidFill>
            </a:endParaRPr>
          </a:p>
          <a:p>
            <a:pPr marL="381000" indent="-381000" algn="just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700" dirty="0"/>
              <a:t>Melakukan penjumlahan, pengurangan, perkalian, dan pembagian.</a:t>
            </a:r>
            <a:endParaRPr lang="en-US" altLang="en-US" sz="2700" dirty="0"/>
          </a:p>
          <a:p>
            <a:pPr marL="381000" indent="-381000" eaLnBrk="1" hangingPunct="1">
              <a:lnSpc>
                <a:spcPct val="90000"/>
              </a:lnSpc>
              <a:buClrTx/>
              <a:buSzTx/>
              <a:buFontTx/>
              <a:buAutoNum type="arabicPeriod"/>
            </a:pPr>
            <a:endParaRPr lang="en-US" altLang="en-US" sz="23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white">
          <a:xfrm>
            <a:off x="381000" y="304800"/>
            <a:ext cx="8763000" cy="639762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CONTOH ALAT PENGOLAHAN DATA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4" name="Picture 7" descr="5050617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8" y="3498850"/>
            <a:ext cx="4746625" cy="2762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SETELAH TAHUN 1940</a:t>
            </a:r>
            <a:endParaRPr lang="en-US" altLang="en-US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828675" y="2305050"/>
            <a:ext cx="7419975" cy="1552575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000" dirty="0"/>
              <a:t>DIBAGI DALAM 5 ( LIMA ) GENERASI </a:t>
            </a:r>
            <a:endParaRPr lang="en-US" altLang="en-US" sz="40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SETELAH TAHUN 1940</a:t>
            </a:r>
            <a:endParaRPr lang="en-US" altLang="en-US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179388" y="1412875"/>
            <a:ext cx="8713787" cy="2887663"/>
          </a:xfrm>
          <a:ln/>
        </p:spPr>
        <p:txBody>
          <a:bodyPr vert="horz" wrap="square" lIns="91440" tIns="45720" rIns="91440" bIns="45720" anchor="t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/>
              <a:t>1. Komputer generasi pertama ( 1940-1959 ).</a:t>
            </a: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Prinsip kerja : menggunakan tabung vakum untuk memproses dan menyimpan data.</a:t>
            </a:r>
            <a:endParaRPr lang="en-US" altLang="en-US" sz="2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0375" y="2643188"/>
            <a:ext cx="4000500" cy="4038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90550" marR="0" lvl="0" indent="-590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ENIAC</a:t>
            </a:r>
            <a:endParaRPr kumimoji="0" lang="en-US" altLang="en-US" sz="27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0550" marR="0" lvl="0" indent="-590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(Electronic Numerical Integrator And Calculator )</a:t>
            </a:r>
            <a:endParaRPr kumimoji="0" lang="en-US" alt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0550" marR="0" lvl="0" indent="-5905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Dirancang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John </a:t>
            </a:r>
            <a:r>
              <a:rPr kumimoji="0" lang="en-US" alt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Mauchly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Presper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Eckert </a:t>
            </a:r>
            <a:r>
              <a:rPr kumimoji="0" lang="en-US" alt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tahun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1946.</a:t>
            </a:r>
            <a:endParaRPr kumimoji="0" lang="en-US" alt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0550" marR="0" lvl="0" indent="-590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0" y="2643188"/>
            <a:ext cx="4152900" cy="3960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sz="2800" dirty="0"/>
              <a:t>CONTOH KOMPUTER GENERASI PERTAMA :</a:t>
            </a:r>
            <a:endParaRPr lang="en-US" altLang="en-US" sz="2800" dirty="0"/>
          </a:p>
        </p:txBody>
      </p:sp>
      <p:sp>
        <p:nvSpPr>
          <p:cNvPr id="18434" name="Rectangle 3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7632700" cy="4038600"/>
          </a:xfrm>
          <a:ln/>
        </p:spPr>
        <p:txBody>
          <a:bodyPr vert="horz" wrap="square" lIns="91440" tIns="45720" rIns="91440" bIns="45720" anchor="t"/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solidFill>
                  <a:srgbClr val="FF0000"/>
                </a:solidFill>
              </a:rPr>
              <a:t>2. EDVAC </a:t>
            </a:r>
            <a:r>
              <a:rPr lang="en-US" altLang="en-US" sz="2700" dirty="0"/>
              <a:t>(Electronic Discrete Variable Automatic Computer)</a:t>
            </a:r>
            <a:endParaRPr lang="en-US" altLang="en-US" sz="2700" dirty="0"/>
          </a:p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700" dirty="0"/>
          </a:p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/>
              <a:t> Penggunaan tabung vakum juga telah dikurangi di dalam perancangan komputer di mana proses perhitungan menjadi lebih cepat dibandingkan ENIAC.</a:t>
            </a:r>
            <a:endParaRPr lang="en-US" altLang="en-US" sz="2700" dirty="0"/>
          </a:p>
          <a:p>
            <a:pPr marL="0" indent="0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en-US" sz="2700" dirty="0"/>
          </a:p>
        </p:txBody>
      </p:sp>
      <p:pic>
        <p:nvPicPr>
          <p:cNvPr id="18435" name="Picture 4" descr="edvac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0" y="4500563"/>
            <a:ext cx="3500438" cy="2239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sz="2800" dirty="0"/>
              <a:t>CONTOH KOMPUTER GENERASI PERTAMA :</a:t>
            </a:r>
            <a:endParaRPr lang="en-US" altLang="en-US" sz="2800" dirty="0"/>
          </a:p>
        </p:txBody>
      </p:sp>
      <p:sp>
        <p:nvSpPr>
          <p:cNvPr id="19458" name="Rectangle 3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00500" cy="4038600"/>
          </a:xfrm>
          <a:ln/>
        </p:spPr>
        <p:txBody>
          <a:bodyPr vert="horz" wrap="square" lIns="91440" tIns="45720" rIns="91440" bIns="45720" anchor="t"/>
          <a:p>
            <a:pPr marL="268605" indent="-268605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solidFill>
                  <a:srgbClr val="FF0000"/>
                </a:solidFill>
              </a:rPr>
              <a:t>3. EDSAC </a:t>
            </a:r>
            <a:r>
              <a:rPr lang="en-US" altLang="en-US" sz="2700" dirty="0"/>
              <a:t>(Electonic Delay Storage Automatic Calculator)</a:t>
            </a:r>
            <a:endParaRPr lang="en-US" altLang="en-US" sz="2700" dirty="0"/>
          </a:p>
          <a:p>
            <a:pPr marL="268605" indent="-268605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700" dirty="0"/>
          </a:p>
          <a:p>
            <a:pPr marL="268605" indent="-268605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700" dirty="0"/>
              <a:t> memperkenalkan penggunaan raksa (merkuri) dalam tabung untuk menyimpan data.</a:t>
            </a:r>
            <a:endParaRPr lang="en-US" altLang="en-US" sz="2700" dirty="0"/>
          </a:p>
        </p:txBody>
      </p:sp>
      <p:pic>
        <p:nvPicPr>
          <p:cNvPr id="1945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438" y="1989138"/>
            <a:ext cx="4105275" cy="309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sz="2800" dirty="0"/>
              <a:t>CONTOH KOMPUTER GENERASI PERTAMA :</a:t>
            </a:r>
            <a:endParaRPr lang="en-US" altLang="en-US" sz="2800" dirty="0"/>
          </a:p>
        </p:txBody>
      </p:sp>
      <p:sp>
        <p:nvSpPr>
          <p:cNvPr id="20482" name="Rectangle 3"/>
          <p:cNvSpPr>
            <a:spLocks noGrp="1"/>
          </p:cNvSpPr>
          <p:nvPr>
            <p:ph sz="half" idx="1"/>
          </p:nvPr>
        </p:nvSpPr>
        <p:spPr>
          <a:xfrm>
            <a:off x="468313" y="1714500"/>
            <a:ext cx="7848600" cy="4038600"/>
          </a:xfrm>
          <a:ln/>
        </p:spPr>
        <p:txBody>
          <a:bodyPr vert="horz" wrap="square" lIns="91440" tIns="45720" rIns="91440" bIns="45720" anchor="t"/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solidFill>
                  <a:srgbClr val="FF0000"/>
                </a:solidFill>
              </a:rPr>
              <a:t>4. UNIVAC 1 </a:t>
            </a:r>
            <a:r>
              <a:rPr lang="en-US" altLang="en-US" sz="2700" dirty="0"/>
              <a:t>.</a:t>
            </a:r>
            <a:endParaRPr lang="en-US" altLang="en-US" sz="2700" dirty="0"/>
          </a:p>
          <a:p>
            <a:pPr marL="0" indent="0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700" dirty="0"/>
              <a:t>Pada tahun 1951 Dr Mauchly dan Eckert menciptakan UNIVAC 1 ( Universal Automatic Calculator ) komputer pertama yang digunakan untuk memproses data perdagangan.</a:t>
            </a:r>
            <a:endParaRPr lang="en-US" altLang="en-US" sz="2700" dirty="0"/>
          </a:p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700" dirty="0"/>
          </a:p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700" dirty="0"/>
          </a:p>
          <a:p>
            <a:pPr marL="0" indent="0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700" dirty="0"/>
              <a:t> </a:t>
            </a:r>
            <a:endParaRPr lang="en-US" altLang="en-US" sz="2700" dirty="0"/>
          </a:p>
        </p:txBody>
      </p:sp>
      <p:pic>
        <p:nvPicPr>
          <p:cNvPr id="20483" name="Picture 4" descr="200px-UNIVAC_1_dem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0438" y="4071938"/>
            <a:ext cx="3286125" cy="2595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SETELAH TAHUN 1940</a:t>
            </a:r>
            <a:endParaRPr lang="en-US" altLang="en-US" dirty="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250825" y="1981200"/>
            <a:ext cx="8353425" cy="28162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1. Komputer generasi kedua ( 1959   1964 )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Prinsip kerja :</a:t>
            </a:r>
            <a:endParaRPr lang="en-US" altLang="en-US" sz="20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Pada tahun 1948, penemuan transistor sangat mempengaruhi perkembangan komputer. Transistor menggantikan tabung vakum di televisi, radio, dan komputer.</a:t>
            </a:r>
            <a:endParaRPr lang="en-US" altLang="en-US" sz="20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Transistor mulai digunakan di dalam komputer mulai pada tahun 1956.</a:t>
            </a:r>
            <a:endParaRPr lang="en-US" altLang="en-US" sz="20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Komputer generasi kedua Menggantikan bahasa mesin dengan bahasa</a:t>
            </a:r>
            <a:endParaRPr lang="en-US" altLang="en-US" sz="20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assembly.</a:t>
            </a:r>
            <a:endParaRPr lang="en-US" altLang="en-US" sz="2000" dirty="0"/>
          </a:p>
        </p:txBody>
      </p:sp>
      <p:pic>
        <p:nvPicPr>
          <p:cNvPr id="21507" name="Picture 4" descr="SC-PNP-2N2907_LR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5" y="4786313"/>
            <a:ext cx="2762250" cy="2071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sz="2800" dirty="0"/>
              <a:t>CONTOH KOMPUTER GENERASI KEDUA :</a:t>
            </a:r>
            <a:endParaRPr lang="en-US" altLang="en-US" sz="2800" dirty="0"/>
          </a:p>
        </p:txBody>
      </p:sp>
      <p:pic>
        <p:nvPicPr>
          <p:cNvPr id="22530" name="Picture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213" y="1916113"/>
            <a:ext cx="3382962" cy="4038600"/>
          </a:xfrm>
          <a:ln/>
        </p:spPr>
      </p:pic>
      <p:sp>
        <p:nvSpPr>
          <p:cNvPr id="22531" name="Rectangle 7"/>
          <p:cNvSpPr/>
          <p:nvPr/>
        </p:nvSpPr>
        <p:spPr>
          <a:xfrm>
            <a:off x="5724525" y="3213100"/>
            <a:ext cx="2762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 dirty="0">
                <a:latin typeface="Arial" panose="020B0604020202020204" pitchFamily="34" charset="0"/>
              </a:rPr>
              <a:t>KOMPUTER DEC PDP-8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2532" name="AutoShape 8"/>
          <p:cNvSpPr/>
          <p:nvPr/>
        </p:nvSpPr>
        <p:spPr>
          <a:xfrm>
            <a:off x="4716463" y="3141663"/>
            <a:ext cx="647700" cy="576262"/>
          </a:xfrm>
          <a:prstGeom prst="rightArrow">
            <a:avLst>
              <a:gd name="adj1" fmla="val 50000"/>
              <a:gd name="adj2" fmla="val 280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KONSEP KOMPUTER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435975" cy="46085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Kata 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”,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diadopsi 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dari bahasa </a:t>
            </a:r>
            <a:r>
              <a:rPr kumimoji="0" lang="pt-B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latin </a:t>
            </a:r>
            <a:r>
              <a:rPr kumimoji="0" lang="pt-BR" alt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computare</a:t>
            </a:r>
            <a:r>
              <a:rPr kumimoji="0" lang="pt-B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yang mengandung arti “</a:t>
            </a:r>
            <a:r>
              <a:rPr kumimoji="0" lang="pt-B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menghitung</a:t>
            </a:r>
            <a:r>
              <a:rPr kumimoji="0" lang="pt-B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” (</a:t>
            </a:r>
            <a:r>
              <a:rPr kumimoji="0" lang="pt-BR" alt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to compute</a:t>
            </a:r>
            <a:r>
              <a:rPr kumimoji="0" lang="id-ID" alt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).</a:t>
            </a:r>
            <a:endParaRPr kumimoji="0" lang="en-US" altLang="en-US" sz="3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Setelah itu berkembang istilah lain yang berkaitan dengan komputer seperti :</a:t>
            </a:r>
            <a:endParaRPr kumimoji="0" lang="id-ID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 komputer, ilmu komputer, dan teknologi Informasi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3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sz="4000" dirty="0"/>
              <a:t>KOMPUTER GENERASI KEDUA</a:t>
            </a:r>
            <a:endParaRPr lang="en-US" altLang="en-US" sz="4000" dirty="0"/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Beberapa bahasa pemrograman mulai bermunculan pada saat itu.</a:t>
            </a: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Bahasa pemrograman </a:t>
            </a:r>
            <a:r>
              <a:rPr lang="en-US" altLang="en-US" i="1" dirty="0"/>
              <a:t>Common Business-Oriented Language </a:t>
            </a:r>
            <a:r>
              <a:rPr lang="en-US" altLang="en-US" dirty="0"/>
              <a:t>( COBOL ) dan </a:t>
            </a:r>
            <a:r>
              <a:rPr lang="en-US" altLang="en-US" i="1" dirty="0"/>
              <a:t>Formula Translator </a:t>
            </a:r>
            <a:r>
              <a:rPr lang="en-US" altLang="en-US" dirty="0"/>
              <a:t>( FORTRAN ) </a:t>
            </a:r>
            <a:endParaRPr lang="en-US" altLang="en-US" dirty="0"/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4845050"/>
            <a:ext cx="4364037" cy="1592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SETELAH TAHUN 1940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70025"/>
            <a:ext cx="8353425" cy="2816225"/>
          </a:xfrm>
        </p:spPr>
        <p:txBody>
          <a:bodyPr vert="horz" wrap="square" lIns="91440" tIns="45720" rIns="91440" bIns="45720" numCol="1" rtlCol="0" anchor="t" anchorCtr="0" compatLnSpc="1">
            <a:normAutofit fontScale="8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 Komputer generasi ketiga ( 1964   awal 80an )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irkuit terintegrasi (IC : </a:t>
            </a:r>
            <a:r>
              <a:rPr kumimoji="0" lang="en-US" alt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 circuit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dikembangkan oleh Jack Kilby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 tahun 1958. IC mengkombinasikan tiga komponen elektronik dalam sebuah piringan silikon kecil yang terbuat dari pasir kuarsa.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Komputer di lengkapi dengan 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 operasi (</a:t>
            </a:r>
            <a:r>
              <a:rPr kumimoji="0" lang="en-US" alt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9" name="Picture 3" descr="f406_integrated_circuit_hairbrush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688" y="5027613"/>
            <a:ext cx="2428875" cy="1830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SETELAH TAHUN 1940</a:t>
            </a:r>
            <a:endParaRPr lang="en-US" altLang="en-US" dirty="0"/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250825" y="1981200"/>
            <a:ext cx="8353425" cy="28162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Komputer </a:t>
            </a:r>
            <a:endParaRPr lang="en-US" altLang="en-US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generasi ketiga</a:t>
            </a:r>
            <a:endParaRPr lang="en-US" altLang="en-US" sz="1600" dirty="0"/>
          </a:p>
        </p:txBody>
      </p:sp>
      <p:pic>
        <p:nvPicPr>
          <p:cNvPr id="25603" name="Picture 3" descr="dec-pdp-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1700213"/>
            <a:ext cx="3887788" cy="454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SETELAH TAHUN 1940</a:t>
            </a:r>
            <a:endParaRPr lang="en-US" altLang="en-US" dirty="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250825" y="1981200"/>
            <a:ext cx="8721725" cy="281622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4. Komputer generasi keempat (th 70 s.d 80an)</a:t>
            </a:r>
            <a:endParaRPr lang="en-US" altLang="en-US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id-ID" altLang="en-US" dirty="0"/>
              <a:t>Pengembangan yang sangat signifikan </a:t>
            </a:r>
            <a:r>
              <a:rPr lang="en-US" altLang="en-US" dirty="0"/>
              <a:t> </a:t>
            </a:r>
            <a:r>
              <a:rPr lang="id-ID" altLang="en-US" dirty="0"/>
              <a:t>yaitu semakin kecilnya</a:t>
            </a:r>
            <a:r>
              <a:rPr lang="en-US" altLang="en-US" dirty="0"/>
              <a:t> ukuran sirkuit </a:t>
            </a:r>
            <a:r>
              <a:rPr lang="id-ID" altLang="en-US" dirty="0"/>
              <a:t>terintegrasi</a:t>
            </a:r>
            <a:r>
              <a:rPr lang="en-US" altLang="en-US" dirty="0"/>
              <a:t> dan komponen-komponen elektrik </a:t>
            </a:r>
            <a:r>
              <a:rPr lang="id-ID" altLang="en-US" dirty="0"/>
              <a:t>lainnya</a:t>
            </a:r>
            <a:endParaRPr lang="id-ID" altLang="en-US" dirty="0"/>
          </a:p>
        </p:txBody>
      </p:sp>
      <p:pic>
        <p:nvPicPr>
          <p:cNvPr id="26627" name="Picture 3" descr="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0" y="0"/>
            <a:ext cx="2128838" cy="1849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SETELAH TAHUN 1940</a:t>
            </a:r>
            <a:endParaRPr lang="en-US" altLang="en-US" dirty="0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214313" y="1628775"/>
            <a:ext cx="8353425" cy="281622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5. Komputer generasi KELIMA</a:t>
            </a:r>
            <a:endParaRPr lang="en-US" altLang="en-US" dirty="0">
              <a:solidFill>
                <a:srgbClr val="FF0066"/>
              </a:solidFill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684213" y="2133600"/>
            <a:ext cx="7127875" cy="2306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Komputer telah dibekali dengan multi</a:t>
            </a: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CPU </a:t>
            </a:r>
            <a:r>
              <a:rPr kumimoji="0" lang="id-ID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yang </a:t>
            </a: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bekerja secara serempak . Kemajuan lain adalah teknologi superkonduktor yang memungkinkan aliran elektrik tanpa ada hambata</a:t>
            </a:r>
            <a:r>
              <a:rPr kumimoji="0" lang="id-ID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apapun, yang </a:t>
            </a:r>
            <a:r>
              <a:rPr kumimoji="0" lang="id-ID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sehingga mampu </a:t>
            </a: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mempercepat </a:t>
            </a:r>
            <a:r>
              <a:rPr kumimoji="0" lang="id-ID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pengolahan data menjadi </a:t>
            </a: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informasi.</a:t>
            </a:r>
            <a:endParaRPr kumimoji="0" lang="en-US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2765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7988" y="4416425"/>
            <a:ext cx="2517775" cy="2008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4583113"/>
            <a:ext cx="2808288" cy="180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id-ID" altLang="x-none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id-ID" altLang="x-none" dirty="0"/>
              <a:t>History </a:t>
            </a:r>
            <a:r>
              <a:rPr lang="en-US" altLang="zh-CN" dirty="0">
                <a:hlinkClick r:id="rId1" action="ppaction://hlinkfile"/>
              </a:rPr>
              <a:t>History and Generation of Computers.mp4</a:t>
            </a:r>
            <a:endParaRPr lang="id-ID" altLang="x-non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d-ID" altLang="en-US" sz="5400" b="0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Infrastruktur Teknologi Informasi</a:t>
            </a:r>
            <a:endParaRPr kumimoji="0" lang="id-ID" altLang="en-US" sz="5400" b="0" i="0" u="none" strike="noStrike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683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Infrastruktur  </a:t>
            </a:r>
            <a:r>
              <a:rPr lang="id-ID" altLang="en-US" dirty="0"/>
              <a:t>Teknologi </a:t>
            </a:r>
            <a:r>
              <a:rPr lang="en-US" altLang="en-US" dirty="0"/>
              <a:t>Informasi</a:t>
            </a:r>
            <a:endParaRPr lang="en-US" altLang="en-US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900113" y="2492375"/>
            <a:ext cx="8001000" cy="2905125"/>
          </a:xfrm>
          <a:ln/>
        </p:spPr>
        <p:txBody>
          <a:bodyPr vert="horz" wrap="square" lIns="91440" tIns="45720" rIns="91440" bIns="45720" anchor="t"/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en-US" dirty="0"/>
              <a:t>Perangkat Keras </a:t>
            </a:r>
            <a:r>
              <a:rPr lang="en-US" altLang="en-US" i="1" dirty="0"/>
              <a:t>(Hardware)</a:t>
            </a:r>
            <a:endParaRPr lang="en-US" altLang="en-US" i="1" dirty="0"/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en-US" dirty="0"/>
              <a:t>Perangkat Lunak </a:t>
            </a:r>
            <a:r>
              <a:rPr lang="en-US" altLang="en-US" i="1" dirty="0"/>
              <a:t>(Software)</a:t>
            </a:r>
            <a:endParaRPr lang="en-US" altLang="en-US" i="1" dirty="0"/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en-US" dirty="0"/>
              <a:t>Jaringan dan Komunikasi</a:t>
            </a:r>
            <a:endParaRPr lang="en-US" altLang="en-US" dirty="0"/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en-US" dirty="0"/>
              <a:t>Basis Data </a:t>
            </a:r>
            <a:r>
              <a:rPr lang="en-US" altLang="en-US" i="1" dirty="0"/>
              <a:t>(Database)</a:t>
            </a:r>
            <a:endParaRPr lang="en-US" altLang="en-US" i="1" dirty="0"/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en-US" i="1" dirty="0"/>
              <a:t>Information Management Personnel</a:t>
            </a:r>
            <a:endParaRPr lang="en-US" altLang="en-US" i="1" dirty="0"/>
          </a:p>
          <a:p>
            <a:pPr lvl="2" eaLnBrk="1" hangingPunct="1">
              <a:buFont typeface="Wingdings" panose="05000000000000000000" charset="0"/>
              <a:buChar char="Ø"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sz="3400" dirty="0"/>
              <a:t>Perangkat Keras Komputer </a:t>
            </a:r>
            <a:r>
              <a:rPr lang="en-US" altLang="en-US" sz="3400" i="1" dirty="0"/>
              <a:t>(Hardware)</a:t>
            </a:r>
            <a:r>
              <a:rPr lang="en-US" altLang="en-US" sz="3400" dirty="0"/>
              <a:t> </a:t>
            </a:r>
            <a:endParaRPr lang="en-US" altLang="en-US" sz="3400" dirty="0"/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609600" y="1828800"/>
            <a:ext cx="8001000" cy="48006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b="1" dirty="0"/>
              <a:t>Komponen </a:t>
            </a:r>
            <a:r>
              <a:rPr lang="en-US" altLang="en-US" b="1" i="1" dirty="0"/>
              <a:t>Hardware</a:t>
            </a:r>
            <a:endParaRPr lang="en-US" altLang="en-US" b="1" i="1" dirty="0"/>
          </a:p>
          <a:p>
            <a:pPr eaLnBrk="1" hangingPunct="1"/>
            <a:endParaRPr lang="en-US" altLang="en-US" b="1" dirty="0"/>
          </a:p>
          <a:p>
            <a:pPr lvl="1" eaLnBrk="1" hangingPunct="1">
              <a:buFont typeface="Wingdings" panose="05000000000000000000" charset="0"/>
              <a:buChar char="ü"/>
            </a:pPr>
            <a:r>
              <a:rPr lang="en-US" altLang="en-US" sz="2200" i="1" dirty="0"/>
              <a:t>Central Processing Unit </a:t>
            </a:r>
            <a:r>
              <a:rPr lang="en-US" altLang="en-US" sz="2200" dirty="0"/>
              <a:t>(CPU)</a:t>
            </a:r>
            <a:endParaRPr lang="en-US" altLang="en-US" sz="2200" dirty="0"/>
          </a:p>
          <a:p>
            <a:pPr lvl="1" eaLnBrk="1" hangingPunct="1">
              <a:buFont typeface="Wingdings" panose="05000000000000000000" charset="0"/>
              <a:buChar char="ü"/>
            </a:pPr>
            <a:r>
              <a:rPr lang="en-US" altLang="en-US" sz="2200" dirty="0"/>
              <a:t>Media Penyimpanan atau </a:t>
            </a:r>
            <a:r>
              <a:rPr lang="en-US" altLang="en-US" sz="2200" i="1" dirty="0"/>
              <a:t>Memory</a:t>
            </a:r>
            <a:endParaRPr lang="en-US" altLang="en-US" sz="2200" i="1" dirty="0"/>
          </a:p>
          <a:p>
            <a:pPr lvl="1" eaLnBrk="1" hangingPunct="1">
              <a:buFont typeface="Wingdings" panose="05000000000000000000" charset="0"/>
              <a:buChar char="ü"/>
            </a:pPr>
            <a:r>
              <a:rPr lang="id-ID" altLang="en-US" sz="2200" i="1" dirty="0"/>
              <a:t>Peralatan Input (</a:t>
            </a:r>
            <a:r>
              <a:rPr lang="en-US" altLang="en-US" sz="2200" i="1" dirty="0"/>
              <a:t>Input Device</a:t>
            </a:r>
            <a:r>
              <a:rPr lang="id-ID" altLang="en-US" sz="2200" i="1" dirty="0"/>
              <a:t>)</a:t>
            </a:r>
            <a:endParaRPr lang="en-US" altLang="en-US" sz="2200" dirty="0"/>
          </a:p>
          <a:p>
            <a:pPr lvl="1" eaLnBrk="1" hangingPunct="1">
              <a:buFont typeface="Wingdings" panose="05000000000000000000" charset="0"/>
              <a:buChar char="ü"/>
            </a:pPr>
            <a:r>
              <a:rPr lang="id-ID" altLang="en-US" sz="2200" i="1" dirty="0"/>
              <a:t>Peralatan Output (</a:t>
            </a:r>
            <a:r>
              <a:rPr lang="en-US" altLang="en-US" sz="2200" i="1" dirty="0"/>
              <a:t>Output Device</a:t>
            </a:r>
            <a:r>
              <a:rPr lang="id-ID" altLang="en-US" sz="2200" i="1" dirty="0"/>
              <a:t>)</a:t>
            </a:r>
            <a:endParaRPr lang="en-US" altLang="en-US" sz="2200" dirty="0"/>
          </a:p>
          <a:p>
            <a:pPr lvl="1" eaLnBrk="1" hangingPunct="1">
              <a:buFont typeface="Wingdings" panose="05000000000000000000" charset="0"/>
              <a:buChar char="ü"/>
            </a:pPr>
            <a:r>
              <a:rPr lang="id-ID" altLang="en-US" sz="2200" i="1" dirty="0"/>
              <a:t>Peralatan Komunikasi (</a:t>
            </a:r>
            <a:r>
              <a:rPr lang="en-US" altLang="en-US" sz="2200" i="1" dirty="0"/>
              <a:t>Communication Device</a:t>
            </a:r>
            <a:r>
              <a:rPr lang="id-ID" altLang="en-US" sz="2200" i="1" dirty="0"/>
              <a:t>)</a:t>
            </a:r>
            <a:r>
              <a:rPr lang="en-US" altLang="en-US" sz="2200" i="1" dirty="0"/>
              <a:t> </a:t>
            </a:r>
            <a:endParaRPr lang="en-US" altLang="en-US" sz="2200" i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31747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Rectangle 8"/>
          <p:cNvSpPr/>
          <p:nvPr/>
        </p:nvSpPr>
        <p:spPr>
          <a:xfrm>
            <a:off x="0" y="0"/>
            <a:ext cx="498475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just"/>
            <a:r>
              <a:rPr lang="en-US" altLang="zh-CN" sz="1000" dirty="0">
                <a:latin typeface="Arial" panose="020B0604020202020204" pitchFamily="34" charset="0"/>
              </a:rPr>
              <a:t>     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id-ID" altLang="en-US" sz="3400" dirty="0"/>
              <a:t>Komponen Hardware</a:t>
            </a:r>
            <a:endParaRPr lang="en-US" altLang="en-US" sz="34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1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Processing Unit </a:t>
            </a:r>
            <a:r>
              <a:rPr kumimoji="0" lang="en-US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(CPU)</a:t>
            </a:r>
            <a:endParaRPr kumimoji="0" lang="en-US" altLang="en-US" sz="2800" b="1" i="1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en-US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 CPU : </a:t>
            </a:r>
            <a:endParaRPr kumimoji="0" lang="en-US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1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Unit </a:t>
            </a:r>
            <a:endParaRPr kumimoji="0" lang="en-US" altLang="en-US" sz="2500" b="0" i="1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id-ID" altLang="en-US" sz="2080" b="0" i="1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Pengendali utama microprocessor</a:t>
            </a:r>
            <a:endParaRPr kumimoji="0" lang="id-ID" altLang="en-US" sz="2080" b="0" i="1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id-ID" altLang="en-US" sz="2080" b="0" i="1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Pemberi petunjuk memory,Alu, input, output untuk merespon masukan data</a:t>
            </a:r>
            <a:endParaRPr kumimoji="0" lang="en-US" altLang="en-US" sz="2080" b="0" i="1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1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Arithmatic Logic Unit  </a:t>
            </a:r>
            <a:r>
              <a:rPr kumimoji="0" lang="en-US" altLang="en-US" sz="25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(ALU)</a:t>
            </a:r>
            <a:endParaRPr kumimoji="0" lang="en-US" altLang="en-US" sz="25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id-ID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Pengendali perhitungan aritmatika dan logika</a:t>
            </a:r>
            <a:endParaRPr kumimoji="0" lang="id-ID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2771" name="Picture 5" descr="amd-prosesso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0" y="100013"/>
            <a:ext cx="2317750" cy="231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101600" y="4826000"/>
            <a:ext cx="7048500" cy="1981200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p>
            <a:pPr lvl="1" eaLnBrk="0" fontAlgn="base" hangingPunct="0">
              <a:spcBef>
                <a:spcPct val="5000"/>
              </a:spcBef>
              <a:buClr>
                <a:srgbClr val="D94439"/>
              </a:buClr>
              <a:buSzPct val="75000"/>
              <a:buNone/>
            </a:pPr>
            <a:r>
              <a:rPr lang="en-US" altLang="zh-CN" sz="2200" b="1" strike="noStrike" noProof="1" dirty="0">
                <a:solidFill>
                  <a:srgbClr val="FFFF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Central Processing Unit (CPU)</a:t>
            </a:r>
            <a:endParaRPr lang="en-US" altLang="zh-CN" sz="2200" b="1" strike="noStrike" noProof="1" dirty="0">
              <a:solidFill>
                <a:srgbClr val="FFFFCC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ct val="20000"/>
              </a:spcBef>
              <a:buClr>
                <a:srgbClr val="D94439"/>
              </a:buClr>
              <a:buNone/>
            </a:pPr>
            <a:r>
              <a:rPr lang="en-US" altLang="zh-CN" sz="20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Also called a </a:t>
            </a:r>
            <a:r>
              <a:rPr lang="en-US" altLang="zh-CN" sz="2000" b="1" strike="noStrike" noProof="1" dirty="0">
                <a:solidFill>
                  <a:srgbClr val="FFFF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processor</a:t>
            </a:r>
            <a:endParaRPr lang="en-US" altLang="zh-CN" sz="2000" strike="noStrike" noProof="1" dirty="0">
              <a:solidFill>
                <a:srgbClr val="FFFFCC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ct val="20000"/>
              </a:spcBef>
              <a:buClr>
                <a:srgbClr val="D94439"/>
              </a:buClr>
              <a:buNone/>
            </a:pPr>
            <a:r>
              <a:rPr lang="en-US" altLang="zh-CN" sz="20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The electronic component that interprets and carries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sz="20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out the basic instructions that operate the computer</a:t>
            </a:r>
            <a:endParaRPr lang="en-US" altLang="zh-CN" sz="2000" strike="noStrike" noProof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58102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id-ID" altLang="en-US" sz="2800" dirty="0"/>
              <a:t>Secara umum </a:t>
            </a:r>
            <a:r>
              <a:rPr lang="en-US" altLang="en-US" sz="2800" dirty="0"/>
              <a:t>:</a:t>
            </a:r>
            <a:endParaRPr lang="en-US" alt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1625"/>
            <a:ext cx="8229600" cy="4556125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pt-B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omputer adalah</a:t>
            </a:r>
            <a:r>
              <a:rPr kumimoji="0" lang="pt-B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seperangkat elektronik yang dapat menerima masukan (</a:t>
            </a:r>
            <a:r>
              <a:rPr kumimoji="0" lang="pt-BR" alt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pt-B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dan selanjutnya melakukan pengolahan (</a:t>
            </a:r>
            <a:r>
              <a:rPr kumimoji="0" lang="pt-BR" alt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pt-B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untuk menghasilkan keluaran (</a:t>
            </a:r>
            <a:r>
              <a:rPr kumimoji="0" lang="pt-BR" alt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pt-B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berupa informasi. </a:t>
            </a:r>
            <a:endParaRPr kumimoji="0" lang="pt-BR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KONSEP KOMPUTER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en-US" altLang="en-US" dirty="0"/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250825" y="1670050"/>
            <a:ext cx="8001000" cy="4495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sz="2600" b="1" dirty="0"/>
              <a:t>Media Penyimpanan (</a:t>
            </a:r>
            <a:r>
              <a:rPr lang="en-US" altLang="en-US" sz="2600" b="1" i="1" dirty="0"/>
              <a:t>Storage</a:t>
            </a:r>
            <a:r>
              <a:rPr lang="en-US" altLang="en-US" sz="2600" b="1" dirty="0"/>
              <a:t>)</a:t>
            </a:r>
            <a:endParaRPr lang="en-US" altLang="en-US" sz="2600" b="1" dirty="0"/>
          </a:p>
          <a:p>
            <a:pPr lvl="1" eaLnBrk="1" hangingPunct="1"/>
            <a:r>
              <a:rPr lang="en-US" altLang="en-US" sz="2400" i="1" dirty="0"/>
              <a:t>Primary Storage</a:t>
            </a:r>
            <a:endParaRPr lang="en-US" altLang="en-US" sz="2400" i="1" dirty="0"/>
          </a:p>
          <a:p>
            <a:pPr lvl="2" eaLnBrk="1" hangingPunct="1"/>
            <a:r>
              <a:rPr lang="en-US" altLang="en-US" sz="2200" b="1" dirty="0"/>
              <a:t>RAM </a:t>
            </a:r>
            <a:r>
              <a:rPr lang="en-US" altLang="en-US" sz="2200" b="1" i="1" dirty="0"/>
              <a:t>(Random Access Memory)</a:t>
            </a:r>
            <a:endParaRPr lang="en-US" altLang="en-US" sz="2200" b="1" i="1" dirty="0"/>
          </a:p>
          <a:p>
            <a:pPr lvl="3" eaLnBrk="1" hangingPunct="1"/>
            <a:r>
              <a:rPr lang="en-US" altLang="en-US" dirty="0"/>
              <a:t>DRAM </a:t>
            </a:r>
            <a:r>
              <a:rPr lang="en-US" altLang="en-US" i="1" dirty="0"/>
              <a:t>(Dynamic </a:t>
            </a:r>
            <a:r>
              <a:rPr lang="en-US" altLang="en-US" dirty="0"/>
              <a:t>RAM</a:t>
            </a:r>
            <a:r>
              <a:rPr lang="en-US" altLang="en-US" i="1" dirty="0"/>
              <a:t>)</a:t>
            </a:r>
            <a:endParaRPr lang="en-US" altLang="en-US" i="1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3" eaLnBrk="1" hangingPunct="1"/>
            <a:r>
              <a:rPr lang="en-US" altLang="en-US" dirty="0"/>
              <a:t>SRAM </a:t>
            </a:r>
            <a:r>
              <a:rPr lang="en-US" altLang="en-US" i="1" dirty="0"/>
              <a:t>(Static </a:t>
            </a:r>
            <a:r>
              <a:rPr lang="en-US" altLang="en-US" dirty="0"/>
              <a:t>RAM</a:t>
            </a:r>
            <a:r>
              <a:rPr lang="en-US" altLang="en-US" i="1" dirty="0"/>
              <a:t>)</a:t>
            </a:r>
            <a:endParaRPr lang="id-ID" altLang="en-US" i="1" dirty="0"/>
          </a:p>
          <a:p>
            <a:pPr lvl="4" eaLnBrk="1" hangingPunct="1"/>
            <a:r>
              <a:rPr lang="id-ID" altLang="en-US" i="1" dirty="0"/>
              <a:t>Lebih cepat dari DRAM</a:t>
            </a:r>
            <a:endParaRPr lang="id-ID" altLang="en-US" i="1" dirty="0"/>
          </a:p>
          <a:p>
            <a:pPr lvl="4" eaLnBrk="1" hangingPunct="1"/>
            <a:r>
              <a:rPr lang="id-ID" altLang="en-US" i="1" dirty="0"/>
              <a:t>Lebih mahal</a:t>
            </a:r>
            <a:endParaRPr lang="id-ID" altLang="en-US" i="1" dirty="0"/>
          </a:p>
          <a:p>
            <a:pPr lvl="4" eaLnBrk="1" hangingPunct="1"/>
            <a:r>
              <a:rPr lang="id-ID" altLang="en-US" i="1" dirty="0"/>
              <a:t>Digunakanan untuk cpu cache</a:t>
            </a:r>
            <a:endParaRPr lang="en-US" altLang="en-US" i="1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sz="1700" b="1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sz="1700" b="1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sz="17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white">
          <a:xfrm>
            <a:off x="381000" y="3048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Perangkat Keras Komputer </a:t>
            </a:r>
            <a:r>
              <a:rPr kumimoji="0" lang="en-US" altLang="en-US" sz="3400" b="0" i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(Hardware)</a:t>
            </a:r>
            <a:r>
              <a:rPr kumimoji="0" lang="en-US" altLang="en-US" sz="3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571500" y="292100"/>
            <a:ext cx="7010400" cy="1311275"/>
          </a:xfrm>
          <a:prstGeom prst="flowChartOnlineStorage">
            <a:avLst/>
          </a:prstGeom>
          <a:solidFill>
            <a:srgbClr val="FF99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D94439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Memory</a:t>
            </a:r>
            <a:endParaRPr kumimoji="1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9443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Consists of electronic components that store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instructions waiting to be executed and data needed by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those instructions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379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263" y="3933825"/>
            <a:ext cx="3729037" cy="1657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3" eaLnBrk="1" hangingPunct="1"/>
            <a:r>
              <a:rPr lang="en-US" altLang="en-US" dirty="0"/>
              <a:t>EDORAM (</a:t>
            </a:r>
            <a:r>
              <a:rPr lang="en-US" altLang="zh-CN" i="1" dirty="0"/>
              <a:t>Extended Data Out</a:t>
            </a:r>
            <a:r>
              <a:rPr lang="en-US" altLang="zh-CN" dirty="0"/>
              <a:t> RAM </a:t>
            </a:r>
            <a:r>
              <a:rPr lang="en-US" altLang="en-US" dirty="0"/>
              <a:t>)</a:t>
            </a:r>
            <a:endParaRPr lang="en-US" altLang="en-US" dirty="0"/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72 pin</a:t>
            </a:r>
            <a:endParaRPr lang="en-US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3" eaLnBrk="1" hangingPunct="1"/>
            <a:endParaRPr lang="en-US" altLang="en-US" dirty="0"/>
          </a:p>
          <a:p>
            <a:pPr lvl="3" eaLnBrk="1" hangingPunct="1"/>
            <a:endParaRPr lang="en-US" altLang="en-US" dirty="0"/>
          </a:p>
          <a:p>
            <a:pPr lvl="3" eaLnBrk="1" hangingPunct="1"/>
            <a:endParaRPr lang="en-US" altLang="en-US" dirty="0"/>
          </a:p>
          <a:p>
            <a:pPr lvl="3" eaLnBrk="1" hangingPunct="1"/>
            <a:r>
              <a:rPr lang="en-US" altLang="en-US" dirty="0"/>
              <a:t>SDRAM</a:t>
            </a:r>
            <a:endParaRPr lang="en-US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168 pin</a:t>
            </a:r>
            <a:endParaRPr lang="en-US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white">
          <a:xfrm>
            <a:off x="331132" y="226836"/>
            <a:ext cx="8763000" cy="63976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Storage Media</a:t>
            </a:r>
            <a:endParaRPr kumimoji="0" lang="en-US" altLang="en-US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81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1773238"/>
            <a:ext cx="3311525" cy="1446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3933825"/>
            <a:ext cx="3581400" cy="1782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id-ID" altLang="x-none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id-ID" altLang="x-none" dirty="0"/>
              <a:t>Memory </a:t>
            </a:r>
            <a:r>
              <a:rPr lang="id-ID" altLang="x-none" dirty="0">
                <a:hlinkClick r:id="rId1" action="ppaction://hlinkfile"/>
              </a:rPr>
              <a:t>PC Memory Tutorial.mp4</a:t>
            </a:r>
            <a:endParaRPr lang="id-ID" altLang="x-non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ROM (</a:t>
            </a:r>
            <a:r>
              <a:rPr kumimoji="0" lang="en-US" altLang="en-US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Only Memory</a:t>
            </a: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 chip 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memori tidak-terhapus yang digunakan dalam komputer dan peralatan elektronik lain untuk menyimpan sejumlah konfigurasi data pada alat 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elektronik.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Konfigurasi data yang tersimpan tetap 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harus terjaga meskipun sumber daya 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diputuskan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ROM writer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Contoh ROM BIOS</a:t>
            </a:r>
            <a:endParaRPr kumimoji="0" lang="id-ID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PROM</a:t>
            </a:r>
            <a:r>
              <a:rPr kumimoji="0" lang="id-ID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rogrammable Read-Only </a:t>
            </a: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emory)</a:t>
            </a:r>
            <a:endParaRPr kumimoji="0" lang="id-ID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id-ID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 memory chip komputer yang dapat di program satu kali yang berisi instruksi  atau progam yang berhubungan dengan hardware contoh program untuk menghidupkan komputer pada saat di tekan tombol on 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white">
          <a:xfrm>
            <a:off x="0" y="404661"/>
            <a:ext cx="8763000" cy="63976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Storage Media </a:t>
            </a:r>
            <a:endParaRPr kumimoji="0" lang="en-US" altLang="en-US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686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4837113"/>
            <a:ext cx="1584325" cy="1071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323850"/>
            <a:ext cx="8229600" cy="582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Komponen Hardware</a:t>
            </a:r>
            <a:b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id-ID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2296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EPROM</a:t>
            </a:r>
            <a:r>
              <a:rPr kumimoji="0" lang="id-ID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id-ID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erasable programmable read-only memory)</a:t>
            </a:r>
            <a:endParaRPr kumimoji="0" lang="id-ID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id-ID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dalah memory chip komputer yang berisi instruksi yang dapat di program dan di hapus dengan ultra violet</a:t>
            </a:r>
            <a:endParaRPr kumimoji="0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EEPROM</a:t>
            </a:r>
            <a:r>
              <a:rPr kumimoji="0" lang="id-ID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Electrically Erasable Programmable Read-Only Memory</a:t>
            </a:r>
            <a:r>
              <a:rPr kumimoji="0" lang="id-ID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Mampu menyimpan sejumlah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konfigurasi data pada alat 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elektronik dan dihapus berdasarkan blok alamat yang dituju 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Telah dikembangkan untuk menyimpan data yang lebih banyak dan ekonomis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 di tulis ulang dan di hapus berulang dalam jumlah yang cukup banyak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 konfigurasi perangkat komputer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Flash memory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Flash drive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Komponen </a:t>
            </a:r>
            <a:r>
              <a:rPr lang="id-ID" altLang="zh-CN" dirty="0"/>
              <a:t>Hardware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solidFill>
            <a:schemeClr val="dk1"/>
          </a:solidFill>
          <a:ln w="25400">
            <a:solidFill>
              <a:schemeClr val="dk1">
                <a:shade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174625" marR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d-ID" altLang="en-US" sz="32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What's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storage?</a:t>
            </a:r>
            <a:endParaRPr kumimoji="0" lang="en-US" altLang="zh-CN" sz="3200" b="0" i="0" u="none" strike="noStrike" kern="1200" cap="none" spc="0" normalizeH="0" baseline="0" noProof="1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Tempat menyimpan data, instruksi, dan informasi</a:t>
            </a:r>
            <a:r>
              <a:rPr kumimoji="0" lang="id-ID" altLang="zh-CN" sz="2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dan aplikasi  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untuk kebutuhan di masa yang akan datang</a:t>
            </a:r>
            <a:endParaRPr kumimoji="0" lang="en-US" altLang="zh-CN" sz="2400" b="0" i="0" u="none" strike="noStrike" kern="1200" cap="none" spc="0" normalizeH="0" baseline="0" noProof="1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kern="1200" cap="none" spc="0" normalizeH="0" baseline="0" noProof="1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1143000" y="3200400"/>
            <a:ext cx="7010400" cy="1447800"/>
          </a:xfrm>
          <a:prstGeom prst="plaque">
            <a:avLst>
              <a:gd name="adj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1" eaLnBrk="0" fontAlgn="base" hangingPunct="0">
              <a:spcBef>
                <a:spcPct val="20000"/>
              </a:spcBef>
              <a:buClr>
                <a:srgbClr val="D94439"/>
              </a:buClr>
              <a:buNone/>
            </a:pPr>
            <a:r>
              <a:rPr lang="en-US" altLang="zh-CN" sz="24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Storage media</a:t>
            </a:r>
            <a:endParaRPr lang="en-US" altLang="zh-CN" sz="2400" b="1" strike="noStrike" noProof="1" dirty="0">
              <a:solidFill>
                <a:srgbClr val="FFFFCC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3" eaLnBrk="0" fontAlgn="base" hangingPunct="0">
              <a:spcBef>
                <a:spcPct val="20000"/>
              </a:spcBef>
              <a:buClr>
                <a:srgbClr val="D94439"/>
              </a:buClr>
              <a:buNone/>
            </a:pPr>
            <a:r>
              <a:rPr lang="en-US" altLang="zh-CN" sz="2000" strike="noStrike" noProof="1" dirty="0">
                <a:latin typeface="Times New Roman" panose="02020603050405020304" pitchFamily="18" charset="0"/>
              </a:rPr>
              <a:t>Physical material on which data, instructions,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r>
              <a:rPr lang="en-US" altLang="zh-CN" sz="2000" strike="noStrike" noProof="1" dirty="0">
                <a:latin typeface="Times New Roman" panose="02020603050405020304" pitchFamily="18" charset="0"/>
              </a:rPr>
              <a:t>and information are stored</a:t>
            </a:r>
            <a:endParaRPr lang="en-US" altLang="zh-CN" sz="2000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1143000" y="4800600"/>
            <a:ext cx="7010400" cy="1447800"/>
          </a:xfrm>
          <a:prstGeom prst="plaque">
            <a:avLst>
              <a:gd name="adj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9443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Storage device</a:t>
            </a: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94439"/>
              </a:buClr>
              <a:buSzTx/>
              <a:buFontTx/>
              <a:buNone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Records and retrieves items to and from </a:t>
            </a:r>
            <a:b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storage medium</a:t>
            </a: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nimBg="1"/>
      <p:bldP spid="2355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425450" y="476250"/>
            <a:ext cx="8229600" cy="582613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id-ID" altLang="en-US" b="1" dirty="0"/>
              <a:t>What's</a:t>
            </a:r>
            <a:r>
              <a:rPr lang="en-US" altLang="zh-CN" b="1" dirty="0"/>
              <a:t> </a:t>
            </a:r>
            <a:r>
              <a:rPr lang="en-US" altLang="zh-CN" dirty="0">
                <a:solidFill>
                  <a:srgbClr val="D94439"/>
                </a:solidFill>
              </a:rPr>
              <a:t>storage </a:t>
            </a:r>
            <a:r>
              <a:rPr lang="id-ID" altLang="zh-CN" dirty="0">
                <a:solidFill>
                  <a:srgbClr val="D94439"/>
                </a:solidFill>
              </a:rPr>
              <a:t>device</a:t>
            </a:r>
            <a:r>
              <a:rPr lang="en-US" altLang="zh-CN" dirty="0"/>
              <a:t>?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id-ID" altLang="zh-CN" dirty="0"/>
              <a:t>Old Style computer Storage device</a:t>
            </a:r>
            <a:endParaRPr lang="en-US" altLang="zh-CN" dirty="0"/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0" y="3267075"/>
            <a:ext cx="2232025" cy="1339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13" y="5013325"/>
            <a:ext cx="1728787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1" name="TextBox 4"/>
          <p:cNvSpPr txBox="1"/>
          <p:nvPr/>
        </p:nvSpPr>
        <p:spPr>
          <a:xfrm>
            <a:off x="107950" y="4270375"/>
            <a:ext cx="23653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sz="1400" dirty="0">
                <a:latin typeface="Arial" panose="020B0604020202020204" pitchFamily="34" charset="0"/>
              </a:rPr>
              <a:t>Diskette 360 Kb to 1.44 MB</a:t>
            </a:r>
            <a:endParaRPr lang="id-ID" altLang="x-none" sz="1400" dirty="0">
              <a:latin typeface="Arial" panose="020B0604020202020204" pitchFamily="34" charset="0"/>
            </a:endParaRPr>
          </a:p>
        </p:txBody>
      </p:sp>
      <p:sp>
        <p:nvSpPr>
          <p:cNvPr id="39942" name="TextBox 5"/>
          <p:cNvSpPr txBox="1"/>
          <p:nvPr/>
        </p:nvSpPr>
        <p:spPr>
          <a:xfrm>
            <a:off x="411163" y="1844675"/>
            <a:ext cx="7177087" cy="11699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just"/>
            <a:r>
              <a:rPr lang="id-ID" altLang="x-none" sz="1400" dirty="0">
                <a:latin typeface="Arial" panose="020B0604020202020204" pitchFamily="34" charset="0"/>
              </a:rPr>
              <a:t>Floppy disk drive (FDD) ditemukan pada tahun 1967 oleh Alan Shugart di markas IBM</a:t>
            </a:r>
            <a:endParaRPr lang="id-ID" altLang="x-none" sz="1400" dirty="0">
              <a:latin typeface="Arial" panose="020B0604020202020204" pitchFamily="34" charset="0"/>
            </a:endParaRPr>
          </a:p>
          <a:p>
            <a:pPr algn="just"/>
            <a:r>
              <a:rPr lang="id-ID" altLang="x-none" sz="1400" dirty="0">
                <a:latin typeface="Arial" panose="020B0604020202020204" pitchFamily="34" charset="0"/>
              </a:rPr>
              <a:t>Floppy drive pertama menggunakan disk 8 inci (kemudian disebut "disket" </a:t>
            </a:r>
            <a:endParaRPr lang="id-ID" altLang="x-none" sz="1400" dirty="0">
              <a:latin typeface="Arial" panose="020B0604020202020204" pitchFamily="34" charset="0"/>
            </a:endParaRPr>
          </a:p>
          <a:p>
            <a:pPr algn="just"/>
            <a:r>
              <a:rPr lang="id-ID" altLang="x-none" sz="1400" dirty="0">
                <a:latin typeface="Arial" panose="020B0604020202020204" pitchFamily="34" charset="0"/>
              </a:rPr>
              <a:t>karena semakin kecil yang berevolusi menjadi disk 5,25 inci yang</a:t>
            </a:r>
            <a:endParaRPr lang="id-ID" altLang="x-none" sz="1400" dirty="0">
              <a:latin typeface="Arial" panose="020B0604020202020204" pitchFamily="34" charset="0"/>
            </a:endParaRPr>
          </a:p>
          <a:p>
            <a:pPr algn="just"/>
            <a:r>
              <a:rPr lang="id-ID" altLang="x-none" sz="1400" dirty="0">
                <a:latin typeface="Arial" panose="020B0604020202020204" pitchFamily="34" charset="0"/>
              </a:rPr>
              <a:t>digunakan pada IBM Personal Computer pertama pada bulan Agustus 1981.</a:t>
            </a:r>
            <a:endParaRPr lang="id-ID" altLang="x-none" sz="1400" dirty="0">
              <a:latin typeface="Arial" panose="020B0604020202020204" pitchFamily="34" charset="0"/>
            </a:endParaRPr>
          </a:p>
          <a:p>
            <a:pPr algn="just"/>
            <a:r>
              <a:rPr lang="id-ID" altLang="x-none" sz="1400" dirty="0">
                <a:latin typeface="Arial" panose="020B0604020202020204" pitchFamily="34" charset="0"/>
              </a:rPr>
              <a:t>Disk 5,25 inci menampung 360 kilobyte berkembang dengan kapasitas 1,44 megabyte </a:t>
            </a:r>
            <a:endParaRPr lang="id-ID" altLang="x-none" sz="1400" dirty="0">
              <a:latin typeface="Arial" panose="020B0604020202020204" pitchFamily="34" charset="0"/>
            </a:endParaRPr>
          </a:p>
        </p:txBody>
      </p:sp>
      <p:pic>
        <p:nvPicPr>
          <p:cNvPr id="3994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3306763"/>
            <a:ext cx="3311525" cy="2392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4" name="Right Arrow 8"/>
          <p:cNvSpPr/>
          <p:nvPr/>
        </p:nvSpPr>
        <p:spPr>
          <a:xfrm>
            <a:off x="5580063" y="4270375"/>
            <a:ext cx="720725" cy="1208088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id-ID" altLang="x-none" dirty="0">
              <a:latin typeface="Arial" panose="020B0604020202020204" pitchFamily="34" charset="0"/>
            </a:endParaRPr>
          </a:p>
        </p:txBody>
      </p:sp>
      <p:sp>
        <p:nvSpPr>
          <p:cNvPr id="39945" name="TextBox 9"/>
          <p:cNvSpPr txBox="1"/>
          <p:nvPr/>
        </p:nvSpPr>
        <p:spPr>
          <a:xfrm>
            <a:off x="7561263" y="5708650"/>
            <a:ext cx="1011237" cy="2301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sz="900" dirty="0">
                <a:latin typeface="Arial" panose="020B0604020202020204" pitchFamily="34" charset="0"/>
              </a:rPr>
              <a:t>www.I23ref.com</a:t>
            </a:r>
            <a:endParaRPr lang="id-ID" altLang="x-none" sz="9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2"/>
          <p:cNvSpPr txBox="1">
            <a:spLocks noChangeArrowheads="1"/>
          </p:cNvSpPr>
          <p:nvPr/>
        </p:nvSpPr>
        <p:spPr bwMode="white">
          <a:xfrm>
            <a:off x="381000" y="3048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Storage media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979488"/>
            <a:ext cx="2303463" cy="141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6088" y="979488"/>
            <a:ext cx="82296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Magnetic drive/magnetic disk</a:t>
            </a:r>
            <a:endParaRPr kumimoji="0" lang="id-ID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 perangkat dapat membaca dan menulis data/informasi</a:t>
            </a:r>
            <a:endParaRPr kumimoji="0" lang="id-ID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dengan memutar media penyimpanan berlapis magnet</a:t>
            </a:r>
            <a:endParaRPr kumimoji="0" lang="id-ID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Optical drive </a:t>
            </a:r>
            <a:endParaRPr kumimoji="0" lang="id-ID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 optis menggunakan laser untuk membaca atau menulis informasi ke media penyimpanan yang terpisah, seperti DVD, CD atau disk Blu-ray</a:t>
            </a:r>
            <a:endParaRPr kumimoji="0" lang="id-ID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708275"/>
            <a:ext cx="2533650" cy="180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5" name="TextBox 7"/>
          <p:cNvSpPr txBox="1"/>
          <p:nvPr/>
        </p:nvSpPr>
        <p:spPr>
          <a:xfrm>
            <a:off x="827088" y="4365625"/>
            <a:ext cx="5699125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dirty="0">
                <a:latin typeface="Arial" panose="020B0604020202020204" pitchFamily="34" charset="0"/>
              </a:rPr>
              <a:t>Flash Drive</a:t>
            </a:r>
            <a:endParaRPr lang="id-ID" altLang="x-none" dirty="0">
              <a:latin typeface="Arial" panose="020B0604020202020204" pitchFamily="34" charset="0"/>
            </a:endParaRPr>
          </a:p>
          <a:p>
            <a:endParaRPr lang="id-ID" altLang="x-none" dirty="0">
              <a:latin typeface="Arial" panose="020B0604020202020204" pitchFamily="34" charset="0"/>
            </a:endParaRPr>
          </a:p>
          <a:p>
            <a:r>
              <a:rPr lang="id-ID" altLang="x-none" dirty="0">
                <a:latin typeface="Arial" panose="020B0604020202020204" pitchFamily="34" charset="0"/>
              </a:rPr>
              <a:t>Media penyimpanan yang dengan papan sirkuit mini </a:t>
            </a:r>
            <a:endParaRPr lang="id-ID" altLang="x-none" dirty="0">
              <a:latin typeface="Arial" panose="020B0604020202020204" pitchFamily="34" charset="0"/>
            </a:endParaRPr>
          </a:p>
          <a:p>
            <a:r>
              <a:rPr lang="id-ID" altLang="x-none" dirty="0">
                <a:latin typeface="Arial" panose="020B0604020202020204" pitchFamily="34" charset="0"/>
              </a:rPr>
              <a:t>dan chip memori untuk menyimpan data dan informasi</a:t>
            </a:r>
            <a:endParaRPr lang="id-ID" altLang="x-none" dirty="0">
              <a:latin typeface="Arial" panose="020B0604020202020204" pitchFamily="34" charset="0"/>
            </a:endParaRPr>
          </a:p>
          <a:p>
            <a:endParaRPr lang="id-ID" altLang="x-none" dirty="0">
              <a:latin typeface="Arial" panose="020B0604020202020204" pitchFamily="34" charset="0"/>
            </a:endParaRPr>
          </a:p>
        </p:txBody>
      </p:sp>
      <p:pic>
        <p:nvPicPr>
          <p:cNvPr id="4096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13" y="4941888"/>
            <a:ext cx="2619375" cy="1223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7" name="TextBox 9"/>
          <p:cNvSpPr txBox="1"/>
          <p:nvPr/>
        </p:nvSpPr>
        <p:spPr>
          <a:xfrm>
            <a:off x="6397625" y="6370638"/>
            <a:ext cx="112712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sz="900" dirty="0">
                <a:latin typeface="Arial" panose="020B0604020202020204" pitchFamily="34" charset="0"/>
              </a:rPr>
              <a:t>www.amazon.com</a:t>
            </a:r>
            <a:endParaRPr lang="id-ID" altLang="x-none" sz="900" dirty="0">
              <a:latin typeface="Arial" panose="020B0604020202020204" pitchFamily="34" charset="0"/>
            </a:endParaRPr>
          </a:p>
        </p:txBody>
      </p:sp>
      <p:pic>
        <p:nvPicPr>
          <p:cNvPr id="40968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3" y="5562600"/>
            <a:ext cx="2724150" cy="1038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3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572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sz="2600" b="1" dirty="0"/>
              <a:t>Perbandingan </a:t>
            </a:r>
            <a:r>
              <a:rPr lang="en-US" altLang="en-US" sz="2600" b="1" i="1" dirty="0"/>
              <a:t>Primary Storage </a:t>
            </a:r>
            <a:r>
              <a:rPr lang="en-US" altLang="en-US" sz="2600" b="1" dirty="0"/>
              <a:t>dan</a:t>
            </a:r>
            <a:r>
              <a:rPr lang="en-US" altLang="en-US" sz="2600" b="1" i="1" dirty="0"/>
              <a:t> Secondary Storage</a:t>
            </a:r>
            <a:r>
              <a:rPr lang="en-US" altLang="en-US" sz="2600" i="1" dirty="0"/>
              <a:t> </a:t>
            </a:r>
            <a:r>
              <a:rPr lang="en-US" altLang="en-US" sz="2600" dirty="0"/>
              <a:t>:</a:t>
            </a:r>
            <a:endParaRPr lang="en-US" altLang="en-US" sz="2600" dirty="0"/>
          </a:p>
          <a:p>
            <a:pPr lvl="1" eaLnBrk="1" hangingPunct="1"/>
            <a:r>
              <a:rPr lang="en-US" altLang="en-US" sz="2400" i="1" dirty="0"/>
              <a:t>Temporary vs Permanent</a:t>
            </a:r>
            <a:endParaRPr lang="en-US" altLang="en-US" sz="2400" i="1" dirty="0"/>
          </a:p>
          <a:p>
            <a:pPr lvl="1" eaLnBrk="1" hangingPunct="1"/>
            <a:r>
              <a:rPr lang="en-US" altLang="en-US" sz="2400" dirty="0"/>
              <a:t>Hanya dapat menyimpan data jika komputer nyala vs Dapat menyimpan data jika komputer mati </a:t>
            </a:r>
            <a:endParaRPr lang="en-US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i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i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i="1" dirty="0"/>
          </a:p>
          <a:p>
            <a:pPr lvl="1" eaLnBrk="1" hangingPunct="1"/>
            <a:endParaRPr lang="en-US" altLang="en-US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white">
          <a:xfrm>
            <a:off x="381000" y="3048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Storage Media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2"/>
          <p:cNvSpPr txBox="1">
            <a:spLocks noChangeArrowheads="1"/>
          </p:cNvSpPr>
          <p:nvPr/>
        </p:nvSpPr>
        <p:spPr bwMode="white">
          <a:xfrm>
            <a:off x="190500" y="3048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Peralatan input 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0" name="TextBox 4"/>
          <p:cNvSpPr txBox="1"/>
          <p:nvPr/>
        </p:nvSpPr>
        <p:spPr>
          <a:xfrm>
            <a:off x="234950" y="1349375"/>
            <a:ext cx="19431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id-ID" altLang="x-none" dirty="0">
                <a:latin typeface="Arial" panose="020B0604020202020204" pitchFamily="34" charset="0"/>
              </a:rPr>
              <a:t>Keyboard</a:t>
            </a:r>
            <a:endParaRPr lang="id-ID" altLang="x-none" dirty="0">
              <a:latin typeface="Arial" panose="020B0604020202020204" pitchFamily="34" charset="0"/>
            </a:endParaRPr>
          </a:p>
        </p:txBody>
      </p:sp>
      <p:sp>
        <p:nvSpPr>
          <p:cNvPr id="43011" name="TextBox 5"/>
          <p:cNvSpPr txBox="1"/>
          <p:nvPr/>
        </p:nvSpPr>
        <p:spPr>
          <a:xfrm>
            <a:off x="585788" y="3446463"/>
            <a:ext cx="18780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dirty="0">
                <a:latin typeface="Arial" panose="020B0604020202020204" pitchFamily="34" charset="0"/>
              </a:rPr>
              <a:t>Old Style Mouse</a:t>
            </a:r>
            <a:endParaRPr lang="id-ID" altLang="x-none" dirty="0">
              <a:latin typeface="Arial" panose="020B0604020202020204" pitchFamily="34" charset="0"/>
            </a:endParaRPr>
          </a:p>
        </p:txBody>
      </p:sp>
      <p:pic>
        <p:nvPicPr>
          <p:cNvPr id="4301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2313" y="2924175"/>
            <a:ext cx="2619375" cy="1376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3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88" y="2924175"/>
            <a:ext cx="2159000" cy="1376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4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63" y="4767263"/>
            <a:ext cx="2554287" cy="1639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5" name="TextBox 14"/>
          <p:cNvSpPr txBox="1"/>
          <p:nvPr/>
        </p:nvSpPr>
        <p:spPr>
          <a:xfrm>
            <a:off x="468313" y="4941888"/>
            <a:ext cx="214630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dirty="0">
                <a:latin typeface="Arial" panose="020B0604020202020204" pitchFamily="34" charset="0"/>
              </a:rPr>
              <a:t>Future style Mouse</a:t>
            </a:r>
            <a:endParaRPr lang="id-ID" altLang="x-none" dirty="0">
              <a:latin typeface="Arial" panose="020B0604020202020204" pitchFamily="34" charset="0"/>
            </a:endParaRPr>
          </a:p>
          <a:p>
            <a:endParaRPr lang="id-ID" altLang="x-none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838" y="6524625"/>
            <a:ext cx="1331913" cy="25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id-ID" sz="1050" kern="1200" cap="none" spc="0" normalizeH="0" baseline="0" noProof="0" dirty="0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www.pcgamer.com</a:t>
            </a:r>
            <a:endParaRPr kumimoji="0" lang="id-ID" sz="1050" kern="1200" cap="none" spc="0" normalizeH="0" baseline="0" noProof="0" dirty="0" smtClean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3017" name="Chevron 12"/>
          <p:cNvSpPr/>
          <p:nvPr/>
        </p:nvSpPr>
        <p:spPr>
          <a:xfrm>
            <a:off x="5111750" y="1349375"/>
            <a:ext cx="539750" cy="784225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id-ID" altLang="x-none" dirty="0">
              <a:latin typeface="Arial" panose="020B0604020202020204" pitchFamily="34" charset="0"/>
            </a:endParaRPr>
          </a:p>
        </p:txBody>
      </p:sp>
      <p:pic>
        <p:nvPicPr>
          <p:cNvPr id="43018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488" y="1022350"/>
            <a:ext cx="2143125" cy="1392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9" name="TextBox 15"/>
          <p:cNvSpPr txBox="1"/>
          <p:nvPr/>
        </p:nvSpPr>
        <p:spPr>
          <a:xfrm>
            <a:off x="6542088" y="2525713"/>
            <a:ext cx="1271587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sz="1000" dirty="0">
                <a:latin typeface="Arial" panose="020B0604020202020204" pitchFamily="34" charset="0"/>
              </a:rPr>
              <a:t>www.daraz.com.bd</a:t>
            </a:r>
            <a:endParaRPr lang="id-ID" altLang="x-none" sz="1000" dirty="0">
              <a:latin typeface="Arial" panose="020B0604020202020204" pitchFamily="34" charset="0"/>
            </a:endParaRPr>
          </a:p>
        </p:txBody>
      </p:sp>
      <p:pic>
        <p:nvPicPr>
          <p:cNvPr id="43020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438" y="1196975"/>
            <a:ext cx="3136900" cy="1217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id-ID" altLang="en-US" dirty="0"/>
              <a:t>Konsep </a:t>
            </a:r>
            <a:r>
              <a:rPr lang="en-US" altLang="zh-CN" dirty="0"/>
              <a:t>Komputer</a:t>
            </a:r>
            <a:endParaRPr lang="en-US" altLang="zh-CN" dirty="0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179705" indent="-179705" eaLnBrk="1" hangingPunct="1">
              <a:buNone/>
            </a:pPr>
            <a:r>
              <a:rPr lang="id-ID" altLang="en-US" dirty="0"/>
              <a:t>What's</a:t>
            </a:r>
            <a:r>
              <a:rPr lang="en-US" altLang="zh-CN" dirty="0"/>
              <a:t> “Komputer” ?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Sebuah alat elektronik yang beroperasi di bawah kontrol instruksi-instruksi yang tersimpan </a:t>
            </a:r>
            <a:r>
              <a:rPr lang="id-ID" altLang="en-US" dirty="0"/>
              <a:t>didalam media penyimpanan primer maupun sekunder</a:t>
            </a:r>
            <a:r>
              <a:rPr lang="en-US" altLang="zh-CN" dirty="0"/>
              <a:t>.</a:t>
            </a:r>
            <a:endParaRPr lang="en-US" altLang="zh-CN" dirty="0"/>
          </a:p>
        </p:txBody>
      </p:sp>
      <p:grpSp>
        <p:nvGrpSpPr>
          <p:cNvPr id="7171" name="Group 13"/>
          <p:cNvGrpSpPr/>
          <p:nvPr/>
        </p:nvGrpSpPr>
        <p:grpSpPr>
          <a:xfrm>
            <a:off x="609600" y="3571875"/>
            <a:ext cx="8077200" cy="3490913"/>
            <a:chOff x="240" y="1968"/>
            <a:chExt cx="5424" cy="2408"/>
          </a:xfrm>
        </p:grpSpPr>
        <p:grpSp>
          <p:nvGrpSpPr>
            <p:cNvPr id="7172" name="Group 4"/>
            <p:cNvGrpSpPr/>
            <p:nvPr/>
          </p:nvGrpSpPr>
          <p:grpSpPr>
            <a:xfrm>
              <a:off x="1104" y="3368"/>
              <a:ext cx="2949" cy="1008"/>
              <a:chOff x="1200" y="3032"/>
              <a:chExt cx="2949" cy="1008"/>
            </a:xfrm>
          </p:grpSpPr>
          <p:sp>
            <p:nvSpPr>
              <p:cNvPr id="7173" name="AutoShape 5"/>
              <p:cNvSpPr/>
              <p:nvPr/>
            </p:nvSpPr>
            <p:spPr>
              <a:xfrm>
                <a:off x="1632" y="3032"/>
                <a:ext cx="2496" cy="1008"/>
              </a:xfrm>
              <a:prstGeom prst="flowChartPunchedTape">
                <a:avLst/>
              </a:prstGeom>
              <a:solidFill>
                <a:srgbClr val="808000"/>
              </a:solidFill>
              <a:ln w="9525">
                <a:noFill/>
              </a:ln>
            </p:spPr>
            <p:txBody>
              <a:bodyPr wrap="none" anchor="ctr"/>
              <a:p>
                <a:endParaRPr lang="id-ID" altLang="x-none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74" name="Rectangle 6"/>
              <p:cNvSpPr/>
              <p:nvPr/>
            </p:nvSpPr>
            <p:spPr>
              <a:xfrm>
                <a:off x="1200" y="3215"/>
                <a:ext cx="2949" cy="3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2" indent="0" eaLnBrk="1" hangingPunct="1">
                  <a:spcBef>
                    <a:spcPct val="20000"/>
                  </a:spcBef>
                  <a:buClr>
                    <a:srgbClr val="D94439"/>
                  </a:buClr>
                  <a:buFont typeface="Wingdings" panose="05000000000000000000" pitchFamily="2" charset="2"/>
                </a:pPr>
                <a:r>
                  <a:rPr lang="en-US" altLang="zh-CN" sz="2400" dirty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Produces and stores results</a:t>
                </a:r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"/>
            <p:cNvGrpSpPr/>
            <p:nvPr/>
          </p:nvGrpSpPr>
          <p:grpSpPr>
            <a:xfrm>
              <a:off x="2784" y="1968"/>
              <a:ext cx="2880" cy="1488"/>
              <a:chOff x="2640" y="1584"/>
              <a:chExt cx="2880" cy="1488"/>
            </a:xfrm>
          </p:grpSpPr>
          <p:sp>
            <p:nvSpPr>
              <p:cNvPr id="7176" name="AutoShape 8"/>
              <p:cNvSpPr/>
              <p:nvPr/>
            </p:nvSpPr>
            <p:spPr>
              <a:xfrm>
                <a:off x="2828" y="1584"/>
                <a:ext cx="2500" cy="1488"/>
              </a:xfrm>
              <a:prstGeom prst="verticalScroll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x-none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  <p:sp>
            <p:nvSpPr>
              <p:cNvPr id="15369" name="Rectangle 9"/>
              <p:cNvSpPr>
                <a:spLocks noChangeArrowheads="1"/>
              </p:cNvSpPr>
              <p:nvPr/>
            </p:nvSpPr>
            <p:spPr bwMode="auto">
              <a:xfrm>
                <a:off x="2640" y="1825"/>
                <a:ext cx="2880" cy="1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914400" marR="0" lvl="2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94439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Processes data into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information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Data that is organized, meaningful, and useful</a:t>
                </a: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78" name="Group 10"/>
            <p:cNvGrpSpPr/>
            <p:nvPr/>
          </p:nvGrpSpPr>
          <p:grpSpPr>
            <a:xfrm>
              <a:off x="240" y="1968"/>
              <a:ext cx="2736" cy="1488"/>
              <a:chOff x="96" y="1584"/>
              <a:chExt cx="2736" cy="1488"/>
            </a:xfrm>
          </p:grpSpPr>
          <p:sp>
            <p:nvSpPr>
              <p:cNvPr id="7179" name="AutoShape 11"/>
              <p:cNvSpPr/>
              <p:nvPr/>
            </p:nvSpPr>
            <p:spPr>
              <a:xfrm>
                <a:off x="336" y="1584"/>
                <a:ext cx="2500" cy="1488"/>
              </a:xfrm>
              <a:prstGeom prst="verticalScroll">
                <a:avLst/>
              </a:prstGeom>
              <a:solidFill>
                <a:schemeClr val="tx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x-none" sz="18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72" name="Rectangle 12"/>
              <p:cNvSpPr>
                <a:spLocks noChangeArrowheads="1"/>
              </p:cNvSpPr>
              <p:nvPr/>
            </p:nvSpPr>
            <p:spPr bwMode="auto">
              <a:xfrm>
                <a:off x="96" y="1968"/>
                <a:ext cx="2550" cy="7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914400" marR="0" lvl="2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94439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Accepts</a:t>
                </a:r>
                <a:r>
                  <a: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kumimoji="1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9F9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data</a:t>
                </a: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9F9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  <a:p>
                <a:pPr marL="1371600" marR="0" lvl="3" indent="0" algn="l" defTabSz="914400" rtl="0" eaLnBrk="0" fontAlgn="base" latinLnBrk="0" hangingPunct="0">
                  <a:lnSpc>
                    <a:spcPts val="22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94439"/>
                  </a:buClr>
                  <a:buSzTx/>
                  <a:buFont typeface="Symbol" panose="05050102010706020507" pitchFamily="18" charset="2"/>
                  <a:buNone/>
                  <a:defRPr/>
                </a:pPr>
                <a:r>
                  <a: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Raw facts, figures, and symbols</a:t>
                </a: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id-ID" altLang="en-US" dirty="0"/>
              <a:t>Peralatan Input</a:t>
            </a:r>
            <a:endParaRPr lang="en-US" altLang="en-US" dirty="0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sz="2600" i="1" dirty="0"/>
              <a:t>Optical Reading Device (scanner)</a:t>
            </a:r>
            <a:endParaRPr lang="en-US" altLang="en-US" sz="2600" i="1" dirty="0"/>
          </a:p>
          <a:p>
            <a:pPr lvl="1" eaLnBrk="1" hangingPunct="1"/>
            <a:r>
              <a:rPr lang="en-US" altLang="zh-CN" sz="2400" i="1" dirty="0"/>
              <a:t>Barcode Reader</a:t>
            </a:r>
            <a:endParaRPr lang="en-US" altLang="zh-CN" sz="2400" i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i="1" dirty="0"/>
          </a:p>
          <a:p>
            <a:pPr lvl="1" eaLnBrk="1" hangingPunct="1"/>
            <a:endParaRPr lang="en-US" altLang="zh-CN" i="1" dirty="0"/>
          </a:p>
          <a:p>
            <a:pPr lvl="1" eaLnBrk="1" hangingPunct="1"/>
            <a:r>
              <a:rPr lang="id-ID" altLang="zh-CN" sz="2400" i="1" dirty="0"/>
              <a:t>Biomatric </a:t>
            </a:r>
            <a:r>
              <a:rPr lang="en-US" altLang="zh-CN" sz="2400" i="1" dirty="0"/>
              <a:t>Reader</a:t>
            </a:r>
            <a:endParaRPr lang="en-US" altLang="zh-CN" sz="2400" i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i="1" dirty="0"/>
          </a:p>
          <a:p>
            <a:pPr lvl="1" eaLnBrk="1" hangingPunct="1"/>
            <a:r>
              <a:rPr lang="en-US" altLang="zh-CN" sz="2400" i="1" dirty="0"/>
              <a:t>Scanner</a:t>
            </a:r>
            <a:endParaRPr lang="en-US" altLang="zh-CN" sz="2400" i="1" dirty="0"/>
          </a:p>
          <a:p>
            <a:pPr lvl="1" eaLnBrk="1" hangingPunct="1"/>
            <a:endParaRPr lang="en-US" altLang="zh-CN" sz="2400" i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i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i="1" dirty="0"/>
          </a:p>
        </p:txBody>
      </p:sp>
      <p:pic>
        <p:nvPicPr>
          <p:cNvPr id="4403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1268413"/>
            <a:ext cx="2143125" cy="150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63" y="2771775"/>
            <a:ext cx="3009900" cy="151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13" y="3789363"/>
            <a:ext cx="1743075" cy="2259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8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724400"/>
            <a:ext cx="2524125" cy="1217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19113" y="620713"/>
            <a:ext cx="8229600" cy="58261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b="1" dirty="0"/>
              <a:t>Peralatan </a:t>
            </a:r>
            <a:r>
              <a:rPr lang="en-US" altLang="en-US" b="1" i="1" dirty="0"/>
              <a:t>Output (Output Device)</a:t>
            </a:r>
            <a:br>
              <a:rPr lang="en-US" altLang="en-US" b="1" i="1" dirty="0"/>
            </a:br>
            <a:endParaRPr lang="en-US" altLang="en-US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80000"/>
              </a:lnSpc>
            </a:pPr>
            <a:endParaRPr lang="id-ID" altLang="en-US" sz="2200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i="1" dirty="0"/>
              <a:t>Visual Display (Monitor)</a:t>
            </a:r>
            <a:endParaRPr lang="en-US" altLang="en-US" sz="2200" i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i="1" dirty="0"/>
          </a:p>
          <a:p>
            <a:pPr lvl="1" eaLnBrk="1" hangingPunct="1">
              <a:lnSpc>
                <a:spcPct val="80000"/>
              </a:lnSpc>
            </a:pPr>
            <a:endParaRPr lang="id-ID" altLang="en-US" sz="2200" i="1" dirty="0"/>
          </a:p>
          <a:p>
            <a:pPr lvl="1" eaLnBrk="1" hangingPunct="1">
              <a:lnSpc>
                <a:spcPct val="80000"/>
              </a:lnSpc>
            </a:pPr>
            <a:endParaRPr lang="id-ID" altLang="en-US" sz="2200" i="1" dirty="0"/>
          </a:p>
          <a:p>
            <a:pPr lvl="1" eaLnBrk="1" hangingPunct="1">
              <a:lnSpc>
                <a:spcPct val="80000"/>
              </a:lnSpc>
            </a:pPr>
            <a:endParaRPr lang="id-ID" altLang="en-US" sz="2200" i="1" dirty="0"/>
          </a:p>
          <a:p>
            <a:pPr lvl="1" eaLnBrk="1" hangingPunct="1">
              <a:lnSpc>
                <a:spcPct val="80000"/>
              </a:lnSpc>
            </a:pPr>
            <a:endParaRPr lang="id-ID" altLang="en-US" sz="2200" i="1" dirty="0"/>
          </a:p>
          <a:p>
            <a:pPr lvl="1" eaLnBrk="1" hangingPunct="1">
              <a:lnSpc>
                <a:spcPct val="80000"/>
              </a:lnSpc>
            </a:pPr>
            <a:endParaRPr lang="id-ID" altLang="en-US" sz="2200" i="1" dirty="0"/>
          </a:p>
          <a:p>
            <a:pPr lvl="1" eaLnBrk="1" hangingPunct="1">
              <a:lnSpc>
                <a:spcPct val="80000"/>
              </a:lnSpc>
            </a:pPr>
            <a:endParaRPr lang="id-ID" altLang="en-US" sz="2200" i="1" dirty="0"/>
          </a:p>
          <a:p>
            <a:pPr lvl="1" eaLnBrk="1" hangingPunct="1">
              <a:lnSpc>
                <a:spcPct val="80000"/>
              </a:lnSpc>
            </a:pPr>
            <a:endParaRPr lang="id-ID" altLang="en-US" sz="2200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i="1" dirty="0"/>
              <a:t>Printer</a:t>
            </a:r>
            <a:endParaRPr lang="en-US" altLang="en-US" sz="2200" i="1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i="1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i="1" dirty="0"/>
              <a:t>                         </a:t>
            </a:r>
            <a:endParaRPr lang="en-US" altLang="en-US" sz="1900" i="1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i="1" dirty="0"/>
          </a:p>
        </p:txBody>
      </p:sp>
      <p:pic>
        <p:nvPicPr>
          <p:cNvPr id="4505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5613" y="1593850"/>
            <a:ext cx="1638300" cy="118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0" name="TextBox 2"/>
          <p:cNvSpPr txBox="1"/>
          <p:nvPr/>
        </p:nvSpPr>
        <p:spPr>
          <a:xfrm>
            <a:off x="1100138" y="6356350"/>
            <a:ext cx="1889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dirty="0">
                <a:latin typeface="Arial" panose="020B0604020202020204" pitchFamily="34" charset="0"/>
              </a:rPr>
              <a:t>Dotmatrik printer</a:t>
            </a:r>
            <a:endParaRPr lang="id-ID" altLang="x-none" dirty="0">
              <a:latin typeface="Arial" panose="020B0604020202020204" pitchFamily="34" charset="0"/>
            </a:endParaRPr>
          </a:p>
        </p:txBody>
      </p:sp>
      <p:sp>
        <p:nvSpPr>
          <p:cNvPr id="45061" name="TextBox 3"/>
          <p:cNvSpPr txBox="1"/>
          <p:nvPr/>
        </p:nvSpPr>
        <p:spPr>
          <a:xfrm>
            <a:off x="3425825" y="6353175"/>
            <a:ext cx="145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dirty="0">
                <a:latin typeface="Arial" panose="020B0604020202020204" pitchFamily="34" charset="0"/>
              </a:rPr>
              <a:t>Inkjet printer</a:t>
            </a:r>
            <a:endParaRPr lang="id-ID" altLang="x-none" dirty="0">
              <a:latin typeface="Arial" panose="020B0604020202020204" pitchFamily="34" charset="0"/>
            </a:endParaRPr>
          </a:p>
        </p:txBody>
      </p:sp>
      <p:pic>
        <p:nvPicPr>
          <p:cNvPr id="4506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3" y="1531938"/>
            <a:ext cx="2143125" cy="1249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25" y="4652963"/>
            <a:ext cx="2143125" cy="148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5210175"/>
            <a:ext cx="2174875" cy="1198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5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188" y="2709863"/>
            <a:ext cx="2808287" cy="1728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6" name="TextBox 9"/>
          <p:cNvSpPr txBox="1"/>
          <p:nvPr/>
        </p:nvSpPr>
        <p:spPr>
          <a:xfrm>
            <a:off x="738188" y="2903538"/>
            <a:ext cx="190976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id-ID" altLang="x-none" dirty="0">
                <a:latin typeface="Arial" panose="020B0604020202020204" pitchFamily="34" charset="0"/>
              </a:rPr>
              <a:t>Future???</a:t>
            </a:r>
            <a:endParaRPr lang="id-ID" altLang="x-none" dirty="0">
              <a:latin typeface="Arial" panose="020B0604020202020204" pitchFamily="34" charset="0"/>
            </a:endParaRPr>
          </a:p>
          <a:p>
            <a:r>
              <a:rPr lang="id-ID" altLang="x-none" dirty="0">
                <a:latin typeface="Arial" panose="020B0604020202020204" pitchFamily="34" charset="0"/>
              </a:rPr>
              <a:t>Monitor OLED</a:t>
            </a:r>
            <a:endParaRPr lang="id-ID" altLang="x-none" dirty="0">
              <a:latin typeface="Arial" panose="020B0604020202020204" pitchFamily="34" charset="0"/>
            </a:endParaRPr>
          </a:p>
        </p:txBody>
      </p:sp>
      <p:pic>
        <p:nvPicPr>
          <p:cNvPr id="45067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963" y="4545013"/>
            <a:ext cx="2647950" cy="170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8" name="Rectangle 11"/>
          <p:cNvSpPr/>
          <p:nvPr/>
        </p:nvSpPr>
        <p:spPr>
          <a:xfrm>
            <a:off x="5435600" y="6373813"/>
            <a:ext cx="3130550" cy="3063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 dirty="0">
                <a:latin typeface="Arial" panose="020B0604020202020204" pitchFamily="34" charset="0"/>
              </a:rPr>
              <a:t>Printer SWYP (See What You Print)</a:t>
            </a:r>
            <a:endParaRPr lang="id-ID" altLang="x-none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539750" y="404813"/>
            <a:ext cx="8229600" cy="58261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b="1" dirty="0"/>
              <a:t>Peralatan </a:t>
            </a:r>
            <a:r>
              <a:rPr lang="en-US" altLang="en-US" b="1" i="1" dirty="0"/>
              <a:t>Output (Output Device)</a:t>
            </a:r>
            <a:br>
              <a:rPr lang="en-US" altLang="en-US" b="1" i="1" dirty="0"/>
            </a:br>
            <a:endParaRPr lang="en-US" altLang="en-US" dirty="0"/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495800"/>
          </a:xfrm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80000"/>
              </a:lnSpc>
            </a:pPr>
            <a:r>
              <a:rPr lang="en-US" altLang="en-US" sz="2400" i="1" dirty="0"/>
              <a:t>Plotters</a:t>
            </a:r>
            <a:endParaRPr lang="en-US" altLang="en-US" sz="2400" i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i="1" dirty="0"/>
          </a:p>
          <a:p>
            <a:pPr lvl="1" eaLnBrk="1" hangingPunct="1">
              <a:lnSpc>
                <a:spcPct val="80000"/>
              </a:lnSpc>
            </a:pPr>
            <a:endParaRPr lang="en-US" altLang="en-US" sz="2400" i="1" dirty="0"/>
          </a:p>
          <a:p>
            <a:pPr lvl="1" eaLnBrk="1" hangingPunct="1">
              <a:lnSpc>
                <a:spcPct val="80000"/>
              </a:lnSpc>
            </a:pPr>
            <a:endParaRPr lang="en-US" altLang="en-US" sz="2400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/>
              <a:t>Computer Output Microfilm</a:t>
            </a:r>
            <a:r>
              <a:rPr lang="en-US" altLang="en-US" sz="2400" dirty="0"/>
              <a:t> (COM)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Audio Response Unit (ARU)</a:t>
            </a:r>
            <a:endParaRPr lang="en-US" altLang="zh-CN" sz="2400" i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i="1" dirty="0"/>
              <a:t>                            </a:t>
            </a:r>
            <a:endParaRPr lang="en-US" altLang="zh-CN" sz="1400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i="1" dirty="0"/>
              <a:t>		         </a:t>
            </a:r>
            <a:r>
              <a:rPr lang="en-US" altLang="zh-CN" sz="1600" i="1" dirty="0"/>
              <a:t>Voice Output Device </a:t>
            </a:r>
            <a:r>
              <a:rPr lang="en-US" altLang="zh-CN" sz="1600" dirty="0"/>
              <a:t>dalam bentuk </a:t>
            </a:r>
            <a:r>
              <a:rPr lang="en-US" altLang="zh-CN" sz="1600" i="1" dirty="0"/>
              <a:t>Flash Memory</a:t>
            </a:r>
            <a:r>
              <a:rPr lang="en-US" altLang="zh-CN" sz="1600" dirty="0"/>
              <a:t> </a:t>
            </a:r>
            <a:endParaRPr lang="en-US" altLang="en-US" sz="1600" dirty="0"/>
          </a:p>
        </p:txBody>
      </p:sp>
      <p:pic>
        <p:nvPicPr>
          <p:cNvPr id="46083" name="Picture 5" descr="computerOutputMicrofil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663" y="2357438"/>
            <a:ext cx="1635125" cy="164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4" name="Picture 6" descr="voiceOutputDev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5" y="4314825"/>
            <a:ext cx="2114550" cy="133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5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38" y="1268413"/>
            <a:ext cx="2581275" cy="177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id-ID" altLang="x-none" b="1" dirty="0"/>
              <a:t>Jaringan dan peralatan komunikasi</a:t>
            </a:r>
            <a:endParaRPr lang="id-ID" altLang="x-none" b="1" dirty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id-ID" altLang="x-none" b="1" dirty="0"/>
              <a:t>Jaringan komputer</a:t>
            </a:r>
            <a:r>
              <a:rPr lang="id-ID" altLang="x-none" dirty="0"/>
              <a:t> adalah </a:t>
            </a:r>
            <a:r>
              <a:rPr lang="id-ID" altLang="x-none" b="1" dirty="0"/>
              <a:t>jaringan</a:t>
            </a:r>
            <a:r>
              <a:rPr lang="id-ID" altLang="x-none" dirty="0"/>
              <a:t> telekomunikasi yang memungkinkan </a:t>
            </a:r>
            <a:r>
              <a:rPr lang="id-ID" altLang="x-none" b="1" dirty="0"/>
              <a:t>komputer</a:t>
            </a:r>
            <a:r>
              <a:rPr lang="id-ID" altLang="x-none" dirty="0"/>
              <a:t> atau alat berteknologi komputer untuk saling berukar data dan berkomunikasi</a:t>
            </a:r>
            <a:endParaRPr lang="id-ID" altLang="x-none" dirty="0"/>
          </a:p>
          <a:p>
            <a:r>
              <a:rPr lang="id-ID" altLang="x-none" dirty="0"/>
              <a:t>Konsep komunikasi yang dilakukan adalah antar komputer atau peralatan dengan teknologi komputer dapat meminta dan memberikan layanan (service) satu dengan lainnya.</a:t>
            </a:r>
            <a:endParaRPr lang="id-ID" altLang="x-none" dirty="0"/>
          </a:p>
          <a:p>
            <a:br>
              <a:rPr lang="id-ID" altLang="x-none" dirty="0">
                <a:hlinkClick r:id="rId1"/>
              </a:rPr>
            </a:br>
            <a:endParaRPr lang="id-ID" altLang="x-non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id-ID" altLang="x-none" dirty="0"/>
              <a:t>Jaringan komputer</a:t>
            </a:r>
            <a:endParaRPr lang="id-ID" altLang="x-none" dirty="0"/>
          </a:p>
        </p:txBody>
      </p:sp>
      <p:pic>
        <p:nvPicPr>
          <p:cNvPr id="48130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7850" y="1268413"/>
            <a:ext cx="5448300" cy="3454400"/>
          </a:xfrm>
          <a:ln/>
        </p:spPr>
      </p:pic>
      <p:sp>
        <p:nvSpPr>
          <p:cNvPr id="48131" name="TextBox 4"/>
          <p:cNvSpPr txBox="1"/>
          <p:nvPr/>
        </p:nvSpPr>
        <p:spPr>
          <a:xfrm>
            <a:off x="1476375" y="4724400"/>
            <a:ext cx="1838325" cy="2159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sz="800" dirty="0">
                <a:latin typeface="Arial" panose="020B0604020202020204" pitchFamily="34" charset="0"/>
              </a:rPr>
              <a:t>www.computernetworkingnotes.com</a:t>
            </a:r>
            <a:endParaRPr lang="id-ID" altLang="x-none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id-ID" altLang="x-none" b="1" dirty="0"/>
              <a:t>Jaringan dan peralatan komunikasi</a:t>
            </a:r>
            <a:endParaRPr lang="en-US" altLang="zh-CN" dirty="0"/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id-ID" altLang="en-US" dirty="0"/>
              <a:t>What's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94439"/>
                </a:solidFill>
              </a:rPr>
              <a:t>communications device</a:t>
            </a:r>
            <a:r>
              <a:rPr lang="en-US" altLang="zh-CN" dirty="0"/>
              <a:t>?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26628" name="AutoShape 4"/>
          <p:cNvSpPr/>
          <p:nvPr/>
        </p:nvSpPr>
        <p:spPr>
          <a:xfrm>
            <a:off x="1676400" y="2362200"/>
            <a:ext cx="4343400" cy="2133600"/>
          </a:xfrm>
          <a:prstGeom prst="snip2Diag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Hardware component that </a:t>
            </a:r>
            <a:b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</a:b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enables a computer to</a:t>
            </a:r>
            <a:b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</a:b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 send and receive data, instructions, </a:t>
            </a:r>
            <a:b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</a:b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and information</a:t>
            </a:r>
            <a:endParaRPr kumimoji="0" sz="20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26629" name="AutoShape 5"/>
          <p:cNvSpPr/>
          <p:nvPr/>
        </p:nvSpPr>
        <p:spPr>
          <a:xfrm>
            <a:off x="3124200" y="4191000"/>
            <a:ext cx="5029200" cy="2133600"/>
          </a:xfrm>
          <a:prstGeom prst="snip1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Occurs over cables, telephone</a:t>
            </a:r>
            <a:b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</a:b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lines, cellular radio networks,</a:t>
            </a:r>
            <a:b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</a:b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satellites, and other </a:t>
            </a:r>
            <a:b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</a:b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transmission media</a:t>
            </a:r>
            <a:endParaRPr kumimoji="0" sz="20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nimBg="1"/>
      <p:bldP spid="26629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Tit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82613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sz="2800" b="1" dirty="0"/>
              <a:t>Peralatan Komunikasi </a:t>
            </a:r>
            <a:r>
              <a:rPr lang="en-US" altLang="en-US" sz="2800" b="1" i="1" dirty="0"/>
              <a:t>(Communication Device)</a:t>
            </a:r>
            <a:br>
              <a:rPr lang="en-US" altLang="en-US" sz="2800" b="1" i="1" dirty="0"/>
            </a:br>
            <a:endParaRPr lang="en-US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60575"/>
            <a:ext cx="6840538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id-ID" kern="1200" cap="none" spc="0" normalizeH="0" baseline="0" noProof="0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Peralatan yang mampu mengkonversi data menjadi signal dan diteruskan melalui media komunikasi</a:t>
            </a:r>
            <a:endParaRPr kumimoji="0" lang="id-ID" kern="1200" cap="none" spc="0" normalizeH="0" baseline="0" noProof="0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id-ID" kern="1200" cap="none" spc="0" normalizeH="0" baseline="0" noProof="0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id-ID" kern="1200" cap="none" spc="0" normalizeH="0" baseline="0" noProof="0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id-ID" kern="1200" cap="none" spc="0" normalizeH="0" baseline="0" noProof="0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Modem</a:t>
            </a:r>
            <a:endParaRPr kumimoji="0" lang="id-ID" kern="1200" cap="none" spc="0" normalizeH="0" baseline="0" noProof="0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id-ID" kern="1200" cap="none" spc="0" normalizeH="0" baseline="0" noProof="0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Routers</a:t>
            </a:r>
            <a:endParaRPr kumimoji="0" lang="id-ID" kern="1200" cap="none" spc="0" normalizeH="0" baseline="0" noProof="0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id-ID" kern="1200" cap="none" spc="0" normalizeH="0" baseline="0" noProof="0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Switches</a:t>
            </a:r>
            <a:endParaRPr kumimoji="0" lang="id-ID" kern="1200" cap="none" spc="0" normalizeH="0" baseline="0" noProof="0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id-ID" kern="1200" cap="none" spc="0" normalizeH="0" baseline="0" noProof="0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Network Interface Card</a:t>
            </a:r>
            <a:endParaRPr kumimoji="0" lang="id-ID" kern="1200" cap="none" spc="0" normalizeH="0" baseline="0" noProof="0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id-ID" kern="1200" cap="none" spc="0" normalizeH="0" baseline="0" noProof="0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USB Wifi</a:t>
            </a:r>
            <a:endParaRPr kumimoji="0" lang="id-ID" kern="1200" cap="none" spc="0" normalizeH="0" baseline="0" noProof="0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 typeface="Wingdings" panose="05000000000000000000" pitchFamily="2" charset="2"/>
              <a:buChar char="q"/>
              <a:defRPr/>
            </a:pPr>
            <a:endParaRPr kumimoji="0" lang="id-ID" kern="1200" cap="none" spc="0" normalizeH="0" baseline="0" noProof="0" dirty="0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5017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0" y="3357563"/>
            <a:ext cx="3959225" cy="187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id-ID" altLang="x-none" b="1" dirty="0"/>
              <a:t>Data Base</a:t>
            </a:r>
            <a:endParaRPr lang="id-ID" altLang="x-none" b="1" dirty="0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id-ID" altLang="x-none" sz="2400" dirty="0"/>
              <a:t>Merupakan kumpulan data yang telah di organisir terstruktur menggunakan teknik pemodelan formal database serta disimpan dan di akses secara elektronik dari sistem komputer.</a:t>
            </a:r>
            <a:endParaRPr lang="id-ID" altLang="x-none" sz="2400" dirty="0"/>
          </a:p>
          <a:p>
            <a:r>
              <a:rPr lang="id-ID" altLang="x-none" sz="2400" dirty="0"/>
              <a:t>Standar Pengorganisasian menggunakan konsep sistem manajemen basis data (</a:t>
            </a:r>
            <a:r>
              <a:rPr lang="id-ID" altLang="x-none" sz="2400" i="1" dirty="0"/>
              <a:t>database management system) dan juga menggunakan query</a:t>
            </a:r>
            <a:r>
              <a:rPr lang="en-US" altLang="zh-CN" sz="2400" dirty="0"/>
              <a:t>.</a:t>
            </a:r>
            <a:endParaRPr lang="id-ID" altLang="x-none" sz="2400" dirty="0"/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8988" y="4132263"/>
            <a:ext cx="5400675" cy="1944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4" name="TextBox 4"/>
          <p:cNvSpPr txBox="1"/>
          <p:nvPr/>
        </p:nvSpPr>
        <p:spPr>
          <a:xfrm>
            <a:off x="2054225" y="6103938"/>
            <a:ext cx="1108075" cy="231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sz="900" dirty="0">
                <a:latin typeface="Arial" panose="020B0604020202020204" pitchFamily="34" charset="0"/>
              </a:rPr>
              <a:t>www.wenso.co.uk</a:t>
            </a:r>
            <a:endParaRPr lang="id-ID" altLang="x-none" sz="9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id-ID" altLang="x-none" dirty="0"/>
              <a:t>Database schema </a:t>
            </a:r>
            <a:endParaRPr lang="id-ID" altLang="x-none" dirty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A </a:t>
            </a:r>
            <a:r>
              <a:rPr lang="en-US" altLang="zh-CN" i="1" dirty="0"/>
              <a:t>database schema</a:t>
            </a:r>
            <a:r>
              <a:rPr lang="en-US" altLang="zh-CN" dirty="0"/>
              <a:t> </a:t>
            </a:r>
            <a:r>
              <a:rPr lang="id-ID" altLang="x-none" dirty="0"/>
              <a:t>adalah koleksi dari </a:t>
            </a:r>
            <a:r>
              <a:rPr lang="en-US" altLang="zh-CN" dirty="0"/>
              <a:t> </a:t>
            </a:r>
            <a:r>
              <a:rPr lang="en-US" altLang="zh-CN" dirty="0">
                <a:hlinkClick r:id="rId1"/>
              </a:rPr>
              <a:t>metadata </a:t>
            </a:r>
            <a:r>
              <a:rPr lang="id-ID" altLang="x-none" dirty="0"/>
              <a:t>yang menggambarkan relasi diantara objek dan informasi dalam d</a:t>
            </a:r>
            <a:r>
              <a:rPr lang="en-US" altLang="zh-CN" dirty="0"/>
              <a:t>atabase. </a:t>
            </a:r>
            <a:endParaRPr lang="id-ID" altLang="x-none" dirty="0"/>
          </a:p>
          <a:p>
            <a:r>
              <a:rPr lang="id-ID" altLang="x-none" dirty="0"/>
              <a:t>Schema dideskripsikan sebagai kotak yang dapat meyimpan tabel, prosedur views dan semua aset data yang saling berelasi</a:t>
            </a:r>
            <a:endParaRPr lang="id-ID" altLang="x-non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id-ID" altLang="x-none" dirty="0"/>
              <a:t>Database schema</a:t>
            </a:r>
            <a:endParaRPr lang="id-ID" altLang="x-none" dirty="0"/>
          </a:p>
        </p:txBody>
      </p:sp>
      <p:sp>
        <p:nvSpPr>
          <p:cNvPr id="53250" name="TextBox 4"/>
          <p:cNvSpPr txBox="1"/>
          <p:nvPr/>
        </p:nvSpPr>
        <p:spPr>
          <a:xfrm>
            <a:off x="896938" y="4029075"/>
            <a:ext cx="1101725" cy="231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id-ID" altLang="x-none" sz="900" dirty="0">
                <a:latin typeface="Arial" panose="020B0604020202020204" pitchFamily="34" charset="0"/>
              </a:rPr>
              <a:t>www.livewire.com</a:t>
            </a:r>
            <a:endParaRPr lang="id-ID" altLang="x-none" sz="900" dirty="0">
              <a:latin typeface="Arial" panose="020B0604020202020204" pitchFamily="34" charset="0"/>
            </a:endParaRPr>
          </a:p>
        </p:txBody>
      </p:sp>
      <p:pic>
        <p:nvPicPr>
          <p:cNvPr id="5325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238" y="1412875"/>
            <a:ext cx="7343775" cy="402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d-ID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S</a:t>
            </a: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istem komputer</a:t>
            </a:r>
            <a:endParaRPr kumimoji="0" lang="en-US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adalah elemen-elemen komputer </a:t>
            </a: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yakni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Hardware, software, brainware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yang saling berhubungan (terintegrasi) dan saling berinteraksi untuk melakukan pengolahan data dengan tujuan menghasilkan informasi</a:t>
            </a: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.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701675" y="398463"/>
            <a:ext cx="8229600" cy="582612"/>
          </a:xfrm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id-ID" altLang="x-none" sz="3200" dirty="0"/>
              <a:t>Personnel Information Management  (PIM)</a:t>
            </a:r>
            <a:endParaRPr lang="id-ID" altLang="x-non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 aktivitas yang 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dilakukan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orang atau staf  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 memperoleh, mengatur, memelihara, mengambil, dan menggunakan item informasi pribadi seperti dokumen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(berbasis kertas dan 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digital), halaman web, dan pesan email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yang digunakan untuk menyelesaikan tugas sehari-hari 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 memenuhi berbagai peran seseorang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 kehidupan sehari hari seperti sebagai orang tua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karyawan, 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anggota komunitas,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dll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7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4240213"/>
            <a:ext cx="5145087" cy="2217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Rectangle 4"/>
          <p:cNvSpPr/>
          <p:nvPr/>
        </p:nvSpPr>
        <p:spPr>
          <a:xfrm>
            <a:off x="1042988" y="6438900"/>
            <a:ext cx="4572000" cy="247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id-ID" altLang="x-none" sz="1000" dirty="0">
                <a:latin typeface="Arial" panose="020B0604020202020204" pitchFamily="34" charset="0"/>
                <a:hlinkClick r:id="rId2"/>
              </a:rPr>
              <a:t>https://simplypersonnelcouk.azurewebsites.net/hris/</a:t>
            </a:r>
            <a:endParaRPr lang="id-ID" altLang="x-none" sz="1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id-ID" altLang="x-none" sz="2400" dirty="0"/>
              <a:t>Konsep Personnel Information Management</a:t>
            </a:r>
            <a:endParaRPr lang="id-ID" altLang="x-non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PIM mempertimbangkan metode yang digunakan untuk menyimpan dan mengatur informasi dan juga berkaitan dengan bagaimana orang mengambil informasi dari koleksi mereka untuk digunakan kembali. 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Misalnya, pekerja kantor mungkin menemukan kembali dokumen fisik dengan mengingat nama proyek dan kemudian menemukan folder yang sesuai dengan pencarian alfabet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 sistem komputer dengan sistem file hirarkis, seseorang mungkin perlu mengingat folder tingkat atas di mana dokumen berada, dan kemudian menelusuri isi folder untuk menavigasi ke dokumen yang diinginkan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memiliki  metode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tambahan untuk menemukan 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kembali email lama seperti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pencarian yang dikelompokkan (mis., Pencarian berdasarkan pengirim, subjek, tanggal).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Manfaat Komputer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35975" cy="4464050"/>
          </a:xfrm>
        </p:spPr>
        <p:txBody>
          <a:bodyPr vert="horz" wrap="square" lIns="91440" tIns="45720" rIns="91440" bIns="45720" numCol="1" rtlCol="0" anchor="t" anchorCtr="0" compatLnSpc="1">
            <a:normAutofit fontScale="800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AutoNum type="arabicPeriod"/>
              <a:defRPr/>
            </a:pPr>
            <a:r>
              <a:rPr kumimoji="0" lang="id-ID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Bidang Pendidikan</a:t>
            </a:r>
            <a:endParaRPr kumimoji="0" lang="en-US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enggunaan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alat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pembelajaran</a:t>
            </a:r>
            <a:endParaRPr kumimoji="0" lang="id-ID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dikenali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CBE (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Based Education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Peranan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pendidikan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menurut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Robert Taylor 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TUTOR :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pengajar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melalui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pendekatan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pengajaran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berbantukan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endParaRPr kumimoji="0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 :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alat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memudahkan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proses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pengajaran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pembelajaran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pengolahan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proses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pembelajaran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pengolahan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siswa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penjadwalan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beasiswa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sebagainya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endParaRPr kumimoji="0" lang="en-US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TUTEE :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berperanan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alat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diajar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bisa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Tanya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jawab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dialog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biasa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disebut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CAI (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Assist Instruction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r>
              <a:rPr kumimoji="0" lang="id-ID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endParaRPr kumimoji="0" lang="id-ID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e-library, e-learning, teleconference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Manfaat Komputer</a:t>
            </a:r>
            <a:endParaRPr lang="en-US" alt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9538"/>
            <a:ext cx="8435975" cy="4464050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AutoNum type="arabicPeriod" startAt="2"/>
              <a:defRPr/>
            </a:pP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Bidang</a:t>
            </a: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Industri</a:t>
            </a: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Manufaktur</a:t>
            </a:r>
            <a:r>
              <a:rPr kumimoji="0" lang="id-ID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digunakan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mengontrol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mesin-mesin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produksi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ketepatan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tinggi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misalnya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CNC (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Numerical </a:t>
            </a:r>
            <a:r>
              <a:rPr kumimoji="0" lang="en-US" alt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Contor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pengawasan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numeric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perhitungan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 (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Aided Manufacture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CAD (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Aided Design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: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merancang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desain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produk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dikeluarkan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pabrik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mesin-mesin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garmen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dilengkapi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kontrol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misalnya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pewarnaan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membuat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border,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sebagainya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 yang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secara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otomatis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kerja-kerja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tertentu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dikontrol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852988"/>
          </a:xfrm>
          <a:ln/>
        </p:spPr>
        <p:txBody>
          <a:bodyPr vert="horz" wrap="square" lIns="91440" tIns="45720" rIns="91440" bIns="45720" anchor="t"/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FontTx/>
              <a:buAutoNum type="arabicPeriod" startAt="3"/>
            </a:pPr>
            <a:r>
              <a:rPr lang="en-US" altLang="en-US" sz="2600" b="1" dirty="0">
                <a:solidFill>
                  <a:srgbClr val="0000FF"/>
                </a:solidFill>
              </a:rPr>
              <a:t>Bidang Bisnis dan Perbankan</a:t>
            </a:r>
            <a:endParaRPr lang="en-US" altLang="en-US" sz="2600" b="1" dirty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None/>
            </a:pPr>
            <a:r>
              <a:rPr lang="en-US" altLang="en-US" sz="2000" dirty="0"/>
              <a:t>	Perdagangan barang maupun jasa komputer akan sangat penting untuk  kegiatan transaksi baik rutin, periodik, maupun insidentil dan menyediakan informasi dengan cepat dan tepat.</a:t>
            </a:r>
            <a:endParaRPr lang="en-US" altLang="en-US" sz="2000" dirty="0"/>
          </a:p>
          <a:p>
            <a:pPr marL="381000" indent="-381000" eaLnBrk="1" hangingPunct="1">
              <a:lnSpc>
                <a:spcPct val="80000"/>
              </a:lnSpc>
              <a:buNone/>
            </a:pPr>
            <a:endParaRPr lang="en-US" altLang="en-US" sz="2000" dirty="0"/>
          </a:p>
          <a:p>
            <a:pPr marL="800100" lvl="1" indent="-342900"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dirty="0"/>
              <a:t>Sistem Informasi Manajemen (SIM)</a:t>
            </a:r>
            <a:endParaRPr lang="en-US" altLang="en-US" sz="2000" dirty="0"/>
          </a:p>
          <a:p>
            <a:pPr marL="800100" lvl="1" indent="-342900"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i="1" dirty="0"/>
              <a:t>M</a:t>
            </a:r>
            <a:r>
              <a:rPr lang="en-US" altLang="en-US" sz="2000" dirty="0"/>
              <a:t>esin cash register (mesin kasir) yang dilengkapi dengan kontrol komputer sehingga mesin tersebut dapat dikontrol oleh pihak manajer</a:t>
            </a:r>
            <a:endParaRPr lang="en-US" altLang="en-US" sz="2000" dirty="0"/>
          </a:p>
          <a:p>
            <a:pPr marL="800100" lvl="1" indent="-342900"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i="1" dirty="0"/>
              <a:t>Scanning barcode</a:t>
            </a:r>
            <a:r>
              <a:rPr lang="en-US" altLang="en-US" sz="2000" dirty="0"/>
              <a:t> kode barang dagangan, menghitung rugi laba, inventori dan sebagainya.</a:t>
            </a:r>
            <a:r>
              <a:rPr lang="en-US" altLang="en-US" sz="1800" dirty="0"/>
              <a:t> </a:t>
            </a:r>
            <a:endParaRPr lang="en-US" altLang="en-US" sz="1800" dirty="0"/>
          </a:p>
          <a:p>
            <a:pPr marL="800100" lvl="1" indent="-342900" eaLnBrk="1" hangingPunct="1">
              <a:lnSpc>
                <a:spcPct val="80000"/>
              </a:lnSpc>
              <a:buNone/>
            </a:pPr>
            <a:endParaRPr lang="en-US" altLang="en-US" sz="1800" dirty="0"/>
          </a:p>
          <a:p>
            <a:pPr marL="800100" lvl="1" indent="-342900" eaLnBrk="1" hangingPunct="1">
              <a:lnSpc>
                <a:spcPct val="80000"/>
              </a:lnSpc>
              <a:buNone/>
            </a:pPr>
            <a:r>
              <a:rPr lang="id-ID" altLang="en-US" sz="2200" dirty="0"/>
              <a:t>Di bidang perbankan</a:t>
            </a:r>
            <a:endParaRPr lang="en-US" altLang="en-US" sz="2200" dirty="0"/>
          </a:p>
          <a:p>
            <a:pPr marL="800100" lvl="1" indent="-342900" eaLnBrk="1" hangingPunct="1">
              <a:lnSpc>
                <a:spcPct val="80000"/>
              </a:lnSpc>
              <a:buFontTx/>
              <a:buChar char="-"/>
            </a:pPr>
            <a:r>
              <a:rPr lang="id-ID" altLang="en-US" sz="2200" dirty="0"/>
              <a:t>Penghitungan keuangan</a:t>
            </a:r>
            <a:r>
              <a:rPr lang="en-US" altLang="en-US" sz="2200" dirty="0"/>
              <a:t> dan</a:t>
            </a:r>
            <a:r>
              <a:rPr lang="id-ID" altLang="en-US" sz="2200" dirty="0"/>
              <a:t> bunga</a:t>
            </a:r>
            <a:endParaRPr lang="en-US" altLang="en-US" sz="2200" dirty="0"/>
          </a:p>
          <a:p>
            <a:pPr marL="800100" lvl="1" indent="-342900" eaLnBrk="1" hangingPunct="1">
              <a:lnSpc>
                <a:spcPct val="80000"/>
              </a:lnSpc>
              <a:buFontTx/>
              <a:buChar char="-"/>
            </a:pPr>
            <a:r>
              <a:rPr lang="en-US" altLang="en-US" sz="2200" dirty="0"/>
              <a:t>L</a:t>
            </a:r>
            <a:r>
              <a:rPr lang="id-ID" altLang="en-US" sz="2200" dirty="0"/>
              <a:t>ayanan keuangan seperti e-banking, e-cash, ATM</a:t>
            </a:r>
            <a:endParaRPr lang="en-US" altLang="en-US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white">
          <a:xfrm>
            <a:off x="381000" y="3048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Manfaat Komputer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Manfaat Komputer</a:t>
            </a:r>
            <a:endParaRPr lang="en-US" altLang="en-US" dirty="0"/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317500" y="1533525"/>
            <a:ext cx="8507413" cy="4608513"/>
          </a:xfrm>
          <a:ln/>
        </p:spPr>
        <p:txBody>
          <a:bodyPr vert="horz" wrap="square" lIns="91440" tIns="45720" rIns="91440" bIns="45720" anchor="t"/>
          <a:p>
            <a:pPr marL="609600" indent="-609600" eaLnBrk="1" hangingPunct="1">
              <a:lnSpc>
                <a:spcPct val="80000"/>
              </a:lnSpc>
              <a:buClr>
                <a:srgbClr val="0000FF"/>
              </a:buClr>
              <a:buFontTx/>
              <a:buAutoNum type="arabicPeriod" startAt="4"/>
            </a:pPr>
            <a:r>
              <a:rPr lang="id-ID" altLang="en-US" b="1" dirty="0">
                <a:solidFill>
                  <a:srgbClr val="0000FF"/>
                </a:solidFill>
              </a:rPr>
              <a:t>Bidang Teknik dan  Ilmu Pengetahuan</a:t>
            </a:r>
            <a:endParaRPr lang="en-US" altLang="en-US" b="1" dirty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id-ID" altLang="en-US" sz="2000" dirty="0"/>
              <a:t>Komputer sangat bermanfaat untuk perhitungan-perhitungan yang sulit dan  membutuhkan presisi tinggi yang tidak mungkin dilakukan oleh manusia.</a:t>
            </a:r>
            <a:r>
              <a:rPr lang="en-US" altLang="en-US" sz="2000" dirty="0"/>
              <a:t> Misalnya:</a:t>
            </a: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en-US" sz="1200" dirty="0"/>
          </a:p>
          <a:p>
            <a:pPr marL="990600" lvl="1" indent="-533400" eaLnBrk="1" hangingPunct="1">
              <a:lnSpc>
                <a:spcPct val="80000"/>
              </a:lnSpc>
              <a:buFontTx/>
              <a:buChar char="-"/>
            </a:pPr>
            <a:r>
              <a:rPr lang="en-US" altLang="en-US" sz="1800" dirty="0"/>
              <a:t>K</a:t>
            </a:r>
            <a:r>
              <a:rPr lang="id-ID" altLang="en-US" sz="1800" dirty="0"/>
              <a:t>eperluan penelitian dan riset</a:t>
            </a:r>
            <a:r>
              <a:rPr lang="en-US" altLang="en-US" sz="1800" dirty="0"/>
              <a:t> melalui </a:t>
            </a:r>
            <a:r>
              <a:rPr lang="id-ID" altLang="en-US" sz="1800" dirty="0"/>
              <a:t>simulasi dengan komputer</a:t>
            </a:r>
            <a:endParaRPr lang="en-US" altLang="en-US" sz="1800" dirty="0"/>
          </a:p>
          <a:p>
            <a:pPr marL="990600" lvl="1" indent="-533400" eaLnBrk="1" hangingPunct="1">
              <a:lnSpc>
                <a:spcPct val="80000"/>
              </a:lnSpc>
              <a:buFontTx/>
              <a:buChar char="-"/>
            </a:pPr>
            <a:r>
              <a:rPr lang="id-ID" altLang="en-US" sz="1800" dirty="0"/>
              <a:t>membuat model reaktor nuklir</a:t>
            </a:r>
            <a:endParaRPr lang="en-US" altLang="en-US" sz="1800" dirty="0"/>
          </a:p>
          <a:p>
            <a:pPr marL="990600" lvl="1" indent="-533400" eaLnBrk="1" hangingPunct="1">
              <a:lnSpc>
                <a:spcPct val="80000"/>
              </a:lnSpc>
              <a:buFontTx/>
              <a:buChar char="-"/>
            </a:pPr>
            <a:r>
              <a:rPr lang="id-ID" altLang="en-US" sz="1800" dirty="0"/>
              <a:t>membuat model-model atom dan molekul</a:t>
            </a:r>
            <a:endParaRPr lang="en-US" altLang="en-US" sz="1800" dirty="0"/>
          </a:p>
          <a:p>
            <a:pPr marL="990600" lvl="1" indent="-533400" eaLnBrk="1" hangingPunct="1">
              <a:lnSpc>
                <a:spcPct val="80000"/>
              </a:lnSpc>
              <a:buFontTx/>
              <a:buChar char="-"/>
            </a:pPr>
            <a:r>
              <a:rPr lang="id-ID" altLang="en-US" sz="1800" dirty="0"/>
              <a:t>mempelajari keadaan struktur tanah, keadaan angin, cuaca, dan sebagainya.</a:t>
            </a:r>
            <a:endParaRPr lang="en-US" altLang="en-US" sz="1800" dirty="0"/>
          </a:p>
          <a:p>
            <a:pPr marL="990600" lvl="1" indent="-533400" eaLnBrk="1" hangingPunct="1">
              <a:lnSpc>
                <a:spcPct val="80000"/>
              </a:lnSpc>
              <a:buFontTx/>
              <a:buChar char="-"/>
            </a:pPr>
            <a:endParaRPr lang="id-ID" altLang="en-US" sz="18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d-ID" altLang="en-US" sz="2000" dirty="0"/>
              <a:t>Dalam bidang bioteknologi, peralatan-peralatan kultur telah banyak yang dilengkapi dengan kontrol komputer untuk mengusahakan ketelitian kerja pada ruang steril. </a:t>
            </a: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d-ID" altLang="en-US" sz="2000" dirty="0"/>
              <a:t>Pada bidang teknik sipil komputer digunakan untuk menghitung presisi dan kekuatan kunstruksi bangunan, bidang arsitektur komputer digunakan untuk mensimulasi gambar-gambar ruang secara tiga dimensi. </a:t>
            </a:r>
            <a:endParaRPr lang="id-ID" altLang="en-US" sz="20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Manfaat Komputer</a:t>
            </a:r>
            <a:endParaRPr lang="en-US" altLang="en-US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49500"/>
            <a:ext cx="8435975" cy="424815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AutoNum type="arabicPeriod" startAt="5"/>
              <a:defRPr/>
            </a:pPr>
            <a:r>
              <a:rPr kumimoji="0" lang="nb-NO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Bidang Entertainment dan Games</a:t>
            </a:r>
            <a:endParaRPr kumimoji="0" lang="nb-NO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b-NO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Bidang entertainment misalnya untuk pembuatan animasi, periklanan, settting, bahkan untuk bermain musik. </a:t>
            </a:r>
            <a:endParaRPr kumimoji="0" lang="nb-NO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nb-NO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b-NO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 bidang Permainan komputer bisa digunakan untuk permainan (</a:t>
            </a:r>
            <a:r>
              <a:rPr kumimoji="0" lang="nb-NO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games</a:t>
            </a:r>
            <a:r>
              <a:rPr kumimoji="0" lang="nb-NO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tiga dimensi (3D) dilengkapi dengan audiovisual yang menarik dan memberikan </a:t>
            </a:r>
            <a:r>
              <a:rPr kumimoji="0" lang="nb-NO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 efect</a:t>
            </a:r>
            <a:r>
              <a:rPr kumimoji="0" lang="nb-NO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Manfaat Komputer</a:t>
            </a:r>
            <a:endParaRPr lang="en-US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76475"/>
            <a:ext cx="8435975" cy="4321175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AutoNum type="arabicPeriod" startAt="6"/>
              <a:defRPr/>
            </a:pPr>
            <a:r>
              <a:rPr kumimoji="0" lang="nb-NO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Bidang Komunikasi Jaringan Global (Internet)</a:t>
            </a:r>
            <a:endParaRPr kumimoji="0" lang="nb-NO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Segala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sesuatu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dibutuhkan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tersedia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pada internet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baik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gratis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maupun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membayar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internet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manusia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bisa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komunikasi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gambar, video,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suara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bahkan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komunikasi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audiovisual secara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langsung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Pengguna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internet bisa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mencari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saja yang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dibutuhkan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misalnya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berita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buku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dan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perpustakaan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kencan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dan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perjodohan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belanja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on-line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" alt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chatting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memutar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radio,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musik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bermain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games,saling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menukar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dan data (</a:t>
            </a:r>
            <a:r>
              <a:rPr kumimoji="0" lang="es-E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mail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konsultasi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" alt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pooling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periklanan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dan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bahkan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merusak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orang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lain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jarak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jauh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pesan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kamar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hotel,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tiket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pesawat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dan </a:t>
            </a:r>
            <a:r>
              <a:rPr kumimoji="0" lang="es-E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sebagainya</a:t>
            </a:r>
            <a:r>
              <a:rPr kumimoji="0" lang="es-E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Kemampuan Komputer</a:t>
            </a:r>
            <a:endParaRPr lang="en-US" alt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8435975" cy="4105275"/>
          </a:xfrm>
        </p:spPr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Kemampuan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utama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dimiliki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kecepatan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ketepatan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mengolah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menghasilkan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Kemampuan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kapasitas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penyimpanan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memori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simpanan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luar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hard</a:t>
            </a:r>
            <a:r>
              <a:rPr kumimoji="0" lang="id-ID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disk 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Kecepatan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mengirim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format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apapun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antar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wilayah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lokal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regional,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maupun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global.</a:t>
            </a:r>
            <a:r>
              <a:rPr kumimoji="0" lang="id-ID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3"/>
          <p:cNvSpPr>
            <a:spLocks noGrp="1"/>
          </p:cNvSpPr>
          <p:nvPr>
            <p:ph type="title"/>
          </p:nvPr>
        </p:nvSpPr>
        <p:spPr>
          <a:xfrm>
            <a:off x="341313" y="0"/>
            <a:ext cx="8497887" cy="1138238"/>
          </a:xfrm>
          <a:ln/>
        </p:spPr>
        <p:txBody>
          <a:bodyPr vert="horz" wrap="square" lIns="91440" tIns="45720" rIns="91440" bIns="45720" anchor="ctr"/>
          <a:p>
            <a:pPr marL="762000" indent="-762000" eaLnBrk="1" hangingPunct="1">
              <a:buFontTx/>
              <a:buAutoNum type="arabicPeriod"/>
            </a:pPr>
            <a:r>
              <a:rPr lang="en-US" altLang="en-US" sz="2400" b="1" dirty="0"/>
              <a:t>kecepatan dan ketepatan dalam mengolah data </a:t>
            </a:r>
            <a:endParaRPr lang="en-US" altLang="en-US" sz="2400" b="1" dirty="0"/>
          </a:p>
        </p:txBody>
      </p:sp>
      <p:sp>
        <p:nvSpPr>
          <p:cNvPr id="65538" name="Rectangle 2"/>
          <p:cNvSpPr>
            <a:spLocks noGrp="1"/>
          </p:cNvSpPr>
          <p:nvPr>
            <p:ph idx="1"/>
          </p:nvPr>
        </p:nvSpPr>
        <p:spPr>
          <a:xfrm>
            <a:off x="495300" y="909638"/>
            <a:ext cx="8435975" cy="5040312"/>
          </a:xfrm>
          <a:ln/>
        </p:spPr>
        <p:txBody>
          <a:bodyPr vert="horz" wrap="square" lIns="91440" tIns="45720" rIns="91440" bIns="45720" anchor="t"/>
          <a:p>
            <a:pPr marL="609600" indent="-609600" eaLnBrk="1" hangingPunct="1">
              <a:spcBef>
                <a:spcPct val="0"/>
              </a:spcBef>
              <a:buNone/>
            </a:pPr>
            <a:r>
              <a:rPr lang="en-US" altLang="en-US" b="1" dirty="0"/>
              <a:t>Kecepatan akses data</a:t>
            </a:r>
            <a:r>
              <a:rPr lang="en-US" altLang="en-US" dirty="0"/>
              <a:t> dalam sebuah operasi komputer dinyatakan dalam satuan seperti </a:t>
            </a:r>
            <a:r>
              <a:rPr lang="en-US" altLang="en-US" i="1" dirty="0"/>
              <a:t>Millisecond (ms), Microsecond (ms), Nanosecond (ns), Picosecond (ps)</a:t>
            </a:r>
            <a:r>
              <a:rPr lang="en-US" altLang="en-US" dirty="0"/>
              <a:t>. Satuan </a:t>
            </a:r>
            <a:r>
              <a:rPr lang="en-US" altLang="en-US" i="1" dirty="0"/>
              <a:t>Picosecond (ps)</a:t>
            </a:r>
            <a:r>
              <a:rPr lang="en-US" altLang="en-US" dirty="0"/>
              <a:t> merupakan satuan waktu yang paling cepat dalam sebuah akses komputer.</a:t>
            </a:r>
            <a:endParaRPr lang="en-US" altLang="en-US" dirty="0"/>
          </a:p>
        </p:txBody>
      </p:sp>
      <p:pic>
        <p:nvPicPr>
          <p:cNvPr id="65539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612" t="45178" r="24919" b="23900"/>
          <a:stretch>
            <a:fillRect/>
          </a:stretch>
        </p:blipFill>
        <p:spPr>
          <a:xfrm>
            <a:off x="250825" y="4514850"/>
            <a:ext cx="8680450" cy="271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355725"/>
            <a:ext cx="8229600" cy="2841625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 bekerja dengan aturan-aturan tertentu yang membutuhkan program sebagai perangkat lunaknya dan </a:t>
            </a:r>
            <a:r>
              <a:rPr kumimoji="0" lang="id-ID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manusia (</a:t>
            </a:r>
            <a:r>
              <a:rPr kumimoji="0" sz="2800" b="1" i="1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brainware</a:t>
            </a:r>
            <a:r>
              <a:rPr kumimoji="0" lang="id-ID" sz="2800" b="1" i="1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sebagai pengendalinya.</a:t>
            </a:r>
            <a:endParaRPr kumimoji="0" sz="28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Proses kerja komputer mengalami suatu siklus, yaitu </a:t>
            </a:r>
            <a:r>
              <a:rPr kumimoji="0" sz="2800" b="1" i="1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input – proses – output</a:t>
            </a: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secara berulang.</a:t>
            </a:r>
            <a:endParaRPr kumimoji="0" sz="28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Input </a:t>
            </a:r>
            <a:r>
              <a:rPr kumimoji="0" lang="id-ID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lalu</a:t>
            </a: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diproses oleh komputer </a:t>
            </a:r>
            <a:r>
              <a:rPr kumimoji="0" lang="id-ID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menjadi</a:t>
            </a: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bilangan biner yaitu bilangan 0 dan 1</a:t>
            </a:r>
            <a:r>
              <a:rPr kumimoji="0" lang="id-ID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.</a:t>
            </a: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id-ID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Setelah di proses k</a:t>
            </a: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emudian </a:t>
            </a:r>
            <a:r>
              <a:rPr kumimoji="0" lang="id-ID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menjadi </a:t>
            </a:r>
            <a:r>
              <a:rPr kumimoji="0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informasi.</a:t>
            </a:r>
            <a:endParaRPr kumimoji="0" sz="28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28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18" name="Text Box 1"/>
          <p:cNvSpPr txBox="1"/>
          <p:nvPr/>
        </p:nvSpPr>
        <p:spPr>
          <a:xfrm>
            <a:off x="785813" y="379413"/>
            <a:ext cx="5564187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altLang="en-US" sz="3600" b="1">
                <a:latin typeface="Arial" panose="020B0604020202020204" pitchFamily="34" charset="0"/>
              </a:rPr>
              <a:t>Prinsip Kerja Komputer</a:t>
            </a:r>
            <a:endParaRPr lang="id-ID" altLang="en-US" sz="3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3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3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3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43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46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43">
                                            <p:txEl>
                                              <p:charRg st="146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43">
                                            <p:txEl>
                                              <p:charRg st="146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43">
                                            <p:txEl>
                                              <p:charRg st="146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43">
                                            <p:txEl>
                                              <p:charRg st="146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39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43">
                                            <p:txEl>
                                              <p:charRg st="239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243">
                                            <p:txEl>
                                              <p:charRg st="239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243">
                                            <p:txEl>
                                              <p:charRg st="239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243">
                                            <p:txEl>
                                              <p:charRg st="239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3"/>
          <p:cNvSpPr>
            <a:spLocks noGrp="1"/>
          </p:cNvSpPr>
          <p:nvPr>
            <p:ph type="title"/>
          </p:nvPr>
        </p:nvSpPr>
        <p:spPr>
          <a:xfrm>
            <a:off x="395288" y="274638"/>
            <a:ext cx="8497887" cy="706437"/>
          </a:xfrm>
          <a:ln/>
        </p:spPr>
        <p:txBody>
          <a:bodyPr vert="horz" wrap="square" lIns="91440" tIns="45720" rIns="91440" bIns="45720" anchor="ctr"/>
          <a:p>
            <a:pPr marL="762000" indent="-762000" eaLnBrk="1" hangingPunct="1">
              <a:buFontTx/>
              <a:buAutoNum type="arabicPeriod" startAt="2"/>
            </a:pPr>
            <a:r>
              <a:rPr lang="en-US" altLang="en-US" sz="2400" b="1" dirty="0"/>
              <a:t>Kemampuan kapasitas penyimpanan data</a:t>
            </a:r>
            <a:endParaRPr lang="en-US" altLang="en-US" sz="2400" b="1" dirty="0"/>
          </a:p>
        </p:txBody>
      </p:sp>
      <p:sp>
        <p:nvSpPr>
          <p:cNvPr id="66562" name="Rectangle 2"/>
          <p:cNvSpPr>
            <a:spLocks noGrp="1"/>
          </p:cNvSpPr>
          <p:nvPr>
            <p:ph idx="1"/>
          </p:nvPr>
        </p:nvSpPr>
        <p:spPr>
          <a:xfrm>
            <a:off x="539750" y="1268413"/>
            <a:ext cx="8435975" cy="5040312"/>
          </a:xfrm>
          <a:ln/>
        </p:spPr>
        <p:txBody>
          <a:bodyPr vert="horz" wrap="square" lIns="91440" tIns="45720" rIns="91440" bIns="45720" anchor="t"/>
          <a:p>
            <a:pPr marL="609600" indent="-609600" eaLnBrk="1" hangingPunct="1">
              <a:spcBef>
                <a:spcPct val="0"/>
              </a:spcBef>
              <a:buNone/>
            </a:pPr>
            <a:r>
              <a:rPr lang="en-US" altLang="en-US" dirty="0"/>
              <a:t>	</a:t>
            </a:r>
            <a:r>
              <a:rPr lang="id-ID" altLang="en-US" dirty="0"/>
              <a:t>S</a:t>
            </a:r>
            <a:r>
              <a:rPr lang="en-US" altLang="en-US" dirty="0"/>
              <a:t>atuan kapasitas penyimpanan (</a:t>
            </a:r>
            <a:r>
              <a:rPr lang="en-US" altLang="en-US" i="1" dirty="0"/>
              <a:t>memory</a:t>
            </a:r>
            <a:r>
              <a:rPr lang="en-US" altLang="en-US" dirty="0"/>
              <a:t>) yang bisa dinyatakan seperti table 1.2. dibawah. Saat ini penyimpanan luar seperti </a:t>
            </a:r>
            <a:r>
              <a:rPr lang="en-US" altLang="en-US" i="1" dirty="0"/>
              <a:t>harddisk</a:t>
            </a:r>
            <a:r>
              <a:rPr lang="en-US" altLang="en-US" dirty="0"/>
              <a:t> telah diproduksi dengan kapasitas memori ratusan GB (G</a:t>
            </a:r>
            <a:r>
              <a:rPr lang="id-ID" altLang="en-US" dirty="0"/>
              <a:t>i</a:t>
            </a:r>
            <a:r>
              <a:rPr lang="en-US" altLang="en-US" dirty="0"/>
              <a:t>gaByte) </a:t>
            </a:r>
            <a:r>
              <a:rPr lang="id-ID" altLang="en-US" dirty="0"/>
              <a:t>atau Tera</a:t>
            </a:r>
            <a:r>
              <a:rPr lang="en-US" altLang="en-US" dirty="0"/>
              <a:t>.</a:t>
            </a:r>
            <a:endParaRPr lang="en-US" altLang="en-US" dirty="0"/>
          </a:p>
        </p:txBody>
      </p:sp>
      <p:pic>
        <p:nvPicPr>
          <p:cNvPr id="66563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612" t="35168" r="22957" b="31027"/>
          <a:stretch>
            <a:fillRect/>
          </a:stretch>
        </p:blipFill>
        <p:spPr>
          <a:xfrm>
            <a:off x="539750" y="4194175"/>
            <a:ext cx="8280400" cy="2478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1484313"/>
            <a:ext cx="8763000" cy="6397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Berdasarkan</a:t>
            </a:r>
            <a:r>
              <a:rPr kumimoji="0" lang="en-US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yang </a:t>
            </a:r>
            <a:r>
              <a:rPr kumimoji="0" lang="en-US" alt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Diolah</a:t>
            </a: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838200" y="2708275"/>
            <a:ext cx="7693025" cy="3378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b="1" dirty="0"/>
              <a:t>Komputer Analog</a:t>
            </a:r>
            <a:endParaRPr lang="en-US" altLang="en-US" b="1" dirty="0"/>
          </a:p>
          <a:p>
            <a:pPr lvl="1" eaLnBrk="1" hangingPunct="1"/>
            <a:r>
              <a:rPr lang="en-US" altLang="en-US" b="1" dirty="0"/>
              <a:t>Komputer yang mengolah data dengan menerjemahkan keadaaan fisik, seperti : suhu, cuaca, jam analog, dan tekanan udara. Data yang dimasukkan dalam bentuk analog. Contohnya, komputer penghitung aliran BBM pada SPBU.</a:t>
            </a:r>
            <a:endParaRPr lang="en-US" altLang="en-US" b="1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Jenis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Komputer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76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765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765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765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765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7651">
                                            <p:txEl>
                                              <p:charRg st="1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7651">
                                            <p:txEl>
                                              <p:charRg st="1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651">
                                            <p:txEl>
                                              <p:charRg st="1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651">
                                            <p:txEl>
                                              <p:charRg st="16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2"/>
          <p:cNvSpPr>
            <a:spLocks noGrp="1" noChangeArrowheads="1"/>
          </p:cNvSpPr>
          <p:nvPr>
            <p:ph type="title"/>
          </p:nvPr>
        </p:nvSpPr>
        <p:spPr>
          <a:xfrm>
            <a:off x="-973137" y="1700213"/>
            <a:ext cx="8763000" cy="6397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Berdasarkan Data yang Diolah</a:t>
            </a: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2988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b="1" dirty="0"/>
              <a:t>Komputer Digital</a:t>
            </a:r>
            <a:endParaRPr lang="en-US" altLang="en-US" b="1" dirty="0"/>
          </a:p>
          <a:p>
            <a:pPr lvl="1" eaLnBrk="1" hangingPunct="1"/>
            <a:r>
              <a:rPr lang="en-US" altLang="en-US" b="1" dirty="0"/>
              <a:t>Komputer yang mengolah data dengan menerjemahkan dalam kondisi benar dan salah dengan menggunakan bilangan binary. Data yang dimasukkan dalam bentuk digital. Contohnya : Komputer yang kita gunakan sekarang.</a:t>
            </a:r>
            <a:endParaRPr lang="en-US" altLang="en-US" b="1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Jenis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Komputer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67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67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867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8675">
                                            <p:txEl>
                                              <p:charRg st="17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8675">
                                            <p:txEl>
                                              <p:charRg st="1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8675">
                                            <p:txEl>
                                              <p:charRg st="1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8675">
                                            <p:txEl>
                                              <p:charRg st="1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675" grpId="0" build="p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2"/>
          <p:cNvSpPr>
            <a:spLocks noGrp="1" noChangeArrowheads="1"/>
          </p:cNvSpPr>
          <p:nvPr>
            <p:ph type="title"/>
          </p:nvPr>
        </p:nvSpPr>
        <p:spPr>
          <a:xfrm>
            <a:off x="-973137" y="1700213"/>
            <a:ext cx="8763000" cy="6397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Berdasarkan Data yang Diolah</a:t>
            </a: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8354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b="1" dirty="0"/>
              <a:t>Komputer Hibrid</a:t>
            </a:r>
            <a:endParaRPr lang="en-US" altLang="en-US" b="1" dirty="0"/>
          </a:p>
          <a:p>
            <a:pPr lvl="1" eaLnBrk="1" hangingPunct="1"/>
            <a:r>
              <a:rPr lang="en-US" altLang="en-US" b="1" dirty="0"/>
              <a:t>Komputer jenis ini merupakan hasil penggabungan sistem komputer analog dengan komputer digital. Komputer hibrid digunakan untuk menjalankan kerja-kerja penyelidikan, seperti : mengkaji keadaan cuaca, keadaan laut, ramalan keadaan saham di bursa saham, dan masih banyak lagi.</a:t>
            </a:r>
            <a:endParaRPr lang="en-US" altLang="en-US" b="1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Jenis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Komputer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charRg st="16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699">
                                            <p:txEl>
                                              <p:charRg st="1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9699">
                                            <p:txEl>
                                              <p:charRg st="1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699" grpId="0" build="p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31750" y="1484313"/>
            <a:ext cx="8763000" cy="6397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Berdasarkan Penggunaannya</a:t>
            </a: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60350" y="2789238"/>
            <a:ext cx="8229600" cy="49434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b="1" dirty="0"/>
              <a:t>Komputer untuk tujuan khusus (</a:t>
            </a:r>
            <a:r>
              <a:rPr lang="en-US" altLang="en-US" b="1" i="1" dirty="0"/>
              <a:t>special purpose computer</a:t>
            </a:r>
            <a:r>
              <a:rPr lang="en-US" altLang="en-US" b="1" dirty="0"/>
              <a:t>)</a:t>
            </a:r>
            <a:endParaRPr lang="en-US" altLang="en-US" b="1" dirty="0"/>
          </a:p>
          <a:p>
            <a:pPr lvl="1" eaLnBrk="1" hangingPunct="1"/>
            <a:r>
              <a:rPr lang="en-US" altLang="en-US" b="1" dirty="0"/>
              <a:t>Komputer yang dirancang dan dibuat untuk suatu tujuan yang bersifat khusus, seperti komputer pada rumah sakit, komputer alat-alat kedokteran, dan komputer untuk pengatur rambu lalu lintas</a:t>
            </a:r>
            <a:endParaRPr lang="en-US" altLang="en-US" b="1" dirty="0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Jenis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Komputer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72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2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2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072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56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23">
                                            <p:txEl>
                                              <p:charRg st="56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723">
                                            <p:txEl>
                                              <p:charRg st="56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0723">
                                            <p:txEl>
                                              <p:charRg st="56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0723">
                                            <p:txEl>
                                              <p:charRg st="56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2"/>
          <p:cNvSpPr>
            <a:spLocks noGrp="1" noChangeArrowheads="1"/>
          </p:cNvSpPr>
          <p:nvPr>
            <p:ph type="title"/>
          </p:nvPr>
        </p:nvSpPr>
        <p:spPr>
          <a:xfrm>
            <a:off x="31750" y="1484313"/>
            <a:ext cx="8763000" cy="6397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Berdasarkan Penggunaannya</a:t>
            </a: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323850" y="2420938"/>
            <a:ext cx="8229600" cy="49434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sz="2800" b="1" dirty="0"/>
              <a:t>Komputer untuk tujuan umum (general purpose computer)</a:t>
            </a:r>
            <a:endParaRPr lang="en-US" altLang="en-US" sz="2800" b="1" dirty="0"/>
          </a:p>
          <a:p>
            <a:pPr lvl="1" eaLnBrk="1" hangingPunct="1"/>
            <a:r>
              <a:rPr lang="en-US" altLang="en-US" b="1" dirty="0"/>
              <a:t>Komputer yang dirancang dan dibuat untuk suatu tujuan yang sifatnya umum agar dapat membantu aktivitas manusia dalam bekerja, contohnya Personal Computer (PC)</a:t>
            </a:r>
            <a:endParaRPr lang="en-US" altLang="en-US" b="1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Jenis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Komputer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399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8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800"/>
                            </p:stCondLst>
                            <p:childTnLst>
                              <p:par>
                                <p:cTn id="2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747" grpId="0" build="p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-4762" y="1825625"/>
            <a:ext cx="8763000" cy="6397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Berdasarkan Kapasitas dan Ukurannya</a:t>
            </a: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836613" y="2708275"/>
            <a:ext cx="7693025" cy="37242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US" dirty="0"/>
              <a:t>Komputer mikro (micro computer)</a:t>
            </a:r>
            <a:endParaRPr lang="en-US" altLang="en-US" dirty="0"/>
          </a:p>
          <a:p>
            <a:pPr eaLnBrk="1" hangingPunct="1"/>
            <a:r>
              <a:rPr lang="en-US" altLang="en-US" dirty="0"/>
              <a:t>Komputer mini (mini computer)</a:t>
            </a:r>
            <a:endParaRPr lang="en-US" altLang="en-US" dirty="0"/>
          </a:p>
          <a:p>
            <a:pPr eaLnBrk="1" hangingPunct="1"/>
            <a:r>
              <a:rPr lang="en-US" altLang="en-US" dirty="0"/>
              <a:t>Komputer kecil (small computer)</a:t>
            </a:r>
            <a:endParaRPr lang="en-US" altLang="en-US" dirty="0"/>
          </a:p>
          <a:p>
            <a:pPr eaLnBrk="1" hangingPunct="1"/>
            <a:r>
              <a:rPr lang="en-US" altLang="en-US" dirty="0"/>
              <a:t>Komputer menengah (medium computer)</a:t>
            </a:r>
            <a:endParaRPr lang="en-US" altLang="en-US" dirty="0"/>
          </a:p>
          <a:p>
            <a:pPr eaLnBrk="1" hangingPunct="1"/>
            <a:r>
              <a:rPr lang="en-US" altLang="en-US" dirty="0"/>
              <a:t>Komputer besar (large computer)</a:t>
            </a:r>
            <a:endParaRPr lang="en-US" altLang="en-US" dirty="0"/>
          </a:p>
          <a:p>
            <a:pPr eaLnBrk="1" hangingPunct="1"/>
            <a:r>
              <a:rPr lang="en-US" altLang="en-US" dirty="0"/>
              <a:t>Komputer super (super computer)</a:t>
            </a:r>
            <a:endParaRPr lang="en-US" altLang="en-US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Jenis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Komputer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277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277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2000"/>
                                        <p:tgtEl>
                                          <p:spTgt spid="3277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2771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2771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6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2771">
                                            <p:txEl>
                                              <p:charRg st="6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2771">
                                            <p:txEl>
                                              <p:charRg st="6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2000"/>
                                        <p:tgtEl>
                                          <p:spTgt spid="32771">
                                            <p:txEl>
                                              <p:charRg st="6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9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2771">
                                            <p:txEl>
                                              <p:charRg st="9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2771">
                                            <p:txEl>
                                              <p:charRg st="9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2000"/>
                                        <p:tgtEl>
                                          <p:spTgt spid="32771">
                                            <p:txEl>
                                              <p:charRg st="94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2771">
                                            <p:txEl>
                                              <p:charRg st="13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2771">
                                            <p:txEl>
                                              <p:charRg st="13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2000"/>
                                        <p:tgtEl>
                                          <p:spTgt spid="32771">
                                            <p:txEl>
                                              <p:charRg st="130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2771">
                                            <p:txEl>
                                              <p:charRg st="16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2771">
                                            <p:txEl>
                                              <p:charRg st="16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2000"/>
                                        <p:tgtEl>
                                          <p:spTgt spid="32771">
                                            <p:txEl>
                                              <p:charRg st="162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48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Karakteristik Komputer</a:t>
            </a:r>
            <a:endParaRPr lang="en-US" altLang="en-US" dirty="0"/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>
          <a:xfrm>
            <a:off x="107950" y="1484313"/>
            <a:ext cx="8507413" cy="439261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Komputer tidak mempunyai perasaan atau emosi, </a:t>
            </a:r>
            <a:r>
              <a:rPr lang="id-ID" altLang="en-US" sz="2000" dirty="0"/>
              <a:t>s</a:t>
            </a:r>
            <a:r>
              <a:rPr lang="en-US" altLang="en-US" sz="2000" dirty="0"/>
              <a:t>ehingga aktifitasnya akan bersifat statis.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Komputer mampu menyimpan data yang besar dan dalam waktu yang lama,</a:t>
            </a:r>
            <a:r>
              <a:rPr lang="id-ID" altLang="en-US" sz="2000" dirty="0"/>
              <a:t>dan </a:t>
            </a:r>
            <a:r>
              <a:rPr lang="en-US" altLang="en-US" sz="2000" dirty="0"/>
              <a:t> sifat data yang disimpan bersifat dinamis, diamana sewaktu-waktu data dapat dilakukan perubahan dan pembaharuan jika dikehendaki.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Komputer bisa melakukan pengurutan dan pencarian dalam waktu yang singkat, secara menaik (</a:t>
            </a:r>
            <a:r>
              <a:rPr lang="en-US" altLang="en-US" sz="2000" i="1" dirty="0"/>
              <a:t>ascending</a:t>
            </a:r>
            <a:r>
              <a:rPr lang="en-US" altLang="en-US" sz="2000" dirty="0"/>
              <a:t>) atau menurun (</a:t>
            </a:r>
            <a:r>
              <a:rPr lang="en-US" altLang="en-US" sz="2000" i="1" dirty="0"/>
              <a:t>descending</a:t>
            </a:r>
            <a:r>
              <a:rPr lang="en-US" altLang="en-US" sz="2000" dirty="0"/>
              <a:t>) dalam waktu sekejap.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Komputer mampu mengolah data perhitungan yang besar dengan cepat dan akurat. Perhitungan aritmatika, logika, dan perhitungan apapun bisa dilakukan dengan presisi yang mendekati seratus persen kebenarannya. 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Komputer juga. mampu menerima dan mengeluarkan data atau informasi yang besar dalam waktu yang cepat.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Keterbatasan Komputer</a:t>
            </a:r>
            <a:endParaRPr lang="en-US" altLang="en-US" dirty="0"/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852988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70000"/>
              </a:lnSpc>
            </a:pPr>
            <a:r>
              <a:rPr lang="es-ES" altLang="en-US" sz="3000" dirty="0"/>
              <a:t>Tidak bisa berpikir secara dinamis, seperti manusia. manusia mendasarkan pada pikiran dan perasaan (hati), sedangkan komputer hanya berdasarkan perhitungan saja.</a:t>
            </a:r>
            <a:endParaRPr lang="es-ES" altLang="en-US" sz="3000" dirty="0"/>
          </a:p>
          <a:p>
            <a:pPr eaLnBrk="1" hangingPunct="1">
              <a:lnSpc>
                <a:spcPct val="70000"/>
              </a:lnSpc>
              <a:buNone/>
            </a:pPr>
            <a:endParaRPr lang="es-ES" altLang="en-US" sz="1500" dirty="0"/>
          </a:p>
          <a:p>
            <a:pPr eaLnBrk="1" hangingPunct="1">
              <a:lnSpc>
                <a:spcPct val="70000"/>
              </a:lnSpc>
            </a:pPr>
            <a:r>
              <a:rPr lang="es-ES" altLang="en-US" sz="3000" dirty="0"/>
              <a:t>Pekerjaan yang dilakukan komputer bisa mengurangi tenaga kerja manusia, akibatnya banyak tenaga manusia yang tidak terpakai, sehingga banyak timbul pengangguran.</a:t>
            </a:r>
            <a:endParaRPr lang="es-ES" altLang="en-US" sz="3000" dirty="0"/>
          </a:p>
          <a:p>
            <a:pPr eaLnBrk="1" hangingPunct="1">
              <a:lnSpc>
                <a:spcPct val="70000"/>
              </a:lnSpc>
              <a:buNone/>
            </a:pPr>
            <a:endParaRPr lang="es-ES" altLang="en-US" sz="1500" dirty="0"/>
          </a:p>
          <a:p>
            <a:pPr eaLnBrk="1" hangingPunct="1">
              <a:lnSpc>
                <a:spcPct val="70000"/>
              </a:lnSpc>
            </a:pPr>
            <a:r>
              <a:rPr lang="es-ES" altLang="en-US" sz="3000" dirty="0"/>
              <a:t>Data yang tersimpan dalam komputer memiliki resiko yang lebih tinggi, karena dimungkinkan bisa diambil atau disadap oleh pengguna lain (</a:t>
            </a:r>
            <a:r>
              <a:rPr lang="es-ES" altLang="en-US" sz="3000" i="1" dirty="0"/>
              <a:t>hacker</a:t>
            </a:r>
            <a:r>
              <a:rPr lang="es-ES" altLang="en-US" sz="3000" dirty="0"/>
              <a:t>), meskipun telah diberi pelindung program atau </a:t>
            </a:r>
            <a:r>
              <a:rPr lang="es-ES" altLang="en-US" sz="3000" i="1" dirty="0"/>
              <a:t>password</a:t>
            </a:r>
            <a:r>
              <a:rPr lang="es-ES" altLang="en-US" sz="3000" dirty="0"/>
              <a:t>.</a:t>
            </a:r>
            <a:r>
              <a:rPr lang="id-ID" altLang="en-US" sz="3000" dirty="0"/>
              <a:t> 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Tugas :</a:t>
            </a:r>
            <a:endParaRPr lang="en-US" altLang="zh-CN" dirty="0"/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539750" y="1981200"/>
            <a:ext cx="7918450" cy="3895725"/>
          </a:xfrm>
          <a:ln w="76200" cmpd="tri">
            <a:solidFill>
              <a:schemeClr val="tx2"/>
            </a:solidFill>
            <a:miter/>
          </a:ln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b="1" dirty="0"/>
              <a:t>Carilah artikel, bagaimanakah peralatan teknologi informasi dan komunikasi bekerja (misalnya TV, handphone, telepon, dan internet). Susunlah dalam bentuk laporan kemudian diskusikan dan presentasikan di depan kelas.</a:t>
            </a:r>
            <a:endParaRPr lang="en-US" altLang="zh-CN" b="1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4931">
                                            <p:txEl>
                                              <p:charRg st="0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4931">
                                            <p:txEl>
                                              <p:charRg st="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4931">
                                            <p:txEl>
                                              <p:charRg st="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SEJARAH KOMPUTER</a:t>
            </a:r>
            <a:endParaRPr lang="en-US" altLang="en-US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Sejarah perkembangan komputer dibagi dalam 2 tahap, yaitu :</a:t>
            </a:r>
            <a:endParaRPr lang="en-US" altLang="en-US" dirty="0"/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Sebelum tahun 1940</a:t>
            </a:r>
            <a:endParaRPr lang="en-US" altLang="en-US" dirty="0"/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Setelah tahun 1940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id-ID" altLang="x-none" dirty="0"/>
              <a:t>Reference</a:t>
            </a:r>
            <a:endParaRPr lang="id-ID" altLang="x-none" dirty="0"/>
          </a:p>
        </p:txBody>
      </p:sp>
      <p:sp>
        <p:nvSpPr>
          <p:cNvPr id="76802" name="Subtit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endParaRPr lang="id-ID" altLang="x-none" sz="1800" b="1" dirty="0"/>
          </a:p>
          <a:p>
            <a:pPr marL="0" indent="0" eaLnBrk="1" hangingPunct="1">
              <a:buNone/>
            </a:pPr>
            <a:r>
              <a:rPr lang="id-ID" altLang="x-none" sz="1800" dirty="0"/>
              <a:t>Garfinkel,L,S.,Grunspan, H,R, 2018, </a:t>
            </a:r>
            <a:r>
              <a:rPr lang="en-US" altLang="zh-CN" sz="1800" i="1" dirty="0"/>
              <a:t>The Computer Book: From the Abacus to Artificial Intelligence, 250 Milestones in the History of Computer Science (Sterling Milestones)</a:t>
            </a:r>
            <a:endParaRPr lang="id-ID" altLang="x-none" sz="1800" i="1" dirty="0"/>
          </a:p>
          <a:p>
            <a:pPr marL="0" indent="0" eaLnBrk="1" hangingPunct="1">
              <a:buNone/>
            </a:pPr>
            <a:endParaRPr lang="en-US" altLang="zh-CN" sz="1800" i="1" dirty="0"/>
          </a:p>
          <a:p>
            <a:pPr marL="0" indent="0" eaLnBrk="1" hangingPunct="1">
              <a:buNone/>
            </a:pPr>
            <a:r>
              <a:rPr lang="id-ID" altLang="en-US" sz="1800" dirty="0"/>
              <a:t>Mahajan Manish, 2012, </a:t>
            </a:r>
            <a:r>
              <a:rPr lang="id-ID" altLang="en-US" sz="1800" i="1" dirty="0"/>
              <a:t>Component of Information Technology</a:t>
            </a:r>
            <a:r>
              <a:rPr lang="id-ID" altLang="en-US" sz="1800" dirty="0"/>
              <a:t>, Amazon.com</a:t>
            </a:r>
            <a:endParaRPr lang="id-ID" altLang="en-US" sz="1800" dirty="0"/>
          </a:p>
          <a:p>
            <a:pPr marL="0" indent="0" eaLnBrk="1" hangingPunct="1">
              <a:buNone/>
            </a:pPr>
            <a:endParaRPr lang="id-ID" altLang="en-US" sz="1800" dirty="0"/>
          </a:p>
          <a:p>
            <a:pPr marL="0" indent="0" eaLnBrk="1" hangingPunct="1">
              <a:buNone/>
            </a:pPr>
            <a:r>
              <a:rPr lang="id-ID" altLang="en-US" sz="1800" dirty="0"/>
              <a:t>Carol V.Brown , Daniel W.Dehayes.et al, 2012, Managing Information Technology, Seventh Edition, Prentice hall</a:t>
            </a:r>
            <a:endParaRPr lang="id-ID" altLang="en-US" sz="1800" dirty="0"/>
          </a:p>
          <a:p>
            <a:pPr marL="0" indent="0" eaLnBrk="1" hangingPunct="1">
              <a:buNone/>
            </a:pPr>
            <a:endParaRPr lang="id-ID" altLang="en-US" sz="1800" dirty="0"/>
          </a:p>
          <a:p>
            <a:pPr marL="0" indent="0" eaLnBrk="1" hangingPunct="1">
              <a:buNone/>
            </a:pPr>
            <a:r>
              <a:rPr lang="id-ID" altLang="en-US" sz="1800" dirty="0"/>
              <a:t>Lana Sularto,2016</a:t>
            </a:r>
            <a:endParaRPr lang="id-ID" altLang="en-US" sz="1800" dirty="0"/>
          </a:p>
        </p:txBody>
      </p:sp>
      <p:sp>
        <p:nvSpPr>
          <p:cNvPr id="76803" name="Rectangle 4"/>
          <p:cNvSpPr/>
          <p:nvPr/>
        </p:nvSpPr>
        <p:spPr>
          <a:xfrm>
            <a:off x="457200" y="31654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br>
              <a:rPr lang="en-US" altLang="zh-CN" dirty="0">
                <a:latin typeface="Arial" panose="020B0604020202020204" pitchFamily="34" charset="0"/>
              </a:rPr>
            </a:b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684213" y="2636838"/>
            <a:ext cx="7772400" cy="146208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SEBELUM TAHUN 1940</a:t>
            </a:r>
            <a:endParaRPr lang="en-US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white">
          <a:xfrm>
            <a:off x="228600" y="152400"/>
            <a:ext cx="8763000" cy="639762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SEJARAH KOMPUTER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en-US" dirty="0"/>
              <a:t>CONTOH ALAT PENGOLAHAN DATA</a:t>
            </a:r>
            <a:endParaRPr lang="en-US" altLang="en-US" dirty="0"/>
          </a:p>
        </p:txBody>
      </p:sp>
      <p:sp>
        <p:nvSpPr>
          <p:cNvPr id="12290" name="Rectangle 4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8154988" cy="1844675"/>
          </a:xfrm>
          <a:ln/>
        </p:spPr>
        <p:txBody>
          <a:bodyPr vert="horz" wrap="square" lIns="91440" tIns="45720" rIns="91440" bIns="45720" anchor="t"/>
          <a:p>
            <a:pPr marL="533400" indent="-533400" eaLnBrk="1" hangingPunct="1">
              <a:buClrTx/>
              <a:buSzTx/>
              <a:buFontTx/>
              <a:buAutoNum type="arabicPeriod"/>
            </a:pPr>
            <a:r>
              <a:rPr lang="en-US" altLang="en-US" sz="2300" dirty="0"/>
              <a:t>ABACUS</a:t>
            </a:r>
            <a:endParaRPr lang="en-US" altLang="en-US" sz="2300" dirty="0"/>
          </a:p>
          <a:p>
            <a:pPr marL="533400" indent="-533400" eaLnBrk="1" hangingPunct="1">
              <a:buClrTx/>
              <a:buSzTx/>
              <a:buFontTx/>
              <a:buNone/>
            </a:pPr>
            <a:r>
              <a:rPr lang="en-US" altLang="en-US" sz="2300" u="sng" dirty="0"/>
              <a:t>Prinsip kerja</a:t>
            </a:r>
            <a:r>
              <a:rPr lang="en-US" altLang="en-US" sz="2300" dirty="0"/>
              <a:t> :</a:t>
            </a:r>
            <a:endParaRPr lang="en-US" altLang="en-US" sz="2300" dirty="0"/>
          </a:p>
          <a:p>
            <a:pPr marL="533400" indent="-533400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300" dirty="0"/>
              <a:t>melakukan perhitungan menggunakan biji-bijian geser yang diatur pada sebuh rak.</a:t>
            </a:r>
            <a:endParaRPr lang="en-US" altLang="en-US" sz="2300" dirty="0"/>
          </a:p>
        </p:txBody>
      </p:sp>
      <p:pic>
        <p:nvPicPr>
          <p:cNvPr id="12291" name="Picture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92500" y="3933825"/>
            <a:ext cx="4038600" cy="2220913"/>
          </a:xfrm>
          <a:ln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19631</Words>
  <Application>WPS Presentation</Application>
  <PresentationFormat>On-screen Show (4:3)</PresentationFormat>
  <Paragraphs>624</Paragraphs>
  <Slides>70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Arial</vt:lpstr>
      <vt:lpstr>SimSun</vt:lpstr>
      <vt:lpstr>Wingdings</vt:lpstr>
      <vt:lpstr>Calibri</vt:lpstr>
      <vt:lpstr>Times New Roman</vt:lpstr>
      <vt:lpstr>Symbol</vt:lpstr>
      <vt:lpstr>Times</vt:lpstr>
      <vt:lpstr>Verdana</vt:lpstr>
      <vt:lpstr>Microsoft YaHei</vt:lpstr>
      <vt:lpstr>Arial Unicode MS</vt:lpstr>
      <vt:lpstr>Wingdings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TEKNOLOGI KOMPUTER</dc:title>
  <dc:creator>user</dc:creator>
  <cp:lastModifiedBy>User</cp:lastModifiedBy>
  <cp:revision>110</cp:revision>
  <dcterms:created xsi:type="dcterms:W3CDTF">2007-12-28T15:39:45Z</dcterms:created>
  <dcterms:modified xsi:type="dcterms:W3CDTF">2020-09-30T04:38:43Z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