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78" r:id="rId4"/>
    <p:sldId id="279" r:id="rId5"/>
    <p:sldId id="327" r:id="rId6"/>
    <p:sldId id="280" r:id="rId7"/>
    <p:sldId id="281" r:id="rId8"/>
    <p:sldId id="282" r:id="rId9"/>
    <p:sldId id="283" r:id="rId10"/>
    <p:sldId id="284" r:id="rId11"/>
    <p:sldId id="285" r:id="rId12"/>
    <p:sldId id="317" r:id="rId13"/>
    <p:sldId id="286" r:id="rId14"/>
    <p:sldId id="287" r:id="rId15"/>
    <p:sldId id="288" r:id="rId16"/>
    <p:sldId id="289" r:id="rId17"/>
    <p:sldId id="290" r:id="rId18"/>
    <p:sldId id="318" r:id="rId19"/>
    <p:sldId id="323" r:id="rId20"/>
    <p:sldId id="321" r:id="rId21"/>
    <p:sldId id="322" r:id="rId22"/>
    <p:sldId id="319" r:id="rId23"/>
    <p:sldId id="320" r:id="rId24"/>
    <p:sldId id="324" r:id="rId25"/>
    <p:sldId id="328" r:id="rId26"/>
    <p:sldId id="325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26" r:id="rId45"/>
    <p:sldId id="371" r:id="rId4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74" d="100"/>
          <a:sy n="74" d="100"/>
        </p:scale>
        <p:origin x="-101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52682E-43C1-40B1-B597-29498D4F2B20}" type="datetimeFigureOut"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id-ID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id-ID" altLang="x-none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id-ID" altLang="x-none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en-US" strike="noStrike" noProof="1" smtClean="0"/>
              <a:t>Click to edit Master subtitle style</a:t>
            </a:r>
            <a:endParaRPr kumimoji="0" lang="en-US" strike="noStrike" noProof="1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50074-608B-4C75-B194-E86DA9405474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9ECFA2-0317-43C5-B325-F114B6A2FF75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traight Connector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Straight Connector 14"/>
          <p:cNvSpPr/>
          <p:nvPr/>
        </p:nvSpPr>
        <p:spPr>
          <a:xfrm rot="5400000">
            <a:off x="3630613" y="3201988"/>
            <a:ext cx="58515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16EB61-D96C-4540-81F8-9604EF6CE975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Information Technology in Theory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9ECFA2-0317-43C5-B325-F114B6A2FF75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  <a:endParaRPr kumimoji="0" lang="en-US" strike="noStrike" noProof="1" smtClean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5238BC-51A1-4674-8174-D614D0F4631C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9ECFA2-0317-43C5-B325-F114B6A2FF75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  <a:endParaRPr kumimoji="0" lang="en-US" strike="noStrike" noProof="1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  <a:endParaRPr kumimoji="0" lang="en-US" strike="noStrike" noProof="1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9ECFA2-0317-43C5-B325-F114B6A2FF75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EC699E-4F17-4CD8-B51A-6A707B8E1BBF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traight Connector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7E6C38-96E9-495C-B8A8-52800D07BC1D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traight Connector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47" name="Straight Connector 11"/>
          <p:cNvSpPr/>
          <p:nvPr/>
        </p:nvSpPr>
        <p:spPr>
          <a:xfrm rot="5400000">
            <a:off x="3160713" y="3324225"/>
            <a:ext cx="60356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" name="Isosceles Triangle 1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  <a:endParaRPr kumimoji="0" lang="en-US" strike="noStrike" noProof="1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fontAlgn="auto" latinLnBrk="0" hangingPunct="1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eaLnBrk="1" fontAlgn="auto" latinLnBrk="0" hangingPunct="1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eaLnBrk="1" fontAlgn="auto" latinLnBrk="0" hangingPunct="1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eaLnBrk="1" fontAlgn="auto" latinLnBrk="0" hangingPunct="1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eaLnBrk="1" fontAlgn="auto" latinLnBrk="0" hangingPunct="1"/>
            <a:r>
              <a:rPr lang="en-US" strike="noStrike" noProof="1" smtClean="0"/>
              <a:t>Fifth level</a:t>
            </a:r>
            <a:endParaRPr kumimoji="0" lang="en-US" strike="noStrike" noProof="1"/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1B612F-07F9-4075-A9A2-A1D8AE138AC3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traight Connector 1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" name="Isosceles Triangle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fontAlgn="auto"/>
            <a:r>
              <a:rPr kumimoji="0" lang="en-US" strike="noStrike" noProof="1" smtClean="0"/>
              <a:t>Click to edit Master title style</a:t>
            </a:r>
            <a:endParaRPr kumimoji="0"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en-US" strike="noStrike" noProof="1" smtClean="0"/>
              <a:t>Click to edit Master text styles</a:t>
            </a:r>
            <a:endParaRPr kumimoji="0" lang="en-US" strike="noStrike" noProof="1" smtClean="0"/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B78912-5F43-4209-90A4-4E756EA5A15E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p>
            <a:pPr fontAlgn="base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73685"/>
            <a:r>
              <a:rPr lang="en-US" altLang="zh-CN" dirty="0"/>
              <a:t>Second level</a:t>
            </a:r>
            <a:endParaRPr lang="en-US" altLang="zh-CN" dirty="0"/>
          </a:p>
          <a:p>
            <a:pPr lvl="2" indent="-229235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9ECFA2-0317-43C5-B325-F114B6A2FF75}" type="datetimeFigureOut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1" name="Straight Connector 27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2" name="Straight Connector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yjus.com/biology/difference-between-data-and-information/" TargetMode="Externa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useoftechnology.com/" TargetMode="External"/><Relationship Id="rId1" Type="http://schemas.openxmlformats.org/officeDocument/2006/relationships/hyperlink" Target="https://www.useoftechnology.com/how-to-use-technology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useoftechnology.com/4-ways-scaling-business-technology-succeed/" TargetMode="External"/><Relationship Id="rId1" Type="http://schemas.openxmlformats.org/officeDocument/2006/relationships/hyperlink" Target="https://www.useoftechnology.com/communication-technologie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IS%20addition%20reading.ppt" TargetMode="External"/><Relationship Id="rId1" Type="http://schemas.openxmlformats.org/officeDocument/2006/relationships/hyperlink" Target="Teknology%20addition%20reading.ppt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anchor="t"/>
          <a:p>
            <a:pPr>
              <a:buClrTx/>
              <a:buSzTx/>
              <a:buFontTx/>
            </a:pPr>
            <a:r>
              <a:rPr kumimoji="0" lang="en-US" altLang="zh-CN" kern="1200" dirty="0">
                <a:latin typeface="+mj-lt"/>
                <a:ea typeface="+mj-ea"/>
                <a:cs typeface="+mj-cs"/>
              </a:rPr>
              <a:t> </a:t>
            </a:r>
            <a:r>
              <a:rPr kumimoji="0" lang="id-ID" altLang="en-US" kern="1200" dirty="0">
                <a:latin typeface="+mj-lt"/>
                <a:ea typeface="+mj-ea"/>
                <a:cs typeface="+mj-cs"/>
              </a:rPr>
              <a:t>Introduction to </a:t>
            </a:r>
            <a:r>
              <a:rPr kumimoji="0" lang="id-ID" altLang="x-none" kern="1200" dirty="0">
                <a:latin typeface="+mj-lt"/>
                <a:ea typeface="+mj-ea"/>
                <a:cs typeface="+mj-cs"/>
              </a:rPr>
              <a:t> Information Technology</a:t>
            </a:r>
            <a:endParaRPr kumimoji="0"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sz="4000" dirty="0">
                <a:latin typeface="Times New Roman" panose="02020603050405020304" pitchFamily="18" charset="0"/>
              </a:rPr>
              <a:t>Alphanumeric Technology Milestones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0483" name="Picture 5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219200" y="1600200"/>
            <a:ext cx="7248525" cy="4292600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What’s make information usefull</a:t>
            </a:r>
            <a:endParaRPr lang="id-ID" altLang="x-none" dirty="0"/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Accuracy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Conprehensive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Flexible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Easy to access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Based on fact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On time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  <a:ln/>
        </p:spPr>
        <p:txBody>
          <a:bodyPr vert="horz" wrap="square" anchor="b"/>
          <a:p>
            <a:r>
              <a:rPr lang="en-US" altLang="zh-CN" sz="4000" dirty="0">
                <a:latin typeface="Times New Roman" panose="02020603050405020304" pitchFamily="18" charset="0"/>
              </a:rPr>
              <a:t>The Speed and Scope of Information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  <a:ln/>
        </p:spPr>
        <p:txBody>
          <a:bodyPr vert="horz" wrap="square" anchor="t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 has changed is the speed and scope of information technologies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Consider what a </a:t>
            </a:r>
            <a:r>
              <a:rPr lang="id-ID" altLang="en-US" sz="2800" dirty="0">
                <a:latin typeface="Times New Roman" panose="02020603050405020304" pitchFamily="18" charset="0"/>
              </a:rPr>
              <a:t>people</a:t>
            </a:r>
            <a:r>
              <a:rPr lang="en-US" altLang="zh-CN" sz="2800" dirty="0">
                <a:latin typeface="Times New Roman" panose="02020603050405020304" pitchFamily="18" charset="0"/>
              </a:rPr>
              <a:t> can do in an hour: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Check out the day’s most viewed videos on YouTube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Make two cell phone calls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Download a homework assignment for class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Exchange several text messages with friends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Book an airline reservation for a spring break trip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Consult a news source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Download a new music file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Use the electronic library system to reserve a book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Check the day’s sports scores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Play an interactive online game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Defining Information Technology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6" name="Rectangle 3"/>
          <p:cNvSpPr>
            <a:spLocks noGrp="1"/>
          </p:cNvSpPr>
          <p:nvPr>
            <p:ph sz="quarter" idx="1"/>
          </p:nvPr>
        </p:nvSpPr>
        <p:spPr>
          <a:xfrm>
            <a:off x="533400" y="19812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Information technologies are systems of hardware and/or software that capture, process, exchange, store, and/or present information using electrical, magnetic, and/or electromagnetic energy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Technologies meeting this definition range from digital cameras to Internet radio to corporate computer networks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Two IT Examples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7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80" name="Rectangle 3"/>
          <p:cNvSpPr>
            <a:spLocks noGrp="1"/>
          </p:cNvSpPr>
          <p:nvPr>
            <p:ph sz="quarter" idx="1"/>
          </p:nvPr>
        </p:nvSpPr>
        <p:spPr>
          <a:xfrm>
            <a:off x="1219200" y="1981200"/>
            <a:ext cx="72390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Two examples of information technologies that capture, process, exchange, store, and present information: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dirty="0">
                <a:latin typeface="Times New Roman" panose="02020603050405020304" pitchFamily="18" charset="0"/>
              </a:rPr>
              <a:t>Cellular telephony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dirty="0">
                <a:latin typeface="Times New Roman" panose="02020603050405020304" pitchFamily="18" charset="0"/>
              </a:rPr>
              <a:t>Wireless Internet access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Cellular Telephony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60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5604" name="Picture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447800" y="1371600"/>
            <a:ext cx="6186488" cy="4730750"/>
          </a:xfr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Wireless Internet Access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2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6628" name="Picture 5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143000" y="1371600"/>
            <a:ext cx="6988175" cy="4462463"/>
          </a:xfrm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IT capabilities</a:t>
            </a:r>
            <a:endParaRPr lang="id-ID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technology is a description of technology which make people are able to: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Retrieve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Transmit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/>
            </a:pP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What is IT Devices</a:t>
            </a:r>
            <a:endParaRPr lang="id-ID" altLang="x-none" dirty="0"/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Hanphone ?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Laptop ?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Computer ?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Internet ?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Or Others?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You Name it..</a:t>
            </a:r>
            <a:endParaRPr lang="id-ID" altLang="x-non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Data VS Information</a:t>
            </a:r>
            <a:endParaRPr lang="id-ID" altLang="x-none" dirty="0"/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b="1" dirty="0"/>
              <a:t>Data</a:t>
            </a:r>
            <a:r>
              <a:rPr lang="en-US" altLang="zh-CN" dirty="0"/>
              <a:t> is raw, unorganized facts that need to be processed. </a:t>
            </a:r>
            <a:r>
              <a:rPr lang="en-US" altLang="zh-CN" b="1" dirty="0"/>
              <a:t>Data</a:t>
            </a:r>
            <a:r>
              <a:rPr lang="en-US" altLang="zh-CN" dirty="0"/>
              <a:t> can be something simple and seemingly random and useless until it is organized. 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When </a:t>
            </a:r>
            <a:r>
              <a:rPr lang="en-US" altLang="zh-CN" b="1" dirty="0"/>
              <a:t>data</a:t>
            </a:r>
            <a:r>
              <a:rPr lang="en-US" altLang="zh-CN" dirty="0"/>
              <a:t> is processed, organized, structured or presented in a given context so as to make it useful, it is called </a:t>
            </a:r>
            <a:r>
              <a:rPr lang="en-US" altLang="zh-CN" b="1" dirty="0"/>
              <a:t>information</a:t>
            </a:r>
            <a:r>
              <a:rPr lang="en-US" altLang="zh-CN" dirty="0"/>
              <a:t>.</a:t>
            </a:r>
            <a:endParaRPr lang="id-ID" altLang="x-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Objectives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29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81200"/>
            <a:ext cx="8229600" cy="4525963"/>
          </a:xfrm>
        </p:spPr>
        <p:txBody>
          <a:bodyPr vert="horz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Define “information” and understand the four methods of representing and conveying information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Describe some important historical milestones in recording and exchanging information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Explain what technical topics are included in the field of information technology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Data VS Information</a:t>
            </a:r>
            <a:endParaRPr lang="id-ID" altLang="x-none" dirty="0"/>
          </a:p>
        </p:txBody>
      </p:sp>
      <p:pic>
        <p:nvPicPr>
          <p:cNvPr id="30722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762000" y="1447800"/>
            <a:ext cx="7620000" cy="4659313"/>
          </a:xfrm>
          <a:ln/>
        </p:spPr>
      </p:pic>
      <p:sp>
        <p:nvSpPr>
          <p:cNvPr id="30723" name="Rectangle 4"/>
          <p:cNvSpPr/>
          <p:nvPr/>
        </p:nvSpPr>
        <p:spPr>
          <a:xfrm>
            <a:off x="762000" y="6096000"/>
            <a:ext cx="76962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id-ID" altLang="x-none" dirty="0">
                <a:latin typeface="Arial" panose="020B0604020202020204" pitchFamily="34" charset="0"/>
                <a:hlinkClick r:id="rId2"/>
              </a:rPr>
              <a:t>https://byjus.com/biology/difference-between-data-and-information/</a:t>
            </a:r>
            <a:endParaRPr lang="id-ID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b="1" dirty="0"/>
              <a:t>What Is Technology?</a:t>
            </a:r>
            <a:endParaRPr lang="id-ID" altLang="x-none" dirty="0"/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zh-CN" u="sng" dirty="0"/>
              <a:t>Technology is a body of knowledge devoted to creating tools, processing actions and the extracting of materials. </a:t>
            </a:r>
            <a:endParaRPr lang="id-ID" altLang="x-none" u="sng" dirty="0"/>
          </a:p>
          <a:p>
            <a:pPr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zh-CN" dirty="0"/>
              <a:t>The term ‘</a:t>
            </a:r>
            <a:r>
              <a:rPr lang="en-US" altLang="zh-CN" b="1" dirty="0">
                <a:hlinkClick r:id="rId1" tooltip="How To Use Technology – 100 Advantages of Using Technology"/>
              </a:rPr>
              <a:t>Technology</a:t>
            </a:r>
            <a:r>
              <a:rPr lang="en-US" altLang="zh-CN" dirty="0"/>
              <a:t>” is wide, and everyone has their way of understanding its meaning. 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zh-CN" dirty="0"/>
              <a:t>We </a:t>
            </a:r>
            <a:r>
              <a:rPr lang="en-US" altLang="zh-CN" b="1" dirty="0">
                <a:hlinkClick r:id="rId2"/>
              </a:rPr>
              <a:t>use technology</a:t>
            </a:r>
            <a:r>
              <a:rPr lang="en-US" altLang="zh-CN" dirty="0"/>
              <a:t> to accomplish various tasks in our daily lives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zh-CN" dirty="0"/>
              <a:t> in brief; we can describe technology as products and processes used to simplify our daily lives. We use technology to extend our abilities, making people the most crucial part of any technological system.</a:t>
            </a:r>
            <a:endParaRPr lang="id-ID" altLang="x-non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The used of Technology</a:t>
            </a:r>
            <a:endParaRPr lang="id-ID" altLang="x-none" dirty="0"/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A</a:t>
            </a:r>
            <a:r>
              <a:rPr lang="en-US" altLang="zh-CN" dirty="0"/>
              <a:t>pply technology in almost everything we do in our daily lives;</a:t>
            </a:r>
            <a:endParaRPr lang="id-ID" altLang="x-none" dirty="0"/>
          </a:p>
          <a:p>
            <a:pPr lvl="1" indent="-273685"/>
            <a:r>
              <a:rPr lang="en-US" altLang="zh-CN" b="1" dirty="0"/>
              <a:t>use technology at work</a:t>
            </a:r>
            <a:r>
              <a:rPr lang="en-US" altLang="zh-CN" dirty="0"/>
              <a:t>, </a:t>
            </a:r>
            <a:endParaRPr lang="id-ID" altLang="x-none" dirty="0"/>
          </a:p>
          <a:p>
            <a:pPr lvl="1" indent="-273685"/>
            <a:r>
              <a:rPr lang="en-US" altLang="zh-CN" dirty="0"/>
              <a:t>use technology for </a:t>
            </a:r>
            <a:r>
              <a:rPr lang="en-US" altLang="zh-CN" b="1" dirty="0">
                <a:hlinkClick r:id="rId1" tooltip="4 New Communication Technologies to&lt;br /&gt;&lt;br /&gt; Improve Organizational Communication"/>
              </a:rPr>
              <a:t>communication</a:t>
            </a:r>
            <a:r>
              <a:rPr lang="en-US" altLang="zh-CN" dirty="0"/>
              <a:t>, transportation, learning, manufacturing, securing data, </a:t>
            </a:r>
            <a:r>
              <a:rPr lang="en-US" altLang="zh-CN" b="1" dirty="0">
                <a:hlinkClick r:id="rId2" tooltip="4 Ways of Scaling Your Business With Technology&lt;br /&gt;&lt;br /&gt; and Succeed"/>
              </a:rPr>
              <a:t>scaling businesses</a:t>
            </a:r>
            <a:r>
              <a:rPr lang="en-US" altLang="zh-CN" dirty="0"/>
              <a:t> and so much more. </a:t>
            </a:r>
            <a:endParaRPr lang="id-ID" altLang="x-none" dirty="0"/>
          </a:p>
          <a:p>
            <a:pPr lvl="1" indent="-273685"/>
            <a:r>
              <a:rPr lang="en-US" altLang="zh-CN" dirty="0"/>
              <a:t>Technology is human knowledge which involves tools, materials, and systems. The application of technology typically </a:t>
            </a:r>
            <a:r>
              <a:rPr lang="en-US" altLang="zh-CN" sz="4000" b="1" dirty="0"/>
              <a:t>results in products</a:t>
            </a:r>
            <a:r>
              <a:rPr lang="en-US" altLang="zh-CN" dirty="0"/>
              <a:t>.</a:t>
            </a:r>
            <a:endParaRPr lang="id-ID" altLang="x-non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How do we get the informaton</a:t>
            </a:r>
            <a:endParaRPr lang="id-ID" altLang="x-none" dirty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Library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Media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Paper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Telecomunication devices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Othe electronic devices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IT Component</a:t>
            </a:r>
            <a:endParaRPr lang="id-ID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CPU, I/O Devices, Cable</a:t>
            </a: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3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None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OS, application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3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-Firmware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3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None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ROM Instruction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-Brainware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3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None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Enduser, programmer,  analyst system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3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None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-Infoware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3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None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-Manual,  SOP</a:t>
            </a: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3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None/>
              <a:defRPr/>
            </a:pPr>
            <a:endParaRPr kumimoji="0" lang="id-ID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3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None/>
              <a:defRPr/>
            </a:pPr>
            <a:r>
              <a: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4360" marR="0" lvl="2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 panose="05040102010807070707"/>
              <a:buNone/>
              <a:defRPr/>
            </a:pPr>
            <a:endParaRPr kumimoji="0" lang="id-ID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id-ID" altLang="x-none" dirty="0"/>
              <a:t>Working environment</a:t>
            </a:r>
            <a:endParaRPr lang="id-ID" altLang="x-none" dirty="0"/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Fast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Complex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Connected Globally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Competitive advantage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Focus on service excellent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Using Information Technology as </a:t>
            </a:r>
            <a:r>
              <a:rPr lang="id-ID" altLang="x-none" b="1" dirty="0">
                <a:solidFill>
                  <a:srgbClr val="FF0000"/>
                </a:solidFill>
              </a:rPr>
              <a:t>The Solution </a:t>
            </a:r>
            <a:endParaRPr lang="id-ID" altLang="x-none" b="1" dirty="0">
              <a:solidFill>
                <a:srgbClr val="FF0000"/>
              </a:solidFill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IT-Enabled Activities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7" name="Rectangle 3"/>
          <p:cNvSpPr>
            <a:spLocks noGrp="1"/>
          </p:cNvSpPr>
          <p:nvPr>
            <p:ph sz="quarter" idx="1"/>
          </p:nvPr>
        </p:nvSpPr>
        <p:spPr>
          <a:xfrm>
            <a:off x="685800" y="19050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People rely on information technology for entertainment, communication, and a variety of day-to-day functions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Most national economies are enmeshed in information technologies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IT has improved government communications and information sharing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 for People: Personal Communications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7890" name="Rectangle 7"/>
          <p:cNvSpPr>
            <a:spLocks noGrp="1"/>
          </p:cNvSpPr>
          <p:nvPr>
            <p:ph type="body" sz="half" idx="1"/>
          </p:nvPr>
        </p:nvSpPr>
        <p:spPr>
          <a:xfrm>
            <a:off x="838200" y="2057400"/>
            <a:ext cx="80772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Conversations via phones and cell phones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Messaging via e-mail and text messages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Video communications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7891" name="Content Placeholder 1"/>
          <p:cNvSpPr>
            <a:spLocks noGrp="1"/>
          </p:cNvSpPr>
          <p:nvPr>
            <p:ph sz="half" idx="2"/>
          </p:nvPr>
        </p:nvSpPr>
        <p:spPr>
          <a:ln/>
        </p:spPr>
        <p:txBody>
          <a:bodyPr anchor="t"/>
          <a:p>
            <a:pPr>
              <a:buClr>
                <a:schemeClr val="accent1"/>
              </a:buClr>
              <a:buSzPct val="76000"/>
              <a:buFont typeface="Wingdings 3" panose="05040102010807070707"/>
            </a:pP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 for People: Entertainment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89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6" name="Rectangle 3"/>
          <p:cNvSpPr>
            <a:spLocks noGrp="1"/>
          </p:cNvSpPr>
          <p:nvPr>
            <p:ph sz="quarter" idx="1"/>
          </p:nvPr>
        </p:nvSpPr>
        <p:spPr>
          <a:xfrm>
            <a:off x="2133600" y="2209800"/>
            <a:ext cx="7010400" cy="3352800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Surfing the Web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Listening to the radio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Downloading MP3 files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Watching television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Playing interactive games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 for People: Day-to-Day Living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993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40" name="Rectangle 3"/>
          <p:cNvSpPr>
            <a:spLocks noGrp="1"/>
          </p:cNvSpPr>
          <p:nvPr>
            <p:ph sz="quarter" idx="1"/>
          </p:nvPr>
        </p:nvSpPr>
        <p:spPr>
          <a:xfrm>
            <a:off x="1828800" y="2209800"/>
            <a:ext cx="7010400" cy="3352800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Buying an airline ticket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Ordering books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Checking the weather forecast or news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Electronic banking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Investing in the stock market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Objectives (continued)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229600" cy="4525963"/>
          </a:xfrm>
          <a:ln/>
        </p:spPr>
        <p:txBody>
          <a:bodyPr vert="horz" wrap="square" anchor="t"/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Describe the role information technologies play in modern society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Articulate some cutting-edge trends in information technology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Gain familiarity with current career specializations in information technology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220200" cy="1143000"/>
          </a:xfrm>
        </p:spPr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 for Businesses: Internal Communications 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096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4" name="Rectangle 3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8229600" cy="3352800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Internal computer networks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Internal corporate Web sites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Video teleconferencing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Phone systems, cell phones, voice mail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Messaging via e-mail and text messaging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 for Businesses: Electronic Commerce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1986" name="Rectangle 5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49530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Call centers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Electronic transactions with suppliers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Online sales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Point of sale devices and networks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Customer transaction servers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41987" name="Picture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3275" y="2711450"/>
            <a:ext cx="1568450" cy="2303463"/>
          </a:xfrm>
          <a:ln/>
        </p:spPr>
      </p:pic>
      <p:sp>
        <p:nvSpPr>
          <p:cNvPr id="4198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245225"/>
            <a:ext cx="2895600" cy="476250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r>
              <a:rPr lang="en-US" altLang="zh-CN" sz="1400" dirty="0">
                <a:latin typeface="Arial" panose="020B0604020202020204" pitchFamily="34" charset="0"/>
              </a:rPr>
              <a:t>Information Technology in Theory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1989" name="Slide Number Placeholder 7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 for Businesses: Business Operations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30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430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3012" name="Rectangle 3"/>
          <p:cNvSpPr>
            <a:spLocks noGrp="1"/>
          </p:cNvSpPr>
          <p:nvPr>
            <p:ph sz="quarter" idx="1"/>
          </p:nvPr>
        </p:nvSpPr>
        <p:spPr>
          <a:xfrm>
            <a:off x="1981200" y="2362200"/>
            <a:ext cx="6400800" cy="2667000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Factory floor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Inventory tracking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Customer databases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Payroll and human resources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9067800" cy="1143000"/>
          </a:xfrm>
        </p:spPr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 for Universities</a:t>
            </a:r>
            <a:b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403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440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6" name="Rectangle 3"/>
          <p:cNvSpPr>
            <a:spLocks noGrp="1"/>
          </p:cNvSpPr>
          <p:nvPr>
            <p:ph sz="quarter" idx="1"/>
          </p:nvPr>
        </p:nvSpPr>
        <p:spPr>
          <a:xfrm>
            <a:off x="1828800" y="1524000"/>
            <a:ext cx="8229600" cy="5029200"/>
          </a:xfrm>
          <a:ln/>
        </p:spPr>
        <p:txBody>
          <a:bodyPr vert="horz" wrap="square" anchor="t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University phone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Messaging via e-mail and text messages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University Web site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Electronic course schedules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Online academic calendar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Electronic classrooms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Library information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Online registration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Online applications system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Payroll and human resources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 for Government/Citizen Interaction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505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5060" name="Rectangle 3"/>
          <p:cNvSpPr>
            <a:spLocks noGrp="1"/>
          </p:cNvSpPr>
          <p:nvPr>
            <p:ph sz="quarter" idx="1"/>
          </p:nvPr>
        </p:nvSpPr>
        <p:spPr>
          <a:xfrm>
            <a:off x="1447800" y="18288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Electronic voting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Motor vehicle registration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Electronic tax filing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Electronic voting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Social Security transactions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Information dissemination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IT-Enabled Activities: 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Government Functions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6083" name="Rectangle 3"/>
          <p:cNvSpPr>
            <a:spLocks noGrp="1"/>
          </p:cNvSpPr>
          <p:nvPr>
            <p:ph sz="quarter" idx="1"/>
          </p:nvPr>
        </p:nvSpPr>
        <p:spPr>
          <a:xfrm>
            <a:off x="1447800" y="2057400"/>
            <a:ext cx="8229600" cy="4525963"/>
          </a:xfrm>
          <a:ln/>
        </p:spPr>
        <p:txBody>
          <a:bodyPr vert="horz" wrap="square" anchor="t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Military information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Electronic surveillance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Intelligence networks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Air traffic control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</a:t>
            </a:r>
            <a:r>
              <a:rPr lang="id-ID" altLang="en-US" sz="2800" dirty="0">
                <a:latin typeface="Times New Roman" panose="02020603050405020304" pitchFamily="18" charset="0"/>
              </a:rPr>
              <a:t>nternal </a:t>
            </a:r>
            <a:r>
              <a:rPr lang="en-US" altLang="zh-CN" sz="2800" dirty="0">
                <a:latin typeface="Times New Roman" panose="02020603050405020304" pitchFamily="18" charset="0"/>
              </a:rPr>
              <a:t>R</a:t>
            </a:r>
            <a:r>
              <a:rPr lang="id-ID" altLang="en-US" sz="2800" dirty="0">
                <a:latin typeface="Times New Roman" panose="02020603050405020304" pitchFamily="18" charset="0"/>
              </a:rPr>
              <a:t>evenue </a:t>
            </a:r>
            <a:r>
              <a:rPr lang="en-US" altLang="zh-CN" sz="2800" dirty="0">
                <a:latin typeface="Times New Roman" panose="02020603050405020304" pitchFamily="18" charset="0"/>
              </a:rPr>
              <a:t>S</a:t>
            </a:r>
            <a:r>
              <a:rPr lang="id-ID" altLang="en-US" sz="2800" dirty="0">
                <a:latin typeface="Times New Roman" panose="02020603050405020304" pitchFamily="18" charset="0"/>
              </a:rPr>
              <a:t>ervice</a:t>
            </a:r>
            <a:r>
              <a:rPr lang="en-US" altLang="zh-CN" sz="2800" dirty="0">
                <a:latin typeface="Times New Roman" panose="02020603050405020304" pitchFamily="18" charset="0"/>
              </a:rPr>
              <a:t> databas</a:t>
            </a:r>
            <a:r>
              <a:rPr lang="id-ID" altLang="en-US" sz="2800" dirty="0">
                <a:latin typeface="Times New Roman" panose="02020603050405020304" pitchFamily="18" charset="0"/>
              </a:rPr>
              <a:t>e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Internal information networks and phone systems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Library of catalogs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sz="4000" dirty="0">
                <a:latin typeface="Times New Roman" panose="02020603050405020304" pitchFamily="18" charset="0"/>
              </a:rPr>
              <a:t>The State of IT: Wireless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7107" name="Rectangle 3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7818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hot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Being “unplugged”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Wireless LANs (Wi-Fi)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Mobile telephony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not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Being “plugged”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“Dark” fiber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Traditional telephony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sz="4000" dirty="0">
                <a:latin typeface="Times New Roman" panose="02020603050405020304" pitchFamily="18" charset="0"/>
              </a:rPr>
              <a:t>The State of IT: Security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8131" name="Rectangle 4"/>
          <p:cNvSpPr>
            <a:spLocks noGrp="1"/>
          </p:cNvSpPr>
          <p:nvPr>
            <p:ph sz="quarter" idx="1"/>
          </p:nvPr>
        </p:nvSpPr>
        <p:spPr>
          <a:xfrm>
            <a:off x="2514600" y="16764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hot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Critical infrastructure protection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Firewalls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Biometric authentication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not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Wi-Fi spoofing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Unencrypted transmission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Worms and Viruses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sz="4000" dirty="0">
                <a:latin typeface="Times New Roman" panose="02020603050405020304" pitchFamily="18" charset="0"/>
              </a:rPr>
              <a:t>The State of IT: Media-Free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9155" name="Rectangle 4"/>
          <p:cNvSpPr>
            <a:spLocks noGrp="1"/>
          </p:cNvSpPr>
          <p:nvPr>
            <p:ph sz="quarter" idx="1"/>
          </p:nvPr>
        </p:nvSpPr>
        <p:spPr>
          <a:xfrm>
            <a:off x="2514600" y="16764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hot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Distributed file sharing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Video downloads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Digital audio files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not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CDs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DVDs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Floppy drives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State of IT: 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Interoperability and Openness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0179" name="Rectangle 6"/>
          <p:cNvSpPr>
            <a:spLocks noGrp="1"/>
          </p:cNvSpPr>
          <p:nvPr>
            <p:ph sz="quarter" idx="1"/>
          </p:nvPr>
        </p:nvSpPr>
        <p:spPr>
          <a:xfrm>
            <a:off x="2514600" y="16764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hot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Open source code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Interoperable approaches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Open standards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not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Closed source code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Proprietary technology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IM incompatibility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/>
              <a:t>The development of human civilization</a:t>
            </a:r>
            <a:endParaRPr lang="id-ID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agricultural century ( &lt;1800 )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farming using human power</a:t>
            </a:r>
            <a:endParaRPr kumimoji="0" lang="id-ID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industrial age (1800 - 1957)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working in factories using human power and assisted by machines</a:t>
            </a:r>
            <a:endParaRPr kumimoji="0" lang="id-ID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age 1957 - now)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Educated workers</a:t>
            </a:r>
            <a:endParaRPr kumimoji="0" lang="id-ID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Having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 skills </a:t>
            </a:r>
            <a:r>
              <a:rPr kumimoji="0" lang="id-ID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work</a:t>
            </a:r>
            <a:endParaRPr kumimoji="0" lang="id-ID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ssisted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computers and information technology</a:t>
            </a:r>
            <a:endParaRPr kumimoji="0" lang="id-ID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 panose="05040102010807070707"/>
              <a:buNone/>
              <a:defRPr/>
            </a:pPr>
            <a:endParaRPr kumimoji="0" lang="id-ID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State of IT: 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Small Technologies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03" name="Rectangle 5"/>
          <p:cNvSpPr>
            <a:spLocks noGrp="1"/>
          </p:cNvSpPr>
          <p:nvPr>
            <p:ph sz="quarter" idx="1"/>
          </p:nvPr>
        </p:nvSpPr>
        <p:spPr>
          <a:xfrm>
            <a:off x="2514600" y="16764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hot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Mobile devices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Nanotechnology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Distributed processing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not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Personal computers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Macrotechnology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Centralized processing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State of IT: 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Convergence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2227" name="Rectangle 4"/>
          <p:cNvSpPr>
            <a:spLocks noGrp="1"/>
          </p:cNvSpPr>
          <p:nvPr>
            <p:ph sz="quarter" idx="1"/>
          </p:nvPr>
        </p:nvSpPr>
        <p:spPr>
          <a:xfrm>
            <a:off x="2514600" y="19050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hot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Voice over Internet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Video phones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Multimedia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not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Traditional telephone service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Voice only cell phones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Data only LANs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State of IT: 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Speed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32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3251" name="Rectangle 4"/>
          <p:cNvSpPr>
            <a:spLocks noGrp="1"/>
          </p:cNvSpPr>
          <p:nvPr>
            <p:ph sz="quarter" idx="1"/>
          </p:nvPr>
        </p:nvSpPr>
        <p:spPr>
          <a:xfrm>
            <a:off x="2514600" y="19050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hot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Compressed formats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Broadband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Gbps+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What’s not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Uncompressed formats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000" dirty="0">
                <a:latin typeface="Times New Roman" panose="02020603050405020304" pitchFamily="18" charset="0"/>
              </a:rPr>
              <a:t>Dial-up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sz="2000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 lvl="1" indent="-273685"/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endParaRPr lang="id-ID" altLang="x-none" dirty="0"/>
          </a:p>
        </p:txBody>
      </p:sp>
      <p:sp>
        <p:nvSpPr>
          <p:cNvPr id="542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id-ID" altLang="x-none" dirty="0"/>
              <a:t>Reference</a:t>
            </a:r>
            <a:endParaRPr lang="id-ID" altLang="x-none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/>
              <a:t>Introduction to Information Technology</a:t>
            </a:r>
            <a:r>
              <a:rPr lang="id-ID" altLang="x-none" dirty="0"/>
              <a:t> </a:t>
            </a:r>
            <a:r>
              <a:rPr lang="en-US" altLang="zh-CN" dirty="0"/>
              <a:t>2nd Edition</a:t>
            </a:r>
            <a:r>
              <a:rPr lang="id-ID" altLang="x-none" dirty="0"/>
              <a:t>, 2012, </a:t>
            </a:r>
            <a:r>
              <a:rPr lang="en-US" altLang="zh-CN" dirty="0"/>
              <a:t>ITL Limited ITL Education Solutions Limited</a:t>
            </a:r>
            <a:r>
              <a:rPr lang="id-ID" altLang="x-none" dirty="0"/>
              <a:t>,</a:t>
            </a:r>
            <a:r>
              <a:rPr lang="en-US" altLang="zh-CN" dirty="0"/>
              <a:t> Pearson Education 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dirty="0">
                <a:latin typeface="Times New Roman" panose="02020603050405020304" pitchFamily="18" charset="0"/>
              </a:rPr>
              <a:t>Pelin Aksoy</a:t>
            </a:r>
            <a:r>
              <a:rPr lang="id-ID" altLang="x-none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 Laura DeNardis</a:t>
            </a:r>
            <a:r>
              <a:rPr lang="id-ID" altLang="x-none" dirty="0">
                <a:latin typeface="Times New Roman" panose="02020603050405020304" pitchFamily="18" charset="0"/>
              </a:rPr>
              <a:t>,2007, </a:t>
            </a:r>
            <a:r>
              <a:rPr lang="en-US" altLang="zh-CN" dirty="0">
                <a:latin typeface="Times New Roman" panose="02020603050405020304" pitchFamily="18" charset="0"/>
              </a:rPr>
              <a:t>Information Technology in Theory</a:t>
            </a:r>
            <a:r>
              <a:rPr lang="id-ID" altLang="x-none" dirty="0">
                <a:latin typeface="Times New Roman" panose="02020603050405020304" pitchFamily="18" charset="0"/>
              </a:rPr>
              <a:t>,Thomson Course Technology</a:t>
            </a:r>
            <a:endParaRPr lang="id-ID" altLang="x-none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i="1" dirty="0"/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id-ID" altLang="x-non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endParaRPr lang="en-US" altLang="zh-CN"/>
          </a:p>
        </p:txBody>
      </p:sp>
      <p:sp>
        <p:nvSpPr>
          <p:cNvPr id="5529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  <a:ln/>
        </p:spPr>
        <p:txBody>
          <a:bodyPr anchor="t"/>
          <a:p>
            <a:pPr>
              <a:buClr>
                <a:schemeClr val="accent1"/>
              </a:buClr>
              <a:buSzPct val="76000"/>
              <a:buFont typeface="Wingdings 3" panose="05040102010807070707"/>
            </a:pPr>
            <a:r>
              <a:rPr lang="id-ID" altLang="en-US"/>
              <a:t>1.</a:t>
            </a:r>
            <a:r>
              <a:rPr lang="id-ID" altLang="en-US">
                <a:hlinkClick r:id="rId1" action="ppaction://hlinkfile"/>
              </a:rPr>
              <a:t>Teknology addition reading.pptx</a:t>
            </a:r>
            <a:endParaRPr lang="id-ID" altLang="en-US">
              <a:hlinkClick r:id="rId1" action="ppaction://hlinkfile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/>
            </a:pPr>
            <a:r>
              <a:rPr lang="id-ID" altLang="en-US"/>
              <a:t>2. </a:t>
            </a:r>
            <a:r>
              <a:rPr lang="id-ID" altLang="en-US">
                <a:hlinkClick r:id="rId2" action="ppaction://hlinkpres?slideindex=1&amp;slidetitle="/>
              </a:rPr>
              <a:t>IS addition reading.ppt</a:t>
            </a:r>
            <a:endParaRPr lang="id-ID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Defining Information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4" name="Rectangle 3"/>
          <p:cNvSpPr>
            <a:spLocks noGrp="1"/>
          </p:cNvSpPr>
          <p:nvPr>
            <p:ph sz="quarter" idx="1"/>
          </p:nvPr>
        </p:nvSpPr>
        <p:spPr>
          <a:xfrm>
            <a:off x="685800" y="1828800"/>
            <a:ext cx="8229600" cy="4525963"/>
          </a:xfrm>
          <a:ln/>
        </p:spPr>
        <p:txBody>
          <a:bodyPr vert="horz" wrap="square" anchor="t"/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Defining “information” </a:t>
            </a:r>
            <a:r>
              <a:rPr lang="id-ID" altLang="x-none" sz="2800" dirty="0">
                <a:latin typeface="Times New Roman" panose="02020603050405020304" pitchFamily="18" charset="0"/>
              </a:rPr>
              <a:t>are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A fact or series of facts that carry meaning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The value of these facts strongly depends on context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Examples of information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Spam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911 emergency call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Air traffic control map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Text message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Instructions for building a bomb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Sports scores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Various Forms of Representing Information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638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1400" dirty="0"/>
              <a:t>Information Technology in Theory</a:t>
            </a:r>
            <a:endParaRPr lang="en-US" altLang="zh-CN" sz="1400" dirty="0"/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8" name="Rectangle 3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525963"/>
          </a:xfrm>
          <a:ln/>
        </p:spPr>
        <p:txBody>
          <a:bodyPr vert="horz" wrap="square" anchor="t"/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The routes to representing information have not changed for centuries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400" dirty="0">
                <a:latin typeface="Times New Roman" panose="02020603050405020304" pitchFamily="18" charset="0"/>
              </a:rPr>
              <a:t>Spoken word (sound)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400" dirty="0">
                <a:latin typeface="Times New Roman" panose="02020603050405020304" pitchFamily="18" charset="0"/>
              </a:rPr>
              <a:t>Text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400" dirty="0">
                <a:latin typeface="Times New Roman" panose="02020603050405020304" pitchFamily="18" charset="0"/>
              </a:rPr>
              <a:t>Pictures </a:t>
            </a:r>
            <a:r>
              <a:rPr lang="id-ID" altLang="en-US" sz="2400" dirty="0">
                <a:latin typeface="Times New Roman" panose="02020603050405020304" pitchFamily="18" charset="0"/>
              </a:rPr>
              <a:t>-----------------&gt;  video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-273685"/>
            <a:r>
              <a:rPr lang="en-US" altLang="zh-CN" sz="2400" dirty="0">
                <a:latin typeface="Times New Roman" panose="02020603050405020304" pitchFamily="18" charset="0"/>
              </a:rPr>
              <a:t>Numbers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zh-CN" sz="2800" dirty="0">
                <a:latin typeface="Times New Roman" panose="02020603050405020304" pitchFamily="18" charset="0"/>
              </a:rPr>
              <a:t>Today, information technologies (e.g. Web sites) still represent information with text, images (including video), numbers, and sound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How Historically Have Humans Conveyed Information?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17411" name="Picture 4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7200" y="1676400"/>
            <a:ext cx="6599238" cy="4552950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Image Technology Milestones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18435" name="Picture 5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79375" y="1524000"/>
            <a:ext cx="7853363" cy="4568825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b"/>
          <a:p>
            <a:r>
              <a:rPr lang="en-US" altLang="zh-CN" dirty="0">
                <a:latin typeface="Times New Roman" panose="02020603050405020304" pitchFamily="18" charset="0"/>
              </a:rPr>
              <a:t>Sound Technology Milestones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19459" name="Picture 5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41350" y="1600200"/>
            <a:ext cx="6980238" cy="4298950"/>
          </a:xfrm>
          <a:ln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8358</Words>
  <Application>WPS Presentation</Application>
  <PresentationFormat>On-screen Show (4:3)</PresentationFormat>
  <Paragraphs>494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Arial</vt:lpstr>
      <vt:lpstr>SimSun</vt:lpstr>
      <vt:lpstr>Wingdings</vt:lpstr>
      <vt:lpstr>Wingdings 3</vt:lpstr>
      <vt:lpstr>Wingdings</vt:lpstr>
      <vt:lpstr>Times New Roman</vt:lpstr>
      <vt:lpstr>Wingdings 3</vt:lpstr>
      <vt:lpstr>Gill Sans MT</vt:lpstr>
      <vt:lpstr>Bookman Old Style</vt:lpstr>
      <vt:lpstr>Microsoft YaHei</vt:lpstr>
      <vt:lpstr>Arial Unicode MS</vt:lpstr>
      <vt:lpstr>Calibri</vt:lpstr>
      <vt:lpstr>华文新魏</vt:lpstr>
      <vt:lpstr>Segoe Print</vt:lpstr>
      <vt:lpstr>Origin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TEKNOLOGI INFORMASI</dc:title>
  <dc:creator>goodfellas</dc:creator>
  <cp:lastModifiedBy>User</cp:lastModifiedBy>
  <cp:revision>43</cp:revision>
  <dcterms:created xsi:type="dcterms:W3CDTF">2012-11-18T19:20:00Z</dcterms:created>
  <dcterms:modified xsi:type="dcterms:W3CDTF">2020-09-30T05:49:33Z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