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20" r:id="rId2"/>
  </p:sldMasterIdLst>
  <p:notesMasterIdLst>
    <p:notesMasterId r:id="rId23"/>
  </p:notesMasterIdLst>
  <p:sldIdLst>
    <p:sldId id="256" r:id="rId3"/>
    <p:sldId id="257" r:id="rId4"/>
    <p:sldId id="312" r:id="rId5"/>
    <p:sldId id="284" r:id="rId6"/>
    <p:sldId id="306" r:id="rId7"/>
    <p:sldId id="271" r:id="rId8"/>
    <p:sldId id="288" r:id="rId9"/>
    <p:sldId id="320" r:id="rId10"/>
    <p:sldId id="321" r:id="rId11"/>
    <p:sldId id="322" r:id="rId12"/>
    <p:sldId id="292" r:id="rId13"/>
    <p:sldId id="295" r:id="rId14"/>
    <p:sldId id="298" r:id="rId15"/>
    <p:sldId id="300" r:id="rId16"/>
    <p:sldId id="316" r:id="rId17"/>
    <p:sldId id="302" r:id="rId18"/>
    <p:sldId id="319" r:id="rId19"/>
    <p:sldId id="323" r:id="rId20"/>
    <p:sldId id="324" r:id="rId21"/>
    <p:sldId id="304" r:id="rId22"/>
  </p:sldIdLst>
  <p:sldSz cx="9144000" cy="6858000" type="screen4x3"/>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FF"/>
    <a:srgbClr val="6600CC"/>
    <a:srgbClr val="3333FF"/>
    <a:srgbClr val="EE0000"/>
    <a:srgbClr val="0005CA"/>
    <a:srgbClr val="1D6D6B"/>
    <a:srgbClr val="000099"/>
    <a:srgbClr val="C60477"/>
    <a:srgbClr val="C60269"/>
    <a:srgbClr val="8806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67" autoAdjust="0"/>
    <p:restoredTop sz="60870" autoAdjust="0"/>
  </p:normalViewPr>
  <p:slideViewPr>
    <p:cSldViewPr>
      <p:cViewPr varScale="1">
        <p:scale>
          <a:sx n="101" d="100"/>
          <a:sy n="101" d="100"/>
        </p:scale>
        <p:origin x="-763" y="-67"/>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073C2E-51A6-420F-8788-9A3EAC99032A}" type="datetimeFigureOut">
              <a:rPr lang="en-US" smtClean="0"/>
              <a:pPr/>
              <a:t>10/7/2015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091714-3304-44AF-AABA-9711959465C3}" type="slidenum">
              <a:rPr lang="en-US" smtClean="0"/>
              <a:pPr/>
              <a:t>‹#›</a:t>
            </a:fld>
            <a:endParaRPr lang="en-US"/>
          </a:p>
        </p:txBody>
      </p:sp>
    </p:spTree>
    <p:extLst>
      <p:ext uri="{BB962C8B-B14F-4D97-AF65-F5344CB8AC3E}">
        <p14:creationId xmlns:p14="http://schemas.microsoft.com/office/powerpoint/2010/main" val="3151996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python.org/3.0/library/exceptions.html#exceptions.ValueError"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pPr/>
              <a:t>2</a:t>
            </a:fld>
            <a:endParaRPr lang="en-US"/>
          </a:p>
        </p:txBody>
      </p:sp>
    </p:spTree>
    <p:extLst>
      <p:ext uri="{BB962C8B-B14F-4D97-AF65-F5344CB8AC3E}">
        <p14:creationId xmlns:p14="http://schemas.microsoft.com/office/powerpoint/2010/main" val="3727141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What are functions? </a:t>
            </a:r>
          </a:p>
          <a:p>
            <a:endParaRPr lang="en-IN" dirty="0" smtClean="0"/>
          </a:p>
          <a:p>
            <a:pPr marL="171450" indent="-171450">
              <a:buFont typeface="Arial" panose="020B0604020202020204" pitchFamily="34" charset="0"/>
              <a:buChar char="•"/>
            </a:pPr>
            <a:r>
              <a:rPr lang="en-IN" dirty="0" smtClean="0"/>
              <a:t>Functions are little self-contained programs that perform a specific task, which can be incorporated into larger programs.</a:t>
            </a:r>
          </a:p>
          <a:p>
            <a:pPr marL="171450" indent="-171450">
              <a:buFont typeface="Arial" panose="020B0604020202020204" pitchFamily="34" charset="0"/>
              <a:buChar char="•"/>
            </a:pPr>
            <a:r>
              <a:rPr lang="en-IN" dirty="0" smtClean="0"/>
              <a:t>After creating the function</a:t>
            </a:r>
            <a:r>
              <a:rPr lang="en-IN" baseline="0" dirty="0" smtClean="0"/>
              <a:t> we</a:t>
            </a:r>
            <a:r>
              <a:rPr lang="en-IN" dirty="0" smtClean="0"/>
              <a:t> can use it any time</a:t>
            </a:r>
            <a:r>
              <a:rPr lang="en-IN" baseline="0" dirty="0" smtClean="0"/>
              <a:t> and </a:t>
            </a:r>
            <a:r>
              <a:rPr lang="en-IN" dirty="0" smtClean="0"/>
              <a:t>any place</a:t>
            </a:r>
            <a:r>
              <a:rPr lang="en-IN" baseline="0" dirty="0" smtClean="0"/>
              <a:t> in any application we are developing.</a:t>
            </a:r>
            <a:endParaRPr lang="en-IN" dirty="0" smtClean="0"/>
          </a:p>
          <a:p>
            <a:pPr marL="171450" indent="-171450">
              <a:buFont typeface="Arial" panose="020B0604020202020204" pitchFamily="34" charset="0"/>
              <a:buChar char="•"/>
            </a:pPr>
            <a:r>
              <a:rPr lang="en-IN" dirty="0" smtClean="0"/>
              <a:t>This saves programmers time and effort of rewriting the instructions again and again in program.</a:t>
            </a:r>
          </a:p>
          <a:p>
            <a:pPr marL="171450" indent="-171450">
              <a:buFont typeface="Arial" panose="020B0604020202020204" pitchFamily="34" charset="0"/>
              <a:buChar char="•"/>
            </a:pPr>
            <a:endParaRPr lang="en-IN" dirty="0" smtClean="0"/>
          </a:p>
        </p:txBody>
      </p:sp>
      <p:sp>
        <p:nvSpPr>
          <p:cNvPr id="4" name="Slide Number Placeholder 3"/>
          <p:cNvSpPr>
            <a:spLocks noGrp="1"/>
          </p:cNvSpPr>
          <p:nvPr>
            <p:ph type="sldNum" sz="quarter" idx="10"/>
          </p:nvPr>
        </p:nvSpPr>
        <p:spPr/>
        <p:txBody>
          <a:bodyPr/>
          <a:lstStyle/>
          <a:p>
            <a:fld id="{35091714-3304-44AF-AABA-9711959465C3}" type="slidenum">
              <a:rPr lang="en-US" smtClean="0"/>
              <a:pPr/>
              <a:t>11</a:t>
            </a:fld>
            <a:endParaRPr lang="en-US"/>
          </a:p>
        </p:txBody>
      </p:sp>
    </p:spTree>
    <p:extLst>
      <p:ext uri="{BB962C8B-B14F-4D97-AF65-F5344CB8AC3E}">
        <p14:creationId xmlns:p14="http://schemas.microsoft.com/office/powerpoint/2010/main" val="1048693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effectLst/>
              </a:rPr>
              <a:t>Defining a Function</a:t>
            </a:r>
          </a:p>
          <a:p>
            <a:endParaRPr lang="en-IN" b="1" dirty="0" smtClean="0">
              <a:effectLst/>
            </a:endParaRPr>
          </a:p>
          <a:p>
            <a:r>
              <a:rPr lang="en-IN" sz="1200" kern="1200" dirty="0" smtClean="0">
                <a:solidFill>
                  <a:schemeClr val="tx1"/>
                </a:solidFill>
                <a:effectLst/>
                <a:latin typeface="+mn-lt"/>
                <a:ea typeface="+mn-ea"/>
                <a:cs typeface="+mn-cs"/>
              </a:rPr>
              <a:t>A function is created with the </a:t>
            </a:r>
            <a:r>
              <a:rPr lang="en-IN" sz="1200" kern="1200" dirty="0" err="1" smtClean="0">
                <a:solidFill>
                  <a:schemeClr val="tx1"/>
                </a:solidFill>
                <a:effectLst/>
                <a:latin typeface="+mn-lt"/>
                <a:ea typeface="+mn-ea"/>
                <a:cs typeface="+mn-cs"/>
              </a:rPr>
              <a:t>def</a:t>
            </a:r>
            <a:r>
              <a:rPr lang="en-IN" sz="1200" kern="1200" dirty="0" smtClean="0">
                <a:solidFill>
                  <a:schemeClr val="tx1"/>
                </a:solidFill>
                <a:effectLst/>
                <a:latin typeface="+mn-lt"/>
                <a:ea typeface="+mn-ea"/>
                <a:cs typeface="+mn-cs"/>
              </a:rPr>
              <a:t> keyword.</a:t>
            </a:r>
          </a:p>
          <a:p>
            <a:r>
              <a:rPr lang="en-IN" sz="1200" kern="1200" dirty="0" smtClean="0">
                <a:solidFill>
                  <a:schemeClr val="tx1"/>
                </a:solidFill>
                <a:effectLst/>
                <a:latin typeface="+mn-lt"/>
                <a:ea typeface="+mn-ea"/>
                <a:cs typeface="+mn-cs"/>
              </a:rPr>
              <a:t>The statements in the block of the function must be indented. </a:t>
            </a:r>
          </a:p>
          <a:p>
            <a:endParaRPr lang="en-IN" b="1" dirty="0" smtClean="0">
              <a:effectLst/>
            </a:endParaRPr>
          </a:p>
          <a:p>
            <a:endParaRPr lang="en-IN" dirty="0" smtClean="0">
              <a:effectLst/>
            </a:endParaRPr>
          </a:p>
          <a:p>
            <a:r>
              <a:rPr lang="en-IN" sz="1200" kern="1200" dirty="0" smtClean="0">
                <a:solidFill>
                  <a:schemeClr val="tx1"/>
                </a:solidFill>
                <a:effectLst/>
                <a:latin typeface="+mn-lt"/>
                <a:ea typeface="+mn-ea"/>
                <a:cs typeface="+mn-cs"/>
              </a:rPr>
              <a:t>The </a:t>
            </a:r>
            <a:r>
              <a:rPr lang="en-IN" sz="1200" kern="1200" dirty="0" err="1" smtClean="0">
                <a:solidFill>
                  <a:schemeClr val="tx1"/>
                </a:solidFill>
                <a:effectLst/>
                <a:latin typeface="+mn-lt"/>
                <a:ea typeface="+mn-ea"/>
                <a:cs typeface="+mn-cs"/>
              </a:rPr>
              <a:t>def</a:t>
            </a:r>
            <a:r>
              <a:rPr lang="en-IN" sz="1200" kern="1200" dirty="0" smtClean="0">
                <a:solidFill>
                  <a:schemeClr val="tx1"/>
                </a:solidFill>
                <a:effectLst/>
                <a:latin typeface="+mn-lt"/>
                <a:ea typeface="+mn-ea"/>
                <a:cs typeface="+mn-cs"/>
              </a:rPr>
              <a:t> keyword is followed by the function name with round brackets and a colon.</a:t>
            </a:r>
          </a:p>
          <a:p>
            <a:r>
              <a:rPr lang="en-IN" sz="1200" kern="1200" dirty="0" smtClean="0">
                <a:solidFill>
                  <a:schemeClr val="tx1"/>
                </a:solidFill>
                <a:effectLst/>
                <a:latin typeface="+mn-lt"/>
                <a:ea typeface="+mn-ea"/>
                <a:cs typeface="+mn-cs"/>
              </a:rPr>
              <a:t>The indented statements form a </a:t>
            </a:r>
            <a:r>
              <a:rPr lang="en-IN" sz="1200" i="1" kern="1200" dirty="0" smtClean="0">
                <a:solidFill>
                  <a:schemeClr val="tx1"/>
                </a:solidFill>
                <a:effectLst/>
                <a:latin typeface="+mn-lt"/>
                <a:ea typeface="+mn-ea"/>
                <a:cs typeface="+mn-cs"/>
              </a:rPr>
              <a:t>body</a:t>
            </a:r>
            <a:r>
              <a:rPr lang="en-IN" sz="1200" kern="1200" dirty="0" smtClean="0">
                <a:solidFill>
                  <a:schemeClr val="tx1"/>
                </a:solidFill>
                <a:effectLst/>
                <a:latin typeface="+mn-lt"/>
                <a:ea typeface="+mn-ea"/>
                <a:cs typeface="+mn-cs"/>
              </a:rPr>
              <a:t> of the function. </a:t>
            </a:r>
            <a:r>
              <a:rPr lang="en-US" sz="1200" kern="1200" dirty="0" smtClean="0">
                <a:solidFill>
                  <a:schemeClr val="tx1"/>
                </a:solidFill>
                <a:effectLst/>
                <a:latin typeface="+mn-lt"/>
                <a:ea typeface="+mn-ea"/>
                <a:cs typeface="+mn-cs"/>
              </a:rPr>
              <a:t> </a:t>
            </a:r>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How does the function body ends? It also needs to be mentioned.</a:t>
            </a:r>
            <a:endParaRPr lang="en-IN" sz="1200" kern="1200" dirty="0" smtClean="0">
              <a:solidFill>
                <a:schemeClr val="tx1"/>
              </a:solidFill>
              <a:effectLst/>
              <a:latin typeface="+mn-lt"/>
              <a:ea typeface="+mn-ea"/>
              <a:cs typeface="+mn-cs"/>
            </a:endParaRPr>
          </a:p>
          <a:p>
            <a:endParaRPr lang="en-IN" dirty="0" smtClean="0">
              <a:effectLst/>
            </a:endParaRPr>
          </a:p>
          <a:p>
            <a:r>
              <a:rPr lang="en-IN" dirty="0" smtClean="0">
                <a:effectLst/>
              </a:rPr>
              <a:t>Any input parameters or arguments should be placed within these parentheses. You can also define parameters inside these parentheses.</a:t>
            </a:r>
          </a:p>
          <a:p>
            <a:r>
              <a:rPr lang="en-IN" dirty="0" smtClean="0">
                <a:effectLst/>
              </a:rPr>
              <a:t>The code block within every function starts with a colon (:) and it is indented.</a:t>
            </a:r>
          </a:p>
          <a:p>
            <a:endParaRPr lang="en-IN" dirty="0" smtClean="0">
              <a:effectLst/>
            </a:endParaRPr>
          </a:p>
          <a:p>
            <a:r>
              <a:rPr lang="en-IN" dirty="0" smtClean="0">
                <a:effectLst/>
              </a:rPr>
              <a:t>The statement ‘return’ exits a function, optionally passing back an expression to the caller. A return statement with no arguments is the same as return None.</a:t>
            </a:r>
          </a:p>
          <a:p>
            <a:endParaRPr lang="en-IN" dirty="0" smtClean="0">
              <a:effectLst/>
            </a:endParaRPr>
          </a:p>
          <a:p>
            <a:r>
              <a:rPr lang="en-IN" sz="1200" kern="1200" dirty="0" smtClean="0">
                <a:solidFill>
                  <a:schemeClr val="tx1"/>
                </a:solidFill>
                <a:effectLst/>
                <a:latin typeface="+mn-lt"/>
                <a:ea typeface="+mn-ea"/>
                <a:cs typeface="+mn-cs"/>
              </a:rPr>
              <a:t>The function is later executed when needed. That is </a:t>
            </a:r>
            <a:r>
              <a:rPr lang="en-IN" sz="1200" i="1" kern="1200" dirty="0" smtClean="0">
                <a:solidFill>
                  <a:schemeClr val="tx1"/>
                </a:solidFill>
                <a:effectLst/>
                <a:latin typeface="+mn-lt"/>
                <a:ea typeface="+mn-ea"/>
                <a:cs typeface="+mn-cs"/>
              </a:rPr>
              <a:t>calling</a:t>
            </a:r>
            <a:r>
              <a:rPr lang="en-IN" sz="1200" kern="1200" dirty="0" smtClean="0">
                <a:solidFill>
                  <a:schemeClr val="tx1"/>
                </a:solidFill>
                <a:effectLst/>
                <a:latin typeface="+mn-lt"/>
                <a:ea typeface="+mn-ea"/>
                <a:cs typeface="+mn-cs"/>
              </a:rPr>
              <a:t> of function. If we call a function, the statements inside the function body are executed. </a:t>
            </a:r>
          </a:p>
          <a:p>
            <a:r>
              <a:rPr lang="en-IN" sz="1200" kern="1200" dirty="0" smtClean="0">
                <a:solidFill>
                  <a:schemeClr val="tx1"/>
                </a:solidFill>
                <a:effectLst/>
                <a:latin typeface="+mn-lt"/>
                <a:ea typeface="+mn-ea"/>
                <a:cs typeface="+mn-cs"/>
              </a:rPr>
              <a:t>They are not executed until the function is called. </a:t>
            </a:r>
          </a:p>
          <a:p>
            <a:endParaRPr lang="en-IN" dirty="0" smtClean="0">
              <a:effectLst/>
            </a:endParaRPr>
          </a:p>
          <a:p>
            <a:endParaRPr lang="en-IN" dirty="0" smtClean="0">
              <a:effectLst/>
            </a:endParaRPr>
          </a:p>
          <a:p>
            <a:r>
              <a:rPr lang="en-IN" dirty="0" smtClean="0">
                <a:effectLst/>
              </a:rPr>
              <a:t>For Example:</a:t>
            </a:r>
          </a:p>
          <a:p>
            <a:endParaRPr lang="en-IN" b="1" dirty="0" smtClean="0"/>
          </a:p>
          <a:p>
            <a:r>
              <a:rPr lang="en-IN" b="1" dirty="0" smtClean="0"/>
              <a:t>System Defined Function</a:t>
            </a:r>
          </a:p>
          <a:p>
            <a:endParaRPr lang="en-IN" b="1" dirty="0" smtClean="0"/>
          </a:p>
          <a:p>
            <a:r>
              <a:rPr lang="en-IN" dirty="0" smtClean="0"/>
              <a:t>print("Happy Birthday to you!") </a:t>
            </a:r>
          </a:p>
          <a:p>
            <a:endParaRPr lang="en-IN" dirty="0" smtClean="0"/>
          </a:p>
          <a:p>
            <a:r>
              <a:rPr lang="en-IN" b="1" dirty="0" smtClean="0"/>
              <a:t>Example</a:t>
            </a:r>
          </a:p>
          <a:p>
            <a:r>
              <a:rPr lang="en-IN" b="1" dirty="0" smtClean="0"/>
              <a:t>-----------------</a:t>
            </a:r>
          </a:p>
          <a:p>
            <a:r>
              <a:rPr lang="en-IN" dirty="0" smtClean="0"/>
              <a:t>&gt;&gt;&gt; print "Hello, World!"</a:t>
            </a:r>
            <a:br>
              <a:rPr lang="en-IN" dirty="0" smtClean="0"/>
            </a:br>
            <a:r>
              <a:rPr lang="en-IN" dirty="0" smtClean="0"/>
              <a:t>Hello, World!</a:t>
            </a:r>
          </a:p>
          <a:p>
            <a:endParaRPr lang="en-IN" dirty="0" smtClean="0"/>
          </a:p>
          <a:p>
            <a:endParaRPr lang="en-IN" dirty="0" smtClean="0"/>
          </a:p>
          <a:p>
            <a:r>
              <a:rPr lang="en-IN" b="1" dirty="0" smtClean="0"/>
              <a:t>User Defined Function</a:t>
            </a:r>
          </a:p>
          <a:p>
            <a:endParaRPr lang="en-IN" dirty="0" smtClean="0"/>
          </a:p>
          <a:p>
            <a:r>
              <a:rPr lang="en-IN" dirty="0" smtClean="0"/>
              <a:t>&gt;&gt;&gt; </a:t>
            </a:r>
            <a:r>
              <a:rPr lang="en-IN" dirty="0" err="1" smtClean="0"/>
              <a:t>def</a:t>
            </a:r>
            <a:r>
              <a:rPr lang="en-IN" dirty="0" smtClean="0"/>
              <a:t> hello (what):</a:t>
            </a:r>
            <a:br>
              <a:rPr lang="en-IN" dirty="0" smtClean="0"/>
            </a:br>
            <a:r>
              <a:rPr lang="en-IN" dirty="0" smtClean="0"/>
              <a:t>...     	text = "Hello, " + what + "!"</a:t>
            </a:r>
            <a:br>
              <a:rPr lang="en-IN" dirty="0" smtClean="0"/>
            </a:br>
            <a:r>
              <a:rPr lang="en-IN" dirty="0" smtClean="0"/>
              <a:t>...     	print text</a:t>
            </a:r>
            <a:br>
              <a:rPr lang="en-IN" dirty="0" smtClean="0"/>
            </a:br>
            <a:r>
              <a:rPr lang="en-IN" dirty="0" smtClean="0"/>
              <a:t>... </a:t>
            </a:r>
            <a:br>
              <a:rPr lang="en-IN" dirty="0" smtClean="0"/>
            </a:br>
            <a:r>
              <a:rPr lang="en-IN" dirty="0" smtClean="0"/>
              <a:t>&gt;&gt;&gt; hello ("World")</a:t>
            </a:r>
            <a:br>
              <a:rPr lang="en-IN" dirty="0" smtClean="0"/>
            </a:br>
            <a:endParaRPr lang="en-IN" dirty="0" smtClean="0"/>
          </a:p>
          <a:p>
            <a:r>
              <a:rPr lang="en-IN" dirty="0" smtClean="0"/>
              <a:t>Output:</a:t>
            </a:r>
          </a:p>
          <a:p>
            <a:r>
              <a:rPr lang="en-IN" dirty="0" smtClean="0"/>
              <a:t>Hello, World!</a:t>
            </a:r>
          </a:p>
          <a:p>
            <a:endParaRPr lang="en-IN" dirty="0" smtClean="0">
              <a:effectLst/>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pPr/>
              <a:t>12</a:t>
            </a:fld>
            <a:endParaRPr lang="en-US"/>
          </a:p>
        </p:txBody>
      </p:sp>
    </p:spTree>
    <p:extLst>
      <p:ext uri="{BB962C8B-B14F-4D97-AF65-F5344CB8AC3E}">
        <p14:creationId xmlns:p14="http://schemas.microsoft.com/office/powerpoint/2010/main" val="3369790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Defining a function only gives it a name, specifies the parameters that are to be included in the function and structures the blocks of code.</a:t>
            </a:r>
          </a:p>
          <a:p>
            <a:r>
              <a:rPr lang="en-IN" sz="1200" kern="1200" dirty="0" smtClean="0">
                <a:solidFill>
                  <a:schemeClr val="tx1"/>
                </a:solidFill>
                <a:effectLst/>
                <a:latin typeface="+mn-lt"/>
                <a:ea typeface="+mn-ea"/>
                <a:cs typeface="+mn-cs"/>
              </a:rPr>
              <a:t>Once the basic structure of a function is finalized, you can execute it by calling it from another function or directly from the Python prompt. </a:t>
            </a:r>
          </a:p>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Following is the example to call </a:t>
            </a:r>
            <a:r>
              <a:rPr lang="en-IN" sz="1200" kern="1200" dirty="0" err="1" smtClean="0">
                <a:solidFill>
                  <a:schemeClr val="tx1"/>
                </a:solidFill>
                <a:effectLst/>
                <a:latin typeface="+mn-lt"/>
                <a:ea typeface="+mn-ea"/>
                <a:cs typeface="+mn-cs"/>
              </a:rPr>
              <a:t>printme</a:t>
            </a:r>
            <a:r>
              <a:rPr lang="en-IN" sz="1200" kern="1200" dirty="0" smtClean="0">
                <a:solidFill>
                  <a:schemeClr val="tx1"/>
                </a:solidFill>
                <a:effectLst/>
                <a:latin typeface="+mn-lt"/>
                <a:ea typeface="+mn-ea"/>
                <a:cs typeface="+mn-cs"/>
              </a:rPr>
              <a:t>() function </a:t>
            </a:r>
          </a:p>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Example</a:t>
            </a:r>
          </a:p>
          <a:p>
            <a:r>
              <a:rPr lang="en-IN" sz="1200" kern="1200" dirty="0" smtClean="0">
                <a:solidFill>
                  <a:schemeClr val="tx1"/>
                </a:solidFill>
                <a:effectLst/>
                <a:latin typeface="+mn-lt"/>
                <a:ea typeface="+mn-ea"/>
                <a:cs typeface="+mn-cs"/>
              </a:rPr>
              <a:t> </a:t>
            </a:r>
          </a:p>
          <a:p>
            <a:r>
              <a:rPr lang="en-IN" sz="1200" kern="1200" dirty="0" err="1" smtClean="0">
                <a:solidFill>
                  <a:schemeClr val="tx1"/>
                </a:solidFill>
                <a:effectLst/>
                <a:latin typeface="+mn-lt"/>
                <a:ea typeface="+mn-ea"/>
                <a:cs typeface="+mn-cs"/>
              </a:rPr>
              <a:t>def</a:t>
            </a:r>
            <a:r>
              <a:rPr lang="en-IN" sz="1200" kern="1200" dirty="0" smtClean="0">
                <a:solidFill>
                  <a:schemeClr val="tx1"/>
                </a:solidFill>
                <a:effectLst/>
                <a:latin typeface="+mn-lt"/>
                <a:ea typeface="+mn-ea"/>
                <a:cs typeface="+mn-cs"/>
              </a:rPr>
              <a:t> </a:t>
            </a:r>
            <a:r>
              <a:rPr lang="en-IN" sz="1200" kern="1200" dirty="0" err="1" smtClean="0">
                <a:solidFill>
                  <a:schemeClr val="tx1"/>
                </a:solidFill>
                <a:effectLst/>
                <a:latin typeface="+mn-lt"/>
                <a:ea typeface="+mn-ea"/>
                <a:cs typeface="+mn-cs"/>
              </a:rPr>
              <a:t>printme</a:t>
            </a:r>
            <a:r>
              <a:rPr lang="en-IN" sz="1200" kern="1200" dirty="0" smtClean="0">
                <a:solidFill>
                  <a:schemeClr val="tx1"/>
                </a:solidFill>
                <a:effectLst/>
                <a:latin typeface="+mn-lt"/>
                <a:ea typeface="+mn-ea"/>
                <a:cs typeface="+mn-cs"/>
              </a:rPr>
              <a:t>( </a:t>
            </a:r>
            <a:r>
              <a:rPr lang="en-IN" sz="1200" kern="1200" dirty="0" err="1" smtClean="0">
                <a:solidFill>
                  <a:schemeClr val="tx1"/>
                </a:solidFill>
                <a:effectLst/>
                <a:latin typeface="+mn-lt"/>
                <a:ea typeface="+mn-ea"/>
                <a:cs typeface="+mn-cs"/>
              </a:rPr>
              <a:t>str</a:t>
            </a:r>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"This prints a passed string into this function"</a:t>
            </a:r>
          </a:p>
          <a:p>
            <a:r>
              <a:rPr lang="en-IN" sz="1200" kern="1200" dirty="0" smtClean="0">
                <a:solidFill>
                  <a:schemeClr val="tx1"/>
                </a:solidFill>
                <a:effectLst/>
                <a:latin typeface="+mn-lt"/>
                <a:ea typeface="+mn-ea"/>
                <a:cs typeface="+mn-cs"/>
              </a:rPr>
              <a:t>   print </a:t>
            </a:r>
            <a:r>
              <a:rPr lang="en-IN" sz="1200" kern="1200" dirty="0" err="1" smtClean="0">
                <a:solidFill>
                  <a:schemeClr val="tx1"/>
                </a:solidFill>
                <a:effectLst/>
                <a:latin typeface="+mn-lt"/>
                <a:ea typeface="+mn-ea"/>
                <a:cs typeface="+mn-cs"/>
              </a:rPr>
              <a:t>str</a:t>
            </a:r>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   return;</a:t>
            </a:r>
          </a:p>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 Now you can call </a:t>
            </a:r>
            <a:r>
              <a:rPr lang="en-IN" sz="1200" kern="1200" dirty="0" err="1" smtClean="0">
                <a:solidFill>
                  <a:schemeClr val="tx1"/>
                </a:solidFill>
                <a:effectLst/>
                <a:latin typeface="+mn-lt"/>
                <a:ea typeface="+mn-ea"/>
                <a:cs typeface="+mn-cs"/>
              </a:rPr>
              <a:t>printme</a:t>
            </a:r>
            <a:r>
              <a:rPr lang="en-IN" sz="1200" kern="1200" dirty="0" smtClean="0">
                <a:solidFill>
                  <a:schemeClr val="tx1"/>
                </a:solidFill>
                <a:effectLst/>
                <a:latin typeface="+mn-lt"/>
                <a:ea typeface="+mn-ea"/>
                <a:cs typeface="+mn-cs"/>
              </a:rPr>
              <a:t> function</a:t>
            </a:r>
          </a:p>
          <a:p>
            <a:r>
              <a:rPr lang="en-IN" sz="1200" kern="1200" dirty="0" smtClean="0">
                <a:solidFill>
                  <a:schemeClr val="tx1"/>
                </a:solidFill>
                <a:effectLst/>
                <a:latin typeface="+mn-lt"/>
                <a:ea typeface="+mn-ea"/>
                <a:cs typeface="+mn-cs"/>
              </a:rPr>
              <a:t> </a:t>
            </a:r>
          </a:p>
          <a:p>
            <a:r>
              <a:rPr lang="en-IN" sz="1200" kern="1200" dirty="0" err="1" smtClean="0">
                <a:solidFill>
                  <a:schemeClr val="tx1"/>
                </a:solidFill>
                <a:effectLst/>
                <a:latin typeface="+mn-lt"/>
                <a:ea typeface="+mn-ea"/>
                <a:cs typeface="+mn-cs"/>
              </a:rPr>
              <a:t>printme</a:t>
            </a:r>
            <a:r>
              <a:rPr lang="en-IN" sz="1200" kern="1200" dirty="0" smtClean="0">
                <a:solidFill>
                  <a:schemeClr val="tx1"/>
                </a:solidFill>
                <a:effectLst/>
                <a:latin typeface="+mn-lt"/>
                <a:ea typeface="+mn-ea"/>
                <a:cs typeface="+mn-cs"/>
              </a:rPr>
              <a:t>("I'm first call to user defined function!")</a:t>
            </a:r>
          </a:p>
          <a:p>
            <a:r>
              <a:rPr lang="en-IN" sz="1200" kern="1200" dirty="0" err="1" smtClean="0">
                <a:solidFill>
                  <a:schemeClr val="tx1"/>
                </a:solidFill>
                <a:effectLst/>
                <a:latin typeface="+mn-lt"/>
                <a:ea typeface="+mn-ea"/>
                <a:cs typeface="+mn-cs"/>
              </a:rPr>
              <a:t>printme</a:t>
            </a:r>
            <a:r>
              <a:rPr lang="en-IN" sz="1200" kern="1200" dirty="0" smtClean="0">
                <a:solidFill>
                  <a:schemeClr val="tx1"/>
                </a:solidFill>
                <a:effectLst/>
                <a:latin typeface="+mn-lt"/>
                <a:ea typeface="+mn-ea"/>
                <a:cs typeface="+mn-cs"/>
              </a:rPr>
              <a:t>("Again second call to the same function!")</a:t>
            </a:r>
          </a:p>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Output:</a:t>
            </a:r>
          </a:p>
          <a:p>
            <a:r>
              <a:rPr lang="en-IN" sz="1200" kern="1200" dirty="0" smtClean="0">
                <a:solidFill>
                  <a:schemeClr val="tx1"/>
                </a:solidFill>
                <a:effectLst/>
                <a:latin typeface="+mn-lt"/>
                <a:ea typeface="+mn-ea"/>
                <a:cs typeface="+mn-cs"/>
              </a:rPr>
              <a:t>I'm first call to user defined function! </a:t>
            </a:r>
          </a:p>
          <a:p>
            <a:r>
              <a:rPr lang="en-IN" sz="1200" kern="1200" dirty="0" smtClean="0">
                <a:solidFill>
                  <a:schemeClr val="tx1"/>
                </a:solidFill>
                <a:effectLst/>
                <a:latin typeface="+mn-lt"/>
                <a:ea typeface="+mn-ea"/>
                <a:cs typeface="+mn-cs"/>
              </a:rPr>
              <a:t>Again second call to the same function!</a:t>
            </a:r>
            <a:r>
              <a:rPr lang="en-US" sz="1200" kern="1200" dirty="0" smtClean="0">
                <a:solidFill>
                  <a:schemeClr val="tx1"/>
                </a:solidFill>
                <a:effectLst/>
                <a:latin typeface="+mn-lt"/>
                <a:ea typeface="+mn-ea"/>
                <a:cs typeface="+mn-cs"/>
              </a:rPr>
              <a:t> </a:t>
            </a:r>
            <a:r>
              <a:rPr lang="en-IN" dirty="0" smtClean="0">
                <a:effectLst/>
              </a:rPr>
              <a:t> </a:t>
            </a:r>
            <a:r>
              <a:rPr lang="en-US" sz="1200" kern="1200" dirty="0" smtClean="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pPr/>
              <a:t>13</a:t>
            </a:fld>
            <a:endParaRPr lang="en-US"/>
          </a:p>
        </p:txBody>
      </p:sp>
    </p:spTree>
    <p:extLst>
      <p:ext uri="{BB962C8B-B14F-4D97-AF65-F5344CB8AC3E}">
        <p14:creationId xmlns:p14="http://schemas.microsoft.com/office/powerpoint/2010/main" val="4163051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effectLst/>
              </a:rPr>
              <a:t>Built-in</a:t>
            </a:r>
            <a:r>
              <a:rPr lang="en-IN" b="1" baseline="0" dirty="0" smtClean="0">
                <a:effectLst/>
              </a:rPr>
              <a:t> Functions</a:t>
            </a:r>
          </a:p>
          <a:p>
            <a:endParaRPr lang="en-IN" b="1" dirty="0" smtClean="0">
              <a:effectLst/>
            </a:endParaRPr>
          </a:p>
          <a:p>
            <a:r>
              <a:rPr lang="en-IN" dirty="0" smtClean="0"/>
              <a:t>Some Examples of String Functions:</a:t>
            </a:r>
          </a:p>
          <a:p>
            <a:endParaRPr lang="en-IN" dirty="0" smtClean="0"/>
          </a:p>
          <a:p>
            <a:pPr marL="228600" indent="-228600">
              <a:buAutoNum type="arabicPeriod"/>
            </a:pPr>
            <a:r>
              <a:rPr lang="en-IN" dirty="0" smtClean="0"/>
              <a:t>abs(x):</a:t>
            </a:r>
            <a:r>
              <a:rPr lang="en-IN" baseline="0" dirty="0" smtClean="0"/>
              <a:t> This function r</a:t>
            </a:r>
            <a:r>
              <a:rPr lang="en-IN" sz="1200" b="0" i="0" kern="1200" dirty="0" smtClean="0">
                <a:solidFill>
                  <a:schemeClr val="tx1"/>
                </a:solidFill>
                <a:effectLst/>
                <a:latin typeface="+mn-lt"/>
                <a:ea typeface="+mn-ea"/>
                <a:cs typeface="+mn-cs"/>
              </a:rPr>
              <a:t>eturn the absolute value of a number passed as parameter. It may contain plain or long integer or a floating point number as argument.</a:t>
            </a:r>
          </a:p>
          <a:p>
            <a:pPr marL="228600" indent="-228600">
              <a:buAutoNum type="arabicPeriod"/>
            </a:pPr>
            <a:r>
              <a:rPr lang="en-IN" sz="1200" b="0" i="0" kern="1200" dirty="0" smtClean="0">
                <a:solidFill>
                  <a:schemeClr val="tx1"/>
                </a:solidFill>
                <a:effectLst/>
                <a:latin typeface="+mn-lt"/>
                <a:ea typeface="+mn-ea"/>
                <a:cs typeface="+mn-cs"/>
              </a:rPr>
              <a:t>char(x) : </a:t>
            </a:r>
            <a:r>
              <a:rPr lang="en-IN" baseline="0" dirty="0" smtClean="0"/>
              <a:t>This function r</a:t>
            </a:r>
            <a:r>
              <a:rPr lang="en-IN" sz="1200" b="0" i="0" kern="1200" dirty="0" smtClean="0">
                <a:solidFill>
                  <a:schemeClr val="tx1"/>
                </a:solidFill>
                <a:effectLst/>
                <a:latin typeface="+mn-lt"/>
                <a:ea typeface="+mn-ea"/>
                <a:cs typeface="+mn-cs"/>
              </a:rPr>
              <a:t>eturn a string of one character whose ASCII code is the integer </a:t>
            </a:r>
            <a:r>
              <a:rPr lang="en-IN" sz="1200" b="0" i="1" kern="1200" dirty="0" smtClean="0">
                <a:solidFill>
                  <a:schemeClr val="tx1"/>
                </a:solidFill>
                <a:effectLst/>
                <a:latin typeface="+mn-lt"/>
                <a:ea typeface="+mn-ea"/>
                <a:cs typeface="+mn-cs"/>
              </a:rPr>
              <a:t>x</a:t>
            </a:r>
            <a:r>
              <a:rPr lang="en-IN" sz="1200" b="0" i="0" kern="1200" dirty="0" smtClean="0">
                <a:solidFill>
                  <a:schemeClr val="tx1"/>
                </a:solidFill>
                <a:effectLst/>
                <a:latin typeface="+mn-lt"/>
                <a:ea typeface="+mn-ea"/>
                <a:cs typeface="+mn-cs"/>
              </a:rPr>
              <a:t>. For example, </a:t>
            </a:r>
            <a:r>
              <a:rPr lang="en-IN" dirty="0" err="1" smtClean="0"/>
              <a:t>chr</a:t>
            </a:r>
            <a:r>
              <a:rPr lang="en-IN" dirty="0" smtClean="0"/>
              <a:t>(97)</a:t>
            </a:r>
            <a:r>
              <a:rPr lang="en-IN" sz="1200" b="0" i="0" kern="1200" dirty="0" smtClean="0">
                <a:solidFill>
                  <a:schemeClr val="tx1"/>
                </a:solidFill>
                <a:effectLst/>
                <a:latin typeface="+mn-lt"/>
                <a:ea typeface="+mn-ea"/>
                <a:cs typeface="+mn-cs"/>
              </a:rPr>
              <a:t> returns the string </a:t>
            </a:r>
            <a:r>
              <a:rPr lang="en-IN" dirty="0" smtClean="0"/>
              <a:t>'a‘.</a:t>
            </a:r>
          </a:p>
          <a:p>
            <a:pPr marL="228600" indent="-228600">
              <a:buAutoNum type="arabicPeriod"/>
            </a:pPr>
            <a:r>
              <a:rPr lang="en-IN" dirty="0" err="1" smtClean="0"/>
              <a:t>cmp</a:t>
            </a:r>
            <a:r>
              <a:rPr lang="en-IN" dirty="0" smtClean="0"/>
              <a:t>(</a:t>
            </a:r>
            <a:r>
              <a:rPr lang="en-IN" dirty="0" err="1" smtClean="0"/>
              <a:t>i,j</a:t>
            </a:r>
            <a:r>
              <a:rPr lang="en-IN" dirty="0" smtClean="0"/>
              <a:t>)</a:t>
            </a:r>
            <a:r>
              <a:rPr lang="en-IN" baseline="0" dirty="0" smtClean="0"/>
              <a:t> : This function c</a:t>
            </a:r>
            <a:r>
              <a:rPr lang="en-IN" sz="1200" b="0" i="0" kern="1200" dirty="0" smtClean="0">
                <a:solidFill>
                  <a:schemeClr val="tx1"/>
                </a:solidFill>
                <a:effectLst/>
                <a:latin typeface="+mn-lt"/>
                <a:ea typeface="+mn-ea"/>
                <a:cs typeface="+mn-cs"/>
              </a:rPr>
              <a:t>ompare the two objects </a:t>
            </a:r>
            <a:r>
              <a:rPr lang="en-IN" sz="1200" b="0" i="1" kern="1200" dirty="0" smtClean="0">
                <a:solidFill>
                  <a:schemeClr val="tx1"/>
                </a:solidFill>
                <a:effectLst/>
                <a:latin typeface="+mn-lt"/>
                <a:ea typeface="+mn-ea"/>
                <a:cs typeface="+mn-cs"/>
              </a:rPr>
              <a:t>i</a:t>
            </a:r>
            <a:r>
              <a:rPr lang="en-IN" sz="1200" b="0" i="0" kern="1200" dirty="0" smtClean="0">
                <a:solidFill>
                  <a:schemeClr val="tx1"/>
                </a:solidFill>
                <a:effectLst/>
                <a:latin typeface="+mn-lt"/>
                <a:ea typeface="+mn-ea"/>
                <a:cs typeface="+mn-cs"/>
              </a:rPr>
              <a:t> and </a:t>
            </a:r>
            <a:r>
              <a:rPr lang="en-IN" sz="1200" b="0" i="1" kern="1200" dirty="0" smtClean="0">
                <a:solidFill>
                  <a:schemeClr val="tx1"/>
                </a:solidFill>
                <a:effectLst/>
                <a:latin typeface="+mn-lt"/>
                <a:ea typeface="+mn-ea"/>
                <a:cs typeface="+mn-cs"/>
              </a:rPr>
              <a:t>j</a:t>
            </a:r>
            <a:r>
              <a:rPr lang="en-IN" sz="1200" b="0" i="0" kern="1200" dirty="0" smtClean="0">
                <a:solidFill>
                  <a:schemeClr val="tx1"/>
                </a:solidFill>
                <a:effectLst/>
                <a:latin typeface="+mn-lt"/>
                <a:ea typeface="+mn-ea"/>
                <a:cs typeface="+mn-cs"/>
              </a:rPr>
              <a:t> and return an integer as output value. The return value is negative if i</a:t>
            </a:r>
            <a:r>
              <a:rPr lang="en-IN" dirty="0" smtClean="0"/>
              <a:t> &lt; j</a:t>
            </a:r>
            <a:r>
              <a:rPr lang="en-IN" sz="1200" b="0" i="0" kern="1200" dirty="0" smtClean="0">
                <a:solidFill>
                  <a:schemeClr val="tx1"/>
                </a:solidFill>
                <a:effectLst/>
                <a:latin typeface="+mn-lt"/>
                <a:ea typeface="+mn-ea"/>
                <a:cs typeface="+mn-cs"/>
              </a:rPr>
              <a:t>, zero if i</a:t>
            </a:r>
            <a:r>
              <a:rPr lang="en-IN" dirty="0" smtClean="0"/>
              <a:t> == j</a:t>
            </a:r>
            <a:r>
              <a:rPr lang="en-IN" sz="1200" b="0" i="0" kern="1200" dirty="0" smtClean="0">
                <a:solidFill>
                  <a:schemeClr val="tx1"/>
                </a:solidFill>
                <a:effectLst/>
                <a:latin typeface="+mn-lt"/>
                <a:ea typeface="+mn-ea"/>
                <a:cs typeface="+mn-cs"/>
              </a:rPr>
              <a:t> and positive if i</a:t>
            </a:r>
            <a:r>
              <a:rPr lang="en-IN" dirty="0" smtClean="0"/>
              <a:t> &gt; j</a:t>
            </a:r>
          </a:p>
          <a:p>
            <a:r>
              <a:rPr lang="en-IN" dirty="0" smtClean="0"/>
              <a:t>4. </a:t>
            </a:r>
            <a:r>
              <a:rPr lang="en-IN" dirty="0" err="1" smtClean="0"/>
              <a:t>len</a:t>
            </a:r>
            <a:r>
              <a:rPr lang="en-IN" dirty="0" smtClean="0"/>
              <a:t>(i)</a:t>
            </a:r>
            <a:r>
              <a:rPr lang="en-IN" baseline="0" dirty="0" smtClean="0"/>
              <a:t> : This function r</a:t>
            </a:r>
            <a:r>
              <a:rPr lang="en-IN" sz="1200" b="0" i="0" kern="1200" dirty="0" smtClean="0">
                <a:solidFill>
                  <a:schemeClr val="tx1"/>
                </a:solidFill>
                <a:effectLst/>
                <a:latin typeface="+mn-lt"/>
                <a:ea typeface="+mn-ea"/>
                <a:cs typeface="+mn-cs"/>
              </a:rPr>
              <a:t>eturn the length of an object. The argument may be a sequence or collection.</a:t>
            </a:r>
          </a:p>
          <a:p>
            <a:r>
              <a:rPr lang="en-IN" sz="1200" b="0" i="0" kern="1200" dirty="0" smtClean="0">
                <a:solidFill>
                  <a:schemeClr val="tx1"/>
                </a:solidFill>
                <a:effectLst/>
                <a:latin typeface="+mn-lt"/>
                <a:ea typeface="+mn-ea"/>
                <a:cs typeface="+mn-cs"/>
              </a:rPr>
              <a:t>5. round() : This function return the floating point value </a:t>
            </a:r>
            <a:r>
              <a:rPr lang="en-IN" sz="1200" b="0" i="1" kern="1200" dirty="0" smtClean="0">
                <a:solidFill>
                  <a:schemeClr val="tx1"/>
                </a:solidFill>
                <a:effectLst/>
                <a:latin typeface="+mn-lt"/>
                <a:ea typeface="+mn-ea"/>
                <a:cs typeface="+mn-cs"/>
              </a:rPr>
              <a:t>number</a:t>
            </a:r>
            <a:r>
              <a:rPr lang="en-IN" sz="1200" b="0" i="0" kern="1200" dirty="0" smtClean="0">
                <a:solidFill>
                  <a:schemeClr val="tx1"/>
                </a:solidFill>
                <a:effectLst/>
                <a:latin typeface="+mn-lt"/>
                <a:ea typeface="+mn-ea"/>
                <a:cs typeface="+mn-cs"/>
              </a:rPr>
              <a:t> rounded to </a:t>
            </a:r>
            <a:r>
              <a:rPr lang="en-IN" sz="1200" b="0" i="1" kern="1200" dirty="0" err="1" smtClean="0">
                <a:solidFill>
                  <a:schemeClr val="tx1"/>
                </a:solidFill>
                <a:effectLst/>
                <a:latin typeface="+mn-lt"/>
                <a:ea typeface="+mn-ea"/>
                <a:cs typeface="+mn-cs"/>
              </a:rPr>
              <a:t>ndigits</a:t>
            </a:r>
            <a:r>
              <a:rPr lang="en-IN" sz="1200" b="0" i="0" kern="1200" dirty="0" smtClean="0">
                <a:solidFill>
                  <a:schemeClr val="tx1"/>
                </a:solidFill>
                <a:effectLst/>
                <a:latin typeface="+mn-lt"/>
                <a:ea typeface="+mn-ea"/>
                <a:cs typeface="+mn-cs"/>
              </a:rPr>
              <a:t> digits after the decimal point.</a:t>
            </a:r>
            <a:endParaRPr lang="en-IN" dirty="0" smtClean="0"/>
          </a:p>
          <a:p>
            <a:endParaRPr lang="en-IN" dirty="0" smtClean="0"/>
          </a:p>
        </p:txBody>
      </p:sp>
      <p:sp>
        <p:nvSpPr>
          <p:cNvPr id="4" name="Slide Number Placeholder 3"/>
          <p:cNvSpPr>
            <a:spLocks noGrp="1"/>
          </p:cNvSpPr>
          <p:nvPr>
            <p:ph type="sldNum" sz="quarter" idx="10"/>
          </p:nvPr>
        </p:nvSpPr>
        <p:spPr/>
        <p:txBody>
          <a:bodyPr/>
          <a:lstStyle/>
          <a:p>
            <a:fld id="{35091714-3304-44AF-AABA-9711959465C3}" type="slidenum">
              <a:rPr lang="en-US" smtClean="0"/>
              <a:pPr/>
              <a:t>14</a:t>
            </a:fld>
            <a:endParaRPr lang="en-US"/>
          </a:p>
        </p:txBody>
      </p:sp>
    </p:spTree>
    <p:extLst>
      <p:ext uri="{BB962C8B-B14F-4D97-AF65-F5344CB8AC3E}">
        <p14:creationId xmlns:p14="http://schemas.microsoft.com/office/powerpoint/2010/main" val="2555127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N" sz="1200" dirty="0" smtClean="0">
                <a:solidFill>
                  <a:srgbClr val="6600CC"/>
                </a:solidFill>
                <a:latin typeface="Arial" panose="020B0604020202020204" pitchFamily="34" charset="0"/>
                <a:cs typeface="Arial" panose="020B0604020202020204" pitchFamily="34" charset="0"/>
              </a:rPr>
              <a:t>Python also provides built-in functions that convert values from one type to another.</a:t>
            </a:r>
          </a:p>
          <a:p>
            <a:endParaRPr lang="en-IN" sz="1200" dirty="0" smtClean="0">
              <a:solidFill>
                <a:srgbClr val="6600CC"/>
              </a:solidFill>
              <a:latin typeface="Arial" panose="020B0604020202020204" pitchFamily="34" charset="0"/>
              <a:cs typeface="Arial" panose="020B0604020202020204" pitchFamily="34" charset="0"/>
            </a:endParaRPr>
          </a:p>
          <a:p>
            <a:r>
              <a:rPr lang="en-IN" sz="1200" dirty="0" smtClean="0">
                <a:solidFill>
                  <a:srgbClr val="6600CC"/>
                </a:solidFill>
                <a:latin typeface="Arial" panose="020B0604020202020204" pitchFamily="34" charset="0"/>
                <a:cs typeface="Arial" panose="020B0604020202020204" pitchFamily="34" charset="0"/>
              </a:rPr>
              <a:t>The </a:t>
            </a:r>
            <a:r>
              <a:rPr lang="en-IN" sz="1200" dirty="0" err="1" smtClean="0">
                <a:solidFill>
                  <a:srgbClr val="6600CC"/>
                </a:solidFill>
                <a:latin typeface="Arial" panose="020B0604020202020204" pitchFamily="34" charset="0"/>
                <a:cs typeface="Arial" panose="020B0604020202020204" pitchFamily="34" charset="0"/>
              </a:rPr>
              <a:t>int</a:t>
            </a:r>
            <a:r>
              <a:rPr lang="en-IN" sz="1200" dirty="0" smtClean="0">
                <a:solidFill>
                  <a:srgbClr val="6600CC"/>
                </a:solidFill>
                <a:latin typeface="Arial" panose="020B0604020202020204" pitchFamily="34" charset="0"/>
                <a:cs typeface="Arial" panose="020B0604020202020204" pitchFamily="34" charset="0"/>
              </a:rPr>
              <a:t> function takes any value and converts it to an integer, if it can, or complains otherwise:</a:t>
            </a:r>
            <a:endParaRPr lang="en-IN" dirty="0" smtClean="0"/>
          </a:p>
          <a:p>
            <a:endParaRPr lang="en-IN" dirty="0" smtClean="0"/>
          </a:p>
          <a:p>
            <a:r>
              <a:rPr lang="en-IN" dirty="0" smtClean="0">
                <a:solidFill>
                  <a:srgbClr val="6600CC"/>
                </a:solidFill>
                <a:latin typeface="Courier New" panose="02070309020205020404" pitchFamily="49" charset="0"/>
                <a:cs typeface="Courier New" panose="02070309020205020404" pitchFamily="49" charset="0"/>
              </a:rPr>
              <a:t>&gt;&gt;&gt; </a:t>
            </a:r>
            <a:r>
              <a:rPr lang="en-IN" dirty="0" err="1" smtClean="0">
                <a:solidFill>
                  <a:srgbClr val="6600CC"/>
                </a:solidFill>
                <a:latin typeface="Courier New" panose="02070309020205020404" pitchFamily="49" charset="0"/>
                <a:cs typeface="Courier New" panose="02070309020205020404" pitchFamily="49" charset="0"/>
              </a:rPr>
              <a:t>int</a:t>
            </a:r>
            <a:r>
              <a:rPr lang="en-IN" dirty="0" smtClean="0">
                <a:solidFill>
                  <a:srgbClr val="6600CC"/>
                </a:solidFill>
                <a:latin typeface="Courier New" panose="02070309020205020404" pitchFamily="49" charset="0"/>
                <a:cs typeface="Courier New" panose="02070309020205020404" pitchFamily="49" charset="0"/>
              </a:rPr>
              <a:t>('32')</a:t>
            </a:r>
          </a:p>
          <a:p>
            <a:r>
              <a:rPr lang="en-IN" dirty="0" smtClean="0">
                <a:solidFill>
                  <a:srgbClr val="6600CC"/>
                </a:solidFill>
                <a:latin typeface="Courier New" panose="02070309020205020404" pitchFamily="49" charset="0"/>
                <a:cs typeface="Courier New" panose="02070309020205020404" pitchFamily="49" charset="0"/>
              </a:rPr>
              <a:t>32</a:t>
            </a:r>
          </a:p>
          <a:p>
            <a:r>
              <a:rPr lang="en-IN" dirty="0" smtClean="0">
                <a:solidFill>
                  <a:srgbClr val="6600CC"/>
                </a:solidFill>
                <a:latin typeface="Courier New" panose="02070309020205020404" pitchFamily="49" charset="0"/>
                <a:cs typeface="Courier New" panose="02070309020205020404" pitchFamily="49" charset="0"/>
              </a:rPr>
              <a:t>&gt;&gt;&gt; </a:t>
            </a:r>
            <a:r>
              <a:rPr lang="en-IN" dirty="0" err="1" smtClean="0">
                <a:solidFill>
                  <a:srgbClr val="6600CC"/>
                </a:solidFill>
                <a:latin typeface="Courier New" panose="02070309020205020404" pitchFamily="49" charset="0"/>
                <a:cs typeface="Courier New" panose="02070309020205020404" pitchFamily="49" charset="0"/>
              </a:rPr>
              <a:t>int</a:t>
            </a:r>
            <a:r>
              <a:rPr lang="en-IN" dirty="0" smtClean="0">
                <a:solidFill>
                  <a:srgbClr val="6600CC"/>
                </a:solidFill>
                <a:latin typeface="Courier New" panose="02070309020205020404" pitchFamily="49" charset="0"/>
                <a:cs typeface="Courier New" panose="02070309020205020404" pitchFamily="49" charset="0"/>
              </a:rPr>
              <a:t>('Hello')</a:t>
            </a:r>
          </a:p>
          <a:p>
            <a:endParaRPr lang="en-IN" dirty="0" smtClean="0">
              <a:solidFill>
                <a:srgbClr val="6600CC"/>
              </a:solidFill>
              <a:latin typeface="Courier New" panose="02070309020205020404" pitchFamily="49" charset="0"/>
              <a:cs typeface="Courier New" panose="02070309020205020404" pitchFamily="49" charset="0"/>
            </a:endParaRPr>
          </a:p>
          <a:p>
            <a:r>
              <a:rPr lang="en-IN" dirty="0" err="1" smtClean="0">
                <a:solidFill>
                  <a:srgbClr val="6600CC"/>
                </a:solidFill>
                <a:latin typeface="Courier New" panose="02070309020205020404" pitchFamily="49" charset="0"/>
                <a:cs typeface="Courier New" panose="02070309020205020404" pitchFamily="49" charset="0"/>
              </a:rPr>
              <a:t>ValueError</a:t>
            </a:r>
            <a:r>
              <a:rPr lang="en-IN" dirty="0" smtClean="0">
                <a:solidFill>
                  <a:srgbClr val="6600CC"/>
                </a:solidFill>
                <a:latin typeface="Courier New" panose="02070309020205020404" pitchFamily="49" charset="0"/>
                <a:cs typeface="Courier New" panose="02070309020205020404" pitchFamily="49" charset="0"/>
              </a:rPr>
              <a:t>: invalid literal for </a:t>
            </a:r>
            <a:r>
              <a:rPr lang="en-IN" dirty="0" err="1" smtClean="0">
                <a:solidFill>
                  <a:srgbClr val="6600CC"/>
                </a:solidFill>
                <a:latin typeface="Courier New" panose="02070309020205020404" pitchFamily="49" charset="0"/>
                <a:cs typeface="Courier New" panose="02070309020205020404" pitchFamily="49" charset="0"/>
              </a:rPr>
              <a:t>int</a:t>
            </a:r>
            <a:r>
              <a:rPr lang="en-IN" dirty="0" smtClean="0">
                <a:solidFill>
                  <a:srgbClr val="6600CC"/>
                </a:solidFill>
                <a:latin typeface="Courier New" panose="02070309020205020404" pitchFamily="49" charset="0"/>
                <a:cs typeface="Courier New" panose="02070309020205020404" pitchFamily="49" charset="0"/>
              </a:rPr>
              <a:t>(): Hello</a:t>
            </a:r>
          </a:p>
          <a:p>
            <a:endParaRPr lang="en-IN" dirty="0" smtClean="0">
              <a:solidFill>
                <a:srgbClr val="6600CC"/>
              </a:solidFill>
              <a:latin typeface="Courier New" panose="02070309020205020404" pitchFamily="49" charset="0"/>
              <a:cs typeface="Courier New" panose="02070309020205020404" pitchFamily="49" charset="0"/>
            </a:endParaRPr>
          </a:p>
          <a:p>
            <a:r>
              <a:rPr lang="en-IN" sz="1200" kern="1200" dirty="0" err="1" smtClean="0">
                <a:solidFill>
                  <a:schemeClr val="tx1"/>
                </a:solidFill>
                <a:effectLst/>
                <a:latin typeface="+mn-lt"/>
                <a:ea typeface="+mn-ea"/>
                <a:cs typeface="+mn-cs"/>
              </a:rPr>
              <a:t>int</a:t>
            </a:r>
            <a:r>
              <a:rPr lang="en-IN" sz="1200" kern="1200" dirty="0" smtClean="0">
                <a:solidFill>
                  <a:schemeClr val="tx1"/>
                </a:solidFill>
                <a:effectLst/>
                <a:latin typeface="+mn-lt"/>
                <a:ea typeface="+mn-ea"/>
                <a:cs typeface="+mn-cs"/>
              </a:rPr>
              <a:t> can convert floating-point values to integers, but it doesn’t round off, it chops off the fraction part:</a:t>
            </a:r>
            <a:r>
              <a:rPr lang="en-US" sz="1200" kern="1200" dirty="0" smtClean="0">
                <a:solidFill>
                  <a:schemeClr val="tx1"/>
                </a:solidFill>
                <a:effectLst/>
                <a:latin typeface="+mn-lt"/>
                <a:ea typeface="+mn-ea"/>
                <a:cs typeface="+mn-cs"/>
              </a:rPr>
              <a:t> </a:t>
            </a:r>
            <a:endParaRPr lang="en-IN"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IN" dirty="0" smtClean="0">
              <a:solidFill>
                <a:srgbClr val="6600CC"/>
              </a:solidFill>
              <a:latin typeface="Courier New" panose="02070309020205020404" pitchFamily="49" charset="0"/>
              <a:cs typeface="Courier New" panose="02070309020205020404" pitchFamily="49" charset="0"/>
            </a:endParaRPr>
          </a:p>
          <a:p>
            <a:r>
              <a:rPr lang="en-IN" dirty="0" smtClean="0">
                <a:solidFill>
                  <a:srgbClr val="6600CC"/>
                </a:solidFill>
                <a:latin typeface="Courier New" panose="02070309020205020404" pitchFamily="49" charset="0"/>
                <a:cs typeface="Courier New" panose="02070309020205020404" pitchFamily="49" charset="0"/>
              </a:rPr>
              <a:t>&gt;&gt;&gt; </a:t>
            </a:r>
            <a:r>
              <a:rPr lang="en-IN" dirty="0" err="1" smtClean="0">
                <a:solidFill>
                  <a:srgbClr val="6600CC"/>
                </a:solidFill>
                <a:latin typeface="Courier New" panose="02070309020205020404" pitchFamily="49" charset="0"/>
                <a:cs typeface="Courier New" panose="02070309020205020404" pitchFamily="49" charset="0"/>
              </a:rPr>
              <a:t>int</a:t>
            </a:r>
            <a:r>
              <a:rPr lang="en-IN" dirty="0" smtClean="0">
                <a:solidFill>
                  <a:srgbClr val="6600CC"/>
                </a:solidFill>
                <a:latin typeface="Courier New" panose="02070309020205020404" pitchFamily="49" charset="0"/>
                <a:cs typeface="Courier New" panose="02070309020205020404" pitchFamily="49" charset="0"/>
              </a:rPr>
              <a:t>(3.99999)</a:t>
            </a:r>
          </a:p>
          <a:p>
            <a:r>
              <a:rPr lang="en-IN" dirty="0" smtClean="0">
                <a:solidFill>
                  <a:srgbClr val="6600CC"/>
                </a:solidFill>
                <a:latin typeface="Courier New" panose="02070309020205020404" pitchFamily="49" charset="0"/>
                <a:cs typeface="Courier New" panose="02070309020205020404" pitchFamily="49" charset="0"/>
              </a:rPr>
              <a:t>3</a:t>
            </a:r>
          </a:p>
          <a:p>
            <a:r>
              <a:rPr lang="en-IN" dirty="0" smtClean="0">
                <a:solidFill>
                  <a:srgbClr val="6600CC"/>
                </a:solidFill>
                <a:latin typeface="Courier New" panose="02070309020205020404" pitchFamily="49" charset="0"/>
                <a:cs typeface="Courier New" panose="02070309020205020404" pitchFamily="49" charset="0"/>
              </a:rPr>
              <a:t>&gt;&gt;&gt; </a:t>
            </a:r>
            <a:r>
              <a:rPr lang="en-IN" dirty="0" err="1" smtClean="0">
                <a:solidFill>
                  <a:srgbClr val="6600CC"/>
                </a:solidFill>
                <a:latin typeface="Courier New" panose="02070309020205020404" pitchFamily="49" charset="0"/>
                <a:cs typeface="Courier New" panose="02070309020205020404" pitchFamily="49" charset="0"/>
              </a:rPr>
              <a:t>int</a:t>
            </a:r>
            <a:r>
              <a:rPr lang="en-IN" dirty="0" smtClean="0">
                <a:solidFill>
                  <a:srgbClr val="6600CC"/>
                </a:solidFill>
                <a:latin typeface="Courier New" panose="02070309020205020404" pitchFamily="49" charset="0"/>
                <a:cs typeface="Courier New" panose="02070309020205020404" pitchFamily="49" charset="0"/>
              </a:rPr>
              <a:t>(-2.3)</a:t>
            </a:r>
          </a:p>
          <a:p>
            <a:r>
              <a:rPr lang="en-IN" dirty="0" smtClean="0">
                <a:solidFill>
                  <a:srgbClr val="6600CC"/>
                </a:solidFill>
                <a:latin typeface="Courier New" panose="02070309020205020404" pitchFamily="49" charset="0"/>
                <a:cs typeface="Courier New" panose="02070309020205020404" pitchFamily="49" charset="0"/>
              </a:rPr>
              <a:t>-2</a:t>
            </a:r>
          </a:p>
          <a:p>
            <a:endParaRPr lang="en-IN" dirty="0"/>
          </a:p>
        </p:txBody>
      </p:sp>
      <p:sp>
        <p:nvSpPr>
          <p:cNvPr id="4" name="Slide Number Placeholder 3"/>
          <p:cNvSpPr>
            <a:spLocks noGrp="1"/>
          </p:cNvSpPr>
          <p:nvPr>
            <p:ph type="sldNum" sz="quarter" idx="10"/>
          </p:nvPr>
        </p:nvSpPr>
        <p:spPr/>
        <p:txBody>
          <a:bodyPr/>
          <a:lstStyle/>
          <a:p>
            <a:fld id="{35091714-3304-44AF-AABA-9711959465C3}" type="slidenum">
              <a:rPr lang="en-US" smtClean="0"/>
              <a:pPr/>
              <a:t>15</a:t>
            </a:fld>
            <a:endParaRPr lang="en-US"/>
          </a:p>
        </p:txBody>
      </p:sp>
    </p:spTree>
    <p:extLst>
      <p:ext uri="{BB962C8B-B14F-4D97-AF65-F5344CB8AC3E}">
        <p14:creationId xmlns:p14="http://schemas.microsoft.com/office/powerpoint/2010/main" val="2126740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Number-theoretic and representation functions</a:t>
            </a:r>
          </a:p>
          <a:p>
            <a:endParaRPr lang="en-IN" b="1" dirty="0" smtClean="0"/>
          </a:p>
          <a:p>
            <a:r>
              <a:rPr lang="en-IN" dirty="0" err="1" smtClean="0"/>
              <a:t>math.ceil</a:t>
            </a:r>
            <a:r>
              <a:rPr lang="en-IN" dirty="0" smtClean="0"/>
              <a:t>(</a:t>
            </a:r>
            <a:r>
              <a:rPr lang="en-IN" i="1" dirty="0" smtClean="0"/>
              <a:t>x</a:t>
            </a:r>
            <a:r>
              <a:rPr lang="en-IN" dirty="0" smtClean="0"/>
              <a:t>)</a:t>
            </a:r>
          </a:p>
          <a:p>
            <a:r>
              <a:rPr lang="en-IN" dirty="0" smtClean="0"/>
              <a:t>Return the ceiling of </a:t>
            </a:r>
            <a:r>
              <a:rPr lang="en-IN" i="1" dirty="0" smtClean="0"/>
              <a:t>x</a:t>
            </a:r>
            <a:r>
              <a:rPr lang="en-IN" dirty="0" smtClean="0"/>
              <a:t>, the smallest integer greater than or equal to </a:t>
            </a:r>
            <a:r>
              <a:rPr lang="en-IN" i="1" dirty="0" smtClean="0"/>
              <a:t>x</a:t>
            </a:r>
            <a:r>
              <a:rPr lang="en-IN" dirty="0" smtClean="0"/>
              <a:t>. If </a:t>
            </a:r>
            <a:r>
              <a:rPr lang="en-IN" i="1" dirty="0" smtClean="0"/>
              <a:t>x</a:t>
            </a:r>
            <a:r>
              <a:rPr lang="en-IN" dirty="0" smtClean="0"/>
              <a:t> is not a float, delegates to </a:t>
            </a:r>
            <a:r>
              <a:rPr lang="en-IN" dirty="0" err="1" smtClean="0"/>
              <a:t>x.__ceil</a:t>
            </a:r>
            <a:r>
              <a:rPr lang="en-IN" dirty="0" smtClean="0"/>
              <a:t>__(), which should return an Integral value</a:t>
            </a:r>
          </a:p>
          <a:p>
            <a:endParaRPr lang="en-IN" b="1" dirty="0" smtClean="0"/>
          </a:p>
          <a:p>
            <a:r>
              <a:rPr lang="en-IN" dirty="0" err="1" smtClean="0"/>
              <a:t>math.fabs</a:t>
            </a:r>
            <a:r>
              <a:rPr lang="en-IN" dirty="0" smtClean="0"/>
              <a:t>(</a:t>
            </a:r>
            <a:r>
              <a:rPr lang="en-IN" i="1" dirty="0" smtClean="0"/>
              <a:t>x</a:t>
            </a:r>
            <a:r>
              <a:rPr lang="en-IN" dirty="0" smtClean="0"/>
              <a:t>)</a:t>
            </a:r>
          </a:p>
          <a:p>
            <a:r>
              <a:rPr lang="en-IN" dirty="0" smtClean="0"/>
              <a:t>Return the absolute value of </a:t>
            </a:r>
            <a:r>
              <a:rPr lang="en-IN" i="1" dirty="0" smtClean="0"/>
              <a:t>x</a:t>
            </a:r>
            <a:r>
              <a:rPr lang="en-IN" dirty="0" smtClean="0"/>
              <a:t>.</a:t>
            </a:r>
          </a:p>
          <a:p>
            <a:endParaRPr lang="en-IN" dirty="0" smtClean="0"/>
          </a:p>
          <a:p>
            <a:r>
              <a:rPr lang="en-IN" dirty="0" err="1" smtClean="0"/>
              <a:t>math.factorial</a:t>
            </a:r>
            <a:r>
              <a:rPr lang="en-IN" dirty="0" smtClean="0"/>
              <a:t>(</a:t>
            </a:r>
            <a:r>
              <a:rPr lang="en-IN" i="1" dirty="0" smtClean="0"/>
              <a:t>x</a:t>
            </a:r>
            <a:r>
              <a:rPr lang="en-IN" dirty="0" smtClean="0"/>
              <a:t>)</a:t>
            </a:r>
          </a:p>
          <a:p>
            <a:r>
              <a:rPr lang="en-IN" dirty="0" smtClean="0"/>
              <a:t>Return </a:t>
            </a:r>
            <a:r>
              <a:rPr lang="en-IN" i="1" dirty="0" smtClean="0"/>
              <a:t>x</a:t>
            </a:r>
            <a:r>
              <a:rPr lang="en-IN" dirty="0" smtClean="0"/>
              <a:t> factorial. Raises </a:t>
            </a:r>
            <a:r>
              <a:rPr lang="en-IN" dirty="0" err="1" smtClean="0">
                <a:hlinkClick r:id="rId3" tooltip="exceptions.ValueError"/>
              </a:rPr>
              <a:t>ValueError</a:t>
            </a:r>
            <a:r>
              <a:rPr lang="en-IN" dirty="0" smtClean="0"/>
              <a:t> if </a:t>
            </a:r>
            <a:r>
              <a:rPr lang="en-IN" i="1" dirty="0" smtClean="0"/>
              <a:t>x</a:t>
            </a:r>
            <a:r>
              <a:rPr lang="en-IN" dirty="0" smtClean="0"/>
              <a:t> is not integral or is negative.</a:t>
            </a:r>
            <a:endParaRPr lang="en-IN" b="1" dirty="0" smtClean="0"/>
          </a:p>
        </p:txBody>
      </p:sp>
      <p:sp>
        <p:nvSpPr>
          <p:cNvPr id="4" name="Slide Number Placeholder 3"/>
          <p:cNvSpPr>
            <a:spLocks noGrp="1"/>
          </p:cNvSpPr>
          <p:nvPr>
            <p:ph type="sldNum" sz="quarter" idx="10"/>
          </p:nvPr>
        </p:nvSpPr>
        <p:spPr/>
        <p:txBody>
          <a:bodyPr/>
          <a:lstStyle/>
          <a:p>
            <a:fld id="{35091714-3304-44AF-AABA-9711959465C3}" type="slidenum">
              <a:rPr lang="en-US" smtClean="0"/>
              <a:pPr/>
              <a:t>16</a:t>
            </a:fld>
            <a:endParaRPr lang="en-US"/>
          </a:p>
        </p:txBody>
      </p:sp>
    </p:spTree>
    <p:extLst>
      <p:ext uri="{BB962C8B-B14F-4D97-AF65-F5344CB8AC3E}">
        <p14:creationId xmlns:p14="http://schemas.microsoft.com/office/powerpoint/2010/main" val="2075832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91714-3304-44AF-AABA-9711959465C3}" type="slidenum">
              <a:rPr lang="en-US" smtClean="0"/>
              <a:t>17</a:t>
            </a:fld>
            <a:endParaRPr lang="en-US"/>
          </a:p>
        </p:txBody>
      </p:sp>
    </p:spTree>
    <p:extLst>
      <p:ext uri="{BB962C8B-B14F-4D97-AF65-F5344CB8AC3E}">
        <p14:creationId xmlns:p14="http://schemas.microsoft.com/office/powerpoint/2010/main" val="2194254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t>18</a:t>
            </a:fld>
            <a:endParaRPr lang="en-US"/>
          </a:p>
        </p:txBody>
      </p:sp>
    </p:spTree>
    <p:extLst>
      <p:ext uri="{BB962C8B-B14F-4D97-AF65-F5344CB8AC3E}">
        <p14:creationId xmlns:p14="http://schemas.microsoft.com/office/powerpoint/2010/main" val="2194254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dirty="0" smtClean="0"/>
              <a:t>Solution:</a:t>
            </a:r>
          </a:p>
          <a:p>
            <a:endParaRPr lang="en-US" sz="1600" dirty="0" smtClean="0"/>
          </a:p>
          <a:p>
            <a:r>
              <a:rPr lang="en-US" sz="1200" dirty="0" smtClean="0"/>
              <a:t>In order to do this activity, you need to perform the following tasks:</a:t>
            </a:r>
          </a:p>
          <a:p>
            <a:pPr marL="342900" lvl="0" indent="-342900">
              <a:buFont typeface="+mj-lt"/>
              <a:buAutoNum type="arabicPeriod"/>
            </a:pPr>
            <a:r>
              <a:rPr lang="en-US" sz="1200" dirty="0" smtClean="0"/>
              <a:t>Create an empty python project.</a:t>
            </a:r>
          </a:p>
          <a:p>
            <a:pPr marL="342900" lvl="0" indent="-342900">
              <a:buFont typeface="+mj-lt"/>
              <a:buAutoNum type="arabicPeriod"/>
            </a:pPr>
            <a:r>
              <a:rPr lang="en-US" sz="1200" dirty="0" smtClean="0"/>
              <a:t>Use </a:t>
            </a:r>
            <a:r>
              <a:rPr lang="en-US" sz="1200" b="1" dirty="0" smtClean="0"/>
              <a:t>pop()</a:t>
            </a:r>
            <a:r>
              <a:rPr lang="en-US" sz="1200" dirty="0" smtClean="0"/>
              <a:t> to remove items from a list.</a:t>
            </a:r>
          </a:p>
          <a:p>
            <a:pPr marL="342900" lvl="0" indent="-342900">
              <a:buFont typeface="+mj-lt"/>
              <a:buAutoNum type="arabicPeriod"/>
            </a:pPr>
            <a:r>
              <a:rPr lang="en-US" sz="1200" dirty="0" smtClean="0"/>
              <a:t>Use </a:t>
            </a:r>
            <a:r>
              <a:rPr lang="en-US" sz="1200" b="1" dirty="0" smtClean="0"/>
              <a:t>del t[1:-1]</a:t>
            </a:r>
            <a:r>
              <a:rPr lang="en-US" sz="1200" dirty="0" smtClean="0"/>
              <a:t> to remove all middle items except first and last items from a list.</a:t>
            </a:r>
          </a:p>
          <a:p>
            <a:pPr marL="342900" lvl="0" indent="-342900">
              <a:buFont typeface="+mj-lt"/>
              <a:buAutoNum type="arabicPeriod"/>
            </a:pPr>
            <a:endParaRPr lang="en-US" sz="1200" dirty="0" smtClean="0"/>
          </a:p>
          <a:p>
            <a:r>
              <a:rPr lang="en-US" sz="1600" b="1" dirty="0" smtClean="0"/>
              <a:t>Task 1</a:t>
            </a:r>
            <a:r>
              <a:rPr lang="en-US" sz="1600" dirty="0" smtClean="0"/>
              <a:t>: Create a Python empty project:</a:t>
            </a:r>
          </a:p>
          <a:p>
            <a:r>
              <a:rPr lang="en-US" sz="1200" dirty="0" smtClean="0"/>
              <a:t>Step 1: Open </a:t>
            </a:r>
            <a:r>
              <a:rPr lang="en-US" sz="1200" b="1" dirty="0" smtClean="0"/>
              <a:t>NetBeans 8.0.2</a:t>
            </a:r>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2: Click </a:t>
            </a:r>
            <a:r>
              <a:rPr lang="en-US" sz="1200" b="1" dirty="0" smtClean="0"/>
              <a:t>File</a:t>
            </a:r>
            <a:r>
              <a:rPr lang="en-US" sz="1200" dirty="0" smtClean="0"/>
              <a:t> menu.</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3: Select </a:t>
            </a:r>
            <a:r>
              <a:rPr lang="en-US" sz="1200" b="1" dirty="0" smtClean="0"/>
              <a:t>New Project</a:t>
            </a:r>
            <a:r>
              <a:rPr lang="en-US" sz="1200" b="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Step 4:</a:t>
            </a:r>
            <a:r>
              <a:rPr lang="en-US" sz="1200" dirty="0" smtClean="0"/>
              <a:t> Select </a:t>
            </a:r>
            <a:r>
              <a:rPr lang="en-US" sz="1200" b="1" dirty="0" smtClean="0"/>
              <a:t>Python</a:t>
            </a:r>
            <a:r>
              <a:rPr lang="en-US" sz="1200" dirty="0" smtClean="0"/>
              <a:t> from Categories list and </a:t>
            </a:r>
            <a:r>
              <a:rPr lang="en-US" sz="1200" b="1" dirty="0" smtClean="0"/>
              <a:t>Python Project</a:t>
            </a:r>
            <a:r>
              <a:rPr lang="en-US" sz="1200" dirty="0" smtClean="0"/>
              <a:t> from Projects list.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5: Click </a:t>
            </a:r>
            <a:r>
              <a:rPr lang="en-US" sz="1200" b="1" dirty="0" smtClean="0"/>
              <a:t>Next</a:t>
            </a:r>
            <a:r>
              <a:rPr lang="en-US" sz="1200" dirty="0" smtClean="0"/>
              <a:t> button.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6: On New Python Project dialog box set the Project Name as </a:t>
            </a:r>
            <a:r>
              <a:rPr lang="en-US" sz="1200" b="1" dirty="0" smtClean="0"/>
              <a:t>CR_Session04_Activity02</a:t>
            </a:r>
            <a:r>
              <a:rPr lang="en-US" sz="1200" b="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Step</a:t>
            </a:r>
            <a:r>
              <a:rPr lang="en-US" sz="1200" b="0" baseline="0" dirty="0" smtClean="0"/>
              <a:t> 7:</a:t>
            </a:r>
            <a:r>
              <a:rPr lang="en-US" sz="1200" dirty="0" smtClean="0"/>
              <a:t> Select project Location by clicking </a:t>
            </a:r>
            <a:r>
              <a:rPr lang="en-US" sz="1200" b="1" dirty="0" smtClean="0"/>
              <a:t>Browse</a:t>
            </a:r>
            <a:r>
              <a:rPr lang="en-US" sz="1200" dirty="0" smtClean="0"/>
              <a:t> button.</a:t>
            </a:r>
          </a:p>
          <a:p>
            <a:r>
              <a:rPr lang="en-US" sz="1050" dirty="0" smtClean="0"/>
              <a:t>Step</a:t>
            </a:r>
            <a:r>
              <a:rPr lang="en-US" sz="1050" baseline="0" dirty="0" smtClean="0"/>
              <a:t> 8</a:t>
            </a:r>
            <a:r>
              <a:rPr lang="en-US" sz="1050" dirty="0" smtClean="0"/>
              <a:t>: Click </a:t>
            </a:r>
            <a:r>
              <a:rPr lang="en-US" sz="1050" b="1" dirty="0" smtClean="0"/>
              <a:t>Finish</a:t>
            </a:r>
            <a:r>
              <a:rPr lang="en-US" sz="1050" dirty="0" smtClean="0"/>
              <a:t> button.</a:t>
            </a:r>
          </a:p>
          <a:p>
            <a:endParaRPr lang="en-US" sz="1050"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200" b="1" dirty="0" smtClean="0"/>
              <a:t>Task 2</a:t>
            </a:r>
            <a:r>
              <a:rPr lang="en-US" sz="1200" dirty="0" smtClean="0"/>
              <a:t>: Use </a:t>
            </a:r>
            <a:r>
              <a:rPr lang="en-US" sz="1200" b="1" dirty="0" smtClean="0"/>
              <a:t>pop() </a:t>
            </a:r>
            <a:r>
              <a:rPr lang="en-US" sz="1200" dirty="0" smtClean="0"/>
              <a:t>to remove items and </a:t>
            </a:r>
            <a:r>
              <a:rPr lang="en-US" sz="1200" b="1" dirty="0" smtClean="0"/>
              <a:t>del t[1:-1]</a:t>
            </a:r>
            <a:r>
              <a:rPr lang="en-US" sz="1200" dirty="0" smtClean="0"/>
              <a:t> to remove all middle items except first and last items from a list:</a:t>
            </a:r>
          </a:p>
          <a:p>
            <a:pPr marR="0" lvl="0" indent="0" eaLnBrk="1" fontAlgn="base"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dirty="0" smtClean="0">
                <a:latin typeface="+mn-lt"/>
              </a:rPr>
              <a:t>Step 1: Type the following code:</a:t>
            </a:r>
          </a:p>
          <a:p>
            <a:pPr marR="0" lvl="0" indent="0" eaLnBrk="1" fontAlgn="base"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en-US" sz="1200" dirty="0" smtClean="0">
              <a:latin typeface="+mn-lt"/>
            </a:endParaRPr>
          </a:p>
          <a:p>
            <a:r>
              <a:rPr lang="en-US" sz="1200" dirty="0" smtClean="0"/>
              <a:t>	 </a:t>
            </a:r>
            <a:r>
              <a:rPr lang="en-US" sz="1200" dirty="0" err="1" smtClean="0">
                <a:latin typeface="+mn-lt"/>
              </a:rPr>
              <a:t>def</a:t>
            </a:r>
            <a:r>
              <a:rPr lang="en-US" sz="1200" dirty="0" smtClean="0">
                <a:latin typeface="+mn-lt"/>
              </a:rPr>
              <a:t> chop(t):</a:t>
            </a:r>
          </a:p>
          <a:p>
            <a:r>
              <a:rPr lang="en-US" sz="1200" dirty="0" smtClean="0">
                <a:latin typeface="+mn-lt"/>
              </a:rPr>
              <a:t>    		</a:t>
            </a:r>
            <a:r>
              <a:rPr lang="en-US" sz="1200" dirty="0" err="1" smtClean="0">
                <a:latin typeface="+mn-lt"/>
              </a:rPr>
              <a:t>t.pop</a:t>
            </a:r>
            <a:r>
              <a:rPr lang="en-US" sz="1200" dirty="0" smtClean="0">
                <a:latin typeface="+mn-lt"/>
              </a:rPr>
              <a:t>(0)</a:t>
            </a:r>
          </a:p>
          <a:p>
            <a:r>
              <a:rPr lang="en-US" sz="1200" dirty="0" smtClean="0">
                <a:latin typeface="+mn-lt"/>
              </a:rPr>
              <a:t>    		</a:t>
            </a:r>
            <a:r>
              <a:rPr lang="en-US" sz="1200" dirty="0" err="1" smtClean="0">
                <a:latin typeface="+mn-lt"/>
              </a:rPr>
              <a:t>t.pop</a:t>
            </a:r>
            <a:r>
              <a:rPr lang="en-US" sz="1200" dirty="0" smtClean="0">
                <a:latin typeface="+mn-lt"/>
              </a:rPr>
              <a:t>()</a:t>
            </a:r>
          </a:p>
          <a:p>
            <a:r>
              <a:rPr lang="en-US" sz="1200" dirty="0" smtClean="0">
                <a:latin typeface="+mn-lt"/>
              </a:rPr>
              <a:t> </a:t>
            </a:r>
          </a:p>
          <a:p>
            <a:r>
              <a:rPr lang="en-US" sz="1200" dirty="0" smtClean="0">
                <a:latin typeface="+mn-lt"/>
              </a:rPr>
              <a:t>	</a:t>
            </a:r>
            <a:r>
              <a:rPr lang="en-US" sz="1200" dirty="0" err="1" smtClean="0">
                <a:latin typeface="+mn-lt"/>
              </a:rPr>
              <a:t>def</a:t>
            </a:r>
            <a:r>
              <a:rPr lang="en-US" sz="1200" dirty="0" smtClean="0">
                <a:latin typeface="+mn-lt"/>
              </a:rPr>
              <a:t> middle(t):</a:t>
            </a:r>
          </a:p>
          <a:p>
            <a:r>
              <a:rPr lang="en-US" sz="1200" dirty="0" smtClean="0">
                <a:latin typeface="+mn-lt"/>
              </a:rPr>
              <a:t>    		del t[1:-1]</a:t>
            </a:r>
          </a:p>
          <a:p>
            <a:r>
              <a:rPr lang="en-US" sz="1200" dirty="0" smtClean="0">
                <a:latin typeface="+mn-lt"/>
              </a:rPr>
              <a:t>    		return t</a:t>
            </a:r>
          </a:p>
          <a:p>
            <a:endParaRPr lang="en-US" sz="1200" dirty="0" smtClean="0">
              <a:latin typeface="+mn-lt"/>
            </a:endParaRPr>
          </a:p>
          <a:p>
            <a:r>
              <a:rPr lang="en-US" sz="1200" dirty="0" smtClean="0"/>
              <a:t> 	</a:t>
            </a:r>
            <a:r>
              <a:rPr lang="en-US" sz="1200" dirty="0" smtClean="0">
                <a:latin typeface="+mn-lt"/>
              </a:rPr>
              <a:t>t=[1,2,3,4,5,6,7,8,9]</a:t>
            </a:r>
          </a:p>
          <a:p>
            <a:r>
              <a:rPr lang="en-US" sz="1200" dirty="0" smtClean="0">
                <a:latin typeface="+mn-lt"/>
              </a:rPr>
              <a:t>	chop(t)</a:t>
            </a:r>
          </a:p>
          <a:p>
            <a:r>
              <a:rPr lang="en-US" sz="1200" dirty="0" smtClean="0">
                <a:latin typeface="+mn-lt"/>
              </a:rPr>
              <a:t>	print(t)</a:t>
            </a:r>
          </a:p>
          <a:p>
            <a:endParaRPr lang="en-US" sz="1200" dirty="0" smtClean="0">
              <a:latin typeface="+mn-lt"/>
            </a:endParaRPr>
          </a:p>
          <a:p>
            <a:r>
              <a:rPr lang="en-US" sz="1200" dirty="0" smtClean="0">
                <a:latin typeface="+mn-lt"/>
              </a:rPr>
              <a:t>	t=[1,2,3,4,5,6,7,8,9]</a:t>
            </a:r>
          </a:p>
          <a:p>
            <a:r>
              <a:rPr lang="en-US" sz="1200" dirty="0" smtClean="0">
                <a:latin typeface="+mn-lt"/>
              </a:rPr>
              <a:t>	t1=middle(t)</a:t>
            </a:r>
          </a:p>
          <a:p>
            <a:r>
              <a:rPr lang="en-US" sz="1200" dirty="0" smtClean="0">
                <a:latin typeface="+mn-lt"/>
              </a:rPr>
              <a:t>	print(t1)</a:t>
            </a:r>
          </a:p>
          <a:p>
            <a:endParaRPr lang="en-US" altLang="en-US" sz="1200" dirty="0" smtClean="0">
              <a:latin typeface="+mn-lt"/>
            </a:endParaRPr>
          </a:p>
          <a:p>
            <a:pPr marR="0" lvl="0" indent="0" eaLnBrk="1" fontAlgn="base"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dirty="0" smtClean="0">
                <a:latin typeface="+mn-lt"/>
              </a:rPr>
              <a:t>Step</a:t>
            </a:r>
            <a:r>
              <a:rPr lang="en-US" altLang="en-US" sz="1200" baseline="0" dirty="0" smtClean="0">
                <a:latin typeface="+mn-lt"/>
              </a:rPr>
              <a:t> 2</a:t>
            </a:r>
            <a:r>
              <a:rPr lang="en-US" altLang="en-US" sz="1200" dirty="0" smtClean="0">
                <a:latin typeface="+mn-lt"/>
              </a:rPr>
              <a:t>: Run the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35091714-3304-44AF-AABA-9711959465C3}" type="slidenum">
              <a:rPr lang="en-US" smtClean="0"/>
              <a:t>19</a:t>
            </a:fld>
            <a:endParaRPr lang="en-US"/>
          </a:p>
        </p:txBody>
      </p:sp>
    </p:spTree>
    <p:extLst>
      <p:ext uri="{BB962C8B-B14F-4D97-AF65-F5344CB8AC3E}">
        <p14:creationId xmlns:p14="http://schemas.microsoft.com/office/powerpoint/2010/main" val="3711784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5091714-3304-44AF-AABA-9711959465C3}" type="slidenum">
              <a:rPr lang="en-US" smtClean="0"/>
              <a:pPr/>
              <a:t>20</a:t>
            </a:fld>
            <a:endParaRPr lang="en-US"/>
          </a:p>
        </p:txBody>
      </p:sp>
    </p:spTree>
    <p:extLst>
      <p:ext uri="{BB962C8B-B14F-4D97-AF65-F5344CB8AC3E}">
        <p14:creationId xmlns:p14="http://schemas.microsoft.com/office/powerpoint/2010/main" val="613424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There are situations where you need to perform an action based on a condition. This is known as conditional execution. </a:t>
            </a:r>
            <a:br>
              <a:rPr lang="en-IN" sz="1200" kern="1200" dirty="0" smtClean="0">
                <a:solidFill>
                  <a:schemeClr val="tx1"/>
                </a:solidFill>
                <a:effectLst/>
                <a:latin typeface="+mn-lt"/>
                <a:ea typeface="+mn-ea"/>
                <a:cs typeface="+mn-cs"/>
              </a:rPr>
            </a:br>
            <a:endParaRPr lang="en-I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Consider an example where you need to determine whether a number is even or odd. This problem can be solved based on the condition whether number is divisible by 2. If the number is divisible by 2, program should display the message, ‘The Number is Even’, otherwise ‘The Number is Odd’.</a:t>
            </a:r>
          </a:p>
          <a:p>
            <a:endParaRPr lang="en-IN" dirty="0" smtClean="0"/>
          </a:p>
          <a:p>
            <a:r>
              <a:rPr lang="en-IN" dirty="0" smtClean="0"/>
              <a:t>Conditional constructs evaluate multiple expressions which produce TRUE or FALSE as outcome.</a:t>
            </a:r>
          </a:p>
          <a:p>
            <a:endParaRPr lang="en-IN" dirty="0" smtClean="0"/>
          </a:p>
          <a:p>
            <a:r>
              <a:rPr lang="en-IN" dirty="0" smtClean="0"/>
              <a:t> You need to determine which action to take and which statements to execute if outcome is TRUE or FALSE otherwise.</a:t>
            </a:r>
          </a:p>
          <a:p>
            <a:endParaRPr lang="en-US" dirty="0" smtClean="0"/>
          </a:p>
          <a:p>
            <a:r>
              <a:rPr lang="en-IN" dirty="0" smtClean="0">
                <a:effectLst/>
              </a:rPr>
              <a:t>Python programming language assumes any </a:t>
            </a:r>
            <a:r>
              <a:rPr lang="en-IN" b="1" dirty="0" smtClean="0">
                <a:effectLst/>
              </a:rPr>
              <a:t>non-zero</a:t>
            </a:r>
            <a:r>
              <a:rPr lang="en-IN" dirty="0" smtClean="0">
                <a:effectLst/>
              </a:rPr>
              <a:t> and </a:t>
            </a:r>
            <a:r>
              <a:rPr lang="en-IN" b="1" dirty="0" smtClean="0">
                <a:effectLst/>
              </a:rPr>
              <a:t>non-null</a:t>
            </a:r>
            <a:r>
              <a:rPr lang="en-IN" dirty="0" smtClean="0">
                <a:effectLst/>
              </a:rPr>
              <a:t> values as TRUE, and if it is either </a:t>
            </a:r>
            <a:r>
              <a:rPr lang="en-IN" b="1" dirty="0" smtClean="0">
                <a:effectLst/>
              </a:rPr>
              <a:t>zero</a:t>
            </a:r>
            <a:r>
              <a:rPr lang="en-IN" dirty="0" smtClean="0">
                <a:effectLst/>
              </a:rPr>
              <a:t> or </a:t>
            </a:r>
            <a:r>
              <a:rPr lang="en-IN" b="1" dirty="0" smtClean="0">
                <a:effectLst/>
              </a:rPr>
              <a:t>null</a:t>
            </a:r>
            <a:r>
              <a:rPr lang="en-IN" dirty="0" smtClean="0">
                <a:effectLst/>
              </a:rPr>
              <a:t>, then it is assumed as FALSE value.</a:t>
            </a:r>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pPr/>
              <a:t>3</a:t>
            </a:fld>
            <a:endParaRPr lang="en-US"/>
          </a:p>
        </p:txBody>
      </p:sp>
    </p:spTree>
    <p:extLst>
      <p:ext uri="{BB962C8B-B14F-4D97-AF65-F5344CB8AC3E}">
        <p14:creationId xmlns:p14="http://schemas.microsoft.com/office/powerpoint/2010/main" val="2272179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Consider the following example :</a:t>
            </a:r>
          </a:p>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weight = float(input("How many pounds does your suitcase weigh? ")) </a:t>
            </a:r>
          </a:p>
          <a:p>
            <a:r>
              <a:rPr lang="en-IN" sz="1200" kern="1200" dirty="0" smtClean="0">
                <a:solidFill>
                  <a:schemeClr val="tx1"/>
                </a:solidFill>
                <a:effectLst/>
                <a:latin typeface="+mn-lt"/>
                <a:ea typeface="+mn-ea"/>
                <a:cs typeface="+mn-cs"/>
              </a:rPr>
              <a:t>if weight &gt; 50: </a:t>
            </a:r>
          </a:p>
          <a:p>
            <a:r>
              <a:rPr lang="en-IN" sz="1200" kern="1200" baseline="0" dirty="0" smtClean="0">
                <a:solidFill>
                  <a:schemeClr val="tx1"/>
                </a:solidFill>
                <a:effectLst/>
                <a:latin typeface="+mn-lt"/>
                <a:ea typeface="+mn-ea"/>
                <a:cs typeface="+mn-cs"/>
              </a:rPr>
              <a:t>           </a:t>
            </a:r>
            <a:r>
              <a:rPr lang="en-IN" sz="1200" kern="1200" dirty="0" smtClean="0">
                <a:solidFill>
                  <a:schemeClr val="tx1"/>
                </a:solidFill>
                <a:effectLst/>
                <a:latin typeface="+mn-lt"/>
                <a:ea typeface="+mn-ea"/>
                <a:cs typeface="+mn-cs"/>
              </a:rPr>
              <a:t>print("There is a $25 charge for a heavy luggage.") </a:t>
            </a:r>
          </a:p>
          <a:p>
            <a:r>
              <a:rPr lang="en-IN" sz="1200" kern="1200" dirty="0" smtClean="0">
                <a:solidFill>
                  <a:schemeClr val="tx1"/>
                </a:solidFill>
                <a:effectLst/>
                <a:latin typeface="+mn-lt"/>
                <a:ea typeface="+mn-ea"/>
                <a:cs typeface="+mn-cs"/>
              </a:rPr>
              <a:t> print("Thank you")</a:t>
            </a:r>
          </a:p>
          <a:p>
            <a:endParaRPr lang="en-IN" dirty="0" smtClean="0"/>
          </a:p>
          <a:p>
            <a:endParaRPr lang="en-IN" dirty="0" smtClean="0"/>
          </a:p>
          <a:p>
            <a:r>
              <a:rPr lang="en-IN" dirty="0" smtClean="0"/>
              <a:t>The middle line is an if statement. It reads pretty much like English. If it is true that the weight is greater than 50, then print the statement about an extra charge. If it is not true that the weight is greater than 50, then don’t do the indented part: skip printing the extra luggage charge. In any event, when you have finished with the if statement (whether it actually does anything or not), go on to the next statement that is </a:t>
            </a:r>
            <a:r>
              <a:rPr lang="en-IN" i="1" dirty="0" smtClean="0"/>
              <a:t>not</a:t>
            </a:r>
            <a:r>
              <a:rPr lang="en-IN" dirty="0" smtClean="0"/>
              <a:t> indented under the if. In this case that is the statement printing “Thank you”.</a:t>
            </a:r>
          </a:p>
          <a:p>
            <a:endParaRPr lang="en-IN" dirty="0" smtClean="0"/>
          </a:p>
          <a:p>
            <a:r>
              <a:rPr lang="en-IN" dirty="0" smtClean="0"/>
              <a:t>The general Python syntax for a simple if statement is :</a:t>
            </a:r>
          </a:p>
          <a:p>
            <a:endParaRPr lang="en-IN" dirty="0" smtClean="0"/>
          </a:p>
          <a:p>
            <a:r>
              <a:rPr lang="en-IN" dirty="0" smtClean="0"/>
              <a:t>if </a:t>
            </a:r>
            <a:r>
              <a:rPr lang="en-IN" i="1" dirty="0" smtClean="0"/>
              <a:t>condition</a:t>
            </a:r>
            <a:r>
              <a:rPr lang="en-IN" dirty="0" smtClean="0"/>
              <a:t> :</a:t>
            </a:r>
          </a:p>
          <a:p>
            <a:r>
              <a:rPr lang="en-IN" baseline="0" dirty="0" smtClean="0"/>
              <a:t>        </a:t>
            </a:r>
            <a:r>
              <a:rPr lang="en-IN" dirty="0" err="1" smtClean="0"/>
              <a:t>indentedStatementBlock</a:t>
            </a:r>
            <a:endParaRPr lang="en-IN" dirty="0" smtClean="0"/>
          </a:p>
          <a:p>
            <a:endParaRPr lang="en-IN" dirty="0" smtClean="0"/>
          </a:p>
          <a:p>
            <a:r>
              <a:rPr lang="en-IN" dirty="0" smtClean="0"/>
              <a:t>If the condition is true, then do the indented statements. If the condition is not true, then skip the indented statements.</a:t>
            </a:r>
          </a:p>
          <a:p>
            <a:endParaRPr lang="en-IN" dirty="0" smtClean="0"/>
          </a:p>
        </p:txBody>
      </p:sp>
      <p:sp>
        <p:nvSpPr>
          <p:cNvPr id="4" name="Slide Number Placeholder 3"/>
          <p:cNvSpPr>
            <a:spLocks noGrp="1"/>
          </p:cNvSpPr>
          <p:nvPr>
            <p:ph type="sldNum" sz="quarter" idx="10"/>
          </p:nvPr>
        </p:nvSpPr>
        <p:spPr/>
        <p:txBody>
          <a:bodyPr/>
          <a:lstStyle/>
          <a:p>
            <a:fld id="{35091714-3304-44AF-AABA-9711959465C3}" type="slidenum">
              <a:rPr lang="en-US" smtClean="0"/>
              <a:pPr/>
              <a:t>4</a:t>
            </a:fld>
            <a:endParaRPr lang="en-US"/>
          </a:p>
        </p:txBody>
      </p:sp>
    </p:spTree>
    <p:extLst>
      <p:ext uri="{BB962C8B-B14F-4D97-AF65-F5344CB8AC3E}">
        <p14:creationId xmlns:p14="http://schemas.microsoft.com/office/powerpoint/2010/main" val="2257789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IN" sz="1200" dirty="0" smtClean="0">
                <a:solidFill>
                  <a:srgbClr val="6600CC"/>
                </a:solidFill>
                <a:latin typeface="Vrinda" pitchFamily="34" charset="0"/>
                <a:cs typeface="Vrinda" pitchFamily="34" charset="0"/>
              </a:rPr>
              <a:t>An if statement consists of a </a:t>
            </a:r>
            <a:r>
              <a:rPr lang="en-IN" sz="1200" dirty="0" err="1" smtClean="0">
                <a:solidFill>
                  <a:srgbClr val="6600CC"/>
                </a:solidFill>
                <a:latin typeface="Vrinda" pitchFamily="34" charset="0"/>
                <a:cs typeface="Vrinda" pitchFamily="34" charset="0"/>
              </a:rPr>
              <a:t>boolean</a:t>
            </a:r>
            <a:r>
              <a:rPr lang="en-IN" sz="1200" dirty="0" smtClean="0">
                <a:solidFill>
                  <a:srgbClr val="6600CC"/>
                </a:solidFill>
                <a:latin typeface="Vrinda" pitchFamily="34" charset="0"/>
                <a:cs typeface="Vrinda" pitchFamily="34" charset="0"/>
              </a:rPr>
              <a:t> expression followed by one or more statements.</a:t>
            </a:r>
          </a:p>
          <a:p>
            <a:endParaRPr lang="en-GB" dirty="0" smtClean="0">
              <a:solidFill>
                <a:srgbClr val="0000FF"/>
              </a:solidFill>
            </a:endParaRPr>
          </a:p>
          <a:p>
            <a:endParaRPr lang="en-GB" dirty="0" smtClean="0">
              <a:solidFill>
                <a:srgbClr val="0000FF"/>
              </a:solidFill>
            </a:endParaRPr>
          </a:p>
          <a:p>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pPr/>
              <a:t>5</a:t>
            </a:fld>
            <a:endParaRPr lang="en-US"/>
          </a:p>
        </p:txBody>
      </p:sp>
    </p:spTree>
    <p:extLst>
      <p:ext uri="{BB962C8B-B14F-4D97-AF65-F5344CB8AC3E}">
        <p14:creationId xmlns:p14="http://schemas.microsoft.com/office/powerpoint/2010/main" val="1213491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solidFill>
                  <a:srgbClr val="0000FF"/>
                </a:solidFill>
              </a:rPr>
              <a:t>In if statement we can use else if (</a:t>
            </a:r>
            <a:r>
              <a:rPr lang="en-GB" dirty="0" err="1" smtClean="0">
                <a:solidFill>
                  <a:srgbClr val="0000FF"/>
                </a:solidFill>
              </a:rPr>
              <a:t>elif</a:t>
            </a:r>
            <a:r>
              <a:rPr lang="en-GB" dirty="0" smtClean="0">
                <a:solidFill>
                  <a:srgbClr val="0000FF"/>
                </a:solidFill>
              </a:rPr>
              <a:t>) and else statements as follows:</a:t>
            </a:r>
          </a:p>
          <a:p>
            <a:endParaRPr lang="en-GB" dirty="0" smtClean="0">
              <a:solidFill>
                <a:srgbClr val="0000FF"/>
              </a:solidFill>
            </a:endParaRPr>
          </a:p>
          <a:p>
            <a:pPr>
              <a:lnSpc>
                <a:spcPct val="103000"/>
              </a:lnSpc>
            </a:pPr>
            <a:r>
              <a:rPr lang="en-GB" dirty="0" smtClean="0">
                <a:latin typeface="Courier New" panose="02070309020205020404" pitchFamily="49" charset="0"/>
              </a:rPr>
              <a:t>if condition1:    </a:t>
            </a:r>
            <a:r>
              <a:rPr lang="en-GB" dirty="0" smtClean="0">
                <a:solidFill>
                  <a:srgbClr val="008000"/>
                </a:solidFill>
              </a:rPr>
              <a:t># if condition1 is true, execute action1.</a:t>
            </a:r>
          </a:p>
          <a:p>
            <a:pPr>
              <a:lnSpc>
                <a:spcPct val="103000"/>
              </a:lnSpc>
            </a:pPr>
            <a:r>
              <a:rPr lang="en-GB" dirty="0" smtClean="0">
                <a:latin typeface="Courier New" panose="02070309020205020404" pitchFamily="49" charset="0"/>
              </a:rPr>
              <a:t>  action1</a:t>
            </a:r>
          </a:p>
          <a:p>
            <a:pPr>
              <a:lnSpc>
                <a:spcPct val="103000"/>
              </a:lnSpc>
            </a:pPr>
            <a:r>
              <a:rPr lang="en-GB" dirty="0" err="1" smtClean="0">
                <a:latin typeface="Courier New" panose="02070309020205020404" pitchFamily="49" charset="0"/>
              </a:rPr>
              <a:t>elif</a:t>
            </a:r>
            <a:r>
              <a:rPr lang="en-GB" dirty="0" smtClean="0">
                <a:latin typeface="Courier New" panose="02070309020205020404" pitchFamily="49" charset="0"/>
              </a:rPr>
              <a:t> condition2:  </a:t>
            </a:r>
            <a:r>
              <a:rPr lang="en-GB" dirty="0" smtClean="0">
                <a:solidFill>
                  <a:srgbClr val="008000"/>
                </a:solidFill>
              </a:rPr>
              <a:t># if condition1 is not true, then</a:t>
            </a:r>
            <a:r>
              <a:rPr lang="en-GB" baseline="0" dirty="0" smtClean="0">
                <a:solidFill>
                  <a:srgbClr val="008000"/>
                </a:solidFill>
              </a:rPr>
              <a:t> check </a:t>
            </a:r>
            <a:r>
              <a:rPr lang="en-GB" dirty="0" smtClean="0">
                <a:solidFill>
                  <a:srgbClr val="008000"/>
                </a:solidFill>
              </a:rPr>
              <a:t>condition2 and </a:t>
            </a:r>
            <a:r>
              <a:rPr lang="en-GB" baseline="0" dirty="0" smtClean="0">
                <a:solidFill>
                  <a:srgbClr val="008000"/>
                </a:solidFill>
              </a:rPr>
              <a:t>execute</a:t>
            </a:r>
            <a:r>
              <a:rPr lang="en-GB" dirty="0" smtClean="0">
                <a:solidFill>
                  <a:srgbClr val="008000"/>
                </a:solidFill>
              </a:rPr>
              <a:t> action2. </a:t>
            </a:r>
          </a:p>
          <a:p>
            <a:pPr>
              <a:lnSpc>
                <a:spcPct val="103000"/>
              </a:lnSpc>
            </a:pPr>
            <a:r>
              <a:rPr lang="en-GB" dirty="0" smtClean="0">
                <a:latin typeface="Courier New" panose="02070309020205020404" pitchFamily="49" charset="0"/>
              </a:rPr>
              <a:t>  action2         </a:t>
            </a:r>
            <a:endParaRPr lang="en-GB" dirty="0" smtClean="0">
              <a:solidFill>
                <a:srgbClr val="008000"/>
              </a:solidFill>
            </a:endParaRPr>
          </a:p>
          <a:p>
            <a:pPr>
              <a:lnSpc>
                <a:spcPct val="103000"/>
              </a:lnSpc>
            </a:pPr>
            <a:r>
              <a:rPr lang="en-GB" dirty="0" smtClean="0">
                <a:latin typeface="Courier New" panose="02070309020205020404" pitchFamily="49" charset="0"/>
              </a:rPr>
              <a:t>else:             </a:t>
            </a:r>
            <a:r>
              <a:rPr lang="en-GB" dirty="0" smtClean="0">
                <a:solidFill>
                  <a:srgbClr val="008000"/>
                </a:solidFill>
              </a:rPr>
              <a:t># if neither condition1 nor condition2 is true</a:t>
            </a:r>
            <a:r>
              <a:rPr lang="en-GB" baseline="0" dirty="0" smtClean="0">
                <a:solidFill>
                  <a:srgbClr val="008000"/>
                </a:solidFill>
              </a:rPr>
              <a:t> then execute action3.</a:t>
            </a:r>
            <a:r>
              <a:rPr lang="en-GB" dirty="0" smtClean="0">
                <a:solidFill>
                  <a:srgbClr val="008000"/>
                </a:solidFill>
              </a:rPr>
              <a:t> </a:t>
            </a:r>
          </a:p>
          <a:p>
            <a:pPr>
              <a:lnSpc>
                <a:spcPct val="103000"/>
              </a:lnSpc>
            </a:pPr>
            <a:r>
              <a:rPr lang="en-GB" dirty="0" smtClean="0">
                <a:latin typeface="Courier New" panose="02070309020205020404" pitchFamily="49" charset="0"/>
              </a:rPr>
              <a:t>  action3</a:t>
            </a:r>
            <a:endParaRPr lang="en-GB" dirty="0" smtClean="0">
              <a:solidFill>
                <a:srgbClr val="008000"/>
              </a:solidFill>
            </a:endParaRPr>
          </a:p>
          <a:p>
            <a:endParaRPr lang="en-IN" sz="1200" dirty="0" smtClean="0">
              <a:solidFill>
                <a:srgbClr val="0000FF"/>
              </a:solidFill>
            </a:endParaRPr>
          </a:p>
          <a:p>
            <a:endParaRPr lang="en-IN" sz="1200" dirty="0" smtClean="0">
              <a:solidFill>
                <a:srgbClr val="0000FF"/>
              </a:solidFill>
            </a:endParaRPr>
          </a:p>
          <a:p>
            <a:r>
              <a:rPr lang="en-IN" sz="1200" dirty="0" smtClean="0">
                <a:solidFill>
                  <a:srgbClr val="0000FF"/>
                </a:solidFill>
              </a:rPr>
              <a:t>Similar to the else, the </a:t>
            </a:r>
            <a:r>
              <a:rPr lang="en-IN" sz="1200" dirty="0" err="1" smtClean="0">
                <a:solidFill>
                  <a:srgbClr val="0000FF"/>
                </a:solidFill>
              </a:rPr>
              <a:t>elif</a:t>
            </a:r>
            <a:r>
              <a:rPr lang="en-IN" sz="1200" dirty="0" smtClean="0">
                <a:solidFill>
                  <a:srgbClr val="0000FF"/>
                </a:solidFill>
              </a:rPr>
              <a:t> statement is also optional. However, unlike else, for which there can be at most one statement, there can be an arbitrary number of </a:t>
            </a:r>
            <a:r>
              <a:rPr lang="en-IN" sz="1200" dirty="0" err="1" smtClean="0">
                <a:solidFill>
                  <a:srgbClr val="0000FF"/>
                </a:solidFill>
              </a:rPr>
              <a:t>elif</a:t>
            </a:r>
            <a:r>
              <a:rPr lang="en-IN" sz="1200" dirty="0" smtClean="0">
                <a:solidFill>
                  <a:srgbClr val="0000FF"/>
                </a:solidFill>
              </a:rPr>
              <a:t> statements following an if condition.</a:t>
            </a:r>
          </a:p>
          <a:p>
            <a:endParaRPr lang="en-US" sz="1200" dirty="0" smtClean="0">
              <a:solidFill>
                <a:srgbClr val="0000FF"/>
              </a:solidFill>
            </a:endParaRPr>
          </a:p>
          <a:p>
            <a:r>
              <a:rPr lang="en-IN" sz="1200" i="1" dirty="0" smtClean="0">
                <a:solidFill>
                  <a:srgbClr val="0000FF"/>
                </a:solidFill>
              </a:rPr>
              <a:t>if expression1: </a:t>
            </a:r>
          </a:p>
          <a:p>
            <a:r>
              <a:rPr lang="en-IN" sz="1200" i="1" dirty="0" smtClean="0">
                <a:solidFill>
                  <a:srgbClr val="0000FF"/>
                </a:solidFill>
              </a:rPr>
              <a:t>     statement(s) </a:t>
            </a:r>
          </a:p>
          <a:p>
            <a:r>
              <a:rPr lang="en-IN" sz="1200" i="1" dirty="0" err="1" smtClean="0">
                <a:solidFill>
                  <a:srgbClr val="0000FF"/>
                </a:solidFill>
              </a:rPr>
              <a:t>elif</a:t>
            </a:r>
            <a:r>
              <a:rPr lang="en-IN" sz="1200" i="1" dirty="0" smtClean="0">
                <a:solidFill>
                  <a:srgbClr val="0000FF"/>
                </a:solidFill>
              </a:rPr>
              <a:t> expression2: </a:t>
            </a:r>
          </a:p>
          <a:p>
            <a:r>
              <a:rPr lang="en-IN" sz="1200" i="1" dirty="0" smtClean="0">
                <a:solidFill>
                  <a:srgbClr val="0000FF"/>
                </a:solidFill>
              </a:rPr>
              <a:t>     statement(s)</a:t>
            </a:r>
          </a:p>
          <a:p>
            <a:r>
              <a:rPr lang="en-IN" sz="1200" i="1" dirty="0" smtClean="0">
                <a:solidFill>
                  <a:srgbClr val="0000FF"/>
                </a:solidFill>
              </a:rPr>
              <a:t> </a:t>
            </a:r>
            <a:r>
              <a:rPr lang="en-IN" sz="1200" i="1" dirty="0" err="1" smtClean="0">
                <a:solidFill>
                  <a:srgbClr val="0000FF"/>
                </a:solidFill>
              </a:rPr>
              <a:t>elif</a:t>
            </a:r>
            <a:r>
              <a:rPr lang="en-IN" sz="1200" i="1" dirty="0" smtClean="0">
                <a:solidFill>
                  <a:srgbClr val="0000FF"/>
                </a:solidFill>
              </a:rPr>
              <a:t> expression3: </a:t>
            </a:r>
          </a:p>
          <a:p>
            <a:r>
              <a:rPr lang="en-IN" sz="1200" i="1" dirty="0" smtClean="0">
                <a:solidFill>
                  <a:srgbClr val="0000FF"/>
                </a:solidFill>
              </a:rPr>
              <a:t>     statement(s) </a:t>
            </a:r>
          </a:p>
          <a:p>
            <a:r>
              <a:rPr lang="en-IN" sz="1200" i="1" dirty="0" smtClean="0">
                <a:solidFill>
                  <a:srgbClr val="0000FF"/>
                </a:solidFill>
              </a:rPr>
              <a:t>else: </a:t>
            </a:r>
          </a:p>
          <a:p>
            <a:r>
              <a:rPr lang="en-IN" sz="1200" i="1" dirty="0" smtClean="0">
                <a:solidFill>
                  <a:srgbClr val="0000FF"/>
                </a:solidFill>
              </a:rPr>
              <a:t>     statement(s)</a:t>
            </a:r>
          </a:p>
          <a:p>
            <a:endParaRPr lang="en-IN" sz="1200" i="1" dirty="0" smtClean="0">
              <a:solidFill>
                <a:srgbClr val="0000FF"/>
              </a:solidFill>
            </a:endParaRPr>
          </a:p>
          <a:p>
            <a:r>
              <a:rPr lang="en-IN" sz="1200" i="0" dirty="0" smtClean="0">
                <a:solidFill>
                  <a:srgbClr val="0000FF"/>
                </a:solidFill>
              </a:rPr>
              <a:t>For Example:</a:t>
            </a:r>
          </a:p>
          <a:p>
            <a:endParaRPr lang="en-IN" dirty="0" smtClean="0">
              <a:effectLst/>
            </a:endParaRPr>
          </a:p>
          <a:p>
            <a:r>
              <a:rPr lang="en-IN" dirty="0" err="1" smtClean="0">
                <a:effectLst/>
              </a:rPr>
              <a:t>var</a:t>
            </a:r>
            <a:r>
              <a:rPr lang="en-IN" dirty="0" smtClean="0">
                <a:effectLst/>
              </a:rPr>
              <a:t> = 100 </a:t>
            </a:r>
          </a:p>
          <a:p>
            <a:r>
              <a:rPr lang="en-IN" dirty="0" smtClean="0">
                <a:effectLst/>
              </a:rPr>
              <a:t>if </a:t>
            </a:r>
            <a:r>
              <a:rPr lang="en-IN" dirty="0" err="1" smtClean="0">
                <a:effectLst/>
              </a:rPr>
              <a:t>var</a:t>
            </a:r>
            <a:r>
              <a:rPr lang="en-IN" dirty="0" smtClean="0">
                <a:effectLst/>
              </a:rPr>
              <a:t> == 200: </a:t>
            </a:r>
          </a:p>
          <a:p>
            <a:r>
              <a:rPr lang="en-IN" dirty="0" smtClean="0">
                <a:effectLst/>
              </a:rPr>
              <a:t>      print "1 - Got a true expression value" </a:t>
            </a:r>
          </a:p>
          <a:p>
            <a:r>
              <a:rPr lang="en-IN" dirty="0" smtClean="0">
                <a:effectLst/>
              </a:rPr>
              <a:t>      print </a:t>
            </a:r>
            <a:r>
              <a:rPr lang="en-IN" dirty="0" err="1" smtClean="0">
                <a:effectLst/>
              </a:rPr>
              <a:t>var</a:t>
            </a:r>
            <a:r>
              <a:rPr lang="en-IN" dirty="0" smtClean="0">
                <a:effectLst/>
              </a:rPr>
              <a:t> </a:t>
            </a:r>
          </a:p>
          <a:p>
            <a:r>
              <a:rPr lang="en-IN" dirty="0" err="1" smtClean="0">
                <a:effectLst/>
              </a:rPr>
              <a:t>elif</a:t>
            </a:r>
            <a:r>
              <a:rPr lang="en-IN" dirty="0" smtClean="0">
                <a:effectLst/>
              </a:rPr>
              <a:t> </a:t>
            </a:r>
            <a:r>
              <a:rPr lang="en-IN" dirty="0" err="1" smtClean="0">
                <a:effectLst/>
              </a:rPr>
              <a:t>var</a:t>
            </a:r>
            <a:r>
              <a:rPr lang="en-IN" dirty="0" smtClean="0">
                <a:effectLst/>
              </a:rPr>
              <a:t> == 150: </a:t>
            </a:r>
          </a:p>
          <a:p>
            <a:r>
              <a:rPr lang="en-IN" dirty="0" smtClean="0">
                <a:effectLst/>
              </a:rPr>
              <a:t>      print "2 - Got a true expression value" </a:t>
            </a:r>
          </a:p>
          <a:p>
            <a:r>
              <a:rPr lang="en-IN" dirty="0" smtClean="0">
                <a:effectLst/>
              </a:rPr>
              <a:t>      print </a:t>
            </a:r>
            <a:r>
              <a:rPr lang="en-IN" dirty="0" err="1" smtClean="0">
                <a:effectLst/>
              </a:rPr>
              <a:t>var</a:t>
            </a:r>
            <a:r>
              <a:rPr lang="en-IN" dirty="0" smtClean="0">
                <a:effectLst/>
              </a:rPr>
              <a:t> </a:t>
            </a:r>
          </a:p>
          <a:p>
            <a:r>
              <a:rPr lang="en-IN" dirty="0" err="1" smtClean="0">
                <a:effectLst/>
              </a:rPr>
              <a:t>elif</a:t>
            </a:r>
            <a:r>
              <a:rPr lang="en-IN" dirty="0" smtClean="0">
                <a:effectLst/>
              </a:rPr>
              <a:t> </a:t>
            </a:r>
            <a:r>
              <a:rPr lang="en-IN" dirty="0" err="1" smtClean="0">
                <a:effectLst/>
              </a:rPr>
              <a:t>var</a:t>
            </a:r>
            <a:r>
              <a:rPr lang="en-IN" dirty="0" smtClean="0">
                <a:effectLst/>
              </a:rPr>
              <a:t> == 100: </a:t>
            </a:r>
          </a:p>
          <a:p>
            <a:r>
              <a:rPr lang="en-IN" dirty="0" smtClean="0">
                <a:effectLst/>
              </a:rPr>
              <a:t>      print "3 - Got a true expression value" </a:t>
            </a:r>
          </a:p>
          <a:p>
            <a:r>
              <a:rPr lang="en-IN" dirty="0" smtClean="0">
                <a:effectLst/>
              </a:rPr>
              <a:t>      print </a:t>
            </a:r>
            <a:r>
              <a:rPr lang="en-IN" dirty="0" err="1" smtClean="0">
                <a:effectLst/>
              </a:rPr>
              <a:t>var</a:t>
            </a:r>
            <a:r>
              <a:rPr lang="en-IN" dirty="0" smtClean="0">
                <a:effectLst/>
              </a:rPr>
              <a:t> </a:t>
            </a:r>
          </a:p>
          <a:p>
            <a:r>
              <a:rPr lang="en-IN" dirty="0" smtClean="0">
                <a:effectLst/>
              </a:rPr>
              <a:t>else: </a:t>
            </a:r>
          </a:p>
          <a:p>
            <a:r>
              <a:rPr lang="en-IN" dirty="0" smtClean="0">
                <a:effectLst/>
              </a:rPr>
              <a:t>      print "4 - Got a false expression value" </a:t>
            </a:r>
          </a:p>
          <a:p>
            <a:r>
              <a:rPr lang="en-IN" dirty="0" smtClean="0">
                <a:effectLst/>
              </a:rPr>
              <a:t>      print </a:t>
            </a:r>
            <a:r>
              <a:rPr lang="en-IN" dirty="0" err="1" smtClean="0">
                <a:effectLst/>
              </a:rPr>
              <a:t>var</a:t>
            </a:r>
            <a:r>
              <a:rPr lang="en-IN" dirty="0" smtClean="0">
                <a:effectLst/>
              </a:rPr>
              <a:t> </a:t>
            </a:r>
          </a:p>
          <a:p>
            <a:r>
              <a:rPr lang="en-IN" dirty="0" smtClean="0">
                <a:effectLst/>
              </a:rPr>
              <a:t>print "Good bye!"</a:t>
            </a:r>
            <a:endParaRPr lang="en-IN" sz="1200" i="1" dirty="0" smtClean="0">
              <a:solidFill>
                <a:srgbClr val="0000FF"/>
              </a:solidFill>
            </a:endParaRPr>
          </a:p>
          <a:p>
            <a:endParaRPr lang="en-IN" dirty="0" smtClean="0"/>
          </a:p>
          <a:p>
            <a:endParaRPr lang="en-IN" dirty="0" smtClean="0"/>
          </a:p>
          <a:p>
            <a:r>
              <a:rPr lang="en-IN" dirty="0" smtClean="0"/>
              <a:t>Output:</a:t>
            </a:r>
          </a:p>
          <a:p>
            <a:r>
              <a:rPr lang="en-IN" dirty="0" smtClean="0">
                <a:effectLst/>
              </a:rPr>
              <a:t>3 - Got a true expression value 100</a:t>
            </a:r>
            <a:r>
              <a:rPr lang="en-IN" baseline="0" dirty="0" smtClean="0">
                <a:effectLst/>
              </a:rPr>
              <a:t> </a:t>
            </a:r>
            <a:r>
              <a:rPr lang="en-IN" dirty="0" smtClean="0">
                <a:effectLst/>
              </a:rPr>
              <a:t>Good bye!</a:t>
            </a:r>
            <a:endParaRPr lang="en-IN" dirty="0"/>
          </a:p>
        </p:txBody>
      </p:sp>
      <p:sp>
        <p:nvSpPr>
          <p:cNvPr id="4" name="Slide Number Placeholder 3"/>
          <p:cNvSpPr>
            <a:spLocks noGrp="1"/>
          </p:cNvSpPr>
          <p:nvPr>
            <p:ph type="sldNum" sz="quarter" idx="10"/>
          </p:nvPr>
        </p:nvSpPr>
        <p:spPr/>
        <p:txBody>
          <a:bodyPr/>
          <a:lstStyle/>
          <a:p>
            <a:fld id="{35091714-3304-44AF-AABA-9711959465C3}" type="slidenum">
              <a:rPr lang="en-US" smtClean="0"/>
              <a:pPr/>
              <a:t>6</a:t>
            </a:fld>
            <a:endParaRPr lang="en-US"/>
          </a:p>
        </p:txBody>
      </p:sp>
    </p:spTree>
    <p:extLst>
      <p:ext uri="{BB962C8B-B14F-4D97-AF65-F5344CB8AC3E}">
        <p14:creationId xmlns:p14="http://schemas.microsoft.com/office/powerpoint/2010/main" val="85765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Nested if statements</a:t>
            </a:r>
          </a:p>
          <a:p>
            <a:r>
              <a:rPr lang="en-IN" dirty="0" smtClean="0"/>
              <a:t>We can have an if...</a:t>
            </a:r>
            <a:r>
              <a:rPr lang="en-IN" dirty="0" err="1" smtClean="0"/>
              <a:t>elif</a:t>
            </a:r>
            <a:r>
              <a:rPr lang="en-IN" dirty="0" smtClean="0"/>
              <a:t>...else statement inside another if...</a:t>
            </a:r>
            <a:r>
              <a:rPr lang="en-IN" dirty="0" err="1" smtClean="0"/>
              <a:t>elif</a:t>
            </a:r>
            <a:r>
              <a:rPr lang="en-IN" dirty="0" smtClean="0"/>
              <a:t>...else statement. </a:t>
            </a:r>
            <a:r>
              <a:rPr lang="en-IN" baseline="0" dirty="0" smtClean="0"/>
              <a:t> </a:t>
            </a:r>
            <a:r>
              <a:rPr lang="en-IN" dirty="0" smtClean="0"/>
              <a:t>This is called nesting in computer programming. </a:t>
            </a:r>
          </a:p>
          <a:p>
            <a:r>
              <a:rPr lang="en-IN" dirty="0" smtClean="0"/>
              <a:t>In fact, any number of these statements can be nested inside one another.</a:t>
            </a:r>
          </a:p>
          <a:p>
            <a:r>
              <a:rPr lang="en-IN" dirty="0" smtClean="0"/>
              <a:t>Indentation is the only way to figure out the level of nesting. </a:t>
            </a:r>
            <a:endParaRPr lang="en-IN" b="1" dirty="0" smtClean="0"/>
          </a:p>
          <a:p>
            <a:endParaRPr lang="en-IN" b="1" dirty="0" smtClean="0"/>
          </a:p>
          <a:p>
            <a:r>
              <a:rPr lang="en-IN" b="1" dirty="0" smtClean="0"/>
              <a:t>Example</a:t>
            </a:r>
          </a:p>
          <a:p>
            <a:endParaRPr lang="en-IN" b="1" dirty="0" smtClean="0"/>
          </a:p>
          <a:p>
            <a:r>
              <a:rPr lang="en-IN" dirty="0" err="1" smtClean="0"/>
              <a:t>num</a:t>
            </a:r>
            <a:r>
              <a:rPr lang="en-IN" dirty="0" smtClean="0"/>
              <a:t> = float(input("Enter a number: ")) </a:t>
            </a:r>
          </a:p>
          <a:p>
            <a:endParaRPr lang="en-IN" dirty="0" smtClean="0"/>
          </a:p>
          <a:p>
            <a:r>
              <a:rPr lang="en-IN" dirty="0" smtClean="0"/>
              <a:t>if </a:t>
            </a:r>
            <a:r>
              <a:rPr lang="en-IN" dirty="0" err="1" smtClean="0"/>
              <a:t>num</a:t>
            </a:r>
            <a:r>
              <a:rPr lang="en-IN" dirty="0" smtClean="0"/>
              <a:t> &gt;= 0: </a:t>
            </a:r>
          </a:p>
          <a:p>
            <a:r>
              <a:rPr lang="en-IN" baseline="0" dirty="0" smtClean="0"/>
              <a:t>            </a:t>
            </a:r>
            <a:r>
              <a:rPr lang="en-IN" dirty="0" smtClean="0"/>
              <a:t>if </a:t>
            </a:r>
            <a:r>
              <a:rPr lang="en-IN" dirty="0" err="1" smtClean="0"/>
              <a:t>num</a:t>
            </a:r>
            <a:r>
              <a:rPr lang="en-IN" dirty="0" smtClean="0"/>
              <a:t> == 0: </a:t>
            </a:r>
          </a:p>
          <a:p>
            <a:r>
              <a:rPr lang="en-IN" dirty="0" smtClean="0"/>
              <a:t>	print("Zero") </a:t>
            </a:r>
          </a:p>
          <a:p>
            <a:r>
              <a:rPr lang="en-IN" baseline="0" dirty="0" smtClean="0"/>
              <a:t>            </a:t>
            </a:r>
            <a:r>
              <a:rPr lang="en-IN" dirty="0" smtClean="0"/>
              <a:t>else: </a:t>
            </a:r>
          </a:p>
          <a:p>
            <a:r>
              <a:rPr lang="en-IN" dirty="0" smtClean="0"/>
              <a:t>	print("Positive number") </a:t>
            </a:r>
          </a:p>
          <a:p>
            <a:r>
              <a:rPr lang="en-IN" dirty="0" smtClean="0"/>
              <a:t>else: </a:t>
            </a:r>
          </a:p>
          <a:p>
            <a:r>
              <a:rPr lang="en-IN" dirty="0" smtClean="0"/>
              <a:t>	print("Negative number")</a:t>
            </a:r>
          </a:p>
          <a:p>
            <a:endParaRPr lang="en-IN" dirty="0" smtClean="0"/>
          </a:p>
          <a:p>
            <a:endParaRPr lang="en-IN" dirty="0" smtClean="0"/>
          </a:p>
          <a:p>
            <a:r>
              <a:rPr lang="en-IN" dirty="0" smtClean="0"/>
              <a:t>Output</a:t>
            </a:r>
            <a:r>
              <a:rPr lang="en-IN" baseline="0" dirty="0" smtClean="0"/>
              <a:t> :</a:t>
            </a:r>
          </a:p>
          <a:p>
            <a:r>
              <a:rPr lang="en-IN" baseline="0" dirty="0" smtClean="0"/>
              <a:t>Assume user enters 4 as value of </a:t>
            </a:r>
            <a:r>
              <a:rPr lang="en-IN" baseline="0" dirty="0" err="1" smtClean="0"/>
              <a:t>num</a:t>
            </a:r>
            <a:r>
              <a:rPr lang="en-IN" baseline="0" dirty="0" smtClean="0"/>
              <a:t> then program will print</a:t>
            </a:r>
          </a:p>
          <a:p>
            <a:endParaRPr lang="en-IN" baseline="0" dirty="0" smtClean="0"/>
          </a:p>
          <a:p>
            <a:r>
              <a:rPr lang="en-IN" baseline="0" dirty="0" smtClean="0"/>
              <a:t>“Positive Number”</a:t>
            </a:r>
            <a:endParaRPr lang="en-IN" dirty="0"/>
          </a:p>
        </p:txBody>
      </p:sp>
      <p:sp>
        <p:nvSpPr>
          <p:cNvPr id="4" name="Slide Number Placeholder 3"/>
          <p:cNvSpPr>
            <a:spLocks noGrp="1"/>
          </p:cNvSpPr>
          <p:nvPr>
            <p:ph type="sldNum" sz="quarter" idx="10"/>
          </p:nvPr>
        </p:nvSpPr>
        <p:spPr/>
        <p:txBody>
          <a:bodyPr/>
          <a:lstStyle/>
          <a:p>
            <a:fld id="{35091714-3304-44AF-AABA-9711959465C3}" type="slidenum">
              <a:rPr lang="en-US" smtClean="0"/>
              <a:pPr/>
              <a:t>7</a:t>
            </a:fld>
            <a:endParaRPr lang="en-US"/>
          </a:p>
        </p:txBody>
      </p:sp>
    </p:spTree>
    <p:extLst>
      <p:ext uri="{BB962C8B-B14F-4D97-AF65-F5344CB8AC3E}">
        <p14:creationId xmlns:p14="http://schemas.microsoft.com/office/powerpoint/2010/main" val="2301506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91714-3304-44AF-AABA-9711959465C3}" type="slidenum">
              <a:rPr lang="en-US" smtClean="0"/>
              <a:t>8</a:t>
            </a:fld>
            <a:endParaRPr lang="en-US"/>
          </a:p>
        </p:txBody>
      </p:sp>
    </p:spTree>
    <p:extLst>
      <p:ext uri="{BB962C8B-B14F-4D97-AF65-F5344CB8AC3E}">
        <p14:creationId xmlns:p14="http://schemas.microsoft.com/office/powerpoint/2010/main" val="1891536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t>9</a:t>
            </a:fld>
            <a:endParaRPr lang="en-US"/>
          </a:p>
        </p:txBody>
      </p:sp>
    </p:spTree>
    <p:extLst>
      <p:ext uri="{BB962C8B-B14F-4D97-AF65-F5344CB8AC3E}">
        <p14:creationId xmlns:p14="http://schemas.microsoft.com/office/powerpoint/2010/main" val="1891536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dirty="0" smtClean="0"/>
              <a:t>Solution:</a:t>
            </a:r>
          </a:p>
          <a:p>
            <a:endParaRPr lang="en-US" sz="1600" dirty="0" smtClean="0"/>
          </a:p>
          <a:p>
            <a:r>
              <a:rPr lang="en-US" sz="1200" dirty="0" smtClean="0"/>
              <a:t>In order to do this activity, you need to perform the following tasks:</a:t>
            </a:r>
          </a:p>
          <a:p>
            <a:pPr marL="342900" indent="-342900">
              <a:buFont typeface="+mj-lt"/>
              <a:buAutoNum type="arabicPeriod"/>
            </a:pPr>
            <a:r>
              <a:rPr lang="en-US" sz="1200" dirty="0" smtClean="0"/>
              <a:t>Create a Python empty project.</a:t>
            </a:r>
          </a:p>
          <a:p>
            <a:pPr marL="342900" lvl="0" indent="-342900">
              <a:buFont typeface="+mj-lt"/>
              <a:buAutoNum type="arabicPeriod"/>
            </a:pPr>
            <a:r>
              <a:rPr lang="en-US" sz="1200" dirty="0" smtClean="0"/>
              <a:t>Use </a:t>
            </a:r>
            <a:r>
              <a:rPr lang="en-US" sz="1200" b="1" dirty="0" smtClean="0"/>
              <a:t>if..</a:t>
            </a:r>
            <a:r>
              <a:rPr lang="en-US" sz="1200" b="1" dirty="0" err="1" smtClean="0"/>
              <a:t>elif</a:t>
            </a:r>
            <a:r>
              <a:rPr lang="en-US" sz="1200" b="1" dirty="0" smtClean="0"/>
              <a:t>..else </a:t>
            </a:r>
            <a:r>
              <a:rPr lang="en-US" sz="1200" b="0" dirty="0" smtClean="0"/>
              <a:t>conditional construct to check the time</a:t>
            </a:r>
            <a:r>
              <a:rPr lang="en-US" sz="1200" dirty="0" smtClean="0"/>
              <a:t>.</a:t>
            </a:r>
          </a:p>
          <a:p>
            <a:pPr marL="342900" lvl="0" indent="-342900">
              <a:buFont typeface="+mj-lt"/>
              <a:buAutoNum type="arabicPeriod"/>
            </a:pPr>
            <a:endParaRPr lang="en-US" sz="1200" dirty="0" smtClean="0"/>
          </a:p>
          <a:p>
            <a:r>
              <a:rPr lang="en-US" sz="1600" b="1" dirty="0" smtClean="0"/>
              <a:t>Task 1</a:t>
            </a:r>
            <a:r>
              <a:rPr lang="en-US" sz="1600" dirty="0" smtClean="0"/>
              <a:t>: Create a Python empty project:</a:t>
            </a:r>
          </a:p>
          <a:p>
            <a:r>
              <a:rPr lang="en-US" sz="1200" dirty="0" smtClean="0"/>
              <a:t>Step 1: Open </a:t>
            </a:r>
            <a:r>
              <a:rPr lang="en-US" sz="1200" b="1" dirty="0" smtClean="0"/>
              <a:t>NetBeans 8.0.2</a:t>
            </a:r>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2: Click </a:t>
            </a:r>
            <a:r>
              <a:rPr lang="en-US" sz="1200" b="1" dirty="0" smtClean="0"/>
              <a:t>File</a:t>
            </a:r>
            <a:r>
              <a:rPr lang="en-US" sz="1200" dirty="0" smtClean="0"/>
              <a:t> menu.</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3: Select </a:t>
            </a:r>
            <a:r>
              <a:rPr lang="en-US" sz="1200" b="1" dirty="0" smtClean="0"/>
              <a:t>New Project</a:t>
            </a:r>
            <a:r>
              <a:rPr lang="en-US" sz="1200" b="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Step 4:</a:t>
            </a:r>
            <a:r>
              <a:rPr lang="en-US" sz="1200" dirty="0" smtClean="0"/>
              <a:t> Select </a:t>
            </a:r>
            <a:r>
              <a:rPr lang="en-US" sz="1200" b="1" dirty="0" smtClean="0"/>
              <a:t>Python</a:t>
            </a:r>
            <a:r>
              <a:rPr lang="en-US" sz="1200" dirty="0" smtClean="0"/>
              <a:t> from Categories list and </a:t>
            </a:r>
            <a:r>
              <a:rPr lang="en-US" sz="1200" b="1" dirty="0" smtClean="0"/>
              <a:t>Python Project</a:t>
            </a:r>
            <a:r>
              <a:rPr lang="en-US" sz="1200" dirty="0" smtClean="0"/>
              <a:t> from Projects list.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5: Click </a:t>
            </a:r>
            <a:r>
              <a:rPr lang="en-US" sz="1200" b="1" dirty="0" smtClean="0"/>
              <a:t>Next</a:t>
            </a:r>
            <a:r>
              <a:rPr lang="en-US" sz="1200" dirty="0" smtClean="0"/>
              <a:t> button.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6: On New Python Project dialog box set the Project Name as </a:t>
            </a:r>
            <a:r>
              <a:rPr lang="en-US" sz="1200" b="1" dirty="0" smtClean="0"/>
              <a:t>CR_Session04_Activity01</a:t>
            </a:r>
            <a:r>
              <a:rPr lang="en-US" sz="1200" b="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Step</a:t>
            </a:r>
            <a:r>
              <a:rPr lang="en-US" sz="1200" b="0" baseline="0" dirty="0" smtClean="0"/>
              <a:t> 7:</a:t>
            </a:r>
            <a:r>
              <a:rPr lang="en-US" sz="1200" dirty="0" smtClean="0"/>
              <a:t> Select project Location by clicking </a:t>
            </a:r>
            <a:r>
              <a:rPr lang="en-US" sz="1200" b="1" dirty="0" smtClean="0"/>
              <a:t>Browse</a:t>
            </a:r>
            <a:r>
              <a:rPr lang="en-US" sz="1200" dirty="0" smtClean="0"/>
              <a:t> button.</a:t>
            </a:r>
          </a:p>
          <a:p>
            <a:r>
              <a:rPr lang="en-US" sz="1050" dirty="0" smtClean="0"/>
              <a:t>Step</a:t>
            </a:r>
            <a:r>
              <a:rPr lang="en-US" sz="1050" baseline="0" dirty="0" smtClean="0"/>
              <a:t> 8</a:t>
            </a:r>
            <a:r>
              <a:rPr lang="en-US" sz="1050" dirty="0" smtClean="0"/>
              <a:t>: Click </a:t>
            </a:r>
            <a:r>
              <a:rPr lang="en-US" sz="1050" b="1" dirty="0" smtClean="0"/>
              <a:t>Finish</a:t>
            </a:r>
            <a:r>
              <a:rPr lang="en-US" sz="1050" dirty="0" smtClean="0"/>
              <a:t> button.</a:t>
            </a:r>
          </a:p>
          <a:p>
            <a:endParaRPr lang="en-US" sz="1050"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200" b="1" dirty="0" smtClean="0"/>
              <a:t>Task 2</a:t>
            </a:r>
            <a:r>
              <a:rPr lang="en-US" sz="1200" dirty="0" smtClean="0"/>
              <a:t>: Use </a:t>
            </a:r>
            <a:r>
              <a:rPr lang="en-US" sz="1200" b="1" dirty="0" smtClean="0"/>
              <a:t>if..</a:t>
            </a:r>
            <a:r>
              <a:rPr lang="en-US" sz="1200" b="1" dirty="0" err="1" smtClean="0"/>
              <a:t>elif</a:t>
            </a:r>
            <a:r>
              <a:rPr lang="en-US" sz="1200" b="1" dirty="0" smtClean="0"/>
              <a:t>..else </a:t>
            </a:r>
            <a:r>
              <a:rPr lang="en-US" sz="1200" b="0" dirty="0" smtClean="0"/>
              <a:t>conditional construct to check the time:</a:t>
            </a:r>
            <a:endParaRPr lang="en-US" sz="1200" dirty="0" smtClean="0"/>
          </a:p>
          <a:p>
            <a:pPr marR="0" lvl="0" indent="0" eaLnBrk="1" fontAlgn="base"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dirty="0" smtClean="0">
                <a:latin typeface="+mn-lt"/>
              </a:rPr>
              <a:t>Step 1: Type the following code:</a:t>
            </a:r>
          </a:p>
          <a:p>
            <a:pPr marR="0" lvl="0" indent="0" eaLnBrk="1" fontAlgn="base"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en-US" sz="1200" dirty="0" smtClean="0">
              <a:latin typeface="+mn-lt"/>
            </a:endParaRPr>
          </a:p>
          <a:p>
            <a:r>
              <a:rPr lang="en-US" sz="1200" dirty="0" smtClean="0"/>
              <a:t>	</a:t>
            </a:r>
            <a:r>
              <a:rPr lang="en-US" sz="1200" dirty="0" err="1" smtClean="0"/>
              <a:t>timeC</a:t>
            </a:r>
            <a:r>
              <a:rPr lang="en-US" sz="1200" dirty="0" smtClean="0"/>
              <a:t>=</a:t>
            </a:r>
            <a:r>
              <a:rPr lang="en-US" sz="1200" dirty="0" err="1" smtClean="0"/>
              <a:t>raw_input</a:t>
            </a:r>
            <a:r>
              <a:rPr lang="en-US" sz="1200" dirty="0" smtClean="0"/>
              <a:t>("Enter time in 24Hrs format(e.g. 13): ")</a:t>
            </a:r>
          </a:p>
          <a:p>
            <a:r>
              <a:rPr lang="en-US" sz="1200" dirty="0" smtClean="0"/>
              <a:t>	time=float(</a:t>
            </a:r>
            <a:r>
              <a:rPr lang="en-US" sz="1200" dirty="0" err="1" smtClean="0"/>
              <a:t>timeC</a:t>
            </a:r>
            <a:r>
              <a:rPr lang="en-US" sz="1200" dirty="0" smtClean="0"/>
              <a:t>)</a:t>
            </a:r>
          </a:p>
          <a:p>
            <a:r>
              <a:rPr lang="en-US" sz="1200" dirty="0" smtClean="0"/>
              <a:t>	if(time&gt;=0 and time&lt;=12):</a:t>
            </a:r>
          </a:p>
          <a:p>
            <a:r>
              <a:rPr lang="en-US" sz="1200" dirty="0" smtClean="0"/>
              <a:t>    		print("Good Morning")</a:t>
            </a:r>
          </a:p>
          <a:p>
            <a:r>
              <a:rPr lang="en-US" sz="1200" dirty="0" smtClean="0"/>
              <a:t>	</a:t>
            </a:r>
            <a:r>
              <a:rPr lang="en-US" sz="1200" dirty="0" err="1" smtClean="0"/>
              <a:t>elif</a:t>
            </a:r>
            <a:r>
              <a:rPr lang="en-US" sz="1200" dirty="0" smtClean="0"/>
              <a:t>(time&gt;=13 and time&lt;=16):</a:t>
            </a:r>
          </a:p>
          <a:p>
            <a:r>
              <a:rPr lang="en-US" sz="1200" dirty="0" smtClean="0"/>
              <a:t>		print("Good Afternoon")</a:t>
            </a:r>
          </a:p>
          <a:p>
            <a:r>
              <a:rPr lang="en-US" sz="1200" dirty="0" smtClean="0"/>
              <a:t>	</a:t>
            </a:r>
            <a:r>
              <a:rPr lang="en-US" sz="1200" dirty="0" err="1" smtClean="0"/>
              <a:t>elif</a:t>
            </a:r>
            <a:r>
              <a:rPr lang="en-US" sz="1200" dirty="0" smtClean="0"/>
              <a:t>(time&gt;=17 and time&lt;=20):</a:t>
            </a:r>
          </a:p>
          <a:p>
            <a:r>
              <a:rPr lang="en-US" sz="1200" dirty="0" smtClean="0"/>
              <a:t>        		print("Good Evening")</a:t>
            </a:r>
          </a:p>
          <a:p>
            <a:r>
              <a:rPr lang="en-US" sz="1200" dirty="0" smtClean="0"/>
              <a:t>	</a:t>
            </a:r>
            <a:r>
              <a:rPr lang="en-US" sz="1200" dirty="0" err="1" smtClean="0"/>
              <a:t>elif</a:t>
            </a:r>
            <a:r>
              <a:rPr lang="en-US" sz="1200" dirty="0" smtClean="0"/>
              <a:t>(time&gt;=21 and time&lt;=24):</a:t>
            </a:r>
          </a:p>
          <a:p>
            <a:r>
              <a:rPr lang="en-US" sz="1200" dirty="0" smtClean="0"/>
              <a:t>        		print("Good Night")</a:t>
            </a:r>
          </a:p>
          <a:p>
            <a:r>
              <a:rPr lang="en-US" sz="1200" dirty="0" smtClean="0"/>
              <a:t>	else:</a:t>
            </a:r>
          </a:p>
          <a:p>
            <a:r>
              <a:rPr lang="en-US" sz="1200" dirty="0" smtClean="0"/>
              <a:t>        		print("Wrong Input")</a:t>
            </a:r>
          </a:p>
          <a:p>
            <a:r>
              <a:rPr lang="en-US" sz="1200" dirty="0" smtClean="0"/>
              <a:t>	print("Good Bye!")</a:t>
            </a:r>
            <a:endParaRPr lang="en-US" sz="1200" dirty="0" smtClean="0">
              <a:latin typeface="+mn-lt"/>
            </a:endParaRPr>
          </a:p>
          <a:p>
            <a:endParaRPr lang="en-US" altLang="en-US" sz="1200" dirty="0" smtClean="0">
              <a:latin typeface="+mn-lt"/>
            </a:endParaRPr>
          </a:p>
          <a:p>
            <a:pPr marR="0" lvl="0" indent="0" eaLnBrk="1" fontAlgn="base"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dirty="0" smtClean="0">
                <a:latin typeface="+mn-lt"/>
              </a:rPr>
              <a:t>Step</a:t>
            </a:r>
            <a:r>
              <a:rPr lang="en-US" altLang="en-US" sz="1200" baseline="0" dirty="0" smtClean="0">
                <a:latin typeface="+mn-lt"/>
              </a:rPr>
              <a:t> 2</a:t>
            </a:r>
            <a:r>
              <a:rPr lang="en-US" altLang="en-US" sz="1200" dirty="0" smtClean="0">
                <a:latin typeface="+mn-lt"/>
              </a:rPr>
              <a:t>: Run the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t>10</a:t>
            </a:fld>
            <a:endParaRPr lang="en-US"/>
          </a:p>
        </p:txBody>
      </p:sp>
    </p:spTree>
    <p:extLst>
      <p:ext uri="{BB962C8B-B14F-4D97-AF65-F5344CB8AC3E}">
        <p14:creationId xmlns:p14="http://schemas.microsoft.com/office/powerpoint/2010/main" val="2942290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862BE6-9897-48DF-A539-0D6DA8099BAA}" type="datetimeFigureOut">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F7C62-785B-4A6A-BA6E-4ECCE5259ECC}" type="slidenum">
              <a:rPr lang="en-US" smtClean="0"/>
              <a:pPr/>
              <a:t>‹#›</a:t>
            </a:fld>
            <a:endParaRPr lang="en-US"/>
          </a:p>
        </p:txBody>
      </p:sp>
    </p:spTree>
    <p:extLst>
      <p:ext uri="{BB962C8B-B14F-4D97-AF65-F5344CB8AC3E}">
        <p14:creationId xmlns:p14="http://schemas.microsoft.com/office/powerpoint/2010/main" val="178906743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62BE6-9897-48DF-A539-0D6DA8099BAA}" type="datetimeFigureOut">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F7C62-785B-4A6A-BA6E-4ECCE5259ECC}" type="slidenum">
              <a:rPr lang="en-US" smtClean="0"/>
              <a:pPr/>
              <a:t>‹#›</a:t>
            </a:fld>
            <a:endParaRPr lang="en-US"/>
          </a:p>
        </p:txBody>
      </p:sp>
    </p:spTree>
    <p:extLst>
      <p:ext uri="{BB962C8B-B14F-4D97-AF65-F5344CB8AC3E}">
        <p14:creationId xmlns:p14="http://schemas.microsoft.com/office/powerpoint/2010/main" val="27448313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62BE6-9897-48DF-A539-0D6DA8099BAA}" type="datetimeFigureOut">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F7C62-785B-4A6A-BA6E-4ECCE5259ECC}" type="slidenum">
              <a:rPr lang="en-US" smtClean="0"/>
              <a:pPr/>
              <a:t>‹#›</a:t>
            </a:fld>
            <a:endParaRPr lang="en-US"/>
          </a:p>
        </p:txBody>
      </p:sp>
    </p:spTree>
    <p:extLst>
      <p:ext uri="{BB962C8B-B14F-4D97-AF65-F5344CB8AC3E}">
        <p14:creationId xmlns:p14="http://schemas.microsoft.com/office/powerpoint/2010/main" val="388481159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657434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298674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9962977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9648276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2926220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053370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3996486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171540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62BE6-9897-48DF-A539-0D6DA8099BAA}" type="datetimeFigureOut">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F7C62-785B-4A6A-BA6E-4ECCE5259ECC}" type="slidenum">
              <a:rPr lang="en-US" smtClean="0"/>
              <a:pPr/>
              <a:t>‹#›</a:t>
            </a:fld>
            <a:endParaRPr lang="en-US"/>
          </a:p>
        </p:txBody>
      </p:sp>
    </p:spTree>
    <p:extLst>
      <p:ext uri="{BB962C8B-B14F-4D97-AF65-F5344CB8AC3E}">
        <p14:creationId xmlns:p14="http://schemas.microsoft.com/office/powerpoint/2010/main" val="2303692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8186031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1427789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915690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862BE6-9897-48DF-A539-0D6DA8099BAA}" type="datetimeFigureOut">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F7C62-785B-4A6A-BA6E-4ECCE5259ECC}" type="slidenum">
              <a:rPr lang="en-US" smtClean="0"/>
              <a:pPr/>
              <a:t>‹#›</a:t>
            </a:fld>
            <a:endParaRPr lang="en-US"/>
          </a:p>
        </p:txBody>
      </p:sp>
    </p:spTree>
    <p:extLst>
      <p:ext uri="{BB962C8B-B14F-4D97-AF65-F5344CB8AC3E}">
        <p14:creationId xmlns:p14="http://schemas.microsoft.com/office/powerpoint/2010/main" val="2318555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862BE6-9897-48DF-A539-0D6DA8099BAA}" type="datetimeFigureOut">
              <a:rPr lang="en-US" smtClean="0"/>
              <a:pPr/>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F7C62-785B-4A6A-BA6E-4ECCE5259ECC}" type="slidenum">
              <a:rPr lang="en-US" smtClean="0"/>
              <a:pPr/>
              <a:t>‹#›</a:t>
            </a:fld>
            <a:endParaRPr lang="en-US"/>
          </a:p>
        </p:txBody>
      </p:sp>
    </p:spTree>
    <p:extLst>
      <p:ext uri="{BB962C8B-B14F-4D97-AF65-F5344CB8AC3E}">
        <p14:creationId xmlns:p14="http://schemas.microsoft.com/office/powerpoint/2010/main" val="329713917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862BE6-9897-48DF-A539-0D6DA8099BAA}" type="datetimeFigureOut">
              <a:rPr lang="en-US" smtClean="0"/>
              <a:pPr/>
              <a:t>10/7/2015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6F7C62-785B-4A6A-BA6E-4ECCE5259ECC}" type="slidenum">
              <a:rPr lang="en-US" smtClean="0"/>
              <a:pPr/>
              <a:t>‹#›</a:t>
            </a:fld>
            <a:endParaRPr lang="en-US"/>
          </a:p>
        </p:txBody>
      </p:sp>
    </p:spTree>
    <p:extLst>
      <p:ext uri="{BB962C8B-B14F-4D97-AF65-F5344CB8AC3E}">
        <p14:creationId xmlns:p14="http://schemas.microsoft.com/office/powerpoint/2010/main" val="328710979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862BE6-9897-48DF-A539-0D6DA8099BAA}" type="datetimeFigureOut">
              <a:rPr lang="en-US" smtClean="0"/>
              <a:pPr/>
              <a:t>10/7/2015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6F7C62-785B-4A6A-BA6E-4ECCE5259ECC}" type="slidenum">
              <a:rPr lang="en-US" smtClean="0"/>
              <a:pPr/>
              <a:t>‹#›</a:t>
            </a:fld>
            <a:endParaRPr lang="en-US"/>
          </a:p>
        </p:txBody>
      </p:sp>
    </p:spTree>
    <p:extLst>
      <p:ext uri="{BB962C8B-B14F-4D97-AF65-F5344CB8AC3E}">
        <p14:creationId xmlns:p14="http://schemas.microsoft.com/office/powerpoint/2010/main" val="89934360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862BE6-9897-48DF-A539-0D6DA8099BAA}" type="datetimeFigureOut">
              <a:rPr lang="en-US" smtClean="0"/>
              <a:pPr/>
              <a:t>10/7/2015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6F7C62-785B-4A6A-BA6E-4ECCE5259ECC}" type="slidenum">
              <a:rPr lang="en-US" smtClean="0"/>
              <a:pPr/>
              <a:t>‹#›</a:t>
            </a:fld>
            <a:endParaRPr lang="en-US"/>
          </a:p>
        </p:txBody>
      </p:sp>
    </p:spTree>
    <p:extLst>
      <p:ext uri="{BB962C8B-B14F-4D97-AF65-F5344CB8AC3E}">
        <p14:creationId xmlns:p14="http://schemas.microsoft.com/office/powerpoint/2010/main" val="371325988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862BE6-9897-48DF-A539-0D6DA8099BAA}" type="datetimeFigureOut">
              <a:rPr lang="en-US" smtClean="0"/>
              <a:pPr/>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F7C62-785B-4A6A-BA6E-4ECCE5259ECC}" type="slidenum">
              <a:rPr lang="en-US" smtClean="0"/>
              <a:pPr/>
              <a:t>‹#›</a:t>
            </a:fld>
            <a:endParaRPr lang="en-US"/>
          </a:p>
        </p:txBody>
      </p:sp>
    </p:spTree>
    <p:extLst>
      <p:ext uri="{BB962C8B-B14F-4D97-AF65-F5344CB8AC3E}">
        <p14:creationId xmlns:p14="http://schemas.microsoft.com/office/powerpoint/2010/main" val="297901466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862BE6-9897-48DF-A539-0D6DA8099BAA}" type="datetimeFigureOut">
              <a:rPr lang="en-US" smtClean="0"/>
              <a:pPr/>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F7C62-785B-4A6A-BA6E-4ECCE5259ECC}" type="slidenum">
              <a:rPr lang="en-US" smtClean="0"/>
              <a:pPr/>
              <a:t>‹#›</a:t>
            </a:fld>
            <a:endParaRPr lang="en-US"/>
          </a:p>
        </p:txBody>
      </p:sp>
    </p:spTree>
    <p:extLst>
      <p:ext uri="{BB962C8B-B14F-4D97-AF65-F5344CB8AC3E}">
        <p14:creationId xmlns:p14="http://schemas.microsoft.com/office/powerpoint/2010/main" val="125810308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a:blipFill>
            <a:blip r:embed="rId14" cstate="print"/>
            <a:tile tx="0" ty="0" sx="100000" sy="100000" flip="none" algn="tl"/>
          </a:blipFill>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862BE6-9897-48DF-A539-0D6DA8099BAA}" type="datetimeFigureOut">
              <a:rPr lang="en-US" smtClean="0"/>
              <a:pPr/>
              <a:t>10/7/2015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6F7C62-785B-4A6A-BA6E-4ECCE5259ECC}" type="slidenum">
              <a:rPr lang="en-US" smtClean="0"/>
              <a:pPr/>
              <a:t>‹#›</a:t>
            </a:fld>
            <a:endParaRPr lang="en-US"/>
          </a:p>
        </p:txBody>
      </p:sp>
    </p:spTree>
    <p:extLst>
      <p:ext uri="{BB962C8B-B14F-4D97-AF65-F5344CB8AC3E}">
        <p14:creationId xmlns:p14="http://schemas.microsoft.com/office/powerpoint/2010/main" val="3851785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1390432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3" Type="http://schemas.openxmlformats.org/officeDocument/2006/relationships/hyperlink" Target="https://docs.python.org/2/library/functions.html#ord" TargetMode="External"/><Relationship Id="rId18" Type="http://schemas.openxmlformats.org/officeDocument/2006/relationships/hyperlink" Target="https://docs.python.org/2/library/functions.html#pow" TargetMode="External"/><Relationship Id="rId26" Type="http://schemas.openxmlformats.org/officeDocument/2006/relationships/hyperlink" Target="https://docs.python.org/2/library/functions.html#file" TargetMode="External"/><Relationship Id="rId39" Type="http://schemas.openxmlformats.org/officeDocument/2006/relationships/hyperlink" Target="https://docs.python.org/2/library/functions.html#unichr" TargetMode="External"/><Relationship Id="rId21" Type="http://schemas.openxmlformats.org/officeDocument/2006/relationships/hyperlink" Target="https://docs.python.org/2/library/functions.html#execfile" TargetMode="External"/><Relationship Id="rId34" Type="http://schemas.openxmlformats.org/officeDocument/2006/relationships/hyperlink" Target="https://docs.python.org/2/library/functions.html#type" TargetMode="External"/><Relationship Id="rId42" Type="http://schemas.openxmlformats.org/officeDocument/2006/relationships/hyperlink" Target="https://docs.python.org/2/library/functions.html#locals" TargetMode="External"/><Relationship Id="rId47" Type="http://schemas.openxmlformats.org/officeDocument/2006/relationships/hyperlink" Target="https://docs.python.org/2/library/functions.html#long" TargetMode="External"/><Relationship Id="rId50" Type="http://schemas.openxmlformats.org/officeDocument/2006/relationships/hyperlink" Target="https://docs.python.org/2/library/functions.html#classmethod" TargetMode="External"/><Relationship Id="rId55" Type="http://schemas.openxmlformats.org/officeDocument/2006/relationships/hyperlink" Target="https://docs.python.org/2/library/functions.html#cmp" TargetMode="External"/><Relationship Id="rId63" Type="http://schemas.openxmlformats.org/officeDocument/2006/relationships/hyperlink" Target="https://docs.python.org/2/library/functions.html#round" TargetMode="External"/><Relationship Id="rId68" Type="http://schemas.openxmlformats.org/officeDocument/2006/relationships/hyperlink" Target="https://docs.python.org/2/library/functions.html#func-set" TargetMode="External"/><Relationship Id="rId76" Type="http://schemas.openxmlformats.org/officeDocument/2006/relationships/hyperlink" Target="https://docs.python.org/2/library/functions.html#slice" TargetMode="External"/><Relationship Id="rId7" Type="http://schemas.openxmlformats.org/officeDocument/2006/relationships/hyperlink" Target="https://docs.python.org/2/library/functions.html#input" TargetMode="External"/><Relationship Id="rId71" Type="http://schemas.openxmlformats.org/officeDocument/2006/relationships/hyperlink" Target="https://docs.python.org/2/library/functions.html#-1,-1,NEXT" TargetMode="External"/><Relationship Id="rId2" Type="http://schemas.openxmlformats.org/officeDocument/2006/relationships/notesSlide" Target="../notesSlides/notesSlide13.xml"/><Relationship Id="rId16" Type="http://schemas.openxmlformats.org/officeDocument/2006/relationships/hyperlink" Target="https://docs.python.org/2/library/functions.html#eval" TargetMode="External"/><Relationship Id="rId29" Type="http://schemas.openxmlformats.org/officeDocument/2006/relationships/hyperlink" Target="https://docs.python.org/2/library/functions.html#tuple" TargetMode="External"/><Relationship Id="rId11" Type="http://schemas.openxmlformats.org/officeDocument/2006/relationships/hyperlink" Target="https://docs.python.org/2/library/functions.html#enumerate" TargetMode="External"/><Relationship Id="rId24" Type="http://schemas.openxmlformats.org/officeDocument/2006/relationships/hyperlink" Target="https://docs.python.org/2/library/functions.html#super" TargetMode="External"/><Relationship Id="rId32" Type="http://schemas.openxmlformats.org/officeDocument/2006/relationships/hyperlink" Target="https://docs.python.org/2/library/functions.html#len" TargetMode="External"/><Relationship Id="rId37" Type="http://schemas.openxmlformats.org/officeDocument/2006/relationships/hyperlink" Target="https://docs.python.org/2/library/functions.html#list" TargetMode="External"/><Relationship Id="rId40" Type="http://schemas.openxmlformats.org/officeDocument/2006/relationships/hyperlink" Target="https://docs.python.org/2/library/functions.html#callable" TargetMode="External"/><Relationship Id="rId45" Type="http://schemas.openxmlformats.org/officeDocument/2006/relationships/hyperlink" Target="https://docs.python.org/2/library/functions.html#chr" TargetMode="External"/><Relationship Id="rId53" Type="http://schemas.openxmlformats.org/officeDocument/2006/relationships/hyperlink" Target="https://docs.python.org/2/library/functions.html#func-repr" TargetMode="External"/><Relationship Id="rId58" Type="http://schemas.openxmlformats.org/officeDocument/2006/relationships/hyperlink" Target="https://docs.python.org/2/library/functions.html#reversed" TargetMode="External"/><Relationship Id="rId66" Type="http://schemas.openxmlformats.org/officeDocument/2006/relationships/hyperlink" Target="https://docs.python.org/2/library/functions.html#hash" TargetMode="External"/><Relationship Id="rId74" Type="http://schemas.openxmlformats.org/officeDocument/2006/relationships/hyperlink" Target="https://docs.python.org/2/library/functions.html#hex" TargetMode="External"/><Relationship Id="rId79" Type="http://schemas.openxmlformats.org/officeDocument/2006/relationships/hyperlink" Target="https://docs.python.org/2/library/functions.html#oct" TargetMode="External"/><Relationship Id="rId5" Type="http://schemas.openxmlformats.org/officeDocument/2006/relationships/hyperlink" Target="https://docs.python.org/2/library/functions.html#abs" TargetMode="External"/><Relationship Id="rId61" Type="http://schemas.openxmlformats.org/officeDocument/2006/relationships/hyperlink" Target="https://docs.python.org/2/library/functions.html#hasattr" TargetMode="External"/><Relationship Id="rId10" Type="http://schemas.openxmlformats.org/officeDocument/2006/relationships/hyperlink" Target="https://docs.python.org/2/library/functions.html#all" TargetMode="External"/><Relationship Id="rId19" Type="http://schemas.openxmlformats.org/officeDocument/2006/relationships/hyperlink" Target="https://docs.python.org/2/library/functions.html#sum" TargetMode="External"/><Relationship Id="rId31" Type="http://schemas.openxmlformats.org/officeDocument/2006/relationships/hyperlink" Target="https://docs.python.org/2/library/functions.html#filter" TargetMode="External"/><Relationship Id="rId44" Type="http://schemas.openxmlformats.org/officeDocument/2006/relationships/hyperlink" Target="https://docs.python.org/2/library/functions.html#unicode" TargetMode="External"/><Relationship Id="rId52" Type="http://schemas.openxmlformats.org/officeDocument/2006/relationships/hyperlink" Target="https://docs.python.org/2/library/functions.html#map" TargetMode="External"/><Relationship Id="rId60" Type="http://schemas.openxmlformats.org/officeDocument/2006/relationships/hyperlink" Target="https://docs.python.org/2/library/functions.html#compile" TargetMode="External"/><Relationship Id="rId65" Type="http://schemas.openxmlformats.org/officeDocument/2006/relationships/hyperlink" Target="https://docs.python.org/2/library/functions.html#complex" TargetMode="External"/><Relationship Id="rId73" Type="http://schemas.openxmlformats.org/officeDocument/2006/relationships/hyperlink" Target="https://docs.python.org/2/library/functions.html#func-dict" TargetMode="External"/><Relationship Id="rId78" Type="http://schemas.openxmlformats.org/officeDocument/2006/relationships/hyperlink" Target="https://docs.python.org/2/library/functions.html#id" TargetMode="External"/><Relationship Id="rId4" Type="http://schemas.openxmlformats.org/officeDocument/2006/relationships/image" Target="../media/image5.jpeg"/><Relationship Id="rId9" Type="http://schemas.openxmlformats.org/officeDocument/2006/relationships/hyperlink" Target="https://docs.python.org/2/library/functions.html#staticmethod" TargetMode="External"/><Relationship Id="rId14" Type="http://schemas.openxmlformats.org/officeDocument/2006/relationships/hyperlink" Target="https://docs.python.org/2/library/functions.html#str" TargetMode="External"/><Relationship Id="rId22" Type="http://schemas.openxmlformats.org/officeDocument/2006/relationships/hyperlink" Target="https://docs.python.org/2/library/functions.html#issubclass" TargetMode="External"/><Relationship Id="rId27" Type="http://schemas.openxmlformats.org/officeDocument/2006/relationships/hyperlink" Target="https://docs.python.org/2/library/functions.html#iter" TargetMode="External"/><Relationship Id="rId30" Type="http://schemas.openxmlformats.org/officeDocument/2006/relationships/hyperlink" Target="https://docs.python.org/2/library/functions.html#bool" TargetMode="External"/><Relationship Id="rId35" Type="http://schemas.openxmlformats.org/officeDocument/2006/relationships/hyperlink" Target="https://docs.python.org/2/library/functions.html#bytearray" TargetMode="External"/><Relationship Id="rId43" Type="http://schemas.openxmlformats.org/officeDocument/2006/relationships/hyperlink" Target="https://docs.python.org/2/library/functions.html#reduce" TargetMode="External"/><Relationship Id="rId48" Type="http://schemas.openxmlformats.org/officeDocument/2006/relationships/hyperlink" Target="https://docs.python.org/2/library/functions.html#reload" TargetMode="External"/><Relationship Id="rId56" Type="http://schemas.openxmlformats.org/officeDocument/2006/relationships/hyperlink" Target="https://docs.python.org/2/library/functions.html#globals" TargetMode="External"/><Relationship Id="rId64" Type="http://schemas.openxmlformats.org/officeDocument/2006/relationships/hyperlink" Target="https://docs.python.org/2/library/functions.html#__import__" TargetMode="External"/><Relationship Id="rId69" Type="http://schemas.openxmlformats.org/officeDocument/2006/relationships/hyperlink" Target="https://docs.python.org/2/library/functions.html#delattr" TargetMode="External"/><Relationship Id="rId77" Type="http://schemas.openxmlformats.org/officeDocument/2006/relationships/hyperlink" Target="https://docs.python.org/2/library/functions.html#dir" TargetMode="External"/><Relationship Id="rId8" Type="http://schemas.openxmlformats.org/officeDocument/2006/relationships/hyperlink" Target="https://docs.python.org/2/library/functions.html#open" TargetMode="External"/><Relationship Id="rId51" Type="http://schemas.openxmlformats.org/officeDocument/2006/relationships/hyperlink" Target="https://docs.python.org/2/library/functions.html#getattr" TargetMode="External"/><Relationship Id="rId72" Type="http://schemas.openxmlformats.org/officeDocument/2006/relationships/hyperlink" Target="https://docs.python.org/2/library/functions.html#setattr" TargetMode="External"/><Relationship Id="rId80" Type="http://schemas.openxmlformats.org/officeDocument/2006/relationships/hyperlink" Target="https://docs.python.org/2/library/functions.html#sorted" TargetMode="External"/><Relationship Id="rId3" Type="http://schemas.openxmlformats.org/officeDocument/2006/relationships/image" Target="../media/image1.png"/><Relationship Id="rId12" Type="http://schemas.openxmlformats.org/officeDocument/2006/relationships/hyperlink" Target="https://docs.python.org/2/library/functions.html#int" TargetMode="External"/><Relationship Id="rId17" Type="http://schemas.openxmlformats.org/officeDocument/2006/relationships/hyperlink" Target="https://docs.python.org/2/library/functions.html#isinstance" TargetMode="External"/><Relationship Id="rId25" Type="http://schemas.openxmlformats.org/officeDocument/2006/relationships/hyperlink" Target="https://docs.python.org/2/library/functions.html#bin" TargetMode="External"/><Relationship Id="rId33" Type="http://schemas.openxmlformats.org/officeDocument/2006/relationships/hyperlink" Target="https://docs.python.org/2/library/functions.html#range" TargetMode="External"/><Relationship Id="rId38" Type="http://schemas.openxmlformats.org/officeDocument/2006/relationships/hyperlink" Target="https://docs.python.org/2/library/functions.html#raw_input" TargetMode="External"/><Relationship Id="rId46" Type="http://schemas.openxmlformats.org/officeDocument/2006/relationships/hyperlink" Target="https://docs.python.org/2/library/functions.html#func-frozenset" TargetMode="External"/><Relationship Id="rId59" Type="http://schemas.openxmlformats.org/officeDocument/2006/relationships/hyperlink" Target="https://docs.python.org/2/library/functions.html#zip" TargetMode="External"/><Relationship Id="rId67" Type="http://schemas.openxmlformats.org/officeDocument/2006/relationships/hyperlink" Target="https://docs.python.org/2/library/functions.html#min" TargetMode="External"/><Relationship Id="rId20" Type="http://schemas.openxmlformats.org/officeDocument/2006/relationships/hyperlink" Target="https://docs.python.org/2/library/functions.html#basestring" TargetMode="External"/><Relationship Id="rId41" Type="http://schemas.openxmlformats.org/officeDocument/2006/relationships/hyperlink" Target="https://docs.python.org/2/library/functions.html#format" TargetMode="External"/><Relationship Id="rId54" Type="http://schemas.openxmlformats.org/officeDocument/2006/relationships/hyperlink" Target="https://docs.python.org/2/library/functions.html#xrange" TargetMode="External"/><Relationship Id="rId62" Type="http://schemas.openxmlformats.org/officeDocument/2006/relationships/hyperlink" Target="https://docs.python.org/2/library/functions.html#func-memoryview" TargetMode="External"/><Relationship Id="rId70" Type="http://schemas.openxmlformats.org/officeDocument/2006/relationships/hyperlink" Target="https://docs.python.org/2/library/functions.html#help" TargetMode="External"/><Relationship Id="rId75" Type="http://schemas.openxmlformats.org/officeDocument/2006/relationships/hyperlink" Target="https://docs.python.org/2/library/functions.html#object" TargetMode="External"/><Relationship Id="rId1" Type="http://schemas.openxmlformats.org/officeDocument/2006/relationships/slideLayout" Target="../slideLayouts/slideLayout18.xml"/><Relationship Id="rId6" Type="http://schemas.openxmlformats.org/officeDocument/2006/relationships/hyperlink" Target="https://docs.python.org/2/library/functions.html#divmod" TargetMode="External"/><Relationship Id="rId15" Type="http://schemas.openxmlformats.org/officeDocument/2006/relationships/hyperlink" Target="https://docs.python.org/2/library/functions.html#any" TargetMode="External"/><Relationship Id="rId23" Type="http://schemas.openxmlformats.org/officeDocument/2006/relationships/hyperlink" Target="https://docs.python.org/2/library/functions.html#print" TargetMode="External"/><Relationship Id="rId28" Type="http://schemas.openxmlformats.org/officeDocument/2006/relationships/hyperlink" Target="https://docs.python.org/2/library/functions.html#property" TargetMode="External"/><Relationship Id="rId36" Type="http://schemas.openxmlformats.org/officeDocument/2006/relationships/hyperlink" Target="https://docs.python.org/2/library/functions.html#float" TargetMode="External"/><Relationship Id="rId49" Type="http://schemas.openxmlformats.org/officeDocument/2006/relationships/hyperlink" Target="https://docs.python.org/2/library/functions.html#vars" TargetMode="External"/><Relationship Id="rId57" Type="http://schemas.openxmlformats.org/officeDocument/2006/relationships/hyperlink" Target="https://docs.python.org/2/library/functions.html#max"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7.jp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0000" y="1260000"/>
            <a:ext cx="6480000" cy="1800000"/>
          </a:xfrm>
        </p:spPr>
        <p:txBody>
          <a:bodyPr>
            <a:normAutofit/>
          </a:bodyPr>
          <a:lstStyle/>
          <a:p>
            <a:r>
              <a:rPr lang="en-IN" dirty="0" smtClean="0">
                <a:solidFill>
                  <a:schemeClr val="bg1"/>
                </a:solidFill>
              </a:rPr>
              <a:t>Conditional Constructs &amp; Functions</a:t>
            </a:r>
            <a:endParaRPr lang="en-US" b="1" dirty="0">
              <a:solidFill>
                <a:schemeClr val="bg1"/>
              </a:solidFill>
              <a:latin typeface="Vrinda" pitchFamily="34" charset="0"/>
              <a:cs typeface="Vrinda" pitchFamily="34" charset="0"/>
            </a:endParaRPr>
          </a:p>
        </p:txBody>
      </p:sp>
    </p:spTree>
    <p:extLst>
      <p:ext uri="{BB962C8B-B14F-4D97-AF65-F5344CB8AC3E}">
        <p14:creationId xmlns:p14="http://schemas.microsoft.com/office/powerpoint/2010/main" val="34072379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720000" y="1800000"/>
            <a:ext cx="7920000" cy="4320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IN" sz="1600" dirty="0" smtClean="0">
              <a:solidFill>
                <a:srgbClr val="6600CC"/>
              </a:solidFill>
              <a:latin typeface="Vrinda" pitchFamily="34" charset="0"/>
              <a:cs typeface="Vrinda" pitchFamily="34" charset="0"/>
            </a:endParaRPr>
          </a:p>
        </p:txBody>
      </p:sp>
      <p:sp>
        <p:nvSpPr>
          <p:cNvPr id="6" name="Title 1"/>
          <p:cNvSpPr>
            <a:spLocks noGrp="1"/>
          </p:cNvSpPr>
          <p:nvPr>
            <p:ph type="title"/>
          </p:nvPr>
        </p:nvSpPr>
        <p:spPr>
          <a:xfrm>
            <a:off x="540000" y="540000"/>
            <a:ext cx="4140000" cy="900000"/>
          </a:xfrm>
        </p:spPr>
        <p:txBody>
          <a:bodyPr anchor="t" anchorCtr="0">
            <a:normAutofit/>
          </a:bodyPr>
          <a:lstStyle/>
          <a:p>
            <a:pPr algn="l"/>
            <a:r>
              <a:rPr lang="en-US" sz="2400" b="1" dirty="0" smtClean="0">
                <a:solidFill>
                  <a:schemeClr val="bg1"/>
                </a:solidFill>
                <a:latin typeface="Vrinda" pitchFamily="34" charset="0"/>
                <a:cs typeface="Vrinda" pitchFamily="34" charset="0"/>
              </a:rPr>
              <a:t>Activity</a:t>
            </a:r>
            <a:endParaRPr lang="en-US" sz="2400" b="1" dirty="0">
              <a:solidFill>
                <a:schemeClr val="bg1"/>
              </a:solidFill>
              <a:latin typeface="Vrinda" pitchFamily="34" charset="0"/>
              <a:cs typeface="Vrinda" pitchFamily="34" charset="0"/>
            </a:endParaRPr>
          </a:p>
        </p:txBody>
      </p:sp>
      <p:sp>
        <p:nvSpPr>
          <p:cNvPr id="2" name="Rectangle 1"/>
          <p:cNvSpPr/>
          <p:nvPr/>
        </p:nvSpPr>
        <p:spPr>
          <a:xfrm>
            <a:off x="755576" y="1744674"/>
            <a:ext cx="7848872" cy="487506"/>
          </a:xfrm>
          <a:prstGeom prst="rect">
            <a:avLst/>
          </a:prstGeom>
        </p:spPr>
        <p:txBody>
          <a:bodyPr wrap="square">
            <a:spAutoFit/>
          </a:bodyPr>
          <a:lstStyle/>
          <a:p>
            <a:pPr>
              <a:lnSpc>
                <a:spcPct val="107000"/>
              </a:lnSpc>
              <a:spcAft>
                <a:spcPts val="800"/>
              </a:spcAft>
            </a:pPr>
            <a:r>
              <a:rPr lang="en-US" sz="2400" b="1" dirty="0" smtClean="0">
                <a:solidFill>
                  <a:srgbClr val="6600CC"/>
                </a:solidFill>
                <a:latin typeface="+mj-lt"/>
                <a:ea typeface="Calibri" panose="020F0502020204030204" pitchFamily="34" charset="0"/>
                <a:cs typeface="Vrinda" panose="020B0502040204020203" pitchFamily="34" charset="0"/>
              </a:rPr>
              <a:t>Activity : Understanding Conditional Construct</a:t>
            </a:r>
            <a:endParaRPr lang="en-US" sz="2400" dirty="0">
              <a:solidFill>
                <a:srgbClr val="6600CC"/>
              </a:solidFill>
              <a:effectLst/>
              <a:latin typeface="+mj-lt"/>
              <a:ea typeface="Calibri" panose="020F0502020204030204" pitchFamily="34" charset="0"/>
              <a:cs typeface="Vrinda" panose="020B0502040204020203" pitchFamily="34" charset="0"/>
            </a:endParaRPr>
          </a:p>
        </p:txBody>
      </p:sp>
      <p:sp>
        <p:nvSpPr>
          <p:cNvPr id="3" name="Rectangle 1"/>
          <p:cNvSpPr>
            <a:spLocks noChangeArrowheads="1"/>
          </p:cNvSpPr>
          <p:nvPr/>
        </p:nvSpPr>
        <p:spPr bwMode="auto">
          <a:xfrm>
            <a:off x="720144" y="2172920"/>
            <a:ext cx="8172336"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6600CC"/>
                </a:solidFill>
                <a:effectLst/>
                <a:latin typeface="+mj-lt"/>
                <a:ea typeface="Calibri" panose="020F0502020204030204" pitchFamily="34" charset="0"/>
                <a:cs typeface="Times New Roman" panose="02020603050405020304" pitchFamily="18" charset="0"/>
              </a:rPr>
              <a:t>Problem Statement: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rgbClr val="6600CC"/>
              </a:solidFill>
              <a:effectLst/>
            </a:endParaRPr>
          </a:p>
          <a:p>
            <a:r>
              <a:rPr lang="en-US" sz="2000" dirty="0">
                <a:solidFill>
                  <a:srgbClr val="6600CC"/>
                </a:solidFill>
              </a:rPr>
              <a:t>Write a program </a:t>
            </a:r>
            <a:r>
              <a:rPr lang="en-US" sz="2000" dirty="0" smtClean="0">
                <a:solidFill>
                  <a:srgbClr val="6600CC"/>
                </a:solidFill>
              </a:rPr>
              <a:t>to accept time in 24Hrs format and then greet the user.</a:t>
            </a:r>
          </a:p>
          <a:p>
            <a:endParaRPr lang="en-US" sz="2000" dirty="0" smtClean="0">
              <a:solidFill>
                <a:srgbClr val="6600CC"/>
              </a:solidFill>
            </a:endParaRPr>
          </a:p>
          <a:p>
            <a:r>
              <a:rPr lang="en-US" sz="2000" dirty="0" smtClean="0">
                <a:solidFill>
                  <a:srgbClr val="6600CC"/>
                </a:solidFill>
              </a:rPr>
              <a:t>Time between 0-12 : Good Morning</a:t>
            </a:r>
          </a:p>
          <a:p>
            <a:r>
              <a:rPr lang="en-US" sz="2000" dirty="0">
                <a:solidFill>
                  <a:srgbClr val="6600CC"/>
                </a:solidFill>
              </a:rPr>
              <a:t>Time between </a:t>
            </a:r>
            <a:r>
              <a:rPr lang="en-US" sz="2000" dirty="0" smtClean="0">
                <a:solidFill>
                  <a:srgbClr val="6600CC"/>
                </a:solidFill>
              </a:rPr>
              <a:t>13-16 </a:t>
            </a:r>
            <a:r>
              <a:rPr lang="en-US" sz="2000" dirty="0">
                <a:solidFill>
                  <a:srgbClr val="6600CC"/>
                </a:solidFill>
              </a:rPr>
              <a:t>: Good </a:t>
            </a:r>
            <a:r>
              <a:rPr lang="en-US" sz="2000" dirty="0" smtClean="0">
                <a:solidFill>
                  <a:srgbClr val="6600CC"/>
                </a:solidFill>
              </a:rPr>
              <a:t>Afternoon</a:t>
            </a:r>
            <a:endParaRPr lang="en-US" sz="2000" dirty="0">
              <a:solidFill>
                <a:srgbClr val="6600CC"/>
              </a:solidFill>
            </a:endParaRPr>
          </a:p>
          <a:p>
            <a:r>
              <a:rPr lang="en-US" sz="2000" dirty="0">
                <a:solidFill>
                  <a:srgbClr val="6600CC"/>
                </a:solidFill>
              </a:rPr>
              <a:t>Time between </a:t>
            </a:r>
            <a:r>
              <a:rPr lang="en-US" sz="2000" dirty="0" smtClean="0">
                <a:solidFill>
                  <a:srgbClr val="6600CC"/>
                </a:solidFill>
              </a:rPr>
              <a:t>17-20 </a:t>
            </a:r>
            <a:r>
              <a:rPr lang="en-US" sz="2000" dirty="0">
                <a:solidFill>
                  <a:srgbClr val="6600CC"/>
                </a:solidFill>
              </a:rPr>
              <a:t>: Good </a:t>
            </a:r>
            <a:r>
              <a:rPr lang="en-US" sz="2000" dirty="0" smtClean="0">
                <a:solidFill>
                  <a:srgbClr val="6600CC"/>
                </a:solidFill>
              </a:rPr>
              <a:t>Evening</a:t>
            </a:r>
            <a:endParaRPr lang="en-US" sz="2000" dirty="0">
              <a:solidFill>
                <a:srgbClr val="6600CC"/>
              </a:solidFill>
            </a:endParaRPr>
          </a:p>
          <a:p>
            <a:r>
              <a:rPr lang="en-US" sz="2000" dirty="0">
                <a:solidFill>
                  <a:srgbClr val="6600CC"/>
                </a:solidFill>
              </a:rPr>
              <a:t>Time between </a:t>
            </a:r>
            <a:r>
              <a:rPr lang="en-US" sz="2000" dirty="0" smtClean="0">
                <a:solidFill>
                  <a:srgbClr val="6600CC"/>
                </a:solidFill>
              </a:rPr>
              <a:t>21-24 </a:t>
            </a:r>
            <a:r>
              <a:rPr lang="en-US" sz="2000" dirty="0">
                <a:solidFill>
                  <a:srgbClr val="6600CC"/>
                </a:solidFill>
              </a:rPr>
              <a:t>: Good </a:t>
            </a:r>
            <a:r>
              <a:rPr lang="en-US" sz="2000" dirty="0" smtClean="0">
                <a:solidFill>
                  <a:srgbClr val="6600CC"/>
                </a:solidFill>
              </a:rPr>
              <a:t>Night</a:t>
            </a:r>
            <a:endParaRPr lang="en-US" sz="2000" dirty="0">
              <a:solidFill>
                <a:srgbClr val="6600CC"/>
              </a:solidFill>
            </a:endParaRPr>
          </a:p>
          <a:p>
            <a:r>
              <a:rPr lang="en-US" sz="2000" dirty="0" smtClean="0">
                <a:solidFill>
                  <a:srgbClr val="6600CC"/>
                </a:solidFill>
              </a:rPr>
              <a:t>Otherwise </a:t>
            </a:r>
            <a:r>
              <a:rPr lang="en-US" sz="2000" dirty="0">
                <a:solidFill>
                  <a:srgbClr val="6600CC"/>
                </a:solidFill>
              </a:rPr>
              <a:t>: </a:t>
            </a:r>
            <a:r>
              <a:rPr lang="en-US" sz="2000" dirty="0" smtClean="0">
                <a:solidFill>
                  <a:srgbClr val="6600CC"/>
                </a:solidFill>
              </a:rPr>
              <a:t>Wrong Input</a:t>
            </a:r>
            <a:endParaRPr lang="en-US" sz="2000" dirty="0">
              <a:solidFill>
                <a:srgbClr val="6600CC"/>
              </a:solidFill>
            </a:endParaRPr>
          </a:p>
          <a:p>
            <a:r>
              <a:rPr lang="en-US" sz="2000" dirty="0" smtClean="0"/>
              <a:t> </a:t>
            </a:r>
          </a:p>
          <a:p>
            <a:endParaRPr lang="en-US" sz="1600" dirty="0"/>
          </a:p>
        </p:txBody>
      </p:sp>
    </p:spTree>
    <p:extLst>
      <p:ext uri="{BB962C8B-B14F-4D97-AF65-F5344CB8AC3E}">
        <p14:creationId xmlns:p14="http://schemas.microsoft.com/office/powerpoint/2010/main" val="182210237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395536" y="1556792"/>
            <a:ext cx="7920000" cy="45365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7475" lvl="1" indent="0" defTabSz="914363">
              <a:lnSpc>
                <a:spcPct val="90000"/>
              </a:lnSpc>
              <a:buSzPct val="100000"/>
              <a:buNone/>
            </a:pPr>
            <a:endParaRPr lang="en-IN" sz="2000" dirty="0">
              <a:solidFill>
                <a:srgbClr val="6600CC"/>
              </a:solidFill>
              <a:latin typeface="Vrinda" pitchFamily="34" charset="0"/>
              <a:cs typeface="Vrinda" pitchFamily="34" charset="0"/>
            </a:endParaRPr>
          </a:p>
          <a:p>
            <a:pPr marL="514350" lvl="1" indent="-396875" defTabSz="914363">
              <a:lnSpc>
                <a:spcPct val="90000"/>
              </a:lnSpc>
              <a:buSzPct val="100000"/>
              <a:buBlip>
                <a:blip r:embed="rId3"/>
              </a:buBlip>
            </a:pPr>
            <a:r>
              <a:rPr lang="en-IN" sz="2400" dirty="0" smtClean="0">
                <a:solidFill>
                  <a:srgbClr val="6600CC"/>
                </a:solidFill>
                <a:cs typeface="Vrinda" pitchFamily="34" charset="0"/>
              </a:rPr>
              <a:t>In </a:t>
            </a:r>
            <a:r>
              <a:rPr lang="en-IN" sz="2400" dirty="0">
                <a:solidFill>
                  <a:srgbClr val="6600CC"/>
                </a:solidFill>
                <a:cs typeface="Vrinda" pitchFamily="34" charset="0"/>
              </a:rPr>
              <a:t>the context of programming, a function is a named sequence of statements that performs a computation</a:t>
            </a:r>
            <a:r>
              <a:rPr lang="en-IN" sz="2400" dirty="0" smtClean="0">
                <a:solidFill>
                  <a:srgbClr val="6600CC"/>
                </a:solidFill>
                <a:cs typeface="Vrinda" pitchFamily="34" charset="0"/>
              </a:rPr>
              <a:t>.</a:t>
            </a:r>
          </a:p>
          <a:p>
            <a:pPr marL="514350" lvl="1" indent="-396875" defTabSz="914363">
              <a:lnSpc>
                <a:spcPct val="90000"/>
              </a:lnSpc>
              <a:buSzPct val="100000"/>
              <a:buBlip>
                <a:blip r:embed="rId3"/>
              </a:buBlip>
            </a:pPr>
            <a:endParaRPr lang="en-IN" sz="2400" dirty="0">
              <a:solidFill>
                <a:srgbClr val="6600CC"/>
              </a:solidFill>
              <a:cs typeface="Vrinda" pitchFamily="34" charset="0"/>
            </a:endParaRPr>
          </a:p>
          <a:p>
            <a:pPr marL="514350" lvl="1" indent="-396875" defTabSz="914363">
              <a:lnSpc>
                <a:spcPct val="90000"/>
              </a:lnSpc>
              <a:buSzPct val="100000"/>
              <a:buBlip>
                <a:blip r:embed="rId3"/>
              </a:buBlip>
            </a:pPr>
            <a:r>
              <a:rPr lang="en-US" altLang="en-US" sz="2400" dirty="0">
                <a:solidFill>
                  <a:srgbClr val="6600CC"/>
                </a:solidFill>
                <a:cs typeface="Vrinda" pitchFamily="34" charset="0"/>
              </a:rPr>
              <a:t>A function is a set of one or more program statements, which can be executed by calling the function name</a:t>
            </a:r>
            <a:r>
              <a:rPr lang="en-US" altLang="en-US" sz="2400" dirty="0" smtClean="0">
                <a:solidFill>
                  <a:srgbClr val="6600CC"/>
                </a:solidFill>
                <a:cs typeface="Vrinda" pitchFamily="34" charset="0"/>
              </a:rPr>
              <a:t>.</a:t>
            </a:r>
          </a:p>
          <a:p>
            <a:pPr marL="117475" lvl="1" indent="0" defTabSz="914363">
              <a:lnSpc>
                <a:spcPct val="90000"/>
              </a:lnSpc>
              <a:buSzPct val="100000"/>
              <a:buNone/>
            </a:pPr>
            <a:endParaRPr lang="en-US" altLang="en-US" sz="2400" dirty="0">
              <a:solidFill>
                <a:srgbClr val="6600CC"/>
              </a:solidFill>
              <a:cs typeface="Vrinda" pitchFamily="34" charset="0"/>
            </a:endParaRPr>
          </a:p>
          <a:p>
            <a:pPr marL="514350" lvl="1" indent="-396875" defTabSz="914363">
              <a:lnSpc>
                <a:spcPct val="90000"/>
              </a:lnSpc>
              <a:buSzPct val="100000"/>
              <a:buBlip>
                <a:blip r:embed="rId3"/>
              </a:buBlip>
            </a:pPr>
            <a:r>
              <a:rPr lang="en-IN" sz="2400" dirty="0">
                <a:solidFill>
                  <a:srgbClr val="6600CC"/>
                </a:solidFill>
                <a:cs typeface="Vrinda" pitchFamily="34" charset="0"/>
              </a:rPr>
              <a:t>Types of Functions</a:t>
            </a:r>
            <a:endParaRPr lang="en-IN" sz="2400" dirty="0">
              <a:solidFill>
                <a:srgbClr val="6600CC"/>
              </a:solidFill>
              <a:cs typeface="Arial" panose="020B0604020202020204" pitchFamily="34" charset="0"/>
            </a:endParaRPr>
          </a:p>
          <a:p>
            <a:pPr marL="514350" lvl="1" indent="-396875" defTabSz="914363">
              <a:lnSpc>
                <a:spcPct val="90000"/>
              </a:lnSpc>
              <a:buSzPct val="100000"/>
              <a:buBlip>
                <a:blip r:embed="rId3"/>
              </a:buBlip>
            </a:pPr>
            <a:endParaRPr lang="en-IN" sz="2000" dirty="0">
              <a:solidFill>
                <a:srgbClr val="6600CC"/>
              </a:solidFill>
              <a:cs typeface="Vrinda" pitchFamily="34" charset="0"/>
            </a:endParaRPr>
          </a:p>
          <a:p>
            <a:pPr marL="900000" lvl="1" indent="-396875" defTabSz="914363">
              <a:lnSpc>
                <a:spcPct val="90000"/>
              </a:lnSpc>
              <a:buSzPct val="120000"/>
              <a:buBlip>
                <a:blip r:embed="rId4"/>
              </a:buBlip>
            </a:pPr>
            <a:r>
              <a:rPr lang="en-IN" sz="2000" dirty="0" smtClean="0">
                <a:solidFill>
                  <a:srgbClr val="6600CC"/>
                </a:solidFill>
                <a:cs typeface="Vrinda" pitchFamily="34" charset="0"/>
              </a:rPr>
              <a:t>User </a:t>
            </a:r>
            <a:r>
              <a:rPr lang="en-IN" sz="2000" dirty="0">
                <a:solidFill>
                  <a:srgbClr val="6600CC"/>
                </a:solidFill>
                <a:cs typeface="Vrinda" pitchFamily="34" charset="0"/>
              </a:rPr>
              <a:t>defined </a:t>
            </a:r>
            <a:r>
              <a:rPr lang="en-IN" sz="2000" dirty="0" smtClean="0">
                <a:solidFill>
                  <a:srgbClr val="6600CC"/>
                </a:solidFill>
                <a:cs typeface="Vrinda" pitchFamily="34" charset="0"/>
              </a:rPr>
              <a:t>functions</a:t>
            </a:r>
          </a:p>
          <a:p>
            <a:pPr marL="900000" lvl="1" indent="-396875" defTabSz="914363">
              <a:lnSpc>
                <a:spcPct val="90000"/>
              </a:lnSpc>
              <a:buSzPct val="120000"/>
              <a:buBlip>
                <a:blip r:embed="rId4"/>
              </a:buBlip>
            </a:pPr>
            <a:endParaRPr lang="en-IN" sz="2000" dirty="0">
              <a:solidFill>
                <a:srgbClr val="6600CC"/>
              </a:solidFill>
              <a:cs typeface="Vrinda" pitchFamily="34" charset="0"/>
            </a:endParaRPr>
          </a:p>
          <a:p>
            <a:pPr marL="900000" lvl="1" indent="-396875" defTabSz="914363">
              <a:lnSpc>
                <a:spcPct val="90000"/>
              </a:lnSpc>
              <a:buSzPct val="120000"/>
              <a:buBlip>
                <a:blip r:embed="rId4"/>
              </a:buBlip>
            </a:pPr>
            <a:r>
              <a:rPr lang="en-IN" sz="2000" dirty="0">
                <a:solidFill>
                  <a:srgbClr val="6600CC"/>
                </a:solidFill>
                <a:cs typeface="Vrinda" pitchFamily="34" charset="0"/>
              </a:rPr>
              <a:t>Built-in functions</a:t>
            </a:r>
          </a:p>
          <a:p>
            <a:pPr>
              <a:buFont typeface="Wingdings" panose="05000000000000000000" pitchFamily="2" charset="2"/>
              <a:buChar char="v"/>
            </a:pPr>
            <a:endParaRPr lang="en-IN" sz="1800" dirty="0">
              <a:solidFill>
                <a:srgbClr val="6600CC"/>
              </a:solidFill>
              <a:latin typeface="Vrinda" pitchFamily="34" charset="0"/>
              <a:cs typeface="Vrinda" pitchFamily="34" charset="0"/>
            </a:endParaRPr>
          </a:p>
          <a:p>
            <a:pPr>
              <a:buFont typeface="Wingdings" panose="05000000000000000000" pitchFamily="2" charset="2"/>
              <a:buChar char="v"/>
            </a:pPr>
            <a:endParaRPr lang="en-US" altLang="en-US" sz="1800" dirty="0" smtClean="0">
              <a:solidFill>
                <a:srgbClr val="6600CC"/>
              </a:solidFill>
              <a:latin typeface="Vrinda" pitchFamily="34" charset="0"/>
              <a:cs typeface="Vrinda" pitchFamily="34" charset="0"/>
            </a:endParaRPr>
          </a:p>
          <a:p>
            <a:pPr>
              <a:buFont typeface="Wingdings" panose="05000000000000000000" pitchFamily="2" charset="2"/>
              <a:buChar char="v"/>
            </a:pPr>
            <a:endParaRPr lang="en-IN" sz="1800" dirty="0">
              <a:solidFill>
                <a:srgbClr val="6600CC"/>
              </a:solidFill>
              <a:latin typeface="Vrinda" pitchFamily="34" charset="0"/>
              <a:cs typeface="Vrinda" pitchFamily="34" charset="0"/>
            </a:endParaRPr>
          </a:p>
          <a:p>
            <a:pPr marL="0" indent="0">
              <a:buNone/>
            </a:pPr>
            <a:r>
              <a:rPr lang="en-US" sz="2000" dirty="0" smtClean="0">
                <a:solidFill>
                  <a:srgbClr val="6600CC"/>
                </a:solidFill>
                <a:latin typeface="Vrinda" pitchFamily="34" charset="0"/>
                <a:cs typeface="Vrinda" pitchFamily="34" charset="0"/>
              </a:rPr>
              <a:t> </a:t>
            </a:r>
            <a:endParaRPr lang="en-IN" sz="2000" dirty="0">
              <a:solidFill>
                <a:srgbClr val="6600CC"/>
              </a:solidFill>
              <a:latin typeface="Vrinda" pitchFamily="34" charset="0"/>
              <a:cs typeface="Vrinda" pitchFamily="34" charset="0"/>
            </a:endParaRPr>
          </a:p>
        </p:txBody>
      </p:sp>
      <p:sp>
        <p:nvSpPr>
          <p:cNvPr id="6" name="Title 1"/>
          <p:cNvSpPr>
            <a:spLocks noGrp="1"/>
          </p:cNvSpPr>
          <p:nvPr>
            <p:ph type="title"/>
          </p:nvPr>
        </p:nvSpPr>
        <p:spPr>
          <a:xfrm>
            <a:off x="540000" y="540000"/>
            <a:ext cx="3960000" cy="900000"/>
          </a:xfrm>
        </p:spPr>
        <p:txBody>
          <a:bodyPr anchor="t" anchorCtr="0">
            <a:normAutofit/>
          </a:bodyPr>
          <a:lstStyle/>
          <a:p>
            <a:pPr algn="l"/>
            <a:r>
              <a:rPr lang="en-US" altLang="en-US" sz="2400" b="1" dirty="0" smtClean="0">
                <a:solidFill>
                  <a:schemeClr val="bg1"/>
                </a:solidFill>
                <a:latin typeface="Vrinda" pitchFamily="34" charset="0"/>
                <a:cs typeface="Vrinda" pitchFamily="34" charset="0"/>
              </a:rPr>
              <a:t>Functions</a:t>
            </a:r>
            <a:endParaRPr lang="en-US" sz="2400" b="1" dirty="0">
              <a:solidFill>
                <a:schemeClr val="bg1"/>
              </a:solidFill>
              <a:latin typeface="Vrinda" pitchFamily="34" charset="0"/>
              <a:cs typeface="Vrinda" pitchFamily="34" charset="0"/>
            </a:endParaRPr>
          </a:p>
        </p:txBody>
      </p:sp>
    </p:spTree>
    <p:extLst>
      <p:ext uri="{BB962C8B-B14F-4D97-AF65-F5344CB8AC3E}">
        <p14:creationId xmlns:p14="http://schemas.microsoft.com/office/powerpoint/2010/main" val="28242177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39552" y="512776"/>
            <a:ext cx="3384376" cy="900000"/>
          </a:xfrm>
        </p:spPr>
        <p:txBody>
          <a:bodyPr anchor="t" anchorCtr="0">
            <a:normAutofit/>
          </a:bodyPr>
          <a:lstStyle/>
          <a:p>
            <a:pPr algn="l"/>
            <a:r>
              <a:rPr lang="en-US" altLang="en-US" sz="2400" b="1" dirty="0">
                <a:solidFill>
                  <a:schemeClr val="bg1"/>
                </a:solidFill>
                <a:latin typeface="Vrinda" pitchFamily="34" charset="0"/>
                <a:cs typeface="Vrinda" pitchFamily="34" charset="0"/>
              </a:rPr>
              <a:t>Functions (Contd.)</a:t>
            </a:r>
          </a:p>
        </p:txBody>
      </p:sp>
      <p:sp>
        <p:nvSpPr>
          <p:cNvPr id="4" name="Rectangle 3"/>
          <p:cNvSpPr/>
          <p:nvPr/>
        </p:nvSpPr>
        <p:spPr>
          <a:xfrm>
            <a:off x="395536" y="1628800"/>
            <a:ext cx="8352928" cy="2283702"/>
          </a:xfrm>
          <a:prstGeom prst="rect">
            <a:avLst/>
          </a:prstGeom>
        </p:spPr>
        <p:txBody>
          <a:bodyPr wrap="square">
            <a:spAutoFit/>
          </a:bodyPr>
          <a:lstStyle/>
          <a:p>
            <a:pPr>
              <a:defRPr/>
            </a:pPr>
            <a:endParaRPr lang="en-US" dirty="0" smtClean="0">
              <a:solidFill>
                <a:srgbClr val="6600CC"/>
              </a:solidFill>
              <a:latin typeface="Vrinda" pitchFamily="34" charset="0"/>
              <a:cs typeface="Vrinda" pitchFamily="34" charset="0"/>
            </a:endParaRPr>
          </a:p>
          <a:p>
            <a:pPr marL="514350" lvl="1" indent="-396875" defTabSz="914363">
              <a:lnSpc>
                <a:spcPct val="90000"/>
              </a:lnSpc>
              <a:buSzPct val="100000"/>
              <a:buBlip>
                <a:blip r:embed="rId3"/>
              </a:buBlip>
            </a:pPr>
            <a:r>
              <a:rPr lang="en-US" sz="2400" dirty="0" smtClean="0">
                <a:solidFill>
                  <a:srgbClr val="6600CC"/>
                </a:solidFill>
                <a:cs typeface="Vrinda" pitchFamily="34" charset="0"/>
              </a:rPr>
              <a:t>Defining </a:t>
            </a:r>
            <a:r>
              <a:rPr lang="en-US" sz="2400" dirty="0">
                <a:solidFill>
                  <a:srgbClr val="6600CC"/>
                </a:solidFill>
                <a:cs typeface="Vrinda" pitchFamily="34" charset="0"/>
              </a:rPr>
              <a:t>a function means declaring the elements of its structure</a:t>
            </a:r>
            <a:r>
              <a:rPr lang="en-US" sz="2400" dirty="0" smtClean="0">
                <a:solidFill>
                  <a:srgbClr val="6600CC"/>
                </a:solidFill>
                <a:cs typeface="Vrinda" pitchFamily="34" charset="0"/>
              </a:rPr>
              <a:t>.</a:t>
            </a:r>
          </a:p>
          <a:p>
            <a:pPr marL="514350" lvl="1" indent="-396875" defTabSz="914363">
              <a:lnSpc>
                <a:spcPct val="90000"/>
              </a:lnSpc>
              <a:buSzPct val="100000"/>
              <a:buBlip>
                <a:blip r:embed="rId3"/>
              </a:buBlip>
            </a:pPr>
            <a:endParaRPr lang="en-US" sz="2400" dirty="0">
              <a:solidFill>
                <a:srgbClr val="6600CC"/>
              </a:solidFill>
              <a:cs typeface="Vrinda" pitchFamily="34" charset="0"/>
            </a:endParaRPr>
          </a:p>
          <a:p>
            <a:pPr marL="514350" lvl="1" indent="-396875" defTabSz="914363">
              <a:lnSpc>
                <a:spcPct val="90000"/>
              </a:lnSpc>
              <a:buSzPct val="100000"/>
              <a:buBlip>
                <a:blip r:embed="rId3"/>
              </a:buBlip>
            </a:pPr>
            <a:r>
              <a:rPr lang="en-US" sz="2400" dirty="0">
                <a:solidFill>
                  <a:srgbClr val="6600CC"/>
                </a:solidFill>
                <a:cs typeface="Vrinda" pitchFamily="34" charset="0"/>
              </a:rPr>
              <a:t>The following syntax can be used to define a function</a:t>
            </a:r>
            <a:r>
              <a:rPr lang="en-US" sz="2400" dirty="0">
                <a:solidFill>
                  <a:srgbClr val="6600CC"/>
                </a:solidFill>
                <a:cs typeface="Arial" panose="020B0604020202020204" pitchFamily="34" charset="0"/>
              </a:rPr>
              <a:t>:</a:t>
            </a:r>
          </a:p>
          <a:p>
            <a:pPr marL="514350" lvl="1" indent="-396875" defTabSz="914363">
              <a:lnSpc>
                <a:spcPct val="90000"/>
              </a:lnSpc>
              <a:buSzPct val="100000"/>
              <a:buBlip>
                <a:blip r:embed="rId3"/>
              </a:buBlip>
            </a:pPr>
            <a:endParaRPr lang="en-IN" sz="2000" dirty="0" smtClean="0">
              <a:solidFill>
                <a:srgbClr val="6600CC"/>
              </a:solidFill>
              <a:latin typeface="Vrinda" pitchFamily="34" charset="0"/>
              <a:cs typeface="Vrinda" pitchFamily="34" charset="0"/>
            </a:endParaRPr>
          </a:p>
          <a:p>
            <a:pPr marL="285750" indent="-285750">
              <a:buFont typeface="Arial" panose="020B0604020202020204" pitchFamily="34" charset="0"/>
              <a:buChar char="•"/>
              <a:defRPr/>
            </a:pPr>
            <a:endParaRPr lang="en-US" sz="2000" dirty="0">
              <a:solidFill>
                <a:srgbClr val="6600CC"/>
              </a:solidFill>
              <a:latin typeface="Arial" panose="020B0604020202020204" pitchFamily="34" charset="0"/>
              <a:cs typeface="Arial" panose="020B0604020202020204" pitchFamily="34" charset="0"/>
            </a:endParaRPr>
          </a:p>
        </p:txBody>
      </p:sp>
      <p:sp>
        <p:nvSpPr>
          <p:cNvPr id="7" name="Rectangle 6"/>
          <p:cNvSpPr/>
          <p:nvPr/>
        </p:nvSpPr>
        <p:spPr>
          <a:xfrm>
            <a:off x="1259632" y="3645024"/>
            <a:ext cx="8352928" cy="1191095"/>
          </a:xfrm>
          <a:prstGeom prst="rect">
            <a:avLst/>
          </a:prstGeom>
        </p:spPr>
        <p:txBody>
          <a:bodyPr wrap="square">
            <a:spAutoFit/>
          </a:bodyPr>
          <a:lstStyle/>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2000" dirty="0" smtClean="0">
              <a:solidFill>
                <a:srgbClr val="313131"/>
              </a:solidFill>
              <a:latin typeface="Consolas" panose="020B0609020204030204" pitchFamily="49" charset="0"/>
              <a:ea typeface="Times New Roman" panose="02020603050405020304" pitchFamily="18" charset="0"/>
              <a:cs typeface="Times New Roman" panose="02020603050405020304" pitchFamily="18" charset="0"/>
            </a:endParaRPr>
          </a:p>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err="1">
                <a:solidFill>
                  <a:srgbClr val="6600CC"/>
                </a:solidFill>
                <a:latin typeface="Courier New" panose="02070309020205020404" pitchFamily="49" charset="0"/>
                <a:cs typeface="Courier New" panose="02070309020205020404" pitchFamily="49" charset="0"/>
              </a:rPr>
              <a:t>def</a:t>
            </a:r>
            <a:r>
              <a:rPr lang="en-IN" sz="2000" dirty="0">
                <a:solidFill>
                  <a:srgbClr val="6600CC"/>
                </a:solidFill>
                <a:latin typeface="Courier New" panose="02070309020205020404" pitchFamily="49" charset="0"/>
                <a:cs typeface="Courier New" panose="02070309020205020404" pitchFamily="49" charset="0"/>
              </a:rPr>
              <a:t> </a:t>
            </a:r>
            <a:r>
              <a:rPr lang="en-IN" sz="2000" dirty="0" err="1">
                <a:solidFill>
                  <a:srgbClr val="6600CC"/>
                </a:solidFill>
                <a:latin typeface="Courier New" panose="02070309020205020404" pitchFamily="49" charset="0"/>
                <a:cs typeface="Courier New" panose="02070309020205020404" pitchFamily="49" charset="0"/>
              </a:rPr>
              <a:t>functionname</a:t>
            </a:r>
            <a:r>
              <a:rPr lang="en-IN" sz="2000" dirty="0">
                <a:solidFill>
                  <a:srgbClr val="6600CC"/>
                </a:solidFill>
                <a:latin typeface="Courier New" panose="02070309020205020404" pitchFamily="49" charset="0"/>
                <a:cs typeface="Courier New" panose="02070309020205020404" pitchFamily="49" charset="0"/>
              </a:rPr>
              <a:t>( parameters ):</a:t>
            </a:r>
          </a:p>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smtClean="0">
                <a:solidFill>
                  <a:srgbClr val="6600CC"/>
                </a:solidFill>
                <a:latin typeface="Courier New" panose="02070309020205020404" pitchFamily="49" charset="0"/>
                <a:cs typeface="Courier New" panose="02070309020205020404" pitchFamily="49" charset="0"/>
              </a:rPr>
              <a:t>	</a:t>
            </a:r>
            <a:r>
              <a:rPr lang="en-IN" sz="2000" dirty="0" err="1" smtClean="0">
                <a:solidFill>
                  <a:srgbClr val="6600CC"/>
                </a:solidFill>
                <a:latin typeface="Courier New" panose="02070309020205020404" pitchFamily="49" charset="0"/>
                <a:cs typeface="Courier New" panose="02070309020205020404" pitchFamily="49" charset="0"/>
              </a:rPr>
              <a:t>function_body</a:t>
            </a:r>
            <a:endParaRPr lang="en-IN" sz="2000" dirty="0">
              <a:solidFill>
                <a:srgbClr val="6600CC"/>
              </a:solidFill>
              <a:latin typeface="Courier New" panose="02070309020205020404" pitchFamily="49" charset="0"/>
              <a:cs typeface="Courier New" panose="02070309020205020404" pitchFamily="49" charset="0"/>
            </a:endParaRPr>
          </a:p>
          <a:p>
            <a:pPr>
              <a:lnSpc>
                <a:spcPct val="107000"/>
              </a:lnSpc>
              <a:spcAft>
                <a:spcPts val="800"/>
              </a:spcAft>
            </a:pPr>
            <a:r>
              <a:rPr lang="en-IN" sz="2000" dirty="0">
                <a:solidFill>
                  <a:srgbClr val="6600CC"/>
                </a:solidFill>
                <a:latin typeface="Courier New" panose="02070309020205020404" pitchFamily="49" charset="0"/>
                <a:cs typeface="Courier New" panose="02070309020205020404" pitchFamily="49" charset="0"/>
              </a:rPr>
              <a:t>   </a:t>
            </a:r>
            <a:r>
              <a:rPr lang="en-IN" sz="2000" dirty="0" smtClean="0">
                <a:solidFill>
                  <a:srgbClr val="6600CC"/>
                </a:solidFill>
                <a:latin typeface="Courier New" panose="02070309020205020404" pitchFamily="49" charset="0"/>
                <a:cs typeface="Courier New" panose="02070309020205020404" pitchFamily="49" charset="0"/>
              </a:rPr>
              <a:t>return [value]</a:t>
            </a:r>
            <a:endParaRPr lang="en-IN" sz="2000" dirty="0">
              <a:solidFill>
                <a:srgbClr val="6600CC"/>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877362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95536" y="1639341"/>
            <a:ext cx="8229600" cy="4525963"/>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1" indent="-396875" defTabSz="914363">
              <a:lnSpc>
                <a:spcPct val="90000"/>
              </a:lnSpc>
              <a:buSzPct val="100000"/>
              <a:buBlip>
                <a:blip r:embed="rId3"/>
              </a:buBlip>
            </a:pPr>
            <a:endParaRPr lang="en-US" altLang="en-US" sz="2400" dirty="0" smtClean="0">
              <a:solidFill>
                <a:srgbClr val="6600CC"/>
              </a:solidFill>
              <a:cs typeface="Vrinda" pitchFamily="34" charset="0"/>
            </a:endParaRPr>
          </a:p>
          <a:p>
            <a:pPr marL="514350" lvl="1" indent="-396875" defTabSz="914363">
              <a:lnSpc>
                <a:spcPct val="90000"/>
              </a:lnSpc>
              <a:buSzPct val="100000"/>
              <a:buBlip>
                <a:blip r:embed="rId3"/>
              </a:buBlip>
            </a:pPr>
            <a:r>
              <a:rPr lang="en-US" altLang="en-US" sz="2600" dirty="0" smtClean="0">
                <a:solidFill>
                  <a:srgbClr val="6600CC"/>
                </a:solidFill>
                <a:cs typeface="Vrinda" pitchFamily="34" charset="0"/>
              </a:rPr>
              <a:t>After </a:t>
            </a:r>
            <a:r>
              <a:rPr lang="en-US" altLang="en-US" sz="2600" dirty="0">
                <a:solidFill>
                  <a:srgbClr val="6600CC"/>
                </a:solidFill>
                <a:cs typeface="Vrinda" pitchFamily="34" charset="0"/>
              </a:rPr>
              <a:t>defining, the function can be executed by calling it</a:t>
            </a:r>
            <a:r>
              <a:rPr lang="en-US" altLang="en-US" sz="2600" dirty="0" smtClean="0">
                <a:solidFill>
                  <a:srgbClr val="6600CC"/>
                </a:solidFill>
                <a:cs typeface="Vrinda" pitchFamily="34" charset="0"/>
              </a:rPr>
              <a:t>.</a:t>
            </a:r>
          </a:p>
          <a:p>
            <a:pPr marL="514350" lvl="1" indent="-396875" defTabSz="914363">
              <a:lnSpc>
                <a:spcPct val="90000"/>
              </a:lnSpc>
              <a:buSzPct val="100000"/>
              <a:buBlip>
                <a:blip r:embed="rId3"/>
              </a:buBlip>
            </a:pPr>
            <a:endParaRPr lang="en-US" altLang="en-US" sz="2600" dirty="0">
              <a:solidFill>
                <a:srgbClr val="6600CC"/>
              </a:solidFill>
              <a:cs typeface="Vrinda" pitchFamily="34" charset="0"/>
            </a:endParaRPr>
          </a:p>
          <a:p>
            <a:pPr marL="514350" lvl="1" indent="-396875" defTabSz="914363">
              <a:lnSpc>
                <a:spcPct val="90000"/>
              </a:lnSpc>
              <a:buSzPct val="100000"/>
              <a:buBlip>
                <a:blip r:embed="rId3"/>
              </a:buBlip>
            </a:pPr>
            <a:r>
              <a:rPr lang="en-US" altLang="en-US" sz="2600" dirty="0">
                <a:solidFill>
                  <a:srgbClr val="6600CC"/>
                </a:solidFill>
                <a:cs typeface="Vrinda" pitchFamily="34" charset="0"/>
              </a:rPr>
              <a:t>The function can be called by using the name of the function</a:t>
            </a:r>
            <a:r>
              <a:rPr lang="en-US" altLang="en-US" sz="2600" dirty="0" smtClean="0">
                <a:solidFill>
                  <a:srgbClr val="6600CC"/>
                </a:solidFill>
                <a:cs typeface="Vrinda" pitchFamily="34" charset="0"/>
              </a:rPr>
              <a:t>.</a:t>
            </a:r>
          </a:p>
          <a:p>
            <a:pPr marL="514350" lvl="1" indent="-396875" defTabSz="914363">
              <a:lnSpc>
                <a:spcPct val="90000"/>
              </a:lnSpc>
              <a:buSzPct val="100000"/>
              <a:buBlip>
                <a:blip r:embed="rId3"/>
              </a:buBlip>
            </a:pPr>
            <a:endParaRPr lang="en-US" altLang="en-US" sz="2600" dirty="0">
              <a:solidFill>
                <a:srgbClr val="6600CC"/>
              </a:solidFill>
              <a:cs typeface="Vrinda" pitchFamily="34" charset="0"/>
            </a:endParaRPr>
          </a:p>
          <a:p>
            <a:pPr marL="514350" lvl="1" indent="-396875" defTabSz="914363">
              <a:lnSpc>
                <a:spcPct val="90000"/>
              </a:lnSpc>
              <a:buSzPct val="100000"/>
              <a:buBlip>
                <a:blip r:embed="rId3"/>
              </a:buBlip>
            </a:pPr>
            <a:r>
              <a:rPr lang="en-US" altLang="en-US" sz="2600" dirty="0">
                <a:solidFill>
                  <a:srgbClr val="6600CC"/>
                </a:solidFill>
                <a:cs typeface="Vrinda" pitchFamily="34" charset="0"/>
              </a:rPr>
              <a:t>The function name is followed by parentheses even if the function call has no parameters, as shown in the following code snippet:</a:t>
            </a:r>
          </a:p>
          <a:p>
            <a:pPr marL="514350" lvl="1" indent="-396875" defTabSz="914363">
              <a:lnSpc>
                <a:spcPct val="90000"/>
              </a:lnSpc>
              <a:buSzPct val="100000"/>
              <a:buBlip>
                <a:blip r:embed="rId3"/>
              </a:buBlip>
            </a:pPr>
            <a:endParaRPr lang="en-IN" sz="2000" dirty="0">
              <a:solidFill>
                <a:srgbClr val="6600CC"/>
              </a:solidFill>
              <a:latin typeface="Vrinda" pitchFamily="34" charset="0"/>
              <a:cs typeface="Vrinda" pitchFamily="34" charset="0"/>
            </a:endParaRPr>
          </a:p>
          <a:p>
            <a:endParaRPr lang="en-US" altLang="en-US" sz="2000" dirty="0" smtClean="0">
              <a:solidFill>
                <a:srgbClr val="6600CC"/>
              </a:solidFill>
              <a:latin typeface="Vrinda" pitchFamily="34" charset="0"/>
              <a:cs typeface="Vrinda" pitchFamily="34" charset="0"/>
            </a:endParaRPr>
          </a:p>
          <a:p>
            <a:pPr marL="0" indent="0">
              <a:buNone/>
            </a:pPr>
            <a:r>
              <a:rPr lang="en-US" altLang="en-US" sz="2000" dirty="0">
                <a:solidFill>
                  <a:schemeClr val="accent2"/>
                </a:solidFill>
                <a:latin typeface="Arial" panose="020B0604020202020204" pitchFamily="34" charset="0"/>
                <a:cs typeface="Times New Roman" panose="02020603050405020304" pitchFamily="18" charset="0"/>
              </a:rPr>
              <a:t>	</a:t>
            </a:r>
            <a:endParaRPr lang="en-US" altLang="en-US" sz="2000" dirty="0" smtClean="0">
              <a:solidFill>
                <a:schemeClr val="accent2"/>
              </a:solidFill>
              <a:latin typeface="Arial" panose="020B0604020202020204" pitchFamily="34" charset="0"/>
              <a:cs typeface="Times New Roman" panose="02020603050405020304" pitchFamily="18" charset="0"/>
            </a:endParaRPr>
          </a:p>
          <a:p>
            <a:pPr marL="0" indent="0">
              <a:buNone/>
            </a:pPr>
            <a:r>
              <a:rPr lang="en-IN" sz="1800" dirty="0"/>
              <a:t>	</a:t>
            </a:r>
          </a:p>
          <a:p>
            <a:pPr marL="0" indent="0">
              <a:lnSpc>
                <a:spcPct val="107000"/>
              </a:lnSpc>
              <a:spcAft>
                <a:spcPts val="800"/>
              </a:spcAft>
              <a:buNone/>
            </a:pPr>
            <a:r>
              <a:rPr lang="en-IN" sz="1800" dirty="0" smtClean="0"/>
              <a:t>	</a:t>
            </a:r>
            <a:endParaRPr lang="en-US" sz="1400" dirty="0" smtClean="0">
              <a:solidFill>
                <a:srgbClr val="0005CA"/>
              </a:solidFill>
            </a:endParaRPr>
          </a:p>
        </p:txBody>
      </p:sp>
      <p:sp>
        <p:nvSpPr>
          <p:cNvPr id="5" name="Rectangle 4"/>
          <p:cNvSpPr/>
          <p:nvPr/>
        </p:nvSpPr>
        <p:spPr>
          <a:xfrm>
            <a:off x="2987824" y="4356988"/>
            <a:ext cx="4572000" cy="1808316"/>
          </a:xfrm>
          <a:prstGeom prst="rect">
            <a:avLst/>
          </a:prstGeom>
        </p:spPr>
        <p:txBody>
          <a:bodyPr>
            <a:spAutoFit/>
          </a:bodyPr>
          <a:lstStyle/>
          <a:p>
            <a:pPr>
              <a:lnSpc>
                <a:spcPct val="107000"/>
              </a:lnSpc>
              <a:spcAft>
                <a:spcPts val="800"/>
              </a:spcAft>
            </a:pPr>
            <a:r>
              <a:rPr lang="en-IN" sz="1600" dirty="0">
                <a:solidFill>
                  <a:srgbClr val="6600CC"/>
                </a:solidFill>
                <a:cs typeface="Courier New" panose="02070309020205020404" pitchFamily="49" charset="0"/>
              </a:rPr>
              <a:t>&gt;&gt;&gt; </a:t>
            </a:r>
            <a:r>
              <a:rPr lang="en-IN" sz="1600" dirty="0" err="1">
                <a:solidFill>
                  <a:srgbClr val="6600CC"/>
                </a:solidFill>
                <a:cs typeface="Courier New" panose="02070309020205020404" pitchFamily="49" charset="0"/>
              </a:rPr>
              <a:t>def</a:t>
            </a:r>
            <a:r>
              <a:rPr lang="en-IN" sz="1600" dirty="0">
                <a:solidFill>
                  <a:srgbClr val="6600CC"/>
                </a:solidFill>
                <a:cs typeface="Courier New" panose="02070309020205020404" pitchFamily="49" charset="0"/>
              </a:rPr>
              <a:t> </a:t>
            </a:r>
            <a:r>
              <a:rPr lang="en-IN" sz="1600" dirty="0" err="1">
                <a:solidFill>
                  <a:srgbClr val="6600CC"/>
                </a:solidFill>
                <a:cs typeface="Courier New" panose="02070309020205020404" pitchFamily="49" charset="0"/>
              </a:rPr>
              <a:t>funA</a:t>
            </a:r>
            <a:r>
              <a:rPr lang="en-IN" sz="1600" dirty="0">
                <a:solidFill>
                  <a:srgbClr val="6600CC"/>
                </a:solidFill>
                <a:cs typeface="Courier New" panose="02070309020205020404" pitchFamily="49" charset="0"/>
              </a:rPr>
              <a:t>():</a:t>
            </a:r>
          </a:p>
          <a:p>
            <a:pPr>
              <a:lnSpc>
                <a:spcPct val="107000"/>
              </a:lnSpc>
              <a:spcAft>
                <a:spcPts val="800"/>
              </a:spcAft>
            </a:pPr>
            <a:r>
              <a:rPr lang="en-IN" sz="1600" dirty="0">
                <a:solidFill>
                  <a:srgbClr val="6600CC"/>
                </a:solidFill>
                <a:cs typeface="Courier New" panose="02070309020205020404" pitchFamily="49" charset="0"/>
              </a:rPr>
              <a:t>	print("Hello")</a:t>
            </a:r>
          </a:p>
          <a:p>
            <a:pPr>
              <a:lnSpc>
                <a:spcPct val="107000"/>
              </a:lnSpc>
              <a:spcAft>
                <a:spcPts val="800"/>
              </a:spcAft>
            </a:pPr>
            <a:r>
              <a:rPr lang="en-IN" sz="1600" dirty="0">
                <a:solidFill>
                  <a:srgbClr val="6600CC"/>
                </a:solidFill>
                <a:cs typeface="Courier New" panose="02070309020205020404" pitchFamily="49" charset="0"/>
              </a:rPr>
              <a:t>	print"(world</a:t>
            </a:r>
            <a:r>
              <a:rPr lang="en-IN" sz="1600" dirty="0" smtClean="0">
                <a:solidFill>
                  <a:srgbClr val="6600CC"/>
                </a:solidFill>
                <a:cs typeface="Courier New" panose="02070309020205020404" pitchFamily="49" charset="0"/>
              </a:rPr>
              <a:t>")</a:t>
            </a:r>
            <a:endParaRPr lang="en-IN" sz="1600" dirty="0">
              <a:solidFill>
                <a:srgbClr val="6600CC"/>
              </a:solidFill>
              <a:cs typeface="Courier New" panose="02070309020205020404" pitchFamily="49" charset="0"/>
            </a:endParaRPr>
          </a:p>
          <a:p>
            <a:pPr>
              <a:lnSpc>
                <a:spcPct val="107000"/>
              </a:lnSpc>
              <a:spcAft>
                <a:spcPts val="800"/>
              </a:spcAft>
            </a:pPr>
            <a:r>
              <a:rPr lang="en-IN" sz="1600" dirty="0">
                <a:solidFill>
                  <a:srgbClr val="6600CC"/>
                </a:solidFill>
                <a:cs typeface="Courier New" panose="02070309020205020404" pitchFamily="49" charset="0"/>
              </a:rPr>
              <a:t>Execution of a </a:t>
            </a:r>
            <a:r>
              <a:rPr lang="en-IN" sz="1600" dirty="0" smtClean="0">
                <a:solidFill>
                  <a:srgbClr val="6600CC"/>
                </a:solidFill>
                <a:cs typeface="Courier New" panose="02070309020205020404" pitchFamily="49" charset="0"/>
              </a:rPr>
              <a:t>Function</a:t>
            </a:r>
            <a:endParaRPr lang="en-IN" sz="1600" dirty="0">
              <a:solidFill>
                <a:srgbClr val="6600CC"/>
              </a:solidFill>
              <a:cs typeface="Courier New" panose="02070309020205020404" pitchFamily="49" charset="0"/>
            </a:endParaRPr>
          </a:p>
          <a:p>
            <a:pPr>
              <a:lnSpc>
                <a:spcPct val="107000"/>
              </a:lnSpc>
              <a:spcAft>
                <a:spcPts val="800"/>
              </a:spcAft>
            </a:pPr>
            <a:r>
              <a:rPr lang="en-IN" sz="1600" dirty="0">
                <a:solidFill>
                  <a:srgbClr val="6600CC"/>
                </a:solidFill>
                <a:cs typeface="Courier New" panose="02070309020205020404" pitchFamily="49" charset="0"/>
              </a:rPr>
              <a:t>&gt;&gt;&gt; </a:t>
            </a:r>
            <a:r>
              <a:rPr lang="en-IN" sz="1600" dirty="0" err="1">
                <a:solidFill>
                  <a:srgbClr val="6600CC"/>
                </a:solidFill>
                <a:cs typeface="Courier New" panose="02070309020205020404" pitchFamily="49" charset="0"/>
              </a:rPr>
              <a:t>Funa</a:t>
            </a:r>
            <a:r>
              <a:rPr lang="en-IN" sz="1600" dirty="0">
                <a:solidFill>
                  <a:srgbClr val="6600CC"/>
                </a:solidFill>
                <a:cs typeface="Courier New" panose="02070309020205020404" pitchFamily="49" charset="0"/>
              </a:rPr>
              <a:t>()</a:t>
            </a:r>
          </a:p>
        </p:txBody>
      </p:sp>
      <p:sp>
        <p:nvSpPr>
          <p:cNvPr id="7" name="Title 1"/>
          <p:cNvSpPr txBox="1">
            <a:spLocks/>
          </p:cNvSpPr>
          <p:nvPr/>
        </p:nvSpPr>
        <p:spPr>
          <a:xfrm>
            <a:off x="539552" y="512776"/>
            <a:ext cx="3384376" cy="900000"/>
          </a:xfrm>
          <a:prstGeom prst="rect">
            <a:avLst/>
          </a:prstGeom>
        </p:spPr>
        <p:txBody>
          <a:bodyPr anchor="t" anchorCtr="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en-US" sz="2400" b="1" dirty="0" smtClean="0">
                <a:solidFill>
                  <a:schemeClr val="bg1"/>
                </a:solidFill>
                <a:latin typeface="Vrinda" pitchFamily="34" charset="0"/>
                <a:cs typeface="Vrinda" pitchFamily="34" charset="0"/>
              </a:rPr>
              <a:t>Functions (Contd.)</a:t>
            </a:r>
            <a:endParaRPr lang="en-US" altLang="en-US" sz="2400" b="1" dirty="0">
              <a:solidFill>
                <a:schemeClr val="bg1"/>
              </a:solidFill>
              <a:latin typeface="Vrinda" pitchFamily="34" charset="0"/>
              <a:cs typeface="Vrinda" pitchFamily="34" charset="0"/>
            </a:endParaRPr>
          </a:p>
        </p:txBody>
      </p:sp>
    </p:spTree>
    <p:extLst>
      <p:ext uri="{BB962C8B-B14F-4D97-AF65-F5344CB8AC3E}">
        <p14:creationId xmlns:p14="http://schemas.microsoft.com/office/powerpoint/2010/main" val="8884918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95536" y="1772816"/>
            <a:ext cx="8280920" cy="1563505"/>
          </a:xfrm>
          <a:prstGeom prst="rect">
            <a:avLst/>
          </a:prstGeom>
        </p:spPr>
        <p:txBody>
          <a:bodyPr wrap="square">
            <a:spAutoFit/>
          </a:bodyPr>
          <a:lstStyle/>
          <a:p>
            <a:pPr marL="514350" lvl="1" indent="-396875" defTabSz="914363">
              <a:lnSpc>
                <a:spcPct val="90000"/>
              </a:lnSpc>
              <a:buSzPct val="100000"/>
              <a:buBlip>
                <a:blip r:embed="rId3"/>
              </a:buBlip>
            </a:pPr>
            <a:r>
              <a:rPr lang="en-IN" sz="2400" dirty="0" smtClean="0">
                <a:solidFill>
                  <a:srgbClr val="6600CC"/>
                </a:solidFill>
                <a:cs typeface="Vrinda" pitchFamily="34" charset="0"/>
              </a:rPr>
              <a:t>Built-in functions</a:t>
            </a:r>
          </a:p>
          <a:p>
            <a:pPr marL="900000" lvl="1" indent="-396875" defTabSz="914363">
              <a:lnSpc>
                <a:spcPct val="90000"/>
              </a:lnSpc>
              <a:buSzPct val="120000"/>
              <a:buBlip>
                <a:blip r:embed="rId4"/>
              </a:buBlip>
            </a:pPr>
            <a:r>
              <a:rPr lang="en-IN" sz="2000" dirty="0" smtClean="0">
                <a:solidFill>
                  <a:srgbClr val="6600CC"/>
                </a:solidFill>
                <a:cs typeface="Vrinda" pitchFamily="34" charset="0"/>
              </a:rPr>
              <a:t>Python </a:t>
            </a:r>
            <a:r>
              <a:rPr lang="en-IN" sz="2000" dirty="0">
                <a:solidFill>
                  <a:srgbClr val="6600CC"/>
                </a:solidFill>
                <a:cs typeface="Vrinda" pitchFamily="34" charset="0"/>
              </a:rPr>
              <a:t>provides a number of important built-in functions that can be used without needing to provide the function definition.</a:t>
            </a:r>
          </a:p>
          <a:p>
            <a:pPr marL="900000" lvl="1" indent="-396875" defTabSz="914363">
              <a:lnSpc>
                <a:spcPct val="90000"/>
              </a:lnSpc>
              <a:buSzPct val="120000"/>
              <a:buBlip>
                <a:blip r:embed="rId4"/>
              </a:buBlip>
            </a:pPr>
            <a:endParaRPr lang="en-IN" sz="2000" dirty="0">
              <a:solidFill>
                <a:srgbClr val="6600CC"/>
              </a:solidFill>
              <a:latin typeface="Vrinda" pitchFamily="34" charset="0"/>
              <a:cs typeface="Vrinda" pitchFamily="34" charset="0"/>
            </a:endParaRPr>
          </a:p>
          <a:p>
            <a:pPr marL="742950" lvl="1" indent="-285750">
              <a:buFont typeface="Arial" panose="020B0604020202020204" pitchFamily="34" charset="0"/>
              <a:buChar char="•"/>
            </a:pPr>
            <a:endParaRPr lang="en-IN" sz="2000" dirty="0">
              <a:solidFill>
                <a:srgbClr val="6600CC"/>
              </a:solidFill>
              <a:latin typeface="Vrinda" pitchFamily="34" charset="0"/>
              <a:cs typeface="Vrind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592214697"/>
              </p:ext>
            </p:extLst>
          </p:nvPr>
        </p:nvGraphicFramePr>
        <p:xfrm>
          <a:off x="683568" y="2724927"/>
          <a:ext cx="7920880" cy="3369473"/>
        </p:xfrm>
        <a:graphic>
          <a:graphicData uri="http://schemas.openxmlformats.org/drawingml/2006/table">
            <a:tbl>
              <a:tblPr>
                <a:tableStyleId>{5C22544A-7EE6-4342-B048-85BDC9FD1C3A}</a:tableStyleId>
              </a:tblPr>
              <a:tblGrid>
                <a:gridCol w="1658433"/>
                <a:gridCol w="1460412"/>
                <a:gridCol w="1683188"/>
                <a:gridCol w="1386154"/>
                <a:gridCol w="1732693"/>
              </a:tblGrid>
              <a:tr h="199553">
                <a:tc gridSpan="5">
                  <a:txBody>
                    <a:bodyPr/>
                    <a:lstStyle/>
                    <a:p>
                      <a:pPr algn="ctr" fontAlgn="ctr"/>
                      <a:r>
                        <a:rPr lang="en-IN" sz="1000" u="none" strike="noStrike" dirty="0">
                          <a:effectLst/>
                        </a:rPr>
                        <a:t>Built-in Functions</a:t>
                      </a:r>
                      <a:endParaRPr lang="en-IN" sz="1000" b="1" i="0" u="none" strike="noStrike" dirty="0">
                        <a:solidFill>
                          <a:srgbClr val="000000"/>
                        </a:solidFill>
                        <a:effectLst/>
                        <a:latin typeface="Arial"/>
                      </a:endParaRPr>
                    </a:p>
                  </a:txBody>
                  <a:tcPr marL="7620" marR="7620" marT="762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90119">
                <a:tc>
                  <a:txBody>
                    <a:bodyPr/>
                    <a:lstStyle/>
                    <a:p>
                      <a:pPr algn="l" fontAlgn="ctr"/>
                      <a:r>
                        <a:rPr lang="en-IN" sz="1100" u="sng" strike="noStrike" dirty="0">
                          <a:effectLst/>
                          <a:hlinkClick r:id="rId5" tooltip="abs"/>
                        </a:rPr>
                        <a:t>abs()</a:t>
                      </a:r>
                      <a:endParaRPr lang="en-IN" sz="1100" b="0" i="0" u="sng" strike="noStrike" dirty="0">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6" tooltip="divmod"/>
                        </a:rPr>
                        <a:t>divmod()</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7" tooltip="input"/>
                        </a:rPr>
                        <a:t>input()</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8" tooltip="open"/>
                        </a:rPr>
                        <a:t>open()</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9" tooltip="staticmethod"/>
                        </a:rPr>
                        <a:t>staticmethod()</a:t>
                      </a:r>
                      <a:endParaRPr lang="en-IN" sz="1100" b="0" i="0" u="sng" strike="noStrike">
                        <a:solidFill>
                          <a:srgbClr val="0000FF"/>
                        </a:solidFill>
                        <a:effectLst/>
                        <a:latin typeface="Calibri"/>
                      </a:endParaRPr>
                    </a:p>
                  </a:txBody>
                  <a:tcPr marL="7620" marR="7620" marT="15240" marB="15240" anchor="ctr"/>
                </a:tc>
              </a:tr>
              <a:tr h="190119">
                <a:tc>
                  <a:txBody>
                    <a:bodyPr/>
                    <a:lstStyle/>
                    <a:p>
                      <a:pPr algn="l" fontAlgn="ctr"/>
                      <a:r>
                        <a:rPr lang="en-IN" sz="1100" u="sng" strike="noStrike">
                          <a:effectLst/>
                          <a:hlinkClick r:id="rId10" tooltip="all"/>
                        </a:rPr>
                        <a:t>all()</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11" tooltip="enumerate"/>
                        </a:rPr>
                        <a:t>enumerate()</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12" tooltip="int"/>
                        </a:rPr>
                        <a:t>int()</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13" tooltip="ord"/>
                        </a:rPr>
                        <a:t>ord()</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14" tooltip="str"/>
                        </a:rPr>
                        <a:t>str()</a:t>
                      </a:r>
                      <a:endParaRPr lang="en-IN" sz="1100" b="0" i="0" u="sng" strike="noStrike">
                        <a:solidFill>
                          <a:srgbClr val="0000FF"/>
                        </a:solidFill>
                        <a:effectLst/>
                        <a:latin typeface="Calibri"/>
                      </a:endParaRPr>
                    </a:p>
                  </a:txBody>
                  <a:tcPr marL="7620" marR="7620" marT="15240" marB="15240" anchor="ctr"/>
                </a:tc>
              </a:tr>
              <a:tr h="190119">
                <a:tc>
                  <a:txBody>
                    <a:bodyPr/>
                    <a:lstStyle/>
                    <a:p>
                      <a:pPr algn="l" fontAlgn="ctr"/>
                      <a:r>
                        <a:rPr lang="en-IN" sz="1100" u="sng" strike="noStrike">
                          <a:effectLst/>
                          <a:hlinkClick r:id="rId15" tooltip="any"/>
                        </a:rPr>
                        <a:t>any()</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16" tooltip="eval"/>
                        </a:rPr>
                        <a:t>eval()</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17" tooltip="isinstance"/>
                        </a:rPr>
                        <a:t>isinstance()</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18" tooltip="pow"/>
                        </a:rPr>
                        <a:t>pow()</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19" tooltip="sum"/>
                        </a:rPr>
                        <a:t>sum()</a:t>
                      </a:r>
                      <a:endParaRPr lang="en-IN" sz="1100" b="0" i="0" u="sng" strike="noStrike">
                        <a:solidFill>
                          <a:srgbClr val="0000FF"/>
                        </a:solidFill>
                        <a:effectLst/>
                        <a:latin typeface="Calibri"/>
                      </a:endParaRPr>
                    </a:p>
                  </a:txBody>
                  <a:tcPr marL="7620" marR="7620" marT="15240" marB="15240" anchor="ctr"/>
                </a:tc>
              </a:tr>
              <a:tr h="190119">
                <a:tc>
                  <a:txBody>
                    <a:bodyPr/>
                    <a:lstStyle/>
                    <a:p>
                      <a:pPr algn="l" fontAlgn="ctr"/>
                      <a:r>
                        <a:rPr lang="en-IN" sz="1100" u="sng" strike="noStrike">
                          <a:effectLst/>
                          <a:hlinkClick r:id="rId20" tooltip="basestring"/>
                        </a:rPr>
                        <a:t>basestring()</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21" tooltip="execfile"/>
                        </a:rPr>
                        <a:t>execfile()</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22" tooltip="issubclass"/>
                        </a:rPr>
                        <a:t>issubclass()</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23" tooltip="print"/>
                        </a:rPr>
                        <a:t>print()</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24" tooltip="super"/>
                        </a:rPr>
                        <a:t>super()</a:t>
                      </a:r>
                      <a:endParaRPr lang="en-IN" sz="1100" b="0" i="0" u="sng" strike="noStrike">
                        <a:solidFill>
                          <a:srgbClr val="0000FF"/>
                        </a:solidFill>
                        <a:effectLst/>
                        <a:latin typeface="Calibri"/>
                      </a:endParaRPr>
                    </a:p>
                  </a:txBody>
                  <a:tcPr marL="7620" marR="7620" marT="15240" marB="15240" anchor="ctr"/>
                </a:tc>
              </a:tr>
              <a:tr h="190119">
                <a:tc>
                  <a:txBody>
                    <a:bodyPr/>
                    <a:lstStyle/>
                    <a:p>
                      <a:pPr algn="l" fontAlgn="ctr"/>
                      <a:r>
                        <a:rPr lang="en-IN" sz="1100" u="sng" strike="noStrike">
                          <a:effectLst/>
                          <a:hlinkClick r:id="rId25" tooltip="bin"/>
                        </a:rPr>
                        <a:t>bin()</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26" tooltip="file"/>
                        </a:rPr>
                        <a:t>file()</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27" tooltip="iter"/>
                        </a:rPr>
                        <a:t>iter()</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28" tooltip="property"/>
                        </a:rPr>
                        <a:t>property()</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29" tooltip="tuple"/>
                        </a:rPr>
                        <a:t>tuple()</a:t>
                      </a:r>
                      <a:endParaRPr lang="en-IN" sz="1100" b="0" i="0" u="sng" strike="noStrike">
                        <a:solidFill>
                          <a:srgbClr val="0000FF"/>
                        </a:solidFill>
                        <a:effectLst/>
                        <a:latin typeface="Calibri"/>
                      </a:endParaRPr>
                    </a:p>
                  </a:txBody>
                  <a:tcPr marL="7620" marR="7620" marT="15240" marB="15240" anchor="ctr"/>
                </a:tc>
              </a:tr>
              <a:tr h="190119">
                <a:tc>
                  <a:txBody>
                    <a:bodyPr/>
                    <a:lstStyle/>
                    <a:p>
                      <a:pPr algn="l" fontAlgn="ctr"/>
                      <a:r>
                        <a:rPr lang="en-IN" sz="1100" u="sng" strike="noStrike" dirty="0">
                          <a:effectLst/>
                          <a:hlinkClick r:id="rId30" tooltip="bool"/>
                        </a:rPr>
                        <a:t>bool()</a:t>
                      </a:r>
                      <a:endParaRPr lang="en-IN" sz="1100" b="0" i="0" u="sng" strike="noStrike" dirty="0">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31" tooltip="filter"/>
                        </a:rPr>
                        <a:t>filter()</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32" tooltip="len"/>
                        </a:rPr>
                        <a:t>len()</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dirty="0">
                          <a:effectLst/>
                          <a:hlinkClick r:id="rId33" tooltip="range"/>
                        </a:rPr>
                        <a:t>range()</a:t>
                      </a:r>
                      <a:endParaRPr lang="en-IN" sz="1100" b="0" i="0" u="sng" strike="noStrike" dirty="0">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34" tooltip="type"/>
                        </a:rPr>
                        <a:t>type()</a:t>
                      </a:r>
                      <a:endParaRPr lang="en-IN" sz="1100" b="0" i="0" u="sng" strike="noStrike">
                        <a:solidFill>
                          <a:srgbClr val="0000FF"/>
                        </a:solidFill>
                        <a:effectLst/>
                        <a:latin typeface="Calibri"/>
                      </a:endParaRPr>
                    </a:p>
                  </a:txBody>
                  <a:tcPr marL="7620" marR="7620" marT="15240" marB="15240" anchor="ctr"/>
                </a:tc>
              </a:tr>
              <a:tr h="190119">
                <a:tc>
                  <a:txBody>
                    <a:bodyPr/>
                    <a:lstStyle/>
                    <a:p>
                      <a:pPr algn="l" fontAlgn="ctr"/>
                      <a:r>
                        <a:rPr lang="en-IN" sz="1100" u="sng" strike="noStrike">
                          <a:effectLst/>
                          <a:hlinkClick r:id="rId35" tooltip="bytearray"/>
                        </a:rPr>
                        <a:t>bytearray()</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36" tooltip="float"/>
                        </a:rPr>
                        <a:t>float()</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37" tooltip="list"/>
                        </a:rPr>
                        <a:t>list()</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38" tooltip="raw_input"/>
                        </a:rPr>
                        <a:t>raw_input()</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39" tooltip="unichr"/>
                        </a:rPr>
                        <a:t>unichr()</a:t>
                      </a:r>
                      <a:endParaRPr lang="en-IN" sz="1100" b="0" i="0" u="sng" strike="noStrike">
                        <a:solidFill>
                          <a:srgbClr val="0000FF"/>
                        </a:solidFill>
                        <a:effectLst/>
                        <a:latin typeface="Calibri"/>
                      </a:endParaRPr>
                    </a:p>
                  </a:txBody>
                  <a:tcPr marL="7620" marR="7620" marT="15240" marB="15240" anchor="ctr"/>
                </a:tc>
              </a:tr>
              <a:tr h="190119">
                <a:tc>
                  <a:txBody>
                    <a:bodyPr/>
                    <a:lstStyle/>
                    <a:p>
                      <a:pPr algn="l" fontAlgn="ctr"/>
                      <a:r>
                        <a:rPr lang="en-IN" sz="1100" u="sng" strike="noStrike">
                          <a:effectLst/>
                          <a:hlinkClick r:id="rId40" tooltip="callable"/>
                        </a:rPr>
                        <a:t>callable()</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41" tooltip="format"/>
                        </a:rPr>
                        <a:t>format()</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42" tooltip="locals"/>
                        </a:rPr>
                        <a:t>locals()</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43" tooltip="reduce"/>
                        </a:rPr>
                        <a:t>reduce()</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44" tooltip="unicode"/>
                        </a:rPr>
                        <a:t>unicode()</a:t>
                      </a:r>
                      <a:endParaRPr lang="en-IN" sz="1100" b="0" i="0" u="sng" strike="noStrike">
                        <a:solidFill>
                          <a:srgbClr val="0000FF"/>
                        </a:solidFill>
                        <a:effectLst/>
                        <a:latin typeface="Calibri"/>
                      </a:endParaRPr>
                    </a:p>
                  </a:txBody>
                  <a:tcPr marL="7620" marR="7620" marT="15240" marB="15240" anchor="ctr"/>
                </a:tc>
              </a:tr>
              <a:tr h="190119">
                <a:tc>
                  <a:txBody>
                    <a:bodyPr/>
                    <a:lstStyle/>
                    <a:p>
                      <a:pPr algn="l" fontAlgn="ctr"/>
                      <a:r>
                        <a:rPr lang="en-IN" sz="1100" u="sng" strike="noStrike">
                          <a:effectLst/>
                          <a:hlinkClick r:id="rId45" tooltip="chr"/>
                        </a:rPr>
                        <a:t>chr()</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46"/>
                        </a:rPr>
                        <a:t>frozenset()</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47" tooltip="long"/>
                        </a:rPr>
                        <a:t>long()</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48" tooltip="reload"/>
                        </a:rPr>
                        <a:t>reload()</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49" tooltip="vars"/>
                        </a:rPr>
                        <a:t>vars()</a:t>
                      </a:r>
                      <a:endParaRPr lang="en-IN" sz="1100" b="0" i="0" u="sng" strike="noStrike">
                        <a:solidFill>
                          <a:srgbClr val="0000FF"/>
                        </a:solidFill>
                        <a:effectLst/>
                        <a:latin typeface="Calibri"/>
                      </a:endParaRPr>
                    </a:p>
                  </a:txBody>
                  <a:tcPr marL="7620" marR="7620" marT="15240" marB="15240" anchor="ctr"/>
                </a:tc>
              </a:tr>
              <a:tr h="190119">
                <a:tc>
                  <a:txBody>
                    <a:bodyPr/>
                    <a:lstStyle/>
                    <a:p>
                      <a:pPr algn="l" fontAlgn="ctr"/>
                      <a:r>
                        <a:rPr lang="en-IN" sz="1100" u="sng" strike="noStrike">
                          <a:effectLst/>
                          <a:hlinkClick r:id="rId50" tooltip="classmethod"/>
                        </a:rPr>
                        <a:t>classmethod()</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51" tooltip="getattr"/>
                        </a:rPr>
                        <a:t>getattr()</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52" tooltip="map"/>
                        </a:rPr>
                        <a:t>map()</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53"/>
                        </a:rPr>
                        <a:t>repr()</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54" tooltip="xrange"/>
                        </a:rPr>
                        <a:t>xrange()</a:t>
                      </a:r>
                      <a:endParaRPr lang="en-IN" sz="1100" b="0" i="0" u="sng" strike="noStrike">
                        <a:solidFill>
                          <a:srgbClr val="0000FF"/>
                        </a:solidFill>
                        <a:effectLst/>
                        <a:latin typeface="Calibri"/>
                      </a:endParaRPr>
                    </a:p>
                  </a:txBody>
                  <a:tcPr marL="7620" marR="7620" marT="15240" marB="15240" anchor="ctr"/>
                </a:tc>
              </a:tr>
              <a:tr h="190119">
                <a:tc>
                  <a:txBody>
                    <a:bodyPr/>
                    <a:lstStyle/>
                    <a:p>
                      <a:pPr algn="l" fontAlgn="ctr"/>
                      <a:r>
                        <a:rPr lang="en-IN" sz="1100" u="sng" strike="noStrike">
                          <a:effectLst/>
                          <a:hlinkClick r:id="rId55" tooltip="cmp"/>
                        </a:rPr>
                        <a:t>cmp()</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56" tooltip="globals"/>
                        </a:rPr>
                        <a:t>globals()</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57" tooltip="max"/>
                        </a:rPr>
                        <a:t>max()</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58" tooltip="reversed"/>
                        </a:rPr>
                        <a:t>reversed()</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59" tooltip="zip"/>
                        </a:rPr>
                        <a:t>zip()</a:t>
                      </a:r>
                      <a:endParaRPr lang="en-IN" sz="1100" b="0" i="0" u="sng" strike="noStrike">
                        <a:solidFill>
                          <a:srgbClr val="0000FF"/>
                        </a:solidFill>
                        <a:effectLst/>
                        <a:latin typeface="Calibri"/>
                      </a:endParaRPr>
                    </a:p>
                  </a:txBody>
                  <a:tcPr marL="7620" marR="7620" marT="15240" marB="15240" anchor="ctr"/>
                </a:tc>
              </a:tr>
              <a:tr h="190119">
                <a:tc>
                  <a:txBody>
                    <a:bodyPr/>
                    <a:lstStyle/>
                    <a:p>
                      <a:pPr algn="l" fontAlgn="ctr"/>
                      <a:r>
                        <a:rPr lang="en-IN" sz="1100" u="sng" strike="noStrike">
                          <a:effectLst/>
                          <a:hlinkClick r:id="rId60" tooltip="compile"/>
                        </a:rPr>
                        <a:t>compile()</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61" tooltip="hasattr"/>
                        </a:rPr>
                        <a:t>hasattr()</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62"/>
                        </a:rPr>
                        <a:t>memoryview()</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63" tooltip="round"/>
                        </a:rPr>
                        <a:t>round()</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64" tooltip="__import__"/>
                        </a:rPr>
                        <a:t>__import__()</a:t>
                      </a:r>
                      <a:endParaRPr lang="en-IN" sz="1100" b="0" i="0" u="sng" strike="noStrike">
                        <a:solidFill>
                          <a:srgbClr val="0000FF"/>
                        </a:solidFill>
                        <a:effectLst/>
                        <a:latin typeface="Calibri"/>
                      </a:endParaRPr>
                    </a:p>
                  </a:txBody>
                  <a:tcPr marL="7620" marR="7620" marT="15240" marB="15240" anchor="ctr"/>
                </a:tc>
              </a:tr>
              <a:tr h="190119">
                <a:tc>
                  <a:txBody>
                    <a:bodyPr/>
                    <a:lstStyle/>
                    <a:p>
                      <a:pPr algn="l" fontAlgn="ctr"/>
                      <a:r>
                        <a:rPr lang="en-IN" sz="1100" u="sng" strike="noStrike">
                          <a:effectLst/>
                          <a:hlinkClick r:id="rId65" tooltip="complex"/>
                        </a:rPr>
                        <a:t>complex()</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66" tooltip="hash"/>
                        </a:rPr>
                        <a:t>hash()</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67" tooltip="min"/>
                        </a:rPr>
                        <a:t>min()</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68"/>
                        </a:rPr>
                        <a:t>set()</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000" u="none" strike="noStrike">
                          <a:effectLst/>
                        </a:rPr>
                        <a:t> </a:t>
                      </a:r>
                      <a:endParaRPr lang="en-IN" sz="1000" b="0" i="0" u="none" strike="noStrike">
                        <a:solidFill>
                          <a:srgbClr val="000000"/>
                        </a:solidFill>
                        <a:effectLst/>
                        <a:latin typeface="Arial"/>
                      </a:endParaRPr>
                    </a:p>
                  </a:txBody>
                  <a:tcPr marL="7620" marR="7620" marT="15240" marB="15240" anchor="ctr"/>
                </a:tc>
              </a:tr>
              <a:tr h="190119">
                <a:tc>
                  <a:txBody>
                    <a:bodyPr/>
                    <a:lstStyle/>
                    <a:p>
                      <a:pPr algn="l" fontAlgn="ctr"/>
                      <a:r>
                        <a:rPr lang="en-IN" sz="1100" u="sng" strike="noStrike">
                          <a:effectLst/>
                          <a:hlinkClick r:id="rId69" tooltip="delattr"/>
                        </a:rPr>
                        <a:t>delattr()</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70" tooltip="help"/>
                        </a:rPr>
                        <a:t>help()</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71" tooltip="next"/>
                        </a:rPr>
                        <a:t>next()</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72" tooltip="setattr"/>
                        </a:rPr>
                        <a:t>setattr()</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000" u="none" strike="noStrike">
                          <a:effectLst/>
                        </a:rPr>
                        <a:t> </a:t>
                      </a:r>
                      <a:endParaRPr lang="en-IN" sz="1000" b="0" i="0" u="none" strike="noStrike">
                        <a:solidFill>
                          <a:srgbClr val="000000"/>
                        </a:solidFill>
                        <a:effectLst/>
                        <a:latin typeface="Arial"/>
                      </a:endParaRPr>
                    </a:p>
                  </a:txBody>
                  <a:tcPr marL="7620" marR="7620" marT="15240" marB="15240" anchor="ctr"/>
                </a:tc>
              </a:tr>
              <a:tr h="190119">
                <a:tc>
                  <a:txBody>
                    <a:bodyPr/>
                    <a:lstStyle/>
                    <a:p>
                      <a:pPr algn="l" fontAlgn="ctr"/>
                      <a:r>
                        <a:rPr lang="en-IN" sz="1100" u="sng" strike="noStrike">
                          <a:effectLst/>
                          <a:hlinkClick r:id="rId73"/>
                        </a:rPr>
                        <a:t>dict()</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74" tooltip="hex"/>
                        </a:rPr>
                        <a:t>hex()</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75" tooltip="object"/>
                        </a:rPr>
                        <a:t>object()</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76" tooltip="slice"/>
                        </a:rPr>
                        <a:t>slice()</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000" u="none" strike="noStrike">
                          <a:effectLst/>
                        </a:rPr>
                        <a:t> </a:t>
                      </a:r>
                      <a:endParaRPr lang="en-IN" sz="1000" b="0" i="0" u="none" strike="noStrike">
                        <a:solidFill>
                          <a:srgbClr val="000000"/>
                        </a:solidFill>
                        <a:effectLst/>
                        <a:latin typeface="Arial"/>
                      </a:endParaRPr>
                    </a:p>
                  </a:txBody>
                  <a:tcPr marL="7620" marR="7620" marT="15240" marB="15240" anchor="ctr"/>
                </a:tc>
              </a:tr>
              <a:tr h="190119">
                <a:tc>
                  <a:txBody>
                    <a:bodyPr/>
                    <a:lstStyle/>
                    <a:p>
                      <a:pPr algn="l" fontAlgn="ctr"/>
                      <a:r>
                        <a:rPr lang="en-IN" sz="1100" u="sng" strike="noStrike">
                          <a:effectLst/>
                          <a:hlinkClick r:id="rId77" tooltip="dir"/>
                        </a:rPr>
                        <a:t>dir()</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78" tooltip="id"/>
                        </a:rPr>
                        <a:t>id()</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79" tooltip="oct"/>
                        </a:rPr>
                        <a:t>oct()</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100" u="sng" strike="noStrike">
                          <a:effectLst/>
                          <a:hlinkClick r:id="rId80" tooltip="sorted"/>
                        </a:rPr>
                        <a:t>sorted()</a:t>
                      </a:r>
                      <a:endParaRPr lang="en-IN" sz="1100" b="0" i="0" u="sng" strike="noStrike">
                        <a:solidFill>
                          <a:srgbClr val="0000FF"/>
                        </a:solidFill>
                        <a:effectLst/>
                        <a:latin typeface="Calibri"/>
                      </a:endParaRPr>
                    </a:p>
                  </a:txBody>
                  <a:tcPr marL="7620" marR="7620" marT="15240" marB="15240" anchor="ctr"/>
                </a:tc>
                <a:tc>
                  <a:txBody>
                    <a:bodyPr/>
                    <a:lstStyle/>
                    <a:p>
                      <a:pPr algn="l" fontAlgn="ctr"/>
                      <a:r>
                        <a:rPr lang="en-IN" sz="1000" u="none" strike="noStrike" dirty="0">
                          <a:effectLst/>
                        </a:rPr>
                        <a:t> </a:t>
                      </a:r>
                      <a:endParaRPr lang="en-IN" sz="1000" b="0" i="0" u="none" strike="noStrike" dirty="0">
                        <a:solidFill>
                          <a:srgbClr val="000000"/>
                        </a:solidFill>
                        <a:effectLst/>
                        <a:latin typeface="Arial"/>
                      </a:endParaRPr>
                    </a:p>
                  </a:txBody>
                  <a:tcPr marL="7620" marR="7620" marT="7620" marB="0" anchor="ctr"/>
                </a:tc>
              </a:tr>
            </a:tbl>
          </a:graphicData>
        </a:graphic>
      </p:graphicFrame>
      <p:sp>
        <p:nvSpPr>
          <p:cNvPr id="6" name="Title 1"/>
          <p:cNvSpPr txBox="1">
            <a:spLocks/>
          </p:cNvSpPr>
          <p:nvPr/>
        </p:nvSpPr>
        <p:spPr>
          <a:xfrm>
            <a:off x="539552" y="512776"/>
            <a:ext cx="3384376" cy="900000"/>
          </a:xfrm>
          <a:prstGeom prst="rect">
            <a:avLst/>
          </a:prstGeom>
        </p:spPr>
        <p:txBody>
          <a:bodyPr anchor="t" anchorCtr="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en-US" sz="2400" b="1" dirty="0" smtClean="0">
                <a:solidFill>
                  <a:schemeClr val="bg1"/>
                </a:solidFill>
                <a:latin typeface="Vrinda" pitchFamily="34" charset="0"/>
                <a:cs typeface="Vrinda" pitchFamily="34" charset="0"/>
              </a:rPr>
              <a:t>Functions (Contd.)</a:t>
            </a:r>
            <a:endParaRPr lang="en-US" altLang="en-US" sz="2400" b="1" dirty="0">
              <a:solidFill>
                <a:schemeClr val="bg1"/>
              </a:solidFill>
              <a:latin typeface="Vrinda" pitchFamily="34" charset="0"/>
              <a:cs typeface="Vrinda" pitchFamily="34" charset="0"/>
            </a:endParaRPr>
          </a:p>
        </p:txBody>
      </p:sp>
    </p:spTree>
    <p:extLst>
      <p:ext uri="{BB962C8B-B14F-4D97-AF65-F5344CB8AC3E}">
        <p14:creationId xmlns:p14="http://schemas.microsoft.com/office/powerpoint/2010/main" val="285947425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64000909"/>
              </p:ext>
            </p:extLst>
          </p:nvPr>
        </p:nvGraphicFramePr>
        <p:xfrm>
          <a:off x="1043608" y="3068962"/>
          <a:ext cx="7200800" cy="2736300"/>
        </p:xfrm>
        <a:graphic>
          <a:graphicData uri="http://schemas.openxmlformats.org/drawingml/2006/table">
            <a:tbl>
              <a:tblPr>
                <a:tableStyleId>{5C22544A-7EE6-4342-B048-85BDC9FD1C3A}</a:tableStyleId>
              </a:tblPr>
              <a:tblGrid>
                <a:gridCol w="1779973"/>
                <a:gridCol w="5420827"/>
              </a:tblGrid>
              <a:tr h="398007">
                <a:tc>
                  <a:txBody>
                    <a:bodyPr/>
                    <a:lstStyle/>
                    <a:p>
                      <a:pPr algn="l" fontAlgn="b"/>
                      <a:r>
                        <a:rPr lang="en-IN" sz="1800" b="1" kern="1200" dirty="0">
                          <a:solidFill>
                            <a:srgbClr val="6600CC"/>
                          </a:solidFill>
                          <a:latin typeface="+mn-lt"/>
                          <a:ea typeface="+mn-ea"/>
                          <a:cs typeface="Vrinda" pitchFamily="34" charset="0"/>
                        </a:rPr>
                        <a:t>Function</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800" b="1" kern="1200" dirty="0" smtClean="0">
                          <a:solidFill>
                            <a:srgbClr val="6600CC"/>
                          </a:solidFill>
                          <a:latin typeface="+mn-lt"/>
                          <a:ea typeface="+mn-ea"/>
                          <a:cs typeface="Vrinda" pitchFamily="34" charset="0"/>
                        </a:rPr>
                        <a:t>Converting</a:t>
                      </a:r>
                      <a:r>
                        <a:rPr lang="en-IN" sz="1800" b="1" kern="1200" baseline="0" dirty="0" smtClean="0">
                          <a:solidFill>
                            <a:srgbClr val="6600CC"/>
                          </a:solidFill>
                          <a:latin typeface="+mn-lt"/>
                          <a:ea typeface="+mn-ea"/>
                          <a:cs typeface="Vrinda" pitchFamily="34" charset="0"/>
                        </a:rPr>
                        <a:t> Type</a:t>
                      </a:r>
                      <a:endParaRPr lang="en-IN" sz="1800" b="1" kern="1200" dirty="0">
                        <a:solidFill>
                          <a:srgbClr val="6600CC"/>
                        </a:solidFill>
                        <a:latin typeface="+mn-lt"/>
                        <a:ea typeface="+mn-ea"/>
                        <a:cs typeface="Vrinda"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8007">
                <a:tc>
                  <a:txBody>
                    <a:bodyPr/>
                    <a:lstStyle/>
                    <a:p>
                      <a:pPr algn="l" fontAlgn="b"/>
                      <a:r>
                        <a:rPr lang="en-IN" sz="1800" kern="1200" dirty="0" err="1">
                          <a:solidFill>
                            <a:srgbClr val="6600CC"/>
                          </a:solidFill>
                          <a:latin typeface="+mn-lt"/>
                          <a:ea typeface="+mn-ea"/>
                          <a:cs typeface="Vrinda" pitchFamily="34" charset="0"/>
                        </a:rPr>
                        <a:t>int</a:t>
                      </a:r>
                      <a:r>
                        <a:rPr lang="en-IN" sz="1800" kern="1200" dirty="0">
                          <a:solidFill>
                            <a:srgbClr val="6600CC"/>
                          </a:solidFill>
                          <a:latin typeface="+mn-lt"/>
                          <a:ea typeface="+mn-ea"/>
                          <a:cs typeface="Vrinda" pitchFamily="34" charset="0"/>
                        </a:rPr>
                        <a: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IN" sz="1800" kern="1200" dirty="0">
                          <a:solidFill>
                            <a:srgbClr val="6600CC"/>
                          </a:solidFill>
                          <a:latin typeface="+mn-lt"/>
                          <a:ea typeface="+mn-ea"/>
                          <a:cs typeface="Vrinda" pitchFamily="34" charset="0"/>
                        </a:rPr>
                        <a:t>string, floating point → integer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8007">
                <a:tc>
                  <a:txBody>
                    <a:bodyPr/>
                    <a:lstStyle/>
                    <a:p>
                      <a:pPr algn="l" fontAlgn="b"/>
                      <a:r>
                        <a:rPr lang="en-IN" sz="1800" kern="1200" dirty="0">
                          <a:solidFill>
                            <a:srgbClr val="6600CC"/>
                          </a:solidFill>
                          <a:latin typeface="+mn-lt"/>
                          <a:ea typeface="+mn-ea"/>
                          <a:cs typeface="Vrinda" pitchFamily="34" charset="0"/>
                        </a:rPr>
                        <a:t>float()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IN" sz="1800" kern="1200" dirty="0">
                          <a:solidFill>
                            <a:srgbClr val="6600CC"/>
                          </a:solidFill>
                          <a:latin typeface="+mn-lt"/>
                          <a:ea typeface="+mn-ea"/>
                          <a:cs typeface="Vrinda" pitchFamily="34" charset="0"/>
                        </a:rPr>
                        <a:t>string, integer → floating point number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46265">
                <a:tc>
                  <a:txBody>
                    <a:bodyPr/>
                    <a:lstStyle/>
                    <a:p>
                      <a:pPr algn="l" fontAlgn="b"/>
                      <a:r>
                        <a:rPr lang="en-IN" sz="1800" kern="1200" dirty="0" err="1">
                          <a:solidFill>
                            <a:srgbClr val="6600CC"/>
                          </a:solidFill>
                          <a:latin typeface="+mn-lt"/>
                          <a:ea typeface="+mn-ea"/>
                          <a:cs typeface="Vrinda" pitchFamily="34" charset="0"/>
                        </a:rPr>
                        <a:t>str</a:t>
                      </a:r>
                      <a:r>
                        <a:rPr lang="en-IN" sz="1800" kern="1200" dirty="0">
                          <a:solidFill>
                            <a:srgbClr val="6600CC"/>
                          </a:solidFill>
                          <a:latin typeface="+mn-lt"/>
                          <a:ea typeface="+mn-ea"/>
                          <a:cs typeface="Vrinda" pitchFamily="34" charset="0"/>
                        </a:rPr>
                        <a: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IN" sz="1800" kern="1200" dirty="0">
                          <a:solidFill>
                            <a:srgbClr val="6600CC"/>
                          </a:solidFill>
                          <a:latin typeface="+mn-lt"/>
                          <a:ea typeface="+mn-ea"/>
                          <a:cs typeface="Vrinda" pitchFamily="34" charset="0"/>
                        </a:rPr>
                        <a:t>integer, float, list, tuple, dictionary → string</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8007">
                <a:tc>
                  <a:txBody>
                    <a:bodyPr/>
                    <a:lstStyle/>
                    <a:p>
                      <a:pPr algn="l" fontAlgn="b"/>
                      <a:r>
                        <a:rPr lang="en-IN" sz="1800" kern="1200">
                          <a:solidFill>
                            <a:srgbClr val="6600CC"/>
                          </a:solidFill>
                          <a:latin typeface="+mn-lt"/>
                          <a:ea typeface="+mn-ea"/>
                          <a:cs typeface="Vrinda" pitchFamily="34" charset="0"/>
                        </a:rPr>
                        <a:t>list()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IN" sz="1800" kern="1200" dirty="0">
                          <a:solidFill>
                            <a:srgbClr val="6600CC"/>
                          </a:solidFill>
                          <a:latin typeface="+mn-lt"/>
                          <a:ea typeface="+mn-ea"/>
                          <a:cs typeface="Vrinda" pitchFamily="34" charset="0"/>
                        </a:rPr>
                        <a:t>string, tuple, dictionary → list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8007">
                <a:tc>
                  <a:txBody>
                    <a:bodyPr/>
                    <a:lstStyle/>
                    <a:p>
                      <a:pPr algn="l" fontAlgn="b"/>
                      <a:r>
                        <a:rPr lang="en-IN" sz="1800" kern="1200">
                          <a:solidFill>
                            <a:srgbClr val="6600CC"/>
                          </a:solidFill>
                          <a:latin typeface="+mn-lt"/>
                          <a:ea typeface="+mn-ea"/>
                          <a:cs typeface="Vrinda" pitchFamily="34" charset="0"/>
                        </a:rPr>
                        <a:t>tuple()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IN" sz="1800" kern="1200" dirty="0">
                          <a:solidFill>
                            <a:srgbClr val="6600CC"/>
                          </a:solidFill>
                          <a:latin typeface="+mn-lt"/>
                          <a:ea typeface="+mn-ea"/>
                          <a:cs typeface="Vrinda" pitchFamily="34" charset="0"/>
                        </a:rPr>
                        <a:t>string, list → tuple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3" name="Rectangle 2"/>
          <p:cNvSpPr/>
          <p:nvPr/>
        </p:nvSpPr>
        <p:spPr>
          <a:xfrm>
            <a:off x="395536" y="1621713"/>
            <a:ext cx="8352928" cy="1951303"/>
          </a:xfrm>
          <a:prstGeom prst="rect">
            <a:avLst/>
          </a:prstGeom>
        </p:spPr>
        <p:txBody>
          <a:bodyPr wrap="square">
            <a:spAutoFit/>
          </a:bodyPr>
          <a:lstStyle/>
          <a:p>
            <a:pPr marL="514350" lvl="1" indent="-396875" defTabSz="914363">
              <a:lnSpc>
                <a:spcPct val="90000"/>
              </a:lnSpc>
              <a:buSzPct val="100000"/>
              <a:buBlip>
                <a:blip r:embed="rId3"/>
              </a:buBlip>
            </a:pPr>
            <a:endParaRPr lang="en-IN" sz="2400" dirty="0" smtClean="0">
              <a:solidFill>
                <a:srgbClr val="6600CC"/>
              </a:solidFill>
              <a:latin typeface="Vrinda" pitchFamily="34" charset="0"/>
              <a:cs typeface="Vrinda" pitchFamily="34" charset="0"/>
            </a:endParaRPr>
          </a:p>
          <a:p>
            <a:pPr marL="514350" lvl="1" indent="-396875" defTabSz="914363">
              <a:lnSpc>
                <a:spcPct val="90000"/>
              </a:lnSpc>
              <a:buSzPct val="100000"/>
              <a:buBlip>
                <a:blip r:embed="rId3"/>
              </a:buBlip>
            </a:pPr>
            <a:r>
              <a:rPr lang="en-IN" sz="2400" dirty="0" smtClean="0">
                <a:solidFill>
                  <a:srgbClr val="6600CC"/>
                </a:solidFill>
                <a:cs typeface="Vrinda" pitchFamily="34" charset="0"/>
              </a:rPr>
              <a:t>Let’s </a:t>
            </a:r>
            <a:r>
              <a:rPr lang="en-IN" sz="2400" dirty="0">
                <a:solidFill>
                  <a:srgbClr val="6600CC"/>
                </a:solidFill>
                <a:cs typeface="Vrinda" pitchFamily="34" charset="0"/>
              </a:rPr>
              <a:t>discuss some types of built-in functions</a:t>
            </a:r>
          </a:p>
          <a:p>
            <a:pPr marL="514350" lvl="1" indent="-396875" defTabSz="914363">
              <a:lnSpc>
                <a:spcPct val="90000"/>
              </a:lnSpc>
              <a:buSzPct val="100000"/>
              <a:buBlip>
                <a:blip r:embed="rId3"/>
              </a:buBlip>
            </a:pPr>
            <a:endParaRPr lang="en-IN" sz="2400" dirty="0">
              <a:solidFill>
                <a:srgbClr val="6600CC"/>
              </a:solidFill>
              <a:latin typeface="Vrinda" pitchFamily="34" charset="0"/>
              <a:cs typeface="Vrinda" pitchFamily="34" charset="0"/>
            </a:endParaRPr>
          </a:p>
          <a:p>
            <a:pPr marL="900000" lvl="1" indent="-396875" defTabSz="914363">
              <a:lnSpc>
                <a:spcPct val="90000"/>
              </a:lnSpc>
              <a:buSzPct val="120000"/>
              <a:buBlip>
                <a:blip r:embed="rId4"/>
              </a:buBlip>
            </a:pPr>
            <a:r>
              <a:rPr lang="en-IN" sz="2000" dirty="0" smtClean="0">
                <a:solidFill>
                  <a:srgbClr val="6600CC"/>
                </a:solidFill>
                <a:cs typeface="Vrinda" pitchFamily="34" charset="0"/>
              </a:rPr>
              <a:t>Type </a:t>
            </a:r>
            <a:r>
              <a:rPr lang="en-IN" sz="2000" dirty="0">
                <a:solidFill>
                  <a:srgbClr val="6600CC"/>
                </a:solidFill>
                <a:cs typeface="Vrinda" pitchFamily="34" charset="0"/>
              </a:rPr>
              <a:t>Conversion Function</a:t>
            </a:r>
          </a:p>
          <a:p>
            <a:pPr marL="900000" lvl="1" indent="-396875" defTabSz="914363">
              <a:lnSpc>
                <a:spcPct val="90000"/>
              </a:lnSpc>
              <a:buSzPct val="120000"/>
              <a:buBlip>
                <a:blip r:embed="rId4"/>
              </a:buBlip>
            </a:pPr>
            <a:endParaRPr lang="en-IN" sz="2000" dirty="0">
              <a:solidFill>
                <a:srgbClr val="6600CC"/>
              </a:solidFill>
              <a:latin typeface="Vrinda" pitchFamily="34" charset="0"/>
              <a:cs typeface="Vrinda" pitchFamily="34" charset="0"/>
            </a:endParaRPr>
          </a:p>
          <a:p>
            <a:pPr marL="800100" lvl="1" indent="-342900">
              <a:buFont typeface="Arial" panose="020B0604020202020204" pitchFamily="34" charset="0"/>
              <a:buChar char="•"/>
            </a:pPr>
            <a:endParaRPr lang="en-IN" sz="2000" dirty="0">
              <a:solidFill>
                <a:srgbClr val="6600CC"/>
              </a:solidFill>
              <a:latin typeface="Vrinda" pitchFamily="34" charset="0"/>
              <a:cs typeface="Vrinda" pitchFamily="34" charset="0"/>
            </a:endParaRPr>
          </a:p>
        </p:txBody>
      </p:sp>
      <p:sp>
        <p:nvSpPr>
          <p:cNvPr id="6" name="Title 1"/>
          <p:cNvSpPr txBox="1">
            <a:spLocks/>
          </p:cNvSpPr>
          <p:nvPr/>
        </p:nvSpPr>
        <p:spPr>
          <a:xfrm>
            <a:off x="539552" y="512776"/>
            <a:ext cx="3384376" cy="900000"/>
          </a:xfrm>
          <a:prstGeom prst="rect">
            <a:avLst/>
          </a:prstGeom>
        </p:spPr>
        <p:txBody>
          <a:bodyPr anchor="t" anchorCtr="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en-US" sz="2400" b="1" dirty="0" smtClean="0">
                <a:solidFill>
                  <a:schemeClr val="bg1"/>
                </a:solidFill>
                <a:latin typeface="Vrinda" pitchFamily="34" charset="0"/>
                <a:cs typeface="Vrinda" pitchFamily="34" charset="0"/>
              </a:rPr>
              <a:t>Functions (Contd.)</a:t>
            </a:r>
            <a:endParaRPr lang="en-US" altLang="en-US" sz="2400" b="1" dirty="0">
              <a:solidFill>
                <a:schemeClr val="bg1"/>
              </a:solidFill>
              <a:latin typeface="Vrinda" pitchFamily="34" charset="0"/>
              <a:cs typeface="Vrinda" pitchFamily="34" charset="0"/>
            </a:endParaRPr>
          </a:p>
        </p:txBody>
      </p:sp>
    </p:spTree>
    <p:extLst>
      <p:ext uri="{BB962C8B-B14F-4D97-AF65-F5344CB8AC3E}">
        <p14:creationId xmlns:p14="http://schemas.microsoft.com/office/powerpoint/2010/main" val="9324734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1848418"/>
            <a:ext cx="8352928" cy="4388894"/>
          </a:xfrm>
          <a:prstGeom prst="rect">
            <a:avLst/>
          </a:prstGeom>
        </p:spPr>
        <p:txBody>
          <a:bodyPr wrap="square">
            <a:spAutoFit/>
          </a:bodyPr>
          <a:lstStyle/>
          <a:p>
            <a:pPr marL="514350" lvl="1" indent="-396875" defTabSz="914363">
              <a:lnSpc>
                <a:spcPct val="90000"/>
              </a:lnSpc>
              <a:buSzPct val="100000"/>
              <a:buBlip>
                <a:blip r:embed="rId3"/>
              </a:buBlip>
            </a:pPr>
            <a:r>
              <a:rPr lang="en-IN" sz="2400" dirty="0" smtClean="0">
                <a:solidFill>
                  <a:srgbClr val="6600CC"/>
                </a:solidFill>
                <a:cs typeface="Vrinda" pitchFamily="34" charset="0"/>
              </a:rPr>
              <a:t>Mathematical </a:t>
            </a:r>
            <a:r>
              <a:rPr lang="en-IN" sz="2400" dirty="0">
                <a:solidFill>
                  <a:srgbClr val="6600CC"/>
                </a:solidFill>
                <a:cs typeface="Vrinda" pitchFamily="34" charset="0"/>
              </a:rPr>
              <a:t>functions</a:t>
            </a:r>
          </a:p>
          <a:p>
            <a:pPr marL="514350" lvl="1" indent="-396875" defTabSz="914363">
              <a:lnSpc>
                <a:spcPct val="90000"/>
              </a:lnSpc>
              <a:buSzPct val="100000"/>
              <a:buBlip>
                <a:blip r:embed="rId3"/>
              </a:buBlip>
            </a:pPr>
            <a:endParaRPr lang="en-IN" sz="2400" dirty="0">
              <a:solidFill>
                <a:srgbClr val="6600CC"/>
              </a:solidFill>
              <a:cs typeface="Vrinda" pitchFamily="34" charset="0"/>
            </a:endParaRPr>
          </a:p>
          <a:p>
            <a:pPr marL="900000" lvl="1" indent="-396875" defTabSz="914363">
              <a:lnSpc>
                <a:spcPct val="90000"/>
              </a:lnSpc>
              <a:buSzPct val="120000"/>
              <a:buBlip>
                <a:blip r:embed="rId4"/>
              </a:buBlip>
            </a:pPr>
            <a:r>
              <a:rPr lang="en-IN" sz="2000" dirty="0" smtClean="0">
                <a:solidFill>
                  <a:srgbClr val="6600CC"/>
                </a:solidFill>
                <a:cs typeface="Vrinda" pitchFamily="34" charset="0"/>
              </a:rPr>
              <a:t>math </a:t>
            </a:r>
            <a:r>
              <a:rPr lang="en-IN" sz="2000" dirty="0">
                <a:solidFill>
                  <a:srgbClr val="6600CC"/>
                </a:solidFill>
                <a:cs typeface="Vrinda" pitchFamily="34" charset="0"/>
              </a:rPr>
              <a:t>module – It Provides functions for specialized mathematical operations.</a:t>
            </a:r>
          </a:p>
          <a:p>
            <a:pPr marL="900000" lvl="1" indent="-396875" defTabSz="914363">
              <a:lnSpc>
                <a:spcPct val="90000"/>
              </a:lnSpc>
              <a:buSzPct val="120000"/>
              <a:buBlip>
                <a:blip r:embed="rId4"/>
              </a:buBlip>
            </a:pPr>
            <a:r>
              <a:rPr lang="en-IN" sz="2000" dirty="0">
                <a:solidFill>
                  <a:srgbClr val="6600CC"/>
                </a:solidFill>
                <a:cs typeface="Vrinda" pitchFamily="34" charset="0"/>
              </a:rPr>
              <a:t>Importing of module is required before using the module</a:t>
            </a:r>
          </a:p>
          <a:p>
            <a:endParaRPr lang="en-IN" dirty="0">
              <a:solidFill>
                <a:srgbClr val="6600CC"/>
              </a:solidFill>
              <a:cs typeface="Vrinda" pitchFamily="34" charset="0"/>
            </a:endParaRPr>
          </a:p>
          <a:p>
            <a:pPr lvl="1"/>
            <a:r>
              <a:rPr lang="en-IN" sz="2400" dirty="0">
                <a:solidFill>
                  <a:srgbClr val="6600CC"/>
                </a:solidFill>
                <a:cs typeface="Vrinda" pitchFamily="34" charset="0"/>
              </a:rPr>
              <a:t>&gt;&gt;&gt; import </a:t>
            </a:r>
            <a:r>
              <a:rPr lang="en-IN" sz="2400" dirty="0" smtClean="0">
                <a:solidFill>
                  <a:srgbClr val="6600CC"/>
                </a:solidFill>
                <a:cs typeface="Vrinda" pitchFamily="34" charset="0"/>
              </a:rPr>
              <a:t>math</a:t>
            </a:r>
          </a:p>
          <a:p>
            <a:pPr lvl="2"/>
            <a:r>
              <a:rPr lang="en-IN" sz="2000" dirty="0" smtClean="0">
                <a:solidFill>
                  <a:srgbClr val="6600CC"/>
                </a:solidFill>
                <a:cs typeface="Vrinda" pitchFamily="34" charset="0"/>
              </a:rPr>
              <a:t># </a:t>
            </a:r>
            <a:r>
              <a:rPr lang="en-IN" sz="2000" dirty="0">
                <a:solidFill>
                  <a:srgbClr val="6600CC"/>
                </a:solidFill>
                <a:cs typeface="Vrinda" pitchFamily="34" charset="0"/>
              </a:rPr>
              <a:t>Fractional number. </a:t>
            </a:r>
          </a:p>
          <a:p>
            <a:pPr lvl="2"/>
            <a:r>
              <a:rPr lang="en-IN" sz="2000" dirty="0">
                <a:solidFill>
                  <a:srgbClr val="6600CC"/>
                </a:solidFill>
                <a:cs typeface="Vrinda" pitchFamily="34" charset="0"/>
              </a:rPr>
              <a:t>n = 100.7 # </a:t>
            </a:r>
          </a:p>
          <a:p>
            <a:pPr lvl="2"/>
            <a:r>
              <a:rPr lang="en-IN" sz="2000" dirty="0">
                <a:solidFill>
                  <a:srgbClr val="6600CC"/>
                </a:solidFill>
                <a:cs typeface="Vrinda" pitchFamily="34" charset="0"/>
              </a:rPr>
              <a:t>Absolute value. </a:t>
            </a:r>
          </a:p>
          <a:p>
            <a:pPr lvl="2"/>
            <a:r>
              <a:rPr lang="en-IN" sz="2000" dirty="0">
                <a:solidFill>
                  <a:srgbClr val="6600CC"/>
                </a:solidFill>
                <a:cs typeface="Vrinda" pitchFamily="34" charset="0"/>
              </a:rPr>
              <a:t>print(</a:t>
            </a:r>
            <a:r>
              <a:rPr lang="en-IN" sz="2000" dirty="0" err="1">
                <a:solidFill>
                  <a:srgbClr val="6600CC"/>
                </a:solidFill>
                <a:cs typeface="Vrinda" pitchFamily="34" charset="0"/>
              </a:rPr>
              <a:t>math.floor</a:t>
            </a:r>
            <a:r>
              <a:rPr lang="en-IN" sz="2000" dirty="0">
                <a:solidFill>
                  <a:srgbClr val="6600CC"/>
                </a:solidFill>
                <a:cs typeface="Vrinda" pitchFamily="34" charset="0"/>
              </a:rPr>
              <a:t>(n)) </a:t>
            </a:r>
          </a:p>
          <a:p>
            <a:pPr lvl="2"/>
            <a:r>
              <a:rPr lang="en-IN" sz="2000" dirty="0">
                <a:solidFill>
                  <a:srgbClr val="6600CC"/>
                </a:solidFill>
                <a:cs typeface="Vrinda" pitchFamily="34" charset="0"/>
              </a:rPr>
              <a:t>print(</a:t>
            </a:r>
            <a:r>
              <a:rPr lang="en-IN" sz="2000" dirty="0" err="1">
                <a:solidFill>
                  <a:srgbClr val="6600CC"/>
                </a:solidFill>
                <a:cs typeface="Vrinda" pitchFamily="34" charset="0"/>
              </a:rPr>
              <a:t>math.ceil</a:t>
            </a:r>
            <a:r>
              <a:rPr lang="en-IN" sz="2000" dirty="0">
                <a:solidFill>
                  <a:srgbClr val="6600CC"/>
                </a:solidFill>
                <a:cs typeface="Vrinda" pitchFamily="34" charset="0"/>
              </a:rPr>
              <a:t>(n)) </a:t>
            </a:r>
            <a:endParaRPr lang="en-IN" sz="2000" dirty="0" smtClean="0">
              <a:solidFill>
                <a:srgbClr val="6600CC"/>
              </a:solidFill>
              <a:cs typeface="Vrinda" pitchFamily="34" charset="0"/>
            </a:endParaRPr>
          </a:p>
          <a:p>
            <a:endParaRPr lang="en-IN" sz="1600" dirty="0" smtClean="0">
              <a:solidFill>
                <a:srgbClr val="6600CC"/>
              </a:solidFill>
              <a:cs typeface="Vrinda" pitchFamily="34" charset="0"/>
            </a:endParaRPr>
          </a:p>
          <a:p>
            <a:pPr lvl="1"/>
            <a:r>
              <a:rPr lang="en-IN" sz="2400" dirty="0" smtClean="0">
                <a:solidFill>
                  <a:srgbClr val="6600CC"/>
                </a:solidFill>
                <a:cs typeface="Vrinda" pitchFamily="34" charset="0"/>
              </a:rPr>
              <a:t>Output </a:t>
            </a:r>
            <a:r>
              <a:rPr lang="en-IN" sz="2400" dirty="0">
                <a:solidFill>
                  <a:srgbClr val="6600CC"/>
                </a:solidFill>
                <a:cs typeface="Vrinda" pitchFamily="34" charset="0"/>
              </a:rPr>
              <a:t>100 101</a:t>
            </a:r>
          </a:p>
        </p:txBody>
      </p:sp>
      <p:sp>
        <p:nvSpPr>
          <p:cNvPr id="4" name="Title 1"/>
          <p:cNvSpPr txBox="1">
            <a:spLocks/>
          </p:cNvSpPr>
          <p:nvPr/>
        </p:nvSpPr>
        <p:spPr>
          <a:xfrm>
            <a:off x="539552" y="512776"/>
            <a:ext cx="3384376" cy="900000"/>
          </a:xfrm>
          <a:prstGeom prst="rect">
            <a:avLst/>
          </a:prstGeom>
        </p:spPr>
        <p:txBody>
          <a:bodyPr anchor="t" anchorCtr="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en-US" sz="2400" b="1" dirty="0" smtClean="0">
                <a:solidFill>
                  <a:schemeClr val="bg1"/>
                </a:solidFill>
                <a:latin typeface="Vrinda" pitchFamily="34" charset="0"/>
                <a:cs typeface="Vrinda" pitchFamily="34" charset="0"/>
              </a:rPr>
              <a:t>Functions (Contd.)</a:t>
            </a:r>
            <a:endParaRPr lang="en-US" altLang="en-US" sz="2400" b="1" dirty="0">
              <a:solidFill>
                <a:schemeClr val="bg1"/>
              </a:solidFill>
              <a:latin typeface="Vrinda" pitchFamily="34" charset="0"/>
              <a:cs typeface="Vrinda" pitchFamily="34" charset="0"/>
            </a:endParaRPr>
          </a:p>
        </p:txBody>
      </p:sp>
    </p:spTree>
    <p:extLst>
      <p:ext uri="{BB962C8B-B14F-4D97-AF65-F5344CB8AC3E}">
        <p14:creationId xmlns:p14="http://schemas.microsoft.com/office/powerpoint/2010/main" val="28896213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40000" y="540000"/>
            <a:ext cx="3960000" cy="900000"/>
          </a:xfrm>
        </p:spPr>
        <p:txBody>
          <a:bodyPr anchor="t" anchorCtr="0">
            <a:normAutofit/>
          </a:bodyPr>
          <a:lstStyle/>
          <a:p>
            <a:pPr algn="l"/>
            <a:r>
              <a:rPr lang="en-IN" sz="2400" b="1" dirty="0" smtClean="0">
                <a:solidFill>
                  <a:schemeClr val="bg1"/>
                </a:solidFill>
                <a:latin typeface="Vrinda" pitchFamily="34" charset="0"/>
                <a:cs typeface="Vrinda" pitchFamily="34" charset="0"/>
              </a:rPr>
              <a:t>Just a Minute</a:t>
            </a:r>
            <a:endParaRPr lang="en-US" sz="2400" b="1" dirty="0">
              <a:solidFill>
                <a:schemeClr val="bg1"/>
              </a:solidFill>
              <a:latin typeface="Vrinda" pitchFamily="34" charset="0"/>
              <a:cs typeface="Vrinda" pitchFamily="34" charset="0"/>
            </a:endParaRPr>
          </a:p>
        </p:txBody>
      </p:sp>
      <p:pic>
        <p:nvPicPr>
          <p:cNvPr id="7"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8700" t="8754" r="4699" b="9314"/>
          <a:stretch/>
        </p:blipFill>
        <p:spPr>
          <a:xfrm>
            <a:off x="683568" y="1772816"/>
            <a:ext cx="7918704" cy="4343400"/>
          </a:xfrm>
        </p:spPr>
      </p:pic>
      <p:sp>
        <p:nvSpPr>
          <p:cNvPr id="8" name="Oval Callout 7"/>
          <p:cNvSpPr/>
          <p:nvPr/>
        </p:nvSpPr>
        <p:spPr>
          <a:xfrm flipH="1">
            <a:off x="1043608" y="2636912"/>
            <a:ext cx="4752528" cy="2160239"/>
          </a:xfrm>
          <a:prstGeom prst="wedgeEllipseCallout">
            <a:avLst>
              <a:gd name="adj1" fmla="val -63521"/>
              <a:gd name="adj2" fmla="val 32901"/>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600" dirty="0"/>
          </a:p>
        </p:txBody>
      </p:sp>
      <p:sp>
        <p:nvSpPr>
          <p:cNvPr id="2" name="TextBox 1"/>
          <p:cNvSpPr txBox="1"/>
          <p:nvPr/>
        </p:nvSpPr>
        <p:spPr>
          <a:xfrm>
            <a:off x="1547664" y="3068960"/>
            <a:ext cx="3744416" cy="1200329"/>
          </a:xfrm>
          <a:prstGeom prst="rect">
            <a:avLst/>
          </a:prstGeom>
          <a:noFill/>
        </p:spPr>
        <p:txBody>
          <a:bodyPr wrap="square" rtlCol="0">
            <a:spAutoFit/>
          </a:bodyPr>
          <a:lstStyle/>
          <a:p>
            <a:r>
              <a:rPr lang="en-IN" dirty="0">
                <a:solidFill>
                  <a:schemeClr val="bg1"/>
                </a:solidFill>
              </a:rPr>
              <a:t>Function blocks begin with the keyword --------------followed by the function name and parentheses ( ( ) ).</a:t>
            </a:r>
            <a:endParaRPr lang="en-US" dirty="0">
              <a:solidFill>
                <a:schemeClr val="bg1"/>
              </a:solidFill>
            </a:endParaRPr>
          </a:p>
          <a:p>
            <a:endParaRPr lang="en-IN" dirty="0" smtClean="0">
              <a:solidFill>
                <a:schemeClr val="bg1"/>
              </a:solidFill>
            </a:endParaRPr>
          </a:p>
        </p:txBody>
      </p:sp>
    </p:spTree>
    <p:extLst>
      <p:ext uri="{BB962C8B-B14F-4D97-AF65-F5344CB8AC3E}">
        <p14:creationId xmlns:p14="http://schemas.microsoft.com/office/powerpoint/2010/main" val="15452003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40000" y="540000"/>
            <a:ext cx="3960000" cy="900000"/>
          </a:xfrm>
        </p:spPr>
        <p:txBody>
          <a:bodyPr anchor="t" anchorCtr="0">
            <a:normAutofit/>
          </a:bodyPr>
          <a:lstStyle/>
          <a:p>
            <a:pPr algn="l"/>
            <a:r>
              <a:rPr lang="en-IN" sz="2400" b="1" dirty="0" smtClean="0">
                <a:solidFill>
                  <a:schemeClr val="bg1"/>
                </a:solidFill>
                <a:latin typeface="Vrinda" pitchFamily="34" charset="0"/>
                <a:cs typeface="Vrinda" pitchFamily="34" charset="0"/>
              </a:rPr>
              <a:t>Just a Minute</a:t>
            </a:r>
            <a:endParaRPr lang="en-US" sz="2400" b="1" dirty="0">
              <a:solidFill>
                <a:schemeClr val="bg1"/>
              </a:solidFill>
              <a:latin typeface="Vrinda" pitchFamily="34" charset="0"/>
              <a:cs typeface="Vrinda" pitchFamily="34" charset="0"/>
            </a:endParaRPr>
          </a:p>
        </p:txBody>
      </p:sp>
      <p:pic>
        <p:nvPicPr>
          <p:cNvPr id="7"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8700" t="8754" r="4699" b="9314"/>
          <a:stretch/>
        </p:blipFill>
        <p:spPr>
          <a:xfrm>
            <a:off x="683568" y="1772816"/>
            <a:ext cx="7918704" cy="4343400"/>
          </a:xfrm>
        </p:spPr>
      </p:pic>
      <p:sp>
        <p:nvSpPr>
          <p:cNvPr id="8" name="Oval Callout 7"/>
          <p:cNvSpPr/>
          <p:nvPr/>
        </p:nvSpPr>
        <p:spPr>
          <a:xfrm flipH="1">
            <a:off x="1043608" y="2636912"/>
            <a:ext cx="4752528" cy="2160239"/>
          </a:xfrm>
          <a:prstGeom prst="wedgeEllipseCallout">
            <a:avLst>
              <a:gd name="adj1" fmla="val -63521"/>
              <a:gd name="adj2" fmla="val 32901"/>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600" dirty="0"/>
          </a:p>
        </p:txBody>
      </p:sp>
      <p:sp>
        <p:nvSpPr>
          <p:cNvPr id="2" name="TextBox 1"/>
          <p:cNvSpPr txBox="1"/>
          <p:nvPr/>
        </p:nvSpPr>
        <p:spPr>
          <a:xfrm>
            <a:off x="1547664" y="3068960"/>
            <a:ext cx="3744416" cy="1200329"/>
          </a:xfrm>
          <a:prstGeom prst="rect">
            <a:avLst/>
          </a:prstGeom>
          <a:noFill/>
        </p:spPr>
        <p:txBody>
          <a:bodyPr wrap="square" rtlCol="0">
            <a:spAutoFit/>
          </a:bodyPr>
          <a:lstStyle/>
          <a:p>
            <a:r>
              <a:rPr lang="en-IN" dirty="0">
                <a:solidFill>
                  <a:schemeClr val="bg1"/>
                </a:solidFill>
              </a:rPr>
              <a:t>Function blocks begin with the keyword --------------followed by the function name and parentheses ( ( ) ).</a:t>
            </a:r>
            <a:endParaRPr lang="en-US" dirty="0">
              <a:solidFill>
                <a:schemeClr val="bg1"/>
              </a:solidFill>
            </a:endParaRPr>
          </a:p>
          <a:p>
            <a:endParaRPr lang="en-IN" dirty="0" smtClean="0">
              <a:solidFill>
                <a:schemeClr val="bg1"/>
              </a:solidFill>
            </a:endParaRPr>
          </a:p>
        </p:txBody>
      </p:sp>
      <p:grpSp>
        <p:nvGrpSpPr>
          <p:cNvPr id="9" name="Group 8"/>
          <p:cNvGrpSpPr/>
          <p:nvPr/>
        </p:nvGrpSpPr>
        <p:grpSpPr>
          <a:xfrm>
            <a:off x="3013578" y="5019607"/>
            <a:ext cx="3946773" cy="977946"/>
            <a:chOff x="304808" y="5638800"/>
            <a:chExt cx="2488567" cy="914400"/>
          </a:xfrm>
        </p:grpSpPr>
        <p:grpSp>
          <p:nvGrpSpPr>
            <p:cNvPr id="10" name="Group 9"/>
            <p:cNvGrpSpPr/>
            <p:nvPr/>
          </p:nvGrpSpPr>
          <p:grpSpPr>
            <a:xfrm>
              <a:off x="304808" y="5638800"/>
              <a:ext cx="2488567" cy="914400"/>
              <a:chOff x="6019800" y="1143000"/>
              <a:chExt cx="585545" cy="533400"/>
            </a:xfrm>
          </p:grpSpPr>
          <p:sp>
            <p:nvSpPr>
              <p:cNvPr id="13" name="Oval 12"/>
              <p:cNvSpPr/>
              <p:nvPr/>
            </p:nvSpPr>
            <p:spPr>
              <a:xfrm>
                <a:off x="6019800" y="1143000"/>
                <a:ext cx="457200" cy="5334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14" name="Oval 13"/>
              <p:cNvSpPr/>
              <p:nvPr/>
            </p:nvSpPr>
            <p:spPr>
              <a:xfrm>
                <a:off x="6220973" y="1267686"/>
                <a:ext cx="384372" cy="408714"/>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solidFill>
                    <a:schemeClr val="bg1"/>
                  </a:solidFill>
                </a:endParaRPr>
              </a:p>
            </p:txBody>
          </p:sp>
        </p:grpSp>
        <p:sp>
          <p:nvSpPr>
            <p:cNvPr id="11" name="Rectangle 10"/>
            <p:cNvSpPr/>
            <p:nvPr/>
          </p:nvSpPr>
          <p:spPr>
            <a:xfrm>
              <a:off x="1372689" y="5963799"/>
              <a:ext cx="1420681" cy="316555"/>
            </a:xfrm>
            <a:prstGeom prst="rect">
              <a:avLst/>
            </a:prstGeom>
            <a:ln>
              <a:noFill/>
            </a:ln>
            <a:effectLst>
              <a:glow rad="63500">
                <a:schemeClr val="accent3">
                  <a:satMod val="175000"/>
                  <a:alpha val="40000"/>
                </a:schemeClr>
              </a:glow>
            </a:effectLst>
          </p:spPr>
          <p:txBody>
            <a:bodyPr wrap="square">
              <a:spAutoFit/>
            </a:bodyPr>
            <a:lstStyle/>
            <a:p>
              <a:pPr>
                <a:defRPr/>
              </a:pPr>
              <a:r>
                <a:rPr lang="en-US" sz="1600" dirty="0" err="1" smtClean="0">
                  <a:solidFill>
                    <a:schemeClr val="bg1"/>
                  </a:solidFill>
                  <a:latin typeface="+mn-lt"/>
                  <a:cs typeface="Arial" charset="0"/>
                </a:rPr>
                <a:t>def</a:t>
              </a:r>
              <a:endParaRPr lang="en-US" sz="1600" dirty="0">
                <a:solidFill>
                  <a:schemeClr val="bg1"/>
                </a:solidFill>
                <a:latin typeface="+mn-lt"/>
                <a:cs typeface="Arial" charset="0"/>
              </a:endParaRPr>
            </a:p>
          </p:txBody>
        </p:sp>
        <p:sp>
          <p:nvSpPr>
            <p:cNvPr id="12" name="Rectangle 11"/>
            <p:cNvSpPr/>
            <p:nvPr/>
          </p:nvSpPr>
          <p:spPr>
            <a:xfrm>
              <a:off x="588818" y="5963799"/>
              <a:ext cx="1287878" cy="338554"/>
            </a:xfrm>
            <a:prstGeom prst="rect">
              <a:avLst/>
            </a:prstGeom>
            <a:ln>
              <a:noFill/>
            </a:ln>
            <a:effectLst>
              <a:glow rad="63500">
                <a:schemeClr val="accent3">
                  <a:satMod val="175000"/>
                  <a:alpha val="40000"/>
                </a:schemeClr>
              </a:glow>
            </a:effectLst>
          </p:spPr>
          <p:txBody>
            <a:bodyPr wrap="square">
              <a:spAutoFit/>
            </a:bodyPr>
            <a:lstStyle/>
            <a:p>
              <a:pPr>
                <a:defRPr/>
              </a:pPr>
              <a:r>
                <a:rPr lang="en-US" sz="1600" dirty="0" smtClean="0">
                  <a:solidFill>
                    <a:schemeClr val="bg1"/>
                  </a:solidFill>
                  <a:latin typeface="+mn-lt"/>
                  <a:cs typeface="Arial" charset="0"/>
                </a:rPr>
                <a:t>Answer:</a:t>
              </a:r>
              <a:endParaRPr lang="en-US" sz="1600" dirty="0">
                <a:solidFill>
                  <a:schemeClr val="bg1"/>
                </a:solidFill>
                <a:latin typeface="+mn-lt"/>
              </a:endParaRPr>
            </a:p>
          </p:txBody>
        </p:sp>
      </p:grpSp>
    </p:spTree>
    <p:extLst>
      <p:ext uri="{BB962C8B-B14F-4D97-AF65-F5344CB8AC3E}">
        <p14:creationId xmlns:p14="http://schemas.microsoft.com/office/powerpoint/2010/main" val="34800387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720000" y="1800000"/>
            <a:ext cx="7920000" cy="4320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IN" sz="1600" dirty="0" smtClean="0">
              <a:solidFill>
                <a:srgbClr val="6600CC"/>
              </a:solidFill>
              <a:latin typeface="Vrinda" pitchFamily="34" charset="0"/>
              <a:cs typeface="Vrinda" pitchFamily="34" charset="0"/>
            </a:endParaRPr>
          </a:p>
        </p:txBody>
      </p:sp>
      <p:sp>
        <p:nvSpPr>
          <p:cNvPr id="6" name="Title 1"/>
          <p:cNvSpPr>
            <a:spLocks noGrp="1"/>
          </p:cNvSpPr>
          <p:nvPr>
            <p:ph type="title"/>
          </p:nvPr>
        </p:nvSpPr>
        <p:spPr>
          <a:xfrm>
            <a:off x="540000" y="540000"/>
            <a:ext cx="4140000" cy="900000"/>
          </a:xfrm>
        </p:spPr>
        <p:txBody>
          <a:bodyPr anchor="t" anchorCtr="0">
            <a:normAutofit/>
          </a:bodyPr>
          <a:lstStyle/>
          <a:p>
            <a:pPr algn="l"/>
            <a:r>
              <a:rPr lang="en-US" sz="2400" b="1" dirty="0" smtClean="0">
                <a:solidFill>
                  <a:schemeClr val="bg1"/>
                </a:solidFill>
                <a:latin typeface="Vrinda" pitchFamily="34" charset="0"/>
                <a:cs typeface="Vrinda" pitchFamily="34" charset="0"/>
              </a:rPr>
              <a:t>Activity</a:t>
            </a:r>
            <a:endParaRPr lang="en-US" sz="2400" b="1" dirty="0">
              <a:solidFill>
                <a:schemeClr val="bg1"/>
              </a:solidFill>
              <a:latin typeface="Vrinda" pitchFamily="34" charset="0"/>
              <a:cs typeface="Vrinda" pitchFamily="34" charset="0"/>
            </a:endParaRPr>
          </a:p>
        </p:txBody>
      </p:sp>
      <p:sp>
        <p:nvSpPr>
          <p:cNvPr id="2" name="Rectangle 1"/>
          <p:cNvSpPr/>
          <p:nvPr/>
        </p:nvSpPr>
        <p:spPr>
          <a:xfrm>
            <a:off x="588704" y="1744674"/>
            <a:ext cx="7848872" cy="487506"/>
          </a:xfrm>
          <a:prstGeom prst="rect">
            <a:avLst/>
          </a:prstGeom>
        </p:spPr>
        <p:txBody>
          <a:bodyPr wrap="square">
            <a:spAutoFit/>
          </a:bodyPr>
          <a:lstStyle/>
          <a:p>
            <a:pPr>
              <a:lnSpc>
                <a:spcPct val="107000"/>
              </a:lnSpc>
              <a:spcAft>
                <a:spcPts val="800"/>
              </a:spcAft>
            </a:pPr>
            <a:r>
              <a:rPr lang="en-US" sz="2400" b="1" dirty="0" smtClean="0">
                <a:solidFill>
                  <a:srgbClr val="9900FF"/>
                </a:solidFill>
                <a:ea typeface="Calibri" panose="020F0502020204030204" pitchFamily="34" charset="0"/>
                <a:cs typeface="Vrinda" panose="020B0502040204020203" pitchFamily="34" charset="0"/>
              </a:rPr>
              <a:t>Activity : Function in Python</a:t>
            </a:r>
            <a:endParaRPr lang="en-US" sz="2400" b="1" dirty="0">
              <a:solidFill>
                <a:srgbClr val="9900FF"/>
              </a:solidFill>
              <a:effectLst/>
              <a:ea typeface="Calibri" panose="020F0502020204030204" pitchFamily="34" charset="0"/>
              <a:cs typeface="Vrinda" panose="020B0502040204020203" pitchFamily="34" charset="0"/>
            </a:endParaRPr>
          </a:p>
        </p:txBody>
      </p:sp>
      <p:sp>
        <p:nvSpPr>
          <p:cNvPr id="3" name="Rectangle 1"/>
          <p:cNvSpPr>
            <a:spLocks noChangeArrowheads="1"/>
          </p:cNvSpPr>
          <p:nvPr/>
        </p:nvSpPr>
        <p:spPr bwMode="auto">
          <a:xfrm>
            <a:off x="755576" y="2315195"/>
            <a:ext cx="7848872" cy="27699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smtClean="0">
                <a:ln>
                  <a:noFill/>
                </a:ln>
                <a:solidFill>
                  <a:srgbClr val="9900FF"/>
                </a:solidFill>
                <a:effectLst/>
                <a:latin typeface="+mj-lt"/>
                <a:ea typeface="Calibri" panose="020F0502020204030204" pitchFamily="34" charset="0"/>
                <a:cs typeface="Times New Roman" panose="02020603050405020304" pitchFamily="18" charset="0"/>
              </a:rPr>
              <a:t>Problem Statement: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chemeClr val="tx1"/>
              </a:solidFill>
              <a:effectLst/>
            </a:endParaRPr>
          </a:p>
          <a:p>
            <a:r>
              <a:rPr lang="en-US" sz="2000" dirty="0">
                <a:solidFill>
                  <a:srgbClr val="9900FF"/>
                </a:solidFill>
              </a:rPr>
              <a:t>Write a function called chop that takes a list and modifies it, removing the first and last elements, and returns None. </a:t>
            </a:r>
          </a:p>
          <a:p>
            <a:endParaRPr lang="en-US" sz="2000" dirty="0" smtClean="0">
              <a:solidFill>
                <a:srgbClr val="9900FF"/>
              </a:solidFill>
            </a:endParaRPr>
          </a:p>
          <a:p>
            <a:r>
              <a:rPr lang="en-US" sz="2000" dirty="0" smtClean="0">
                <a:solidFill>
                  <a:srgbClr val="9900FF"/>
                </a:solidFill>
              </a:rPr>
              <a:t>Then </a:t>
            </a:r>
            <a:r>
              <a:rPr lang="en-US" sz="2000" dirty="0">
                <a:solidFill>
                  <a:srgbClr val="9900FF"/>
                </a:solidFill>
              </a:rPr>
              <a:t>write a function called middle that takes a list and returns a new list that contains all but the first and last elements</a:t>
            </a:r>
            <a:r>
              <a:rPr lang="en-US" sz="2000" dirty="0" smtClean="0">
                <a:solidFill>
                  <a:srgbClr val="9900FF"/>
                </a:solidFill>
              </a:rPr>
              <a:t>.</a:t>
            </a:r>
          </a:p>
          <a:p>
            <a:endParaRPr lang="en-US" sz="1600" dirty="0"/>
          </a:p>
          <a:p>
            <a:endParaRPr lang="en-US" sz="1600" dirty="0"/>
          </a:p>
        </p:txBody>
      </p:sp>
    </p:spTree>
    <p:extLst>
      <p:ext uri="{BB962C8B-B14F-4D97-AF65-F5344CB8AC3E}">
        <p14:creationId xmlns:p14="http://schemas.microsoft.com/office/powerpoint/2010/main" val="7995676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000" y="548680"/>
            <a:ext cx="3960000" cy="900000"/>
          </a:xfrm>
        </p:spPr>
        <p:txBody>
          <a:bodyPr anchor="t" anchorCtr="0">
            <a:normAutofit/>
          </a:bodyPr>
          <a:lstStyle/>
          <a:p>
            <a:pPr algn="l"/>
            <a:r>
              <a:rPr lang="en-US" sz="2400" b="1" dirty="0">
                <a:solidFill>
                  <a:schemeClr val="bg1"/>
                </a:solidFill>
                <a:latin typeface="Vrinda" pitchFamily="34" charset="0"/>
                <a:cs typeface="Vrinda" pitchFamily="34" charset="0"/>
              </a:rPr>
              <a:t>Objectives</a:t>
            </a:r>
          </a:p>
        </p:txBody>
      </p:sp>
      <p:sp>
        <p:nvSpPr>
          <p:cNvPr id="4" name="Content Placeholder 2"/>
          <p:cNvSpPr txBox="1">
            <a:spLocks/>
          </p:cNvSpPr>
          <p:nvPr/>
        </p:nvSpPr>
        <p:spPr>
          <a:xfrm>
            <a:off x="395536" y="1628800"/>
            <a:ext cx="8352928" cy="46805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1" indent="-396875" defTabSz="914363">
              <a:lnSpc>
                <a:spcPct val="90000"/>
              </a:lnSpc>
              <a:buSzPct val="100000"/>
              <a:buBlip>
                <a:blip r:embed="rId3"/>
              </a:buBlip>
            </a:pPr>
            <a:endParaRPr lang="en-IN" sz="2000" dirty="0" smtClean="0">
              <a:solidFill>
                <a:srgbClr val="6600CC"/>
              </a:solidFill>
              <a:latin typeface="Vrinda" pitchFamily="34" charset="0"/>
              <a:cs typeface="Vrinda" pitchFamily="34" charset="0"/>
            </a:endParaRPr>
          </a:p>
          <a:p>
            <a:pPr marL="514350" lvl="1" indent="-396875" defTabSz="914363">
              <a:lnSpc>
                <a:spcPct val="90000"/>
              </a:lnSpc>
              <a:buSzPct val="100000"/>
              <a:buBlip>
                <a:blip r:embed="rId3"/>
              </a:buBlip>
            </a:pPr>
            <a:r>
              <a:rPr lang="en-IN" sz="2400" dirty="0" smtClean="0">
                <a:solidFill>
                  <a:srgbClr val="6600CC"/>
                </a:solidFill>
                <a:cs typeface="Vrinda" pitchFamily="34" charset="0"/>
              </a:rPr>
              <a:t>In </a:t>
            </a:r>
            <a:r>
              <a:rPr lang="en-IN" sz="2400" dirty="0">
                <a:solidFill>
                  <a:srgbClr val="6600CC"/>
                </a:solidFill>
                <a:cs typeface="Vrinda" pitchFamily="34" charset="0"/>
              </a:rPr>
              <a:t>this session, you will learn </a:t>
            </a:r>
            <a:r>
              <a:rPr lang="en-IN" sz="2400" dirty="0" smtClean="0">
                <a:solidFill>
                  <a:srgbClr val="6600CC"/>
                </a:solidFill>
                <a:cs typeface="Vrinda" pitchFamily="34" charset="0"/>
              </a:rPr>
              <a:t>to implement</a:t>
            </a:r>
            <a:r>
              <a:rPr lang="en-IN" sz="2000" dirty="0" smtClean="0">
                <a:solidFill>
                  <a:srgbClr val="6600CC"/>
                </a:solidFill>
                <a:latin typeface="Vrinda" pitchFamily="34" charset="0"/>
                <a:cs typeface="Vrinda" pitchFamily="34" charset="0"/>
              </a:rPr>
              <a:t>:</a:t>
            </a:r>
            <a:endParaRPr lang="en-IN" sz="2000" dirty="0">
              <a:solidFill>
                <a:srgbClr val="6600CC"/>
              </a:solidFill>
              <a:latin typeface="Vrinda" pitchFamily="34" charset="0"/>
              <a:cs typeface="Vrinda" pitchFamily="34" charset="0"/>
            </a:endParaRPr>
          </a:p>
          <a:p>
            <a:pPr marL="503125" lvl="1" indent="0" defTabSz="365760">
              <a:lnSpc>
                <a:spcPct val="90000"/>
              </a:lnSpc>
              <a:buSzPct val="120000"/>
              <a:buNone/>
            </a:pPr>
            <a:endParaRPr lang="en-IN" sz="2000" dirty="0" smtClean="0">
              <a:solidFill>
                <a:srgbClr val="6600CC"/>
              </a:solidFill>
              <a:latin typeface="Vrinda" pitchFamily="34" charset="0"/>
              <a:cs typeface="Vrinda" pitchFamily="34" charset="0"/>
            </a:endParaRPr>
          </a:p>
          <a:p>
            <a:pPr marL="900000" lvl="1" indent="-396875" defTabSz="365760">
              <a:lnSpc>
                <a:spcPct val="90000"/>
              </a:lnSpc>
              <a:buSzPct val="120000"/>
              <a:buBlip>
                <a:blip r:embed="rId4"/>
              </a:buBlip>
            </a:pPr>
            <a:r>
              <a:rPr lang="en-IN" sz="2000" dirty="0" smtClean="0">
                <a:solidFill>
                  <a:srgbClr val="6600CC"/>
                </a:solidFill>
                <a:cs typeface="Vrinda" pitchFamily="34" charset="0"/>
              </a:rPr>
              <a:t>Conditional </a:t>
            </a:r>
            <a:r>
              <a:rPr lang="en-IN" sz="2000" dirty="0" smtClean="0">
                <a:solidFill>
                  <a:srgbClr val="6600CC"/>
                </a:solidFill>
                <a:cs typeface="Vrinda" pitchFamily="34" charset="0"/>
              </a:rPr>
              <a:t>execution.</a:t>
            </a:r>
            <a:endParaRPr lang="en-IN" sz="2000" dirty="0">
              <a:solidFill>
                <a:srgbClr val="6600CC"/>
              </a:solidFill>
              <a:cs typeface="Vrinda" pitchFamily="34" charset="0"/>
            </a:endParaRPr>
          </a:p>
          <a:p>
            <a:pPr marL="900000" lvl="1" indent="-396875" defTabSz="365760">
              <a:lnSpc>
                <a:spcPct val="90000"/>
              </a:lnSpc>
              <a:buSzPct val="120000"/>
              <a:buBlip>
                <a:blip r:embed="rId4"/>
              </a:buBlip>
            </a:pPr>
            <a:r>
              <a:rPr lang="en-IN" sz="2000" dirty="0">
                <a:solidFill>
                  <a:srgbClr val="6600CC"/>
                </a:solidFill>
                <a:cs typeface="Vrinda" pitchFamily="34" charset="0"/>
              </a:rPr>
              <a:t>Chained and </a:t>
            </a:r>
            <a:r>
              <a:rPr lang="en-IN" sz="2000" dirty="0" smtClean="0">
                <a:solidFill>
                  <a:srgbClr val="6600CC"/>
                </a:solidFill>
                <a:cs typeface="Vrinda" pitchFamily="34" charset="0"/>
              </a:rPr>
              <a:t>nested </a:t>
            </a:r>
            <a:r>
              <a:rPr lang="en-IN" sz="2000" dirty="0" smtClean="0">
                <a:solidFill>
                  <a:srgbClr val="6600CC"/>
                </a:solidFill>
                <a:cs typeface="Vrinda" pitchFamily="34" charset="0"/>
              </a:rPr>
              <a:t>conditions.</a:t>
            </a:r>
            <a:endParaRPr lang="en-IN" sz="2000" dirty="0">
              <a:solidFill>
                <a:srgbClr val="6600CC"/>
              </a:solidFill>
              <a:cs typeface="Vrinda" pitchFamily="34" charset="0"/>
            </a:endParaRPr>
          </a:p>
          <a:p>
            <a:pPr marL="900000" lvl="1" indent="-396875" defTabSz="365760">
              <a:lnSpc>
                <a:spcPct val="90000"/>
              </a:lnSpc>
              <a:buSzPct val="120000"/>
              <a:buBlip>
                <a:blip r:embed="rId4"/>
              </a:buBlip>
            </a:pPr>
            <a:r>
              <a:rPr lang="en-IN" sz="2000" dirty="0">
                <a:solidFill>
                  <a:srgbClr val="6600CC"/>
                </a:solidFill>
                <a:cs typeface="Vrinda" pitchFamily="34" charset="0"/>
              </a:rPr>
              <a:t>Logical </a:t>
            </a:r>
            <a:r>
              <a:rPr lang="en-IN" sz="2000" dirty="0" smtClean="0">
                <a:solidFill>
                  <a:srgbClr val="6600CC"/>
                </a:solidFill>
                <a:cs typeface="Vrinda" pitchFamily="34" charset="0"/>
              </a:rPr>
              <a:t>expressions.</a:t>
            </a:r>
            <a:endParaRPr lang="en-IN" sz="2000" dirty="0" smtClean="0">
              <a:solidFill>
                <a:srgbClr val="6600CC"/>
              </a:solidFill>
              <a:cs typeface="Vrinda" pitchFamily="34" charset="0"/>
            </a:endParaRPr>
          </a:p>
          <a:p>
            <a:pPr marL="900000" lvl="1" indent="-396875" defTabSz="365760">
              <a:lnSpc>
                <a:spcPct val="90000"/>
              </a:lnSpc>
              <a:buSzPct val="120000"/>
              <a:buBlip>
                <a:blip r:embed="rId4"/>
              </a:buBlip>
            </a:pPr>
            <a:r>
              <a:rPr lang="en-IN" sz="2000" dirty="0" smtClean="0">
                <a:solidFill>
                  <a:srgbClr val="6600CC"/>
                </a:solidFill>
                <a:cs typeface="Vrinda" pitchFamily="34" charset="0"/>
              </a:rPr>
              <a:t>Functions.</a:t>
            </a:r>
            <a:endParaRPr lang="en-IN" sz="2000" dirty="0">
              <a:solidFill>
                <a:srgbClr val="6600CC"/>
              </a:solidFill>
              <a:cs typeface="Vrinda" pitchFamily="34" charset="0"/>
            </a:endParaRPr>
          </a:p>
        </p:txBody>
      </p:sp>
    </p:spTree>
    <p:extLst>
      <p:ext uri="{BB962C8B-B14F-4D97-AF65-F5344CB8AC3E}">
        <p14:creationId xmlns:p14="http://schemas.microsoft.com/office/powerpoint/2010/main" val="26424962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0000" y="1799999"/>
            <a:ext cx="7920000" cy="2117503"/>
          </a:xfrm>
          <a:prstGeom prst="rect">
            <a:avLst/>
          </a:prstGeom>
        </p:spPr>
        <p:txBody>
          <a:bodyPr wrap="square">
            <a:spAutoFit/>
          </a:bodyPr>
          <a:lstStyle/>
          <a:p>
            <a:pPr marL="514350" lvl="1" indent="-396875" defTabSz="914363">
              <a:lnSpc>
                <a:spcPct val="90000"/>
              </a:lnSpc>
              <a:spcBef>
                <a:spcPct val="20000"/>
              </a:spcBef>
              <a:buSzPct val="100000"/>
              <a:buFont typeface="Wingdings" panose="05000000000000000000" pitchFamily="2" charset="2"/>
              <a:buChar char="q"/>
            </a:pPr>
            <a:r>
              <a:rPr lang="en-IN" sz="2400" dirty="0">
                <a:solidFill>
                  <a:srgbClr val="6600CC"/>
                </a:solidFill>
                <a:cs typeface="Vrinda" pitchFamily="34" charset="0"/>
              </a:rPr>
              <a:t>In this </a:t>
            </a:r>
            <a:r>
              <a:rPr lang="en-IN" sz="2400" dirty="0" smtClean="0">
                <a:solidFill>
                  <a:srgbClr val="6600CC"/>
                </a:solidFill>
                <a:cs typeface="Vrinda" pitchFamily="34" charset="0"/>
              </a:rPr>
              <a:t>session, </a:t>
            </a:r>
            <a:r>
              <a:rPr lang="en-IN" sz="2400" dirty="0">
                <a:solidFill>
                  <a:srgbClr val="6600CC"/>
                </a:solidFill>
                <a:cs typeface="Vrinda" pitchFamily="34" charset="0"/>
              </a:rPr>
              <a:t>you learned </a:t>
            </a:r>
            <a:r>
              <a:rPr lang="en-IN" sz="2400" dirty="0" smtClean="0">
                <a:solidFill>
                  <a:srgbClr val="6600CC"/>
                </a:solidFill>
                <a:cs typeface="Vrinda" pitchFamily="34" charset="0"/>
              </a:rPr>
              <a:t>to implement:</a:t>
            </a:r>
          </a:p>
          <a:p>
            <a:pPr marL="900000" lvl="1" indent="-396875" defTabSz="365760">
              <a:lnSpc>
                <a:spcPct val="90000"/>
              </a:lnSpc>
              <a:buSzPct val="120000"/>
              <a:buFont typeface="Wingdings" panose="05000000000000000000" pitchFamily="2" charset="2"/>
              <a:buChar char="q"/>
            </a:pPr>
            <a:endParaRPr lang="en-IN" sz="2000" dirty="0" smtClean="0">
              <a:solidFill>
                <a:srgbClr val="6600CC"/>
              </a:solidFill>
              <a:cs typeface="Vrinda" pitchFamily="34" charset="0"/>
            </a:endParaRPr>
          </a:p>
          <a:p>
            <a:pPr marL="900000" lvl="1" indent="-396875" defTabSz="365760">
              <a:lnSpc>
                <a:spcPct val="90000"/>
              </a:lnSpc>
              <a:buSzPct val="120000"/>
              <a:buFont typeface="Wingdings" panose="05000000000000000000" pitchFamily="2" charset="2"/>
              <a:buChar char="q"/>
            </a:pPr>
            <a:r>
              <a:rPr lang="en-IN" sz="2000" dirty="0" smtClean="0">
                <a:solidFill>
                  <a:srgbClr val="6600CC"/>
                </a:solidFill>
                <a:cs typeface="Vrinda" pitchFamily="34" charset="0"/>
              </a:rPr>
              <a:t>Conditional </a:t>
            </a:r>
            <a:r>
              <a:rPr lang="en-IN" sz="2000" dirty="0">
                <a:solidFill>
                  <a:srgbClr val="6600CC"/>
                </a:solidFill>
                <a:cs typeface="Vrinda" pitchFamily="34" charset="0"/>
              </a:rPr>
              <a:t>e</a:t>
            </a:r>
            <a:r>
              <a:rPr lang="en-IN" sz="2000" dirty="0" smtClean="0">
                <a:solidFill>
                  <a:srgbClr val="6600CC"/>
                </a:solidFill>
                <a:cs typeface="Vrinda" pitchFamily="34" charset="0"/>
              </a:rPr>
              <a:t>xecution</a:t>
            </a:r>
            <a:endParaRPr lang="en-IN" sz="2000" dirty="0">
              <a:solidFill>
                <a:srgbClr val="6600CC"/>
              </a:solidFill>
              <a:cs typeface="Vrinda" pitchFamily="34" charset="0"/>
            </a:endParaRPr>
          </a:p>
          <a:p>
            <a:pPr marL="900000" lvl="1" indent="-396875" defTabSz="365760">
              <a:lnSpc>
                <a:spcPct val="90000"/>
              </a:lnSpc>
              <a:buSzPct val="120000"/>
              <a:buFont typeface="Wingdings" panose="05000000000000000000" pitchFamily="2" charset="2"/>
              <a:buChar char="q"/>
            </a:pPr>
            <a:r>
              <a:rPr lang="en-IN" sz="2000" dirty="0">
                <a:solidFill>
                  <a:srgbClr val="6600CC"/>
                </a:solidFill>
                <a:cs typeface="Vrinda" pitchFamily="34" charset="0"/>
              </a:rPr>
              <a:t>Chained and </a:t>
            </a:r>
            <a:r>
              <a:rPr lang="en-IN" sz="2000" dirty="0" smtClean="0">
                <a:solidFill>
                  <a:srgbClr val="6600CC"/>
                </a:solidFill>
                <a:cs typeface="Vrinda" pitchFamily="34" charset="0"/>
              </a:rPr>
              <a:t>nested </a:t>
            </a:r>
            <a:r>
              <a:rPr lang="en-IN" sz="2000" dirty="0">
                <a:solidFill>
                  <a:srgbClr val="6600CC"/>
                </a:solidFill>
                <a:cs typeface="Vrinda" pitchFamily="34" charset="0"/>
              </a:rPr>
              <a:t>conditions</a:t>
            </a:r>
          </a:p>
          <a:p>
            <a:pPr marL="900000" lvl="1" indent="-396875" defTabSz="365760">
              <a:lnSpc>
                <a:spcPct val="90000"/>
              </a:lnSpc>
              <a:buSzPct val="120000"/>
              <a:buFont typeface="Wingdings" panose="05000000000000000000" pitchFamily="2" charset="2"/>
              <a:buChar char="q"/>
            </a:pPr>
            <a:r>
              <a:rPr lang="en-IN" sz="2000" dirty="0">
                <a:solidFill>
                  <a:srgbClr val="6600CC"/>
                </a:solidFill>
                <a:cs typeface="Vrinda" pitchFamily="34" charset="0"/>
              </a:rPr>
              <a:t>Logical </a:t>
            </a:r>
            <a:r>
              <a:rPr lang="en-IN" sz="2000" dirty="0" smtClean="0">
                <a:solidFill>
                  <a:srgbClr val="6600CC"/>
                </a:solidFill>
                <a:cs typeface="Vrinda" pitchFamily="34" charset="0"/>
              </a:rPr>
              <a:t>expressions</a:t>
            </a:r>
            <a:endParaRPr lang="en-IN" sz="2000" dirty="0">
              <a:solidFill>
                <a:srgbClr val="6600CC"/>
              </a:solidFill>
              <a:cs typeface="Vrinda" pitchFamily="34" charset="0"/>
            </a:endParaRPr>
          </a:p>
          <a:p>
            <a:pPr marL="900000" lvl="1" indent="-396875" defTabSz="365760">
              <a:lnSpc>
                <a:spcPct val="90000"/>
              </a:lnSpc>
              <a:buSzPct val="120000"/>
              <a:buFont typeface="Wingdings" panose="05000000000000000000" pitchFamily="2" charset="2"/>
              <a:buChar char="q"/>
            </a:pPr>
            <a:r>
              <a:rPr lang="en-IN" sz="2000" dirty="0">
                <a:solidFill>
                  <a:srgbClr val="6600CC"/>
                </a:solidFill>
                <a:cs typeface="Vrinda" pitchFamily="34" charset="0"/>
              </a:rPr>
              <a:t>Functions</a:t>
            </a:r>
          </a:p>
          <a:p>
            <a:pPr marL="685800">
              <a:defRPr/>
            </a:pPr>
            <a:endParaRPr lang="en-US" altLang="en-US" sz="2000" dirty="0" smtClean="0">
              <a:solidFill>
                <a:srgbClr val="6600CC"/>
              </a:solidFill>
              <a:latin typeface="Vrinda" pitchFamily="34" charset="0"/>
              <a:cs typeface="Vrinda" pitchFamily="34" charset="0"/>
            </a:endParaRPr>
          </a:p>
        </p:txBody>
      </p:sp>
      <p:sp>
        <p:nvSpPr>
          <p:cNvPr id="6" name="Title 1"/>
          <p:cNvSpPr>
            <a:spLocks noGrp="1"/>
          </p:cNvSpPr>
          <p:nvPr>
            <p:ph type="title"/>
          </p:nvPr>
        </p:nvSpPr>
        <p:spPr>
          <a:xfrm>
            <a:off x="540000" y="540000"/>
            <a:ext cx="3960000" cy="900000"/>
          </a:xfrm>
        </p:spPr>
        <p:txBody>
          <a:bodyPr anchor="t" anchorCtr="0">
            <a:normAutofit/>
          </a:bodyPr>
          <a:lstStyle/>
          <a:p>
            <a:pPr algn="l"/>
            <a:r>
              <a:rPr lang="en-IN" sz="2400" b="1" dirty="0" smtClean="0">
                <a:solidFill>
                  <a:schemeClr val="bg1"/>
                </a:solidFill>
                <a:latin typeface="Vrinda" pitchFamily="34" charset="0"/>
                <a:cs typeface="Vrinda" pitchFamily="34" charset="0"/>
              </a:rPr>
              <a:t>Summary</a:t>
            </a:r>
            <a:endParaRPr lang="en-US" sz="2400" b="1" dirty="0">
              <a:solidFill>
                <a:schemeClr val="bg1"/>
              </a:solidFill>
              <a:latin typeface="Vrinda" pitchFamily="34" charset="0"/>
              <a:cs typeface="Vrinda" pitchFamily="34" charset="0"/>
            </a:endParaRPr>
          </a:p>
        </p:txBody>
      </p:sp>
    </p:spTree>
    <p:extLst>
      <p:ext uri="{BB962C8B-B14F-4D97-AF65-F5344CB8AC3E}">
        <p14:creationId xmlns:p14="http://schemas.microsoft.com/office/powerpoint/2010/main" val="4020794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395536" y="1628800"/>
            <a:ext cx="7920000" cy="460851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03125" lvl="1" indent="0" defTabSz="914363">
              <a:lnSpc>
                <a:spcPct val="90000"/>
              </a:lnSpc>
              <a:buSzPct val="120000"/>
              <a:buNone/>
            </a:pPr>
            <a:endParaRPr lang="en-IN" sz="2000" dirty="0" smtClean="0">
              <a:solidFill>
                <a:srgbClr val="6600CC"/>
              </a:solidFill>
              <a:latin typeface="+mj-lt"/>
              <a:cs typeface="Vrinda" pitchFamily="34" charset="0"/>
            </a:endParaRPr>
          </a:p>
          <a:p>
            <a:pPr marL="514350" lvl="1" indent="-396875" defTabSz="914363">
              <a:lnSpc>
                <a:spcPct val="90000"/>
              </a:lnSpc>
              <a:buSzPct val="100000"/>
              <a:buBlip>
                <a:blip r:embed="rId3"/>
              </a:buBlip>
            </a:pPr>
            <a:r>
              <a:rPr lang="en-IN" sz="2400" dirty="0" smtClean="0">
                <a:solidFill>
                  <a:srgbClr val="6600CC"/>
                </a:solidFill>
                <a:cs typeface="Vrinda" pitchFamily="34" charset="0"/>
              </a:rPr>
              <a:t>There </a:t>
            </a:r>
            <a:r>
              <a:rPr lang="en-IN" sz="2400" dirty="0">
                <a:solidFill>
                  <a:srgbClr val="6600CC"/>
                </a:solidFill>
                <a:cs typeface="Vrinda" pitchFamily="34" charset="0"/>
              </a:rPr>
              <a:t>are situations where an action need to be performed based on a condition. This is known as conditional execution</a:t>
            </a:r>
            <a:r>
              <a:rPr lang="en-IN" sz="2400" dirty="0" smtClean="0">
                <a:solidFill>
                  <a:srgbClr val="6600CC"/>
                </a:solidFill>
                <a:cs typeface="Vrinda" pitchFamily="34" charset="0"/>
              </a:rPr>
              <a:t>.</a:t>
            </a:r>
          </a:p>
          <a:p>
            <a:pPr marL="514350" lvl="1" indent="-396875" defTabSz="914363">
              <a:lnSpc>
                <a:spcPct val="90000"/>
              </a:lnSpc>
              <a:buSzPct val="100000"/>
              <a:buBlip>
                <a:blip r:embed="rId3"/>
              </a:buBlip>
            </a:pPr>
            <a:r>
              <a:rPr lang="en-US" sz="2400" dirty="0">
                <a:solidFill>
                  <a:srgbClr val="6600CC"/>
                </a:solidFill>
                <a:cs typeface="Vrinda" pitchFamily="34" charset="0"/>
              </a:rPr>
              <a:t>The various conditional constructs are implemented using</a:t>
            </a:r>
          </a:p>
          <a:p>
            <a:pPr marL="117475" lvl="1" indent="0" defTabSz="914363">
              <a:lnSpc>
                <a:spcPct val="90000"/>
              </a:lnSpc>
              <a:buSzPct val="100000"/>
              <a:buNone/>
            </a:pPr>
            <a:endParaRPr lang="en-IN" sz="2400" dirty="0">
              <a:solidFill>
                <a:srgbClr val="6600CC"/>
              </a:solidFill>
              <a:cs typeface="Vrinda" pitchFamily="34" charset="0"/>
            </a:endParaRPr>
          </a:p>
          <a:p>
            <a:pPr marL="900000" lvl="1" indent="-396875" defTabSz="914363">
              <a:lnSpc>
                <a:spcPct val="90000"/>
              </a:lnSpc>
              <a:buSzPct val="120000"/>
              <a:buBlip>
                <a:blip r:embed="rId4"/>
              </a:buBlip>
            </a:pPr>
            <a:r>
              <a:rPr lang="en-IN" sz="2000" dirty="0" smtClean="0">
                <a:solidFill>
                  <a:srgbClr val="6600CC"/>
                </a:solidFill>
                <a:cs typeface="Vrinda" pitchFamily="34" charset="0"/>
              </a:rPr>
              <a:t>if </a:t>
            </a:r>
            <a:r>
              <a:rPr lang="en-IN" sz="2000" dirty="0">
                <a:solidFill>
                  <a:srgbClr val="6600CC"/>
                </a:solidFill>
                <a:cs typeface="Vrinda" pitchFamily="34" charset="0"/>
              </a:rPr>
              <a:t>statement </a:t>
            </a:r>
            <a:endParaRPr lang="en-IN" sz="2000" dirty="0" smtClean="0">
              <a:solidFill>
                <a:srgbClr val="6600CC"/>
              </a:solidFill>
              <a:cs typeface="Vrinda" pitchFamily="34" charset="0"/>
            </a:endParaRPr>
          </a:p>
          <a:p>
            <a:pPr marL="900000" lvl="1" indent="-396875" defTabSz="914363">
              <a:lnSpc>
                <a:spcPct val="90000"/>
              </a:lnSpc>
              <a:buSzPct val="120000"/>
              <a:buBlip>
                <a:blip r:embed="rId4"/>
              </a:buBlip>
            </a:pPr>
            <a:endParaRPr lang="en-US" sz="2000" dirty="0">
              <a:solidFill>
                <a:srgbClr val="6600CC"/>
              </a:solidFill>
              <a:cs typeface="Vrinda" pitchFamily="34" charset="0"/>
            </a:endParaRPr>
          </a:p>
          <a:p>
            <a:pPr marL="900000" lvl="1" indent="-396875" defTabSz="914363">
              <a:lnSpc>
                <a:spcPct val="90000"/>
              </a:lnSpc>
              <a:buSzPct val="120000"/>
              <a:buBlip>
                <a:blip r:embed="rId4"/>
              </a:buBlip>
            </a:pPr>
            <a:r>
              <a:rPr lang="en-US" sz="2000" dirty="0">
                <a:solidFill>
                  <a:srgbClr val="6600CC"/>
                </a:solidFill>
                <a:cs typeface="Vrinda" pitchFamily="34" charset="0"/>
              </a:rPr>
              <a:t>if…else </a:t>
            </a:r>
            <a:r>
              <a:rPr lang="en-US" sz="2000" dirty="0" smtClean="0">
                <a:solidFill>
                  <a:srgbClr val="6600CC"/>
                </a:solidFill>
                <a:cs typeface="Vrinda" pitchFamily="34" charset="0"/>
              </a:rPr>
              <a:t>statement</a:t>
            </a:r>
          </a:p>
          <a:p>
            <a:pPr marL="900000" lvl="1" indent="-396875" defTabSz="914363">
              <a:lnSpc>
                <a:spcPct val="90000"/>
              </a:lnSpc>
              <a:buSzPct val="120000"/>
              <a:buBlip>
                <a:blip r:embed="rId4"/>
              </a:buBlip>
            </a:pPr>
            <a:endParaRPr lang="en-US" sz="2000" dirty="0">
              <a:solidFill>
                <a:srgbClr val="6600CC"/>
              </a:solidFill>
              <a:cs typeface="Vrinda" pitchFamily="34" charset="0"/>
            </a:endParaRPr>
          </a:p>
          <a:p>
            <a:pPr marL="900000" lvl="1" indent="-396875" defTabSz="914363">
              <a:lnSpc>
                <a:spcPct val="90000"/>
              </a:lnSpc>
              <a:buSzPct val="120000"/>
              <a:buBlip>
                <a:blip r:embed="rId4"/>
              </a:buBlip>
            </a:pPr>
            <a:r>
              <a:rPr lang="en-IN" sz="2000" dirty="0">
                <a:solidFill>
                  <a:srgbClr val="6600CC"/>
                </a:solidFill>
                <a:cs typeface="Vrinda" pitchFamily="34" charset="0"/>
              </a:rPr>
              <a:t>Chained </a:t>
            </a:r>
            <a:r>
              <a:rPr lang="en-IN" sz="2000" dirty="0" smtClean="0">
                <a:solidFill>
                  <a:srgbClr val="6600CC"/>
                </a:solidFill>
                <a:cs typeface="Vrinda" pitchFamily="34" charset="0"/>
              </a:rPr>
              <a:t>conditions</a:t>
            </a:r>
          </a:p>
          <a:p>
            <a:pPr marL="900000" lvl="1" indent="-396875" defTabSz="914363">
              <a:lnSpc>
                <a:spcPct val="90000"/>
              </a:lnSpc>
              <a:buSzPct val="120000"/>
              <a:buBlip>
                <a:blip r:embed="rId4"/>
              </a:buBlip>
            </a:pPr>
            <a:endParaRPr lang="en-IN" sz="2000" dirty="0">
              <a:solidFill>
                <a:srgbClr val="6600CC"/>
              </a:solidFill>
              <a:cs typeface="Vrinda" pitchFamily="34" charset="0"/>
            </a:endParaRPr>
          </a:p>
          <a:p>
            <a:pPr marL="900000" lvl="1" indent="-396875" defTabSz="914363">
              <a:lnSpc>
                <a:spcPct val="90000"/>
              </a:lnSpc>
              <a:buSzPct val="120000"/>
              <a:buBlip>
                <a:blip r:embed="rId4"/>
              </a:buBlip>
            </a:pPr>
            <a:r>
              <a:rPr lang="en-IN" sz="2000" dirty="0">
                <a:solidFill>
                  <a:srgbClr val="6600CC"/>
                </a:solidFill>
                <a:cs typeface="Vrinda" pitchFamily="34" charset="0"/>
              </a:rPr>
              <a:t>Nested </a:t>
            </a:r>
            <a:r>
              <a:rPr lang="en-IN" sz="2000" dirty="0" smtClean="0">
                <a:solidFill>
                  <a:srgbClr val="6600CC"/>
                </a:solidFill>
                <a:cs typeface="Vrinda" pitchFamily="34" charset="0"/>
              </a:rPr>
              <a:t>conditions</a:t>
            </a:r>
            <a:endParaRPr lang="en-IN" sz="1600" dirty="0" smtClean="0">
              <a:solidFill>
                <a:srgbClr val="6600CC"/>
              </a:solidFill>
              <a:latin typeface="Vrinda" pitchFamily="34" charset="0"/>
              <a:cs typeface="Vrinda" pitchFamily="34" charset="0"/>
            </a:endParaRPr>
          </a:p>
        </p:txBody>
      </p:sp>
      <p:sp>
        <p:nvSpPr>
          <p:cNvPr id="6" name="Title 3"/>
          <p:cNvSpPr txBox="1">
            <a:spLocks/>
          </p:cNvSpPr>
          <p:nvPr/>
        </p:nvSpPr>
        <p:spPr>
          <a:xfrm>
            <a:off x="539552" y="548680"/>
            <a:ext cx="3456384" cy="461665"/>
          </a:xfrm>
          <a:prstGeom prst="rect">
            <a:avLst/>
          </a:prstGeom>
        </p:spPr>
        <p:txBody>
          <a:bodyPr vert="horz" wrap="square"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smtClean="0">
                <a:solidFill>
                  <a:schemeClr val="bg1"/>
                </a:solidFill>
                <a:latin typeface="Vrinda" pitchFamily="34" charset="0"/>
                <a:cs typeface="Vrinda" pitchFamily="34" charset="0"/>
              </a:rPr>
              <a:t>Conditional Constructs</a:t>
            </a:r>
            <a:endParaRPr lang="en-IN" sz="2400" b="1" dirty="0">
              <a:solidFill>
                <a:schemeClr val="bg1"/>
              </a:solidFill>
            </a:endParaRPr>
          </a:p>
        </p:txBody>
      </p:sp>
    </p:spTree>
    <p:extLst>
      <p:ext uri="{BB962C8B-B14F-4D97-AF65-F5344CB8AC3E}">
        <p14:creationId xmlns:p14="http://schemas.microsoft.com/office/powerpoint/2010/main" val="1648168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1084" y="3068960"/>
            <a:ext cx="3901116" cy="3096344"/>
          </a:xfrm>
          <a:prstGeom prst="rect">
            <a:avLst/>
          </a:prstGeom>
        </p:spPr>
      </p:pic>
      <p:sp>
        <p:nvSpPr>
          <p:cNvPr id="5" name="Rectangle 4"/>
          <p:cNvSpPr/>
          <p:nvPr/>
        </p:nvSpPr>
        <p:spPr>
          <a:xfrm>
            <a:off x="395536" y="1700808"/>
            <a:ext cx="7776864" cy="2228302"/>
          </a:xfrm>
          <a:prstGeom prst="rect">
            <a:avLst/>
          </a:prstGeom>
        </p:spPr>
        <p:txBody>
          <a:bodyPr wrap="square">
            <a:spAutoFit/>
          </a:bodyPr>
          <a:lstStyle/>
          <a:p>
            <a:pPr marL="117475" lvl="1" defTabSz="914363">
              <a:lnSpc>
                <a:spcPct val="90000"/>
              </a:lnSpc>
              <a:buSzPct val="100000"/>
            </a:pPr>
            <a:endParaRPr lang="en-IN" sz="2000" dirty="0" smtClean="0">
              <a:solidFill>
                <a:srgbClr val="6600CC"/>
              </a:solidFill>
              <a:latin typeface="Vrinda" pitchFamily="34" charset="0"/>
              <a:cs typeface="Vrinda" pitchFamily="34" charset="0"/>
            </a:endParaRPr>
          </a:p>
          <a:p>
            <a:pPr marL="514350" lvl="1" indent="-396875" defTabSz="914363">
              <a:lnSpc>
                <a:spcPct val="90000"/>
              </a:lnSpc>
              <a:buSzPct val="100000"/>
              <a:buBlip>
                <a:blip r:embed="rId4"/>
              </a:buBlip>
            </a:pPr>
            <a:r>
              <a:rPr lang="en-IN" sz="2400" dirty="0">
                <a:solidFill>
                  <a:srgbClr val="6600CC"/>
                </a:solidFill>
                <a:cs typeface="Vrinda" pitchFamily="34" charset="0"/>
              </a:rPr>
              <a:t>The </a:t>
            </a:r>
            <a:r>
              <a:rPr lang="en-IN" sz="2400" i="1" dirty="0">
                <a:solidFill>
                  <a:srgbClr val="6600CC"/>
                </a:solidFill>
                <a:cs typeface="Vrinda" pitchFamily="34" charset="0"/>
              </a:rPr>
              <a:t>if</a:t>
            </a:r>
            <a:r>
              <a:rPr lang="en-IN" sz="2400" dirty="0">
                <a:solidFill>
                  <a:srgbClr val="6600CC"/>
                </a:solidFill>
                <a:cs typeface="Vrinda" pitchFamily="34" charset="0"/>
              </a:rPr>
              <a:t> statement contains a logical expression using which data is compared and a decision is made based on the result of the comparison</a:t>
            </a:r>
            <a:r>
              <a:rPr lang="en-IN" sz="2000" dirty="0">
                <a:solidFill>
                  <a:srgbClr val="6600CC"/>
                </a:solidFill>
                <a:latin typeface="Vrinda" pitchFamily="34" charset="0"/>
                <a:cs typeface="Vrinda" pitchFamily="34" charset="0"/>
              </a:rPr>
              <a:t>.</a:t>
            </a:r>
          </a:p>
          <a:p>
            <a:pPr marL="514350" lvl="1" indent="-396875" defTabSz="914363">
              <a:lnSpc>
                <a:spcPct val="90000"/>
              </a:lnSpc>
              <a:buSzPct val="100000"/>
              <a:buBlip>
                <a:blip r:embed="rId4"/>
              </a:buBlip>
            </a:pPr>
            <a:endParaRPr lang="en-IN" sz="2000" dirty="0">
              <a:solidFill>
                <a:srgbClr val="6600CC"/>
              </a:solidFill>
              <a:latin typeface="Vrinda" pitchFamily="34" charset="0"/>
              <a:cs typeface="Vrinda" pitchFamily="34" charset="0"/>
            </a:endParaRPr>
          </a:p>
          <a:p>
            <a:pPr marL="285750" indent="-285750">
              <a:buFont typeface="Arial" panose="020B0604020202020204" pitchFamily="34" charset="0"/>
              <a:buChar char="•"/>
            </a:pPr>
            <a:endParaRPr lang="en-IN" sz="2000" dirty="0">
              <a:solidFill>
                <a:srgbClr val="6600CC"/>
              </a:solidFill>
              <a:latin typeface="Vrinda" pitchFamily="34" charset="0"/>
              <a:cs typeface="Vrinda" pitchFamily="34" charset="0"/>
            </a:endParaRPr>
          </a:p>
          <a:p>
            <a:pPr marL="285750" indent="-285750">
              <a:buFont typeface="Wingdings" panose="05000000000000000000" pitchFamily="2" charset="2"/>
              <a:buChar char="v"/>
            </a:pPr>
            <a:endParaRPr lang="en-IN" dirty="0" smtClean="0">
              <a:solidFill>
                <a:srgbClr val="6600CC"/>
              </a:solidFill>
              <a:latin typeface="Vrinda" pitchFamily="34" charset="0"/>
              <a:cs typeface="Vrinda" pitchFamily="34" charset="0"/>
            </a:endParaRPr>
          </a:p>
        </p:txBody>
      </p:sp>
      <p:sp>
        <p:nvSpPr>
          <p:cNvPr id="7" name="Title 3"/>
          <p:cNvSpPr txBox="1">
            <a:spLocks/>
          </p:cNvSpPr>
          <p:nvPr/>
        </p:nvSpPr>
        <p:spPr>
          <a:xfrm>
            <a:off x="539552" y="548680"/>
            <a:ext cx="3744416" cy="830997"/>
          </a:xfrm>
          <a:prstGeom prst="rect">
            <a:avLst/>
          </a:prstGeom>
        </p:spPr>
        <p:txBody>
          <a:bodyPr vert="horz" wrap="square"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smtClean="0">
                <a:solidFill>
                  <a:schemeClr val="bg1"/>
                </a:solidFill>
                <a:latin typeface="Vrinda" pitchFamily="34" charset="0"/>
                <a:cs typeface="Vrinda" pitchFamily="34" charset="0"/>
              </a:rPr>
              <a:t>Conditional Constructs (Contd.)</a:t>
            </a:r>
            <a:endParaRPr lang="en-IN" sz="2400" b="1" dirty="0">
              <a:solidFill>
                <a:schemeClr val="bg1"/>
              </a:solidFill>
            </a:endParaRPr>
          </a:p>
        </p:txBody>
      </p:sp>
    </p:spTree>
    <p:extLst>
      <p:ext uri="{BB962C8B-B14F-4D97-AF65-F5344CB8AC3E}">
        <p14:creationId xmlns:p14="http://schemas.microsoft.com/office/powerpoint/2010/main" val="42089609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720000" y="1800000"/>
            <a:ext cx="7920000" cy="4320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03125" lvl="1" indent="0" defTabSz="914363">
              <a:lnSpc>
                <a:spcPct val="90000"/>
              </a:lnSpc>
              <a:buSzPct val="120000"/>
              <a:buNone/>
            </a:pPr>
            <a:endParaRPr lang="en-IN" sz="1800" dirty="0" smtClean="0">
              <a:solidFill>
                <a:srgbClr val="6600CC"/>
              </a:solidFill>
              <a:latin typeface="Vrinda" pitchFamily="34" charset="0"/>
              <a:cs typeface="Vrinda" pitchFamily="34" charset="0"/>
            </a:endParaRPr>
          </a:p>
        </p:txBody>
      </p:sp>
      <p:sp>
        <p:nvSpPr>
          <p:cNvPr id="3" name="Rectangle 2"/>
          <p:cNvSpPr/>
          <p:nvPr/>
        </p:nvSpPr>
        <p:spPr>
          <a:xfrm>
            <a:off x="1043596" y="3751629"/>
            <a:ext cx="7272808" cy="2341667"/>
          </a:xfrm>
          <a:prstGeom prst="rect">
            <a:avLst/>
          </a:prstGeom>
        </p:spPr>
        <p:txBody>
          <a:bodyPr wrap="square">
            <a:spAutoFit/>
          </a:bodyPr>
          <a:lstStyle/>
          <a:p>
            <a:endParaRPr lang="en-GB" dirty="0">
              <a:solidFill>
                <a:srgbClr val="6600CC"/>
              </a:solidFill>
              <a:latin typeface="Vrinda" pitchFamily="34" charset="0"/>
              <a:cs typeface="Vrinda" pitchFamily="34" charset="0"/>
            </a:endParaRPr>
          </a:p>
          <a:p>
            <a:endParaRPr lang="en-GB" dirty="0">
              <a:solidFill>
                <a:srgbClr val="0000FF"/>
              </a:solidFill>
            </a:endParaRPr>
          </a:p>
          <a:p>
            <a:r>
              <a:rPr lang="en-GB" dirty="0">
                <a:solidFill>
                  <a:srgbClr val="008000"/>
                </a:solidFill>
              </a:rPr>
              <a:t># inside the interpreter                        # inside a </a:t>
            </a:r>
            <a:r>
              <a:rPr lang="en-GB" dirty="0" smtClean="0">
                <a:solidFill>
                  <a:srgbClr val="008000"/>
                </a:solidFill>
              </a:rPr>
              <a:t>script</a:t>
            </a:r>
          </a:p>
          <a:p>
            <a:endParaRPr lang="en-GB" dirty="0">
              <a:solidFill>
                <a:srgbClr val="008000"/>
              </a:solidFill>
            </a:endParaRPr>
          </a:p>
          <a:p>
            <a:pPr>
              <a:lnSpc>
                <a:spcPct val="103000"/>
              </a:lnSpc>
            </a:pPr>
            <a:r>
              <a:rPr lang="en-GB" dirty="0">
                <a:latin typeface="Courier New" panose="02070309020205020404" pitchFamily="49" charset="0"/>
              </a:rPr>
              <a:t>&gt;&gt;&gt; if condition:        if condition:</a:t>
            </a:r>
          </a:p>
          <a:p>
            <a:pPr>
              <a:lnSpc>
                <a:spcPct val="103000"/>
              </a:lnSpc>
            </a:pPr>
            <a:r>
              <a:rPr lang="en-GB" dirty="0">
                <a:latin typeface="Courier New" panose="02070309020205020404" pitchFamily="49" charset="0"/>
              </a:rPr>
              <a:t>...   action               </a:t>
            </a:r>
            <a:r>
              <a:rPr lang="en-GB" dirty="0" err="1">
                <a:latin typeface="Courier New" panose="02070309020205020404" pitchFamily="49" charset="0"/>
              </a:rPr>
              <a:t>action</a:t>
            </a:r>
            <a:endParaRPr lang="en-GB" dirty="0">
              <a:latin typeface="Courier New" panose="02070309020205020404" pitchFamily="49" charset="0"/>
            </a:endParaRPr>
          </a:p>
          <a:p>
            <a:pPr>
              <a:lnSpc>
                <a:spcPct val="103000"/>
              </a:lnSpc>
            </a:pPr>
            <a:r>
              <a:rPr lang="en-GB" dirty="0">
                <a:latin typeface="Courier New" panose="02070309020205020404" pitchFamily="49" charset="0"/>
              </a:rPr>
              <a:t>...</a:t>
            </a:r>
          </a:p>
          <a:p>
            <a:pPr>
              <a:lnSpc>
                <a:spcPct val="103000"/>
              </a:lnSpc>
            </a:pPr>
            <a:r>
              <a:rPr lang="en-GB" dirty="0">
                <a:latin typeface="Courier New" panose="02070309020205020404" pitchFamily="49" charset="0"/>
              </a:rPr>
              <a:t>&gt;&gt;&gt;</a:t>
            </a:r>
          </a:p>
        </p:txBody>
      </p:sp>
      <p:sp>
        <p:nvSpPr>
          <p:cNvPr id="7" name="Rectangle 6"/>
          <p:cNvSpPr/>
          <p:nvPr/>
        </p:nvSpPr>
        <p:spPr>
          <a:xfrm>
            <a:off x="395536" y="1649237"/>
            <a:ext cx="7447210" cy="3003899"/>
          </a:xfrm>
          <a:prstGeom prst="rect">
            <a:avLst/>
          </a:prstGeom>
        </p:spPr>
        <p:txBody>
          <a:bodyPr wrap="square">
            <a:spAutoFit/>
          </a:bodyPr>
          <a:lstStyle/>
          <a:p>
            <a:pPr marL="514350" lvl="1" indent="-396875" defTabSz="914363">
              <a:lnSpc>
                <a:spcPct val="90000"/>
              </a:lnSpc>
              <a:buSzPct val="100000"/>
              <a:buBlip>
                <a:blip r:embed="rId3"/>
              </a:buBlip>
            </a:pPr>
            <a:endParaRPr lang="en-IN" sz="2000" dirty="0" smtClean="0">
              <a:solidFill>
                <a:srgbClr val="6600CC"/>
              </a:solidFill>
              <a:latin typeface="Vrinda" pitchFamily="34" charset="0"/>
              <a:cs typeface="Vrinda" pitchFamily="34" charset="0"/>
            </a:endParaRPr>
          </a:p>
          <a:p>
            <a:pPr marL="514350" lvl="1" indent="-396875" defTabSz="914363">
              <a:lnSpc>
                <a:spcPct val="90000"/>
              </a:lnSpc>
              <a:buSzPct val="100000"/>
              <a:buBlip>
                <a:blip r:embed="rId3"/>
              </a:buBlip>
            </a:pPr>
            <a:r>
              <a:rPr lang="en-IN" sz="2400" dirty="0" smtClean="0">
                <a:solidFill>
                  <a:srgbClr val="6600CC"/>
                </a:solidFill>
                <a:cs typeface="Vrinda" pitchFamily="34" charset="0"/>
              </a:rPr>
              <a:t>If </a:t>
            </a:r>
            <a:r>
              <a:rPr lang="en-IN" sz="2400" dirty="0">
                <a:solidFill>
                  <a:srgbClr val="6600CC"/>
                </a:solidFill>
                <a:cs typeface="Vrinda" pitchFamily="34" charset="0"/>
              </a:rPr>
              <a:t>the </a:t>
            </a:r>
            <a:r>
              <a:rPr lang="en-IN" sz="2400" dirty="0" err="1">
                <a:solidFill>
                  <a:srgbClr val="6600CC"/>
                </a:solidFill>
                <a:cs typeface="Vrinda" pitchFamily="34" charset="0"/>
              </a:rPr>
              <a:t>boolean</a:t>
            </a:r>
            <a:r>
              <a:rPr lang="en-IN" sz="2400" dirty="0">
                <a:solidFill>
                  <a:srgbClr val="6600CC"/>
                </a:solidFill>
                <a:cs typeface="Vrinda" pitchFamily="34" charset="0"/>
              </a:rPr>
              <a:t> expression evaluates to TRUE, then the block of statement(s) inside the if statement is executed. If </a:t>
            </a:r>
            <a:r>
              <a:rPr lang="en-IN" sz="2400" dirty="0" err="1">
                <a:solidFill>
                  <a:srgbClr val="6600CC"/>
                </a:solidFill>
                <a:cs typeface="Vrinda" pitchFamily="34" charset="0"/>
              </a:rPr>
              <a:t>boolean</a:t>
            </a:r>
            <a:r>
              <a:rPr lang="en-IN" sz="2400" dirty="0">
                <a:solidFill>
                  <a:srgbClr val="6600CC"/>
                </a:solidFill>
                <a:cs typeface="Vrinda" pitchFamily="34" charset="0"/>
              </a:rPr>
              <a:t> expression evaluates to FALSE, then the first set of code after the end of the if statement(s) is executed</a:t>
            </a:r>
            <a:r>
              <a:rPr lang="en-IN" sz="2400" dirty="0" smtClean="0">
                <a:solidFill>
                  <a:srgbClr val="6600CC"/>
                </a:solidFill>
                <a:cs typeface="Vrinda" pitchFamily="34" charset="0"/>
              </a:rPr>
              <a:t>.</a:t>
            </a:r>
          </a:p>
          <a:p>
            <a:pPr marL="117475" lvl="1" defTabSz="914363">
              <a:lnSpc>
                <a:spcPct val="90000"/>
              </a:lnSpc>
              <a:buSzPct val="100000"/>
            </a:pPr>
            <a:endParaRPr lang="en-IN" sz="2400" dirty="0" smtClean="0">
              <a:solidFill>
                <a:srgbClr val="6600CC"/>
              </a:solidFill>
              <a:cs typeface="Vrinda" pitchFamily="34" charset="0"/>
            </a:endParaRPr>
          </a:p>
          <a:p>
            <a:pPr marL="514350" lvl="1" indent="-396875" defTabSz="914363">
              <a:lnSpc>
                <a:spcPct val="90000"/>
              </a:lnSpc>
              <a:buSzPct val="100000"/>
              <a:buBlip>
                <a:blip r:embed="rId3"/>
              </a:buBlip>
            </a:pPr>
            <a:r>
              <a:rPr lang="en-IN" sz="2400" dirty="0" smtClean="0">
                <a:solidFill>
                  <a:srgbClr val="6600CC"/>
                </a:solidFill>
                <a:cs typeface="Vrinda" pitchFamily="34" charset="0"/>
              </a:rPr>
              <a:t>if statements have the following basic structure:</a:t>
            </a:r>
            <a:endParaRPr lang="en-IN" sz="2400" dirty="0">
              <a:solidFill>
                <a:srgbClr val="6600CC"/>
              </a:solidFill>
              <a:cs typeface="Vrinda" pitchFamily="34" charset="0"/>
            </a:endParaRPr>
          </a:p>
          <a:p>
            <a:pPr marL="285750" indent="-285750">
              <a:buFont typeface="Arial" panose="020B0604020202020204" pitchFamily="34" charset="0"/>
              <a:buChar char="•"/>
            </a:pPr>
            <a:endParaRPr lang="en-IN" sz="2000" dirty="0">
              <a:solidFill>
                <a:srgbClr val="6600CC"/>
              </a:solidFill>
              <a:latin typeface="Vrinda" pitchFamily="34" charset="0"/>
              <a:cs typeface="Vrinda" pitchFamily="34" charset="0"/>
            </a:endParaRPr>
          </a:p>
        </p:txBody>
      </p:sp>
      <p:sp>
        <p:nvSpPr>
          <p:cNvPr id="9" name="Title 3"/>
          <p:cNvSpPr txBox="1">
            <a:spLocks/>
          </p:cNvSpPr>
          <p:nvPr/>
        </p:nvSpPr>
        <p:spPr>
          <a:xfrm>
            <a:off x="539552" y="548680"/>
            <a:ext cx="3744416" cy="830997"/>
          </a:xfrm>
          <a:prstGeom prst="rect">
            <a:avLst/>
          </a:prstGeom>
        </p:spPr>
        <p:txBody>
          <a:bodyPr vert="horz" wrap="square"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smtClean="0">
                <a:solidFill>
                  <a:schemeClr val="bg1"/>
                </a:solidFill>
                <a:latin typeface="Vrinda" pitchFamily="34" charset="0"/>
                <a:cs typeface="Vrinda" pitchFamily="34" charset="0"/>
              </a:rPr>
              <a:t>Conditional Constructs (Contd.)</a:t>
            </a:r>
            <a:endParaRPr lang="en-IN" sz="2400" b="1" dirty="0">
              <a:solidFill>
                <a:schemeClr val="bg1"/>
              </a:solidFill>
            </a:endParaRPr>
          </a:p>
        </p:txBody>
      </p:sp>
    </p:spTree>
    <p:extLst>
      <p:ext uri="{BB962C8B-B14F-4D97-AF65-F5344CB8AC3E}">
        <p14:creationId xmlns:p14="http://schemas.microsoft.com/office/powerpoint/2010/main" val="17779886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395536" y="1484784"/>
            <a:ext cx="7920000" cy="4320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1" indent="-396875" defTabSz="914363">
              <a:lnSpc>
                <a:spcPct val="90000"/>
              </a:lnSpc>
              <a:buSzPct val="100000"/>
              <a:buBlip>
                <a:blip r:embed="rId3"/>
              </a:buBlip>
            </a:pPr>
            <a:endParaRPr lang="en-IN" sz="2400" dirty="0" smtClean="0">
              <a:solidFill>
                <a:srgbClr val="6600CC"/>
              </a:solidFill>
              <a:cs typeface="Vrinda" pitchFamily="34" charset="0"/>
            </a:endParaRPr>
          </a:p>
          <a:p>
            <a:pPr marL="514350" lvl="1" indent="-396875" defTabSz="914363">
              <a:lnSpc>
                <a:spcPct val="90000"/>
              </a:lnSpc>
              <a:buSzPct val="100000"/>
              <a:buBlip>
                <a:blip r:embed="rId3"/>
              </a:buBlip>
            </a:pPr>
            <a:r>
              <a:rPr lang="en-IN" sz="2400" dirty="0" smtClean="0">
                <a:solidFill>
                  <a:srgbClr val="6600CC"/>
                </a:solidFill>
                <a:cs typeface="Vrinda" pitchFamily="34" charset="0"/>
              </a:rPr>
              <a:t>Chained </a:t>
            </a:r>
            <a:r>
              <a:rPr lang="en-IN" sz="2400" dirty="0">
                <a:solidFill>
                  <a:srgbClr val="6600CC"/>
                </a:solidFill>
                <a:cs typeface="Vrinda" pitchFamily="34" charset="0"/>
              </a:rPr>
              <a:t>conditions</a:t>
            </a:r>
          </a:p>
          <a:p>
            <a:pPr marL="503125" lvl="1" indent="0" defTabSz="914363">
              <a:lnSpc>
                <a:spcPct val="90000"/>
              </a:lnSpc>
              <a:buSzPct val="120000"/>
              <a:buNone/>
            </a:pPr>
            <a:endParaRPr lang="en-IN" sz="2000" dirty="0" smtClean="0">
              <a:solidFill>
                <a:srgbClr val="6600CC"/>
              </a:solidFill>
              <a:latin typeface="Vrinda" pitchFamily="34" charset="0"/>
              <a:cs typeface="Vrinda" pitchFamily="34" charset="0"/>
            </a:endParaRPr>
          </a:p>
          <a:p>
            <a:pPr marL="900000" lvl="1" indent="-396875" defTabSz="914363">
              <a:lnSpc>
                <a:spcPct val="90000"/>
              </a:lnSpc>
              <a:buSzPct val="120000"/>
              <a:buBlip>
                <a:blip r:embed="rId4"/>
              </a:buBlip>
            </a:pPr>
            <a:r>
              <a:rPr lang="en-IN" sz="2000" dirty="0">
                <a:solidFill>
                  <a:srgbClr val="6600CC"/>
                </a:solidFill>
                <a:cs typeface="Vrinda" pitchFamily="34" charset="0"/>
              </a:rPr>
              <a:t>The </a:t>
            </a:r>
            <a:r>
              <a:rPr lang="en-IN" sz="2000" dirty="0" err="1">
                <a:solidFill>
                  <a:srgbClr val="6600CC"/>
                </a:solidFill>
                <a:cs typeface="Vrinda" pitchFamily="34" charset="0"/>
              </a:rPr>
              <a:t>elif</a:t>
            </a:r>
            <a:r>
              <a:rPr lang="en-IN" sz="2000" dirty="0">
                <a:solidFill>
                  <a:srgbClr val="6600CC"/>
                </a:solidFill>
                <a:cs typeface="Vrinda" pitchFamily="34" charset="0"/>
              </a:rPr>
              <a:t> Statement</a:t>
            </a:r>
          </a:p>
          <a:p>
            <a:pPr marL="1300050" lvl="2" indent="-396875" defTabSz="914363">
              <a:lnSpc>
                <a:spcPct val="90000"/>
              </a:lnSpc>
              <a:buSzPct val="120000"/>
              <a:buBlip>
                <a:blip r:embed="rId4"/>
              </a:buBlip>
            </a:pPr>
            <a:r>
              <a:rPr lang="en-IN" sz="1800" dirty="0" smtClean="0">
                <a:solidFill>
                  <a:srgbClr val="6600CC"/>
                </a:solidFill>
                <a:cs typeface="Vrinda" pitchFamily="34" charset="0"/>
              </a:rPr>
              <a:t>allows </a:t>
            </a:r>
            <a:r>
              <a:rPr lang="en-IN" sz="1800" dirty="0">
                <a:solidFill>
                  <a:srgbClr val="6600CC"/>
                </a:solidFill>
                <a:cs typeface="Vrinda" pitchFamily="34" charset="0"/>
              </a:rPr>
              <a:t>you to check multiple expressions for TRUE and execute a block of code as soon as one of the conditions evaluates to TRUE</a:t>
            </a:r>
            <a:r>
              <a:rPr lang="en-IN" sz="1600" dirty="0">
                <a:solidFill>
                  <a:srgbClr val="6600CC"/>
                </a:solidFill>
                <a:latin typeface="Vrinda" pitchFamily="34" charset="0"/>
                <a:cs typeface="Vrinda" pitchFamily="34" charset="0"/>
              </a:rPr>
              <a:t>.</a:t>
            </a:r>
          </a:p>
          <a:p>
            <a:pPr marL="503125" lvl="1" indent="0" defTabSz="914363">
              <a:lnSpc>
                <a:spcPct val="90000"/>
              </a:lnSpc>
              <a:buSzPct val="120000"/>
              <a:buNone/>
            </a:pPr>
            <a:endParaRPr lang="en-IN" sz="2000" dirty="0">
              <a:solidFill>
                <a:srgbClr val="6600CC"/>
              </a:solidFill>
              <a:latin typeface="Vrinda" pitchFamily="34" charset="0"/>
              <a:cs typeface="Vrinda" pitchFamily="34" charset="0"/>
            </a:endParaRPr>
          </a:p>
          <a:p>
            <a:pPr marL="457200" lvl="1" indent="0">
              <a:buNone/>
            </a:pPr>
            <a:endParaRPr lang="en-IN" sz="2000" dirty="0">
              <a:solidFill>
                <a:srgbClr val="6600CC"/>
              </a:solidFill>
              <a:latin typeface="Vrinda" pitchFamily="34" charset="0"/>
              <a:cs typeface="Vrinda" pitchFamily="34" charset="0"/>
            </a:endParaRPr>
          </a:p>
        </p:txBody>
      </p:sp>
      <p:sp>
        <p:nvSpPr>
          <p:cNvPr id="2" name="Rectangle 1"/>
          <p:cNvSpPr/>
          <p:nvPr/>
        </p:nvSpPr>
        <p:spPr>
          <a:xfrm>
            <a:off x="1187624" y="4221088"/>
            <a:ext cx="4572000" cy="338554"/>
          </a:xfrm>
          <a:prstGeom prst="rect">
            <a:avLst/>
          </a:prstGeom>
        </p:spPr>
        <p:txBody>
          <a:bodyPr>
            <a:spAutoFit/>
          </a:bodyPr>
          <a:lstStyle/>
          <a:p>
            <a:endParaRPr lang="en-IN" sz="1600" i="1" dirty="0">
              <a:solidFill>
                <a:srgbClr val="0000FF"/>
              </a:solidFill>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3648" y="3789040"/>
            <a:ext cx="4536504" cy="2437525"/>
          </a:xfrm>
          <a:prstGeom prst="rect">
            <a:avLst/>
          </a:prstGeom>
        </p:spPr>
      </p:pic>
      <p:sp>
        <p:nvSpPr>
          <p:cNvPr id="8" name="Title 3"/>
          <p:cNvSpPr txBox="1">
            <a:spLocks/>
          </p:cNvSpPr>
          <p:nvPr/>
        </p:nvSpPr>
        <p:spPr>
          <a:xfrm>
            <a:off x="539552" y="548680"/>
            <a:ext cx="3744416" cy="830997"/>
          </a:xfrm>
          <a:prstGeom prst="rect">
            <a:avLst/>
          </a:prstGeom>
        </p:spPr>
        <p:txBody>
          <a:bodyPr vert="horz" wrap="square"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smtClean="0">
                <a:solidFill>
                  <a:schemeClr val="bg1"/>
                </a:solidFill>
                <a:latin typeface="Vrinda" pitchFamily="34" charset="0"/>
                <a:cs typeface="Vrinda" pitchFamily="34" charset="0"/>
              </a:rPr>
              <a:t>Conditional Constructs (Contd.)</a:t>
            </a:r>
            <a:endParaRPr lang="en-IN" sz="2400" b="1" dirty="0">
              <a:solidFill>
                <a:schemeClr val="bg1"/>
              </a:solidFill>
            </a:endParaRPr>
          </a:p>
        </p:txBody>
      </p:sp>
    </p:spTree>
    <p:extLst>
      <p:ext uri="{BB962C8B-B14F-4D97-AF65-F5344CB8AC3E}">
        <p14:creationId xmlns:p14="http://schemas.microsoft.com/office/powerpoint/2010/main" val="11358160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556792"/>
            <a:ext cx="8352928" cy="2228302"/>
          </a:xfrm>
          <a:prstGeom prst="rect">
            <a:avLst/>
          </a:prstGeom>
        </p:spPr>
        <p:txBody>
          <a:bodyPr wrap="square">
            <a:spAutoFit/>
          </a:bodyPr>
          <a:lstStyle/>
          <a:p>
            <a:pPr marL="514350" lvl="1" indent="-396875" defTabSz="914363">
              <a:lnSpc>
                <a:spcPct val="90000"/>
              </a:lnSpc>
              <a:buSzPct val="100000"/>
              <a:buBlip>
                <a:blip r:embed="rId3"/>
              </a:buBlip>
            </a:pPr>
            <a:endParaRPr lang="en-IN" sz="2400" dirty="0" smtClean="0">
              <a:solidFill>
                <a:srgbClr val="6600CC"/>
              </a:solidFill>
              <a:latin typeface="Vrinda" pitchFamily="34" charset="0"/>
              <a:cs typeface="Vrinda" pitchFamily="34" charset="0"/>
            </a:endParaRPr>
          </a:p>
          <a:p>
            <a:pPr marL="514350" lvl="1" indent="-396875" defTabSz="914363">
              <a:lnSpc>
                <a:spcPct val="90000"/>
              </a:lnSpc>
              <a:buSzPct val="100000"/>
              <a:buBlip>
                <a:blip r:embed="rId3"/>
              </a:buBlip>
            </a:pPr>
            <a:r>
              <a:rPr lang="en-IN" sz="2400" dirty="0" smtClean="0">
                <a:solidFill>
                  <a:srgbClr val="6600CC"/>
                </a:solidFill>
                <a:cs typeface="Vrinda" pitchFamily="34" charset="0"/>
              </a:rPr>
              <a:t>Nested </a:t>
            </a:r>
            <a:r>
              <a:rPr lang="en-IN" sz="2400" dirty="0">
                <a:solidFill>
                  <a:srgbClr val="6600CC"/>
                </a:solidFill>
                <a:cs typeface="Vrinda" pitchFamily="34" charset="0"/>
              </a:rPr>
              <a:t>conditions</a:t>
            </a:r>
          </a:p>
          <a:p>
            <a:pPr marL="514350" lvl="1" indent="-396875" defTabSz="914363">
              <a:lnSpc>
                <a:spcPct val="90000"/>
              </a:lnSpc>
              <a:buSzPct val="100000"/>
              <a:buBlip>
                <a:blip r:embed="rId3"/>
              </a:buBlip>
            </a:pPr>
            <a:endParaRPr lang="en-IN" sz="2400" dirty="0">
              <a:solidFill>
                <a:srgbClr val="6600CC"/>
              </a:solidFill>
              <a:latin typeface="Vrinda" pitchFamily="34" charset="0"/>
              <a:cs typeface="Vrinda" pitchFamily="34" charset="0"/>
            </a:endParaRPr>
          </a:p>
          <a:p>
            <a:pPr marL="900000" lvl="1" indent="-396875" defTabSz="914363">
              <a:lnSpc>
                <a:spcPct val="90000"/>
              </a:lnSpc>
              <a:buSzPct val="120000"/>
              <a:buBlip>
                <a:blip r:embed="rId4"/>
              </a:buBlip>
            </a:pPr>
            <a:r>
              <a:rPr lang="en-IN" sz="2000" dirty="0" smtClean="0">
                <a:solidFill>
                  <a:srgbClr val="6600CC"/>
                </a:solidFill>
                <a:cs typeface="Vrinda" pitchFamily="34" charset="0"/>
              </a:rPr>
              <a:t>In </a:t>
            </a:r>
            <a:r>
              <a:rPr lang="en-IN" sz="2000" dirty="0">
                <a:solidFill>
                  <a:srgbClr val="6600CC"/>
                </a:solidFill>
                <a:cs typeface="Vrinda" pitchFamily="34" charset="0"/>
              </a:rPr>
              <a:t>a nested if construct, it is possible to have an if...</a:t>
            </a:r>
            <a:r>
              <a:rPr lang="en-IN" sz="2000" dirty="0" err="1">
                <a:solidFill>
                  <a:srgbClr val="6600CC"/>
                </a:solidFill>
                <a:cs typeface="Vrinda" pitchFamily="34" charset="0"/>
              </a:rPr>
              <a:t>elif</a:t>
            </a:r>
            <a:r>
              <a:rPr lang="en-IN" sz="2000" dirty="0">
                <a:solidFill>
                  <a:srgbClr val="6600CC"/>
                </a:solidFill>
                <a:cs typeface="Vrinda" pitchFamily="34" charset="0"/>
              </a:rPr>
              <a:t>...else construct inside another if...</a:t>
            </a:r>
            <a:r>
              <a:rPr lang="en-IN" sz="2000" dirty="0" err="1">
                <a:solidFill>
                  <a:srgbClr val="6600CC"/>
                </a:solidFill>
                <a:cs typeface="Vrinda" pitchFamily="34" charset="0"/>
              </a:rPr>
              <a:t>elif</a:t>
            </a:r>
            <a:r>
              <a:rPr lang="en-IN" sz="2000" dirty="0">
                <a:solidFill>
                  <a:srgbClr val="6600CC"/>
                </a:solidFill>
                <a:cs typeface="Vrinda" pitchFamily="34" charset="0"/>
              </a:rPr>
              <a:t>...else construct.</a:t>
            </a:r>
          </a:p>
          <a:p>
            <a:pPr marL="900000" lvl="1" indent="-396875" defTabSz="914363">
              <a:lnSpc>
                <a:spcPct val="90000"/>
              </a:lnSpc>
              <a:buSzPct val="120000"/>
              <a:buBlip>
                <a:blip r:embed="rId4"/>
              </a:buBlip>
            </a:pPr>
            <a:endParaRPr lang="en-IN" sz="2000" dirty="0">
              <a:solidFill>
                <a:srgbClr val="6600CC"/>
              </a:solidFill>
              <a:latin typeface="Vrinda" pitchFamily="34" charset="0"/>
              <a:cs typeface="Vrinda" pitchFamily="34" charset="0"/>
            </a:endParaRPr>
          </a:p>
          <a:p>
            <a:pPr marL="800100" lvl="1" indent="-342900">
              <a:buFont typeface="Arial" panose="020B0604020202020204" pitchFamily="34" charset="0"/>
              <a:buChar char="•"/>
            </a:pPr>
            <a:endParaRPr lang="en-IN" sz="2000" dirty="0">
              <a:solidFill>
                <a:srgbClr val="6600CC"/>
              </a:solidFill>
              <a:latin typeface="Vrinda" pitchFamily="34" charset="0"/>
              <a:cs typeface="Vrinda" pitchFamily="34" charset="0"/>
            </a:endParaRPr>
          </a:p>
        </p:txBody>
      </p:sp>
      <p:sp>
        <p:nvSpPr>
          <p:cNvPr id="3" name="Rectangle 2"/>
          <p:cNvSpPr/>
          <p:nvPr/>
        </p:nvSpPr>
        <p:spPr>
          <a:xfrm>
            <a:off x="1403648" y="3212976"/>
            <a:ext cx="4572000" cy="2862322"/>
          </a:xfrm>
          <a:prstGeom prst="rect">
            <a:avLst/>
          </a:prstGeom>
        </p:spPr>
        <p:txBody>
          <a:bodyPr>
            <a:spAutoFit/>
          </a:bodyPr>
          <a:lstStyle/>
          <a:p>
            <a:r>
              <a:rPr lang="en-IN" dirty="0">
                <a:solidFill>
                  <a:srgbClr val="6600CC"/>
                </a:solidFill>
                <a:cs typeface="Vrinda" pitchFamily="34" charset="0"/>
              </a:rPr>
              <a:t>if expression1:</a:t>
            </a:r>
          </a:p>
          <a:p>
            <a:r>
              <a:rPr lang="en-IN" dirty="0">
                <a:solidFill>
                  <a:srgbClr val="6600CC"/>
                </a:solidFill>
                <a:cs typeface="Vrinda" pitchFamily="34" charset="0"/>
              </a:rPr>
              <a:t> statement(s) </a:t>
            </a:r>
          </a:p>
          <a:p>
            <a:r>
              <a:rPr lang="en-IN" dirty="0" smtClean="0">
                <a:solidFill>
                  <a:srgbClr val="6600CC"/>
                </a:solidFill>
                <a:cs typeface="Vrinda" pitchFamily="34" charset="0"/>
              </a:rPr>
              <a:t>	if </a:t>
            </a:r>
            <a:r>
              <a:rPr lang="en-IN" dirty="0">
                <a:solidFill>
                  <a:srgbClr val="6600CC"/>
                </a:solidFill>
                <a:cs typeface="Vrinda" pitchFamily="34" charset="0"/>
              </a:rPr>
              <a:t>expression2:</a:t>
            </a:r>
          </a:p>
          <a:p>
            <a:r>
              <a:rPr lang="en-IN" dirty="0" smtClean="0">
                <a:solidFill>
                  <a:srgbClr val="6600CC"/>
                </a:solidFill>
                <a:cs typeface="Vrinda" pitchFamily="34" charset="0"/>
              </a:rPr>
              <a:t>		statement(s</a:t>
            </a:r>
            <a:r>
              <a:rPr lang="en-IN" dirty="0">
                <a:solidFill>
                  <a:srgbClr val="6600CC"/>
                </a:solidFill>
                <a:cs typeface="Vrinda" pitchFamily="34" charset="0"/>
              </a:rPr>
              <a:t>) </a:t>
            </a:r>
          </a:p>
          <a:p>
            <a:r>
              <a:rPr lang="en-IN" dirty="0" smtClean="0">
                <a:solidFill>
                  <a:srgbClr val="6600CC"/>
                </a:solidFill>
                <a:cs typeface="Vrinda" pitchFamily="34" charset="0"/>
              </a:rPr>
              <a:t>	else </a:t>
            </a:r>
          </a:p>
          <a:p>
            <a:r>
              <a:rPr lang="en-IN" dirty="0">
                <a:solidFill>
                  <a:srgbClr val="6600CC"/>
                </a:solidFill>
                <a:cs typeface="Vrinda" pitchFamily="34" charset="0"/>
              </a:rPr>
              <a:t> </a:t>
            </a:r>
            <a:r>
              <a:rPr lang="en-IN" dirty="0" smtClean="0">
                <a:solidFill>
                  <a:srgbClr val="6600CC"/>
                </a:solidFill>
                <a:cs typeface="Vrinda" pitchFamily="34" charset="0"/>
              </a:rPr>
              <a:t>		statement(s</a:t>
            </a:r>
            <a:r>
              <a:rPr lang="en-IN" dirty="0">
                <a:solidFill>
                  <a:srgbClr val="6600CC"/>
                </a:solidFill>
                <a:cs typeface="Vrinda" pitchFamily="34" charset="0"/>
              </a:rPr>
              <a:t>) </a:t>
            </a:r>
          </a:p>
          <a:p>
            <a:r>
              <a:rPr lang="en-IN" dirty="0" err="1">
                <a:solidFill>
                  <a:srgbClr val="6600CC"/>
                </a:solidFill>
                <a:cs typeface="Vrinda" pitchFamily="34" charset="0"/>
              </a:rPr>
              <a:t>elif</a:t>
            </a:r>
            <a:r>
              <a:rPr lang="en-IN" dirty="0">
                <a:solidFill>
                  <a:srgbClr val="6600CC"/>
                </a:solidFill>
                <a:cs typeface="Vrinda" pitchFamily="34" charset="0"/>
              </a:rPr>
              <a:t> </a:t>
            </a:r>
            <a:r>
              <a:rPr lang="en-IN" dirty="0" smtClean="0">
                <a:solidFill>
                  <a:srgbClr val="6600CC"/>
                </a:solidFill>
                <a:cs typeface="Vrinda" pitchFamily="34" charset="0"/>
              </a:rPr>
              <a:t>expression3: </a:t>
            </a:r>
          </a:p>
          <a:p>
            <a:r>
              <a:rPr lang="en-IN" dirty="0" smtClean="0">
                <a:solidFill>
                  <a:srgbClr val="6600CC"/>
                </a:solidFill>
                <a:cs typeface="Vrinda" pitchFamily="34" charset="0"/>
              </a:rPr>
              <a:t>	statement(s</a:t>
            </a:r>
            <a:r>
              <a:rPr lang="en-IN" dirty="0">
                <a:solidFill>
                  <a:srgbClr val="6600CC"/>
                </a:solidFill>
                <a:cs typeface="Vrinda" pitchFamily="34" charset="0"/>
              </a:rPr>
              <a:t>) </a:t>
            </a:r>
            <a:endParaRPr lang="en-IN" dirty="0" smtClean="0">
              <a:solidFill>
                <a:srgbClr val="6600CC"/>
              </a:solidFill>
              <a:cs typeface="Vrinda" pitchFamily="34" charset="0"/>
            </a:endParaRPr>
          </a:p>
          <a:p>
            <a:r>
              <a:rPr lang="en-IN" dirty="0" smtClean="0">
                <a:solidFill>
                  <a:srgbClr val="6600CC"/>
                </a:solidFill>
                <a:cs typeface="Vrinda" pitchFamily="34" charset="0"/>
              </a:rPr>
              <a:t>else</a:t>
            </a:r>
            <a:r>
              <a:rPr lang="en-IN" dirty="0">
                <a:solidFill>
                  <a:srgbClr val="6600CC"/>
                </a:solidFill>
                <a:cs typeface="Vrinda" pitchFamily="34" charset="0"/>
              </a:rPr>
              <a:t>:</a:t>
            </a:r>
          </a:p>
          <a:p>
            <a:r>
              <a:rPr lang="en-IN" dirty="0">
                <a:solidFill>
                  <a:srgbClr val="6600CC"/>
                </a:solidFill>
                <a:cs typeface="Vrinda" pitchFamily="34" charset="0"/>
              </a:rPr>
              <a:t>	</a:t>
            </a:r>
            <a:r>
              <a:rPr lang="en-IN" dirty="0" smtClean="0">
                <a:solidFill>
                  <a:srgbClr val="6600CC"/>
                </a:solidFill>
                <a:cs typeface="Vrinda" pitchFamily="34" charset="0"/>
              </a:rPr>
              <a:t>statement(s</a:t>
            </a:r>
            <a:r>
              <a:rPr lang="en-IN" dirty="0">
                <a:solidFill>
                  <a:srgbClr val="6600CC"/>
                </a:solidFill>
                <a:cs typeface="Vrinda" pitchFamily="34" charset="0"/>
              </a:rPr>
              <a:t>)</a:t>
            </a:r>
          </a:p>
        </p:txBody>
      </p:sp>
      <p:sp>
        <p:nvSpPr>
          <p:cNvPr id="5" name="Title 3"/>
          <p:cNvSpPr txBox="1">
            <a:spLocks/>
          </p:cNvSpPr>
          <p:nvPr/>
        </p:nvSpPr>
        <p:spPr>
          <a:xfrm>
            <a:off x="539552" y="548680"/>
            <a:ext cx="3744416" cy="830997"/>
          </a:xfrm>
          <a:prstGeom prst="rect">
            <a:avLst/>
          </a:prstGeom>
        </p:spPr>
        <p:txBody>
          <a:bodyPr vert="horz" wrap="square"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smtClean="0">
                <a:solidFill>
                  <a:schemeClr val="bg1"/>
                </a:solidFill>
                <a:latin typeface="Vrinda" pitchFamily="34" charset="0"/>
                <a:cs typeface="Vrinda" pitchFamily="34" charset="0"/>
              </a:rPr>
              <a:t>Conditional Constructs (Contd.)</a:t>
            </a:r>
            <a:endParaRPr lang="en-IN" sz="2400" b="1" dirty="0">
              <a:solidFill>
                <a:schemeClr val="bg1"/>
              </a:solidFill>
            </a:endParaRPr>
          </a:p>
        </p:txBody>
      </p:sp>
    </p:spTree>
    <p:extLst>
      <p:ext uri="{BB962C8B-B14F-4D97-AF65-F5344CB8AC3E}">
        <p14:creationId xmlns:p14="http://schemas.microsoft.com/office/powerpoint/2010/main" val="305947244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40000" y="540000"/>
            <a:ext cx="3960000" cy="900000"/>
          </a:xfrm>
        </p:spPr>
        <p:txBody>
          <a:bodyPr anchor="t" anchorCtr="0">
            <a:normAutofit/>
          </a:bodyPr>
          <a:lstStyle/>
          <a:p>
            <a:pPr algn="l"/>
            <a:r>
              <a:rPr lang="en-IN" sz="2400" b="1" dirty="0" smtClean="0">
                <a:solidFill>
                  <a:schemeClr val="bg1"/>
                </a:solidFill>
                <a:latin typeface="Vrinda" pitchFamily="34" charset="0"/>
                <a:cs typeface="Vrinda" pitchFamily="34" charset="0"/>
              </a:rPr>
              <a:t>Just a Minute</a:t>
            </a:r>
            <a:endParaRPr lang="en-US" sz="2400" b="1" dirty="0">
              <a:solidFill>
                <a:schemeClr val="bg1"/>
              </a:solidFill>
              <a:latin typeface="Vrinda" pitchFamily="34" charset="0"/>
              <a:cs typeface="Vrinda" pitchFamily="34" charset="0"/>
            </a:endParaRPr>
          </a:p>
        </p:txBody>
      </p:sp>
      <p:pic>
        <p:nvPicPr>
          <p:cNvPr id="7"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8700" t="8754" r="4699" b="9314"/>
          <a:stretch/>
        </p:blipFill>
        <p:spPr>
          <a:xfrm>
            <a:off x="683568" y="1772816"/>
            <a:ext cx="7918704" cy="4343400"/>
          </a:xfrm>
        </p:spPr>
      </p:pic>
      <p:sp>
        <p:nvSpPr>
          <p:cNvPr id="8" name="Oval Callout 7"/>
          <p:cNvSpPr/>
          <p:nvPr/>
        </p:nvSpPr>
        <p:spPr>
          <a:xfrm flipH="1">
            <a:off x="1043608" y="2564904"/>
            <a:ext cx="5184576" cy="2256039"/>
          </a:xfrm>
          <a:prstGeom prst="wedgeEllipseCallout">
            <a:avLst>
              <a:gd name="adj1" fmla="val -63521"/>
              <a:gd name="adj2" fmla="val 32901"/>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600" dirty="0"/>
          </a:p>
        </p:txBody>
      </p:sp>
      <p:sp>
        <p:nvSpPr>
          <p:cNvPr id="2" name="TextBox 1"/>
          <p:cNvSpPr txBox="1"/>
          <p:nvPr/>
        </p:nvSpPr>
        <p:spPr>
          <a:xfrm>
            <a:off x="1475656" y="3140968"/>
            <a:ext cx="4662518" cy="923330"/>
          </a:xfrm>
          <a:prstGeom prst="rect">
            <a:avLst/>
          </a:prstGeom>
          <a:noFill/>
        </p:spPr>
        <p:txBody>
          <a:bodyPr wrap="square" rtlCol="0">
            <a:spAutoFit/>
          </a:bodyPr>
          <a:lstStyle/>
          <a:p>
            <a:r>
              <a:rPr lang="en-US" dirty="0">
                <a:solidFill>
                  <a:schemeClr val="bg1"/>
                </a:solidFill>
                <a:cs typeface="Times New Roman" panose="02020603050405020304" pitchFamily="18" charset="0"/>
              </a:rPr>
              <a:t>The ____ block in the </a:t>
            </a:r>
            <a:r>
              <a:rPr lang="en-US" dirty="0">
                <a:solidFill>
                  <a:schemeClr val="bg1"/>
                </a:solidFill>
                <a:cs typeface="Courier New" panose="02070309020205020404" pitchFamily="49" charset="0"/>
              </a:rPr>
              <a:t>if…else</a:t>
            </a:r>
            <a:r>
              <a:rPr lang="en-US" dirty="0">
                <a:solidFill>
                  <a:schemeClr val="bg1"/>
                </a:solidFill>
                <a:cs typeface="Times New Roman" panose="02020603050405020304" pitchFamily="18" charset="0"/>
              </a:rPr>
              <a:t> construct is optional and can be </a:t>
            </a:r>
            <a:r>
              <a:rPr lang="en-US" dirty="0" smtClean="0">
                <a:solidFill>
                  <a:schemeClr val="bg1"/>
                </a:solidFill>
                <a:cs typeface="Times New Roman" panose="02020603050405020304" pitchFamily="18" charset="0"/>
              </a:rPr>
              <a:t>omitted.</a:t>
            </a:r>
          </a:p>
          <a:p>
            <a:endParaRPr lang="en-IN" dirty="0">
              <a:solidFill>
                <a:schemeClr val="bg1"/>
              </a:solidFill>
            </a:endParaRPr>
          </a:p>
        </p:txBody>
      </p:sp>
    </p:spTree>
    <p:extLst>
      <p:ext uri="{BB962C8B-B14F-4D97-AF65-F5344CB8AC3E}">
        <p14:creationId xmlns:p14="http://schemas.microsoft.com/office/powerpoint/2010/main" val="39326683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40000" y="540000"/>
            <a:ext cx="3960000" cy="900000"/>
          </a:xfrm>
        </p:spPr>
        <p:txBody>
          <a:bodyPr anchor="t" anchorCtr="0">
            <a:normAutofit/>
          </a:bodyPr>
          <a:lstStyle/>
          <a:p>
            <a:pPr algn="l"/>
            <a:r>
              <a:rPr lang="en-IN" sz="2400" b="1" dirty="0" smtClean="0">
                <a:solidFill>
                  <a:schemeClr val="bg1"/>
                </a:solidFill>
                <a:latin typeface="Vrinda" pitchFamily="34" charset="0"/>
                <a:cs typeface="Vrinda" pitchFamily="34" charset="0"/>
              </a:rPr>
              <a:t>Just a Minute</a:t>
            </a:r>
            <a:endParaRPr lang="en-US" sz="2400" b="1" dirty="0">
              <a:solidFill>
                <a:schemeClr val="bg1"/>
              </a:solidFill>
              <a:latin typeface="Vrinda" pitchFamily="34" charset="0"/>
              <a:cs typeface="Vrinda" pitchFamily="34" charset="0"/>
            </a:endParaRPr>
          </a:p>
        </p:txBody>
      </p:sp>
      <p:pic>
        <p:nvPicPr>
          <p:cNvPr id="7"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8700" t="8754" r="4699" b="9314"/>
          <a:stretch/>
        </p:blipFill>
        <p:spPr>
          <a:xfrm>
            <a:off x="683568" y="1772816"/>
            <a:ext cx="7918704" cy="4343400"/>
          </a:xfrm>
        </p:spPr>
      </p:pic>
      <p:sp>
        <p:nvSpPr>
          <p:cNvPr id="8" name="Oval Callout 7"/>
          <p:cNvSpPr/>
          <p:nvPr/>
        </p:nvSpPr>
        <p:spPr>
          <a:xfrm flipH="1">
            <a:off x="1043608" y="2564904"/>
            <a:ext cx="5184576" cy="2256039"/>
          </a:xfrm>
          <a:prstGeom prst="wedgeEllipseCallout">
            <a:avLst>
              <a:gd name="adj1" fmla="val -63521"/>
              <a:gd name="adj2" fmla="val 32901"/>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600" dirty="0"/>
          </a:p>
        </p:txBody>
      </p:sp>
      <p:sp>
        <p:nvSpPr>
          <p:cNvPr id="2" name="TextBox 1"/>
          <p:cNvSpPr txBox="1"/>
          <p:nvPr/>
        </p:nvSpPr>
        <p:spPr>
          <a:xfrm>
            <a:off x="1475656" y="3140968"/>
            <a:ext cx="4662518" cy="923330"/>
          </a:xfrm>
          <a:prstGeom prst="rect">
            <a:avLst/>
          </a:prstGeom>
          <a:noFill/>
        </p:spPr>
        <p:txBody>
          <a:bodyPr wrap="square" rtlCol="0">
            <a:spAutoFit/>
          </a:bodyPr>
          <a:lstStyle/>
          <a:p>
            <a:r>
              <a:rPr lang="en-US" dirty="0">
                <a:solidFill>
                  <a:schemeClr val="bg1"/>
                </a:solidFill>
                <a:cs typeface="Times New Roman" panose="02020603050405020304" pitchFamily="18" charset="0"/>
              </a:rPr>
              <a:t>The ____ block in the </a:t>
            </a:r>
            <a:r>
              <a:rPr lang="en-US" dirty="0">
                <a:solidFill>
                  <a:schemeClr val="bg1"/>
                </a:solidFill>
                <a:cs typeface="Courier New" panose="02070309020205020404" pitchFamily="49" charset="0"/>
              </a:rPr>
              <a:t>if…else</a:t>
            </a:r>
            <a:r>
              <a:rPr lang="en-US" dirty="0">
                <a:solidFill>
                  <a:schemeClr val="bg1"/>
                </a:solidFill>
                <a:cs typeface="Times New Roman" panose="02020603050405020304" pitchFamily="18" charset="0"/>
              </a:rPr>
              <a:t> construct is optional and can be </a:t>
            </a:r>
            <a:r>
              <a:rPr lang="en-US" dirty="0" smtClean="0">
                <a:solidFill>
                  <a:schemeClr val="bg1"/>
                </a:solidFill>
                <a:cs typeface="Times New Roman" panose="02020603050405020304" pitchFamily="18" charset="0"/>
              </a:rPr>
              <a:t>omitted.</a:t>
            </a:r>
          </a:p>
          <a:p>
            <a:endParaRPr lang="en-IN" dirty="0">
              <a:solidFill>
                <a:schemeClr val="bg1"/>
              </a:solidFill>
            </a:endParaRPr>
          </a:p>
        </p:txBody>
      </p:sp>
      <p:grpSp>
        <p:nvGrpSpPr>
          <p:cNvPr id="9" name="Group 8"/>
          <p:cNvGrpSpPr/>
          <p:nvPr/>
        </p:nvGrpSpPr>
        <p:grpSpPr>
          <a:xfrm>
            <a:off x="3013578" y="5019607"/>
            <a:ext cx="3946773" cy="977946"/>
            <a:chOff x="304808" y="5638800"/>
            <a:chExt cx="2488567" cy="914400"/>
          </a:xfrm>
        </p:grpSpPr>
        <p:grpSp>
          <p:nvGrpSpPr>
            <p:cNvPr id="10" name="Group 9"/>
            <p:cNvGrpSpPr/>
            <p:nvPr/>
          </p:nvGrpSpPr>
          <p:grpSpPr>
            <a:xfrm>
              <a:off x="304808" y="5638800"/>
              <a:ext cx="2488567" cy="914400"/>
              <a:chOff x="6019800" y="1143000"/>
              <a:chExt cx="585545" cy="533400"/>
            </a:xfrm>
          </p:grpSpPr>
          <p:sp>
            <p:nvSpPr>
              <p:cNvPr id="13" name="Oval 12"/>
              <p:cNvSpPr/>
              <p:nvPr/>
            </p:nvSpPr>
            <p:spPr>
              <a:xfrm>
                <a:off x="6019800" y="1143000"/>
                <a:ext cx="457200" cy="5334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14" name="Oval 13"/>
              <p:cNvSpPr/>
              <p:nvPr/>
            </p:nvSpPr>
            <p:spPr>
              <a:xfrm>
                <a:off x="6220973" y="1267686"/>
                <a:ext cx="384372" cy="408714"/>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solidFill>
                    <a:schemeClr val="bg1"/>
                  </a:solidFill>
                </a:endParaRPr>
              </a:p>
            </p:txBody>
          </p:sp>
        </p:grpSp>
        <p:sp>
          <p:nvSpPr>
            <p:cNvPr id="11" name="Rectangle 10"/>
            <p:cNvSpPr/>
            <p:nvPr/>
          </p:nvSpPr>
          <p:spPr>
            <a:xfrm>
              <a:off x="1372689" y="5963799"/>
              <a:ext cx="1420681" cy="316555"/>
            </a:xfrm>
            <a:prstGeom prst="rect">
              <a:avLst/>
            </a:prstGeom>
            <a:ln>
              <a:noFill/>
            </a:ln>
            <a:effectLst>
              <a:glow rad="63500">
                <a:schemeClr val="accent3">
                  <a:satMod val="175000"/>
                  <a:alpha val="40000"/>
                </a:schemeClr>
              </a:glow>
            </a:effectLst>
          </p:spPr>
          <p:txBody>
            <a:bodyPr wrap="square">
              <a:spAutoFit/>
            </a:bodyPr>
            <a:lstStyle/>
            <a:p>
              <a:pPr>
                <a:defRPr/>
              </a:pPr>
              <a:r>
                <a:rPr lang="en-US" sz="1600" dirty="0" smtClean="0">
                  <a:solidFill>
                    <a:schemeClr val="bg1"/>
                  </a:solidFill>
                  <a:latin typeface="+mn-lt"/>
                  <a:cs typeface="Arial" charset="0"/>
                </a:rPr>
                <a:t>else</a:t>
              </a:r>
              <a:endParaRPr lang="en-US" sz="1600" dirty="0">
                <a:solidFill>
                  <a:schemeClr val="bg1"/>
                </a:solidFill>
                <a:latin typeface="+mn-lt"/>
                <a:cs typeface="Arial" charset="0"/>
              </a:endParaRPr>
            </a:p>
          </p:txBody>
        </p:sp>
        <p:sp>
          <p:nvSpPr>
            <p:cNvPr id="12" name="Rectangle 11"/>
            <p:cNvSpPr/>
            <p:nvPr/>
          </p:nvSpPr>
          <p:spPr>
            <a:xfrm>
              <a:off x="588818" y="5963799"/>
              <a:ext cx="1287878" cy="338554"/>
            </a:xfrm>
            <a:prstGeom prst="rect">
              <a:avLst/>
            </a:prstGeom>
            <a:ln>
              <a:noFill/>
            </a:ln>
            <a:effectLst>
              <a:glow rad="63500">
                <a:schemeClr val="accent3">
                  <a:satMod val="175000"/>
                  <a:alpha val="40000"/>
                </a:schemeClr>
              </a:glow>
            </a:effectLst>
          </p:spPr>
          <p:txBody>
            <a:bodyPr wrap="square">
              <a:spAutoFit/>
            </a:bodyPr>
            <a:lstStyle/>
            <a:p>
              <a:pPr>
                <a:defRPr/>
              </a:pPr>
              <a:r>
                <a:rPr lang="en-US" sz="1600" dirty="0" smtClean="0">
                  <a:solidFill>
                    <a:schemeClr val="bg1"/>
                  </a:solidFill>
                  <a:latin typeface="+mn-lt"/>
                  <a:cs typeface="Arial" charset="0"/>
                </a:rPr>
                <a:t>Answer:</a:t>
              </a:r>
              <a:endParaRPr lang="en-US" sz="1600" dirty="0">
                <a:solidFill>
                  <a:schemeClr val="bg1"/>
                </a:solidFill>
                <a:latin typeface="+mn-lt"/>
              </a:endParaRPr>
            </a:p>
          </p:txBody>
        </p:sp>
      </p:grpSp>
    </p:spTree>
    <p:extLst>
      <p:ext uri="{BB962C8B-B14F-4D97-AF65-F5344CB8AC3E}">
        <p14:creationId xmlns:p14="http://schemas.microsoft.com/office/powerpoint/2010/main" val="1516055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ARTICULATE_PROJECT_OPEN" val="0"/>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Logic Building and Effective Problem Solving&amp;quot;&quot;/&gt;&lt;property id=&quot;20307&quot; value=&quot;256&quot;/&gt;&lt;/object&gt;&lt;object type=&quot;3&quot; unique_id=&quot;10005&quot;&gt;&lt;property id=&quot;20148&quot; value=&quot;5&quot;/&gt;&lt;property id=&quot;20300&quot; value=&quot;Slide 2 - &amp;quot;Objectives&amp;quot;&quot;/&gt;&lt;property id=&quot;20307&quot; value=&quot;257&quot;/&gt;&lt;/object&gt;&lt;object type=&quot;3&quot; unique_id=&quot;10006&quot;&gt;&lt;property id=&quot;20148&quot; value=&quot;5&quot;/&gt;&lt;property id=&quot;20300&quot; value=&quot;Slide 3 - &amp;quot;Input, Process, and Output&amp;quot;&quot;/&gt;&lt;property id=&quot;20307&quot; value=&quot;269&quot;/&gt;&lt;/object&gt;&lt;object type=&quot;3&quot; unique_id=&quot;10007&quot;&gt;&lt;property id=&quot;20148&quot; value=&quot;5&quot;/&gt;&lt;property id=&quot;20300&quot; value=&quot;Slide 4 - &amp;quot;Phases&amp;quot;&quot;/&gt;&lt;property id=&quot;20307&quot; value=&quot;270&quot;/&gt;&lt;/object&gt;&lt;object type=&quot;3&quot; unique_id=&quot;10008&quot;&gt;&lt;property id=&quot;20148&quot; value=&quot;5&quot;/&gt;&lt;property id=&quot;20300&quot; value=&quot;Slide 5 - &amp;quot;I-P-O Cycle&amp;quot;&quot;/&gt;&lt;property id=&quot;20307&quot; value=&quot;334&quot;/&gt;&lt;/object&gt;&lt;object type=&quot;3&quot; unique_id=&quot;10009&quot;&gt;&lt;property id=&quot;20148&quot; value=&quot;5&quot;/&gt;&lt;property id=&quot;20300&quot; value=&quot;Slide 6 - &amp;quot;1.1 Let’s Practice &amp;quot;&quot;/&gt;&lt;property id=&quot;20307&quot; value=&quot;271&quot;/&gt;&lt;/object&gt;&lt;object type=&quot;3&quot; unique_id=&quot;10011&quot;&gt;&lt;property id=&quot;20148&quot; value=&quot;5&quot;/&gt;&lt;property id=&quot;20300&quot; value=&quot;Slide 9 - &amp;quot;Programs and Programming Languages&amp;quot;&quot;/&gt;&lt;property id=&quot;20307&quot; value=&quot;335&quot;/&gt;&lt;/object&gt;&lt;object type=&quot;3&quot; unique_id=&quot;10012&quot;&gt;&lt;property id=&quot;20148&quot; value=&quot;5&quot;/&gt;&lt;property id=&quot;20300&quot; value=&quot;Slide 10 - &amp;quot;Programs&amp;quot;&quot;/&gt;&lt;property id=&quot;20307&quot; value=&quot;272&quot;/&gt;&lt;/object&gt;&lt;object type=&quot;3&quot; unique_id=&quot;10013&quot;&gt;&lt;property id=&quot;20148&quot; value=&quot;5&quot;/&gt;&lt;property id=&quot;20300&quot; value=&quot;Slide 11 - &amp;quot;Programs (Contd.)&amp;quot;&quot;/&gt;&lt;property id=&quot;20307&quot; value=&quot;348&quot;/&gt;&lt;/object&gt;&lt;object type=&quot;3&quot; unique_id=&quot;10014&quot;&gt;&lt;property id=&quot;20148&quot; value=&quot;5&quot;/&gt;&lt;property id=&quot;20300&quot; value=&quot;Slide 12 - &amp;quot;Programming Languages&amp;quot;&quot;/&gt;&lt;property id=&quot;20307&quot; value=&quot;273&quot;/&gt;&lt;/object&gt;&lt;object type=&quot;3&quot; unique_id=&quot;10015&quot;&gt;&lt;property id=&quot;20148&quot; value=&quot;5&quot;/&gt;&lt;property id=&quot;20300&quot; value=&quot;Slide 13 - &amp;quot;Programming Languages (Contd.)&amp;quot;&quot;/&gt;&lt;property id=&quot;20307&quot; value=&quot;349&quot;/&gt;&lt;/object&gt;&lt;object type=&quot;3&quot; unique_id=&quot;10016&quot;&gt;&lt;property id=&quot;20148&quot; value=&quot;5&quot;/&gt;&lt;property id=&quot;20300&quot; value=&quot;Slide 15 - &amp;quot;Compilers&amp;quot;&quot;/&gt;&lt;property id=&quot;20307&quot; value=&quot;351&quot;/&gt;&lt;/object&gt;&lt;object type=&quot;3&quot; unique_id=&quot;10017&quot;&gt;&lt;property id=&quot;20148&quot; value=&quot;5&quot;/&gt;&lt;property id=&quot;20300&quot; value=&quot;Slide 17 - &amp;quot;Compilers (Contd.)&amp;quot;&quot;/&gt;&lt;property id=&quot;20307&quot; value=&quot;336&quot;/&gt;&lt;/object&gt;&lt;object type=&quot;3&quot; unique_id=&quot;10018&quot;&gt;&lt;property id=&quot;20148&quot; value=&quot;5&quot;/&gt;&lt;property id=&quot;20300&quot; value=&quot;Slide 18 - &amp;quot;Just a Minute &amp;quot;&quot;/&gt;&lt;property id=&quot;20307&quot; value=&quot;352&quot;/&gt;&lt;/object&gt;&lt;object type=&quot;3&quot; unique_id=&quot;10031&quot;&gt;&lt;property id=&quot;20148&quot; value=&quot;5&quot;/&gt;&lt;property id=&quot;20300&quot; value=&quot;Slide 19 - &amp;quot;Summary&amp;quot;&quot;/&gt;&lt;property id=&quot;20307&quot; value=&quot;362&quot;/&gt;&lt;/object&gt;&lt;object type=&quot;3&quot; unique_id=&quot;10033&quot;&gt;&lt;property id=&quot;20148&quot; value=&quot;5&quot;/&gt;&lt;property id=&quot;20300&quot; value=&quot;Slide 7 - &amp;quot;1.1 Let’s Practice (Contd.) &amp;quot;&quot;/&gt;&lt;property id=&quot;20307&quot; value=&quot;365&quot;/&gt;&lt;/object&gt;&lt;object type=&quot;3&quot; unique_id=&quot;10034&quot;&gt;&lt;property id=&quot;20148&quot; value=&quot;5&quot;/&gt;&lt;property id=&quot;20300&quot; value=&quot;Slide 8 - &amp;quot;1.1 Let’s Practice (Contd.) &amp;quot;&quot;/&gt;&lt;property id=&quot;20307&quot; value=&quot;366&quot;/&gt;&lt;/object&gt;&lt;object type=&quot;3&quot; unique_id=&quot;10037&quot;&gt;&lt;property id=&quot;20148&quot; value=&quot;5&quot;/&gt;&lt;property id=&quot;20300&quot; value=&quot;Slide 14 - &amp;quot;Programming Languages (Contd.)&amp;quot;&quot;/&gt;&lt;property id=&quot;20307&quot; value=&quot;370&quot;/&gt;&lt;/object&gt;&lt;object type=&quot;3&quot; unique_id=&quot;10038&quot;&gt;&lt;property id=&quot;20148&quot; value=&quot;5&quot;/&gt;&lt;property id=&quot;20300&quot; value=&quot;Slide 16 - &amp;quot;Compilers (Contd.)&amp;quot;&quot;/&gt;&lt;property id=&quot;20307&quot; value=&quot;371&quot;/&gt;&lt;/object&gt;&lt;object type=&quot;3&quot; unique_id=&quot;10039&quot;&gt;&lt;property id=&quot;20148&quot; value=&quot;5&quot;/&gt;&lt;property id=&quot;20300&quot; value=&quot;Slide 20 - &amp;quot;What’s Next?&amp;quot;&quot;/&gt;&lt;property id=&quot;20307&quot; value=&quot;369&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marL="514350" indent="-396875" defTabSz="914363">
          <a:lnSpc>
            <a:spcPct val="90000"/>
          </a:lnSpc>
          <a:spcBef>
            <a:spcPct val="20000"/>
          </a:spcBef>
          <a:buSzPct val="100000"/>
          <a:buBlip>
            <a:blip xmlns:r="http://schemas.openxmlformats.org/officeDocument/2006/relationships" r:embed="rId1"/>
          </a:buBlip>
          <a:defRPr sz="2000" dirty="0">
            <a:solidFill>
              <a:srgbClr val="6600CC"/>
            </a:solidFill>
            <a:latin typeface="Vrinda" pitchFamily="34" charset="0"/>
            <a:cs typeface="Vrinda" pitchFamily="34" charset="0"/>
          </a:defRPr>
        </a:defPPr>
      </a:lstStyle>
    </a:spDef>
  </a:objectDefaults>
  <a:extraClrSchemeLst/>
</a:theme>
</file>

<file path=ppt/theme/theme2.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8945</TotalTime>
  <Words>1942</Words>
  <Application>Microsoft Office PowerPoint</Application>
  <PresentationFormat>On-screen Show (4:3)</PresentationFormat>
  <Paragraphs>530</Paragraphs>
  <Slides>20</Slides>
  <Notes>19</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Office Theme</vt:lpstr>
      <vt:lpstr>6_Office Theme</vt:lpstr>
      <vt:lpstr>Conditional Constructs &amp; Functions</vt:lpstr>
      <vt:lpstr>Objectives</vt:lpstr>
      <vt:lpstr>PowerPoint Presentation</vt:lpstr>
      <vt:lpstr>PowerPoint Presentation</vt:lpstr>
      <vt:lpstr>PowerPoint Presentation</vt:lpstr>
      <vt:lpstr>PowerPoint Presentation</vt:lpstr>
      <vt:lpstr>PowerPoint Presentation</vt:lpstr>
      <vt:lpstr>Just a Minute</vt:lpstr>
      <vt:lpstr>Just a Minute</vt:lpstr>
      <vt:lpstr>Activity</vt:lpstr>
      <vt:lpstr>Functions</vt:lpstr>
      <vt:lpstr>Functions (Contd.)</vt:lpstr>
      <vt:lpstr>PowerPoint Presentation</vt:lpstr>
      <vt:lpstr>PowerPoint Presentation</vt:lpstr>
      <vt:lpstr>PowerPoint Presentation</vt:lpstr>
      <vt:lpstr>PowerPoint Presentation</vt:lpstr>
      <vt:lpstr>Just a Minute</vt:lpstr>
      <vt:lpstr>Just a Minute</vt:lpstr>
      <vt:lpstr>Activity</vt:lpstr>
      <vt:lpstr>Summary</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Jasneet Kaur</dc:creator>
  <cp:lastModifiedBy>AnnuS</cp:lastModifiedBy>
  <cp:revision>733</cp:revision>
  <dcterms:created xsi:type="dcterms:W3CDTF">2012-02-06T03:44:02Z</dcterms:created>
  <dcterms:modified xsi:type="dcterms:W3CDTF">2015-10-07T04:54:44Z</dcterms:modified>
</cp:coreProperties>
</file>