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tags/tag21.xml" ContentType="application/vnd.openxmlformats-officedocument.presentationml.tags+xml"/>
  <Override PartName="/ppt/notesSlides/notesSlide46.xml" ContentType="application/vnd.openxmlformats-officedocument.presentationml.notesSlide+xml"/>
  <Override PartName="/ppt/tags/tag22.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513" r:id="rId2"/>
    <p:sldId id="730" r:id="rId3"/>
    <p:sldId id="1184" r:id="rId4"/>
    <p:sldId id="1071" r:id="rId5"/>
    <p:sldId id="1185" r:id="rId6"/>
    <p:sldId id="763" r:id="rId7"/>
    <p:sldId id="1052" r:id="rId8"/>
    <p:sldId id="1069" r:id="rId9"/>
    <p:sldId id="876" r:id="rId10"/>
    <p:sldId id="860" r:id="rId11"/>
    <p:sldId id="759" r:id="rId12"/>
    <p:sldId id="1108" r:id="rId13"/>
    <p:sldId id="1143" r:id="rId14"/>
    <p:sldId id="1141" r:id="rId15"/>
    <p:sldId id="1142" r:id="rId16"/>
    <p:sldId id="1144" r:id="rId17"/>
    <p:sldId id="1056" r:id="rId18"/>
    <p:sldId id="1145" r:id="rId19"/>
    <p:sldId id="1146" r:id="rId20"/>
    <p:sldId id="1147" r:id="rId21"/>
    <p:sldId id="1148" r:id="rId22"/>
    <p:sldId id="1149" r:id="rId23"/>
    <p:sldId id="1150" r:id="rId24"/>
    <p:sldId id="1103" r:id="rId25"/>
    <p:sldId id="1151" r:id="rId26"/>
    <p:sldId id="1152" r:id="rId27"/>
    <p:sldId id="1153" r:id="rId28"/>
    <p:sldId id="1104" r:id="rId29"/>
    <p:sldId id="1118" r:id="rId30"/>
    <p:sldId id="1154" r:id="rId31"/>
    <p:sldId id="1155" r:id="rId32"/>
    <p:sldId id="1139" r:id="rId33"/>
    <p:sldId id="1156" r:id="rId34"/>
    <p:sldId id="1157" r:id="rId35"/>
    <p:sldId id="1158" r:id="rId36"/>
    <p:sldId id="1159" r:id="rId37"/>
    <p:sldId id="1160" r:id="rId38"/>
    <p:sldId id="1161" r:id="rId39"/>
    <p:sldId id="1162" r:id="rId40"/>
    <p:sldId id="1163" r:id="rId41"/>
    <p:sldId id="1164" r:id="rId42"/>
    <p:sldId id="1165" r:id="rId43"/>
    <p:sldId id="1166" r:id="rId44"/>
    <p:sldId id="957" r:id="rId45"/>
    <p:sldId id="1138" r:id="rId46"/>
    <p:sldId id="1167" r:id="rId47"/>
    <p:sldId id="1168" r:id="rId48"/>
    <p:sldId id="874"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75082" autoAdjust="0"/>
  </p:normalViewPr>
  <p:slideViewPr>
    <p:cSldViewPr snapToGrid="0" showGuides="1">
      <p:cViewPr varScale="1">
        <p:scale>
          <a:sx n="67" d="100"/>
          <a:sy n="67" d="100"/>
        </p:scale>
        <p:origin x="1004"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10.1.1 – Network Attacks Today</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10.1.2 – Network Security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84636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10.1.3 – Endpoint Protection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74161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10.1.4 – Cisco Email Security Appliance</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90582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10.1.5 – Cisco Web Security Appliance</a:t>
            </a:r>
          </a:p>
          <a:p>
            <a:r>
              <a:rPr lang="en-US" dirty="0"/>
              <a:t>10.1.6 – Check Your Understanding – Endpoint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003401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10.2.1 – Authentication with a Local Password</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91726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10.2.2 – AAA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15394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10.2.3 -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682175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10.2.4 - Authorization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51956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10.2.5 -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031285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10.2.6 – 802.1X</a:t>
            </a:r>
          </a:p>
          <a:p>
            <a:r>
              <a:rPr lang="en-US" dirty="0"/>
              <a:t>10.2.7 – Check Your Understanding – Access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287480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10.3.1 -  Layer 2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252495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10.3.2 -  Switch Attack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1455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10.3.3 -  Switch Attack Mitigation Techniques</a:t>
            </a:r>
          </a:p>
          <a:p>
            <a:r>
              <a:rPr lang="en-US" dirty="0"/>
              <a:t>10.3.4 – Check Your Understanding– Layer 2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843226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10.4.1 – Switch Operation Review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10.4.2 – MAC Address Table Flooding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168899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10.4.3 – MAC Address Table Attack Mitigation</a:t>
            </a:r>
          </a:p>
          <a:p>
            <a:r>
              <a:rPr lang="en-US" dirty="0"/>
              <a:t>10.4.4 – Check Your Understanding – MAC Address Table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57891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 – Video – VLAN and DHCP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62423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10.5.2 –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877408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74460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634378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10.5.4 – DHCP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782175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10.5.5 –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814701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10.5.6 - </a:t>
            </a:r>
            <a:r>
              <a:rPr lang="en-US" sz="1200" dirty="0"/>
              <a:t>Video – ARP Attacks, STP Attacks, and CDP Reconnaissance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54168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10.5.7- </a:t>
            </a:r>
            <a:r>
              <a:rPr lang="en-US" sz="1200" dirty="0"/>
              <a:t>ARP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790860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94747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10.5.9 – STP Attack</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258778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10.5.10 – CDP Reconnaissance</a:t>
            </a:r>
          </a:p>
          <a:p>
            <a:r>
              <a:rPr lang="en-US" dirty="0"/>
              <a:t>10.5.11 – Check Your Understanding – LAN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73723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p:txBody>
      </p:sp>
    </p:spTree>
    <p:extLst>
      <p:ext uri="{BB962C8B-B14F-4D97-AF65-F5344CB8AC3E}">
        <p14:creationId xmlns:p14="http://schemas.microsoft.com/office/powerpoint/2010/main" val="64125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a:p>
            <a:r>
              <a:rPr lang="en-US" sz="1200" dirty="0"/>
              <a:t>10.6.2 – Module Quiz – LAN Security Concepts</a:t>
            </a:r>
          </a:p>
        </p:txBody>
      </p:sp>
    </p:spTree>
    <p:extLst>
      <p:ext uri="{BB962C8B-B14F-4D97-AF65-F5344CB8AC3E}">
        <p14:creationId xmlns:p14="http://schemas.microsoft.com/office/powerpoint/2010/main" val="20979691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10: LAN Security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LAN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Explain how vulnerabilities compromise LAN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013994266"/>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0" dirty="0">
                          <a:solidFill>
                            <a:schemeClr val="bg1"/>
                          </a:solidFill>
                          <a:effectLst/>
                        </a:rPr>
                        <a:t>Endpoint Security</a:t>
                      </a:r>
                    </a:p>
                  </a:txBody>
                  <a:tcPr marL="47625" marR="47625" marT="47625" marB="47625" anchor="ctr">
                    <a:solidFill>
                      <a:schemeClr val="accent1"/>
                    </a:solidFill>
                  </a:tcPr>
                </a:tc>
                <a:tc>
                  <a:txBody>
                    <a:bodyPr/>
                    <a:lstStyle/>
                    <a:p>
                      <a:pPr fontAlgn="ctr"/>
                      <a:r>
                        <a:rPr lang="en-US" b="0" dirty="0">
                          <a:effectLst/>
                        </a:rPr>
                        <a:t>Explain how to use endpoint security to mitigate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0" dirty="0">
                          <a:solidFill>
                            <a:schemeClr val="bg1"/>
                          </a:solidFill>
                          <a:effectLst/>
                        </a:rPr>
                        <a:t>Access Control</a:t>
                      </a:r>
                    </a:p>
                  </a:txBody>
                  <a:tcPr marL="47625" marR="47625" marT="47625" marB="47625" anchor="ctr">
                    <a:solidFill>
                      <a:schemeClr val="accent1"/>
                    </a:solidFill>
                  </a:tcPr>
                </a:tc>
                <a:tc>
                  <a:txBody>
                    <a:bodyPr/>
                    <a:lstStyle/>
                    <a:p>
                      <a:pPr fontAlgn="ctr"/>
                      <a:r>
                        <a:rPr lang="en-US" b="0" dirty="0">
                          <a:effectLst/>
                        </a:rPr>
                        <a:t>Explain how AAA and 802.1x are used to authenticate LAN endpoints and devices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0" dirty="0">
                          <a:solidFill>
                            <a:schemeClr val="bg1"/>
                          </a:solidFill>
                          <a:effectLst/>
                        </a:rPr>
                        <a:t>Layer 2 Security Threats</a:t>
                      </a:r>
                    </a:p>
                  </a:txBody>
                  <a:tcPr marL="47625" marR="47625" marT="47625" marB="47625" anchor="ctr">
                    <a:solidFill>
                      <a:schemeClr val="accent1"/>
                    </a:solidFill>
                  </a:tcPr>
                </a:tc>
                <a:tc>
                  <a:txBody>
                    <a:bodyPr/>
                    <a:lstStyle/>
                    <a:p>
                      <a:pPr fontAlgn="ctr"/>
                      <a:r>
                        <a:rPr lang="en-US" b="0" dirty="0">
                          <a:effectLst/>
                        </a:rPr>
                        <a:t>Identify Layer 2 vulnerabilities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0" dirty="0">
                          <a:solidFill>
                            <a:schemeClr val="bg1"/>
                          </a:solidFill>
                          <a:effectLst/>
                        </a:rPr>
                        <a:t>MAC Address Table Attack</a:t>
                      </a:r>
                    </a:p>
                  </a:txBody>
                  <a:tcPr marL="47625" marR="47625" marT="47625" marB="47625" anchor="ctr">
                    <a:solidFill>
                      <a:schemeClr val="accent1"/>
                    </a:solidFill>
                  </a:tcPr>
                </a:tc>
                <a:tc>
                  <a:txBody>
                    <a:bodyPr/>
                    <a:lstStyle/>
                    <a:p>
                      <a:pPr fontAlgn="ctr"/>
                      <a:r>
                        <a:rPr lang="en-US" b="0" dirty="0">
                          <a:effectLst/>
                        </a:rPr>
                        <a:t>Explain how a MAC address table attack compromised LAN security</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0" dirty="0">
                          <a:solidFill>
                            <a:schemeClr val="bg1"/>
                          </a:solidFill>
                          <a:effectLst/>
                        </a:rPr>
                        <a:t>LAN Attacks</a:t>
                      </a:r>
                    </a:p>
                  </a:txBody>
                  <a:tcPr marL="47625" marR="47625" marT="47625" marB="47625" anchor="ctr">
                    <a:solidFill>
                      <a:schemeClr val="accent1"/>
                    </a:solidFill>
                  </a:tcPr>
                </a:tc>
                <a:tc>
                  <a:txBody>
                    <a:bodyPr/>
                    <a:lstStyle/>
                    <a:p>
                      <a:pPr fontAlgn="ctr"/>
                      <a:r>
                        <a:rPr lang="en-US" b="0" dirty="0">
                          <a:effectLst/>
                        </a:rPr>
                        <a:t>Explain how LAN attacks compromise LAN security</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Endpoint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Attacks Today</a:t>
            </a:r>
          </a:p>
        </p:txBody>
      </p:sp>
      <p:sp>
        <p:nvSpPr>
          <p:cNvPr id="5" name="Content Placeholder 4">
            <a:extLst>
              <a:ext uri="{FF2B5EF4-FFF2-40B4-BE49-F238E27FC236}">
                <a16:creationId xmlns:a16="http://schemas.microsoft.com/office/drawing/2014/main" id="{199AB72D-A10F-44DE-BB7A-39459EC642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news media commonly covers attacks on enterprise networks. Simply search the internet for “latest network attacks” to find up-to-date information on current attacks. Most likely, these attacks will involve one or more of the following:</a:t>
            </a:r>
          </a:p>
          <a:p>
            <a:pPr marL="415985" lvl="1" indent="-342900">
              <a:buFont typeface="Arial" panose="020B0604020202020204" pitchFamily="34" charset="0"/>
              <a:buChar char="•"/>
            </a:pPr>
            <a:r>
              <a:rPr lang="en-US" sz="1600" b="1" dirty="0">
                <a:solidFill>
                  <a:srgbClr val="000000"/>
                </a:solidFill>
              </a:rPr>
              <a:t>Distributed Denial of Service (DDoS)</a:t>
            </a:r>
            <a:r>
              <a:rPr lang="en-US" sz="1600" dirty="0">
                <a:solidFill>
                  <a:srgbClr val="000000"/>
                </a:solidFill>
              </a:rPr>
              <a:t> – This is a coordinated attack from many devices, called zombies, with the intention of degrading or halting public access to an organization’s website and resources.</a:t>
            </a:r>
          </a:p>
          <a:p>
            <a:pPr marL="415985" lvl="1" indent="-342900">
              <a:buFont typeface="Arial" panose="020B0604020202020204" pitchFamily="34" charset="0"/>
              <a:buChar char="•"/>
            </a:pPr>
            <a:r>
              <a:rPr lang="en-US" sz="1600" b="1" dirty="0">
                <a:solidFill>
                  <a:srgbClr val="000000"/>
                </a:solidFill>
              </a:rPr>
              <a:t>Data Breach</a:t>
            </a:r>
            <a:r>
              <a:rPr lang="en-US" sz="1600" dirty="0">
                <a:solidFill>
                  <a:srgbClr val="000000"/>
                </a:solidFill>
              </a:rPr>
              <a:t> – This is an attack in which an organization’s data servers or hosts are compromised to steal confidential information.</a:t>
            </a:r>
          </a:p>
          <a:p>
            <a:pPr marL="415985" lvl="1" indent="-342900">
              <a:buFont typeface="Arial" panose="020B0604020202020204" pitchFamily="34" charset="0"/>
              <a:buChar char="•"/>
            </a:pPr>
            <a:r>
              <a:rPr lang="en-US" sz="1600" b="1" dirty="0">
                <a:solidFill>
                  <a:srgbClr val="000000"/>
                </a:solidFill>
              </a:rPr>
              <a:t>Malware</a:t>
            </a:r>
            <a:r>
              <a:rPr lang="en-US" sz="1600" dirty="0">
                <a:solidFill>
                  <a:srgbClr val="000000"/>
                </a:solidFill>
              </a:rPr>
              <a:t> – This is an attack in which an organization’s hosts are infected with malicious software that cause a variety of problems. For example, ransomware such as WannaCry encrypts the data on a host and locks access to it until a ransom is paid.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Security Devices</a:t>
            </a:r>
          </a:p>
        </p:txBody>
      </p:sp>
      <p:sp>
        <p:nvSpPr>
          <p:cNvPr id="4" name="Content Placeholder 3">
            <a:extLst>
              <a:ext uri="{FF2B5EF4-FFF2-40B4-BE49-F238E27FC236}">
                <a16:creationId xmlns:a16="http://schemas.microsoft.com/office/drawing/2014/main" id="{1B47481C-BE29-4F04-A259-DA8BFDA30BF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Various network security devices are required to protect the network perimeter from outside access. These devices could include the following:</a:t>
            </a:r>
          </a:p>
          <a:p>
            <a:pPr marL="285750" indent="-285750" algn="l">
              <a:buFont typeface="Arial" panose="020B0604020202020204" pitchFamily="34" charset="0"/>
              <a:buChar char="•"/>
            </a:pPr>
            <a:r>
              <a:rPr lang="en-US" sz="1600" dirty="0">
                <a:solidFill>
                  <a:srgbClr val="000000"/>
                </a:solidFill>
              </a:rPr>
              <a:t>Virtual Private Network (VPN) enabled router - provides a secure connection to remote users across a public network and into the enterprise network. VPN services can be integrated into the firewall.</a:t>
            </a:r>
          </a:p>
          <a:p>
            <a:pPr marL="285750" indent="-285750" algn="l">
              <a:buFont typeface="Arial" panose="020B0604020202020204" pitchFamily="34" charset="0"/>
              <a:buChar char="•"/>
            </a:pPr>
            <a:r>
              <a:rPr lang="en-US" sz="1600" dirty="0">
                <a:solidFill>
                  <a:srgbClr val="000000"/>
                </a:solidFill>
              </a:rPr>
              <a:t>Next-Generation Firewall (NGFW) - provides stateful packet inspection, application visibility and control, a next-generation intrusion prevention system (NGIPS), advanced malware protection (AMP), and URL filtering.</a:t>
            </a:r>
          </a:p>
          <a:p>
            <a:pPr marL="285750" indent="-285750" algn="l">
              <a:buFont typeface="Arial" panose="020B0604020202020204" pitchFamily="34" charset="0"/>
              <a:buChar char="•"/>
            </a:pPr>
            <a:r>
              <a:rPr lang="en-US" sz="1600" dirty="0">
                <a:solidFill>
                  <a:srgbClr val="000000"/>
                </a:solidFill>
              </a:rPr>
              <a:t>Network Access Control (NAC) - includes authentication, authorization, and accounting (AAA) services. In larger enterprises, these services might be incorporated into an appliance that can manage access policies across a wide variety of users and device types. The Cisco Identity Services Engine (ISE) is an example of a NAC device.</a:t>
            </a:r>
          </a:p>
        </p:txBody>
      </p:sp>
    </p:spTree>
    <p:extLst>
      <p:ext uri="{BB962C8B-B14F-4D97-AF65-F5344CB8AC3E}">
        <p14:creationId xmlns:p14="http://schemas.microsoft.com/office/powerpoint/2010/main" val="20948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Endpoint Protection</a:t>
            </a:r>
          </a:p>
        </p:txBody>
      </p:sp>
      <p:sp>
        <p:nvSpPr>
          <p:cNvPr id="8" name="Content Placeholder 7">
            <a:extLst>
              <a:ext uri="{FF2B5EF4-FFF2-40B4-BE49-F238E27FC236}">
                <a16:creationId xmlns:a16="http://schemas.microsoft.com/office/drawing/2014/main" id="{F4949C1C-F141-477B-A2A9-5141BA42ED97}"/>
              </a:ext>
            </a:extLst>
          </p:cNvPr>
          <p:cNvSpPr>
            <a:spLocks noGrp="1"/>
          </p:cNvSpPr>
          <p:nvPr>
            <p:ph idx="1"/>
          </p:nvPr>
        </p:nvSpPr>
        <p:spPr>
          <a:xfrm>
            <a:off x="474662" y="731837"/>
            <a:ext cx="4014211" cy="3689897"/>
          </a:xfrm>
        </p:spPr>
        <p:txBody>
          <a:bodyPr/>
          <a:lstStyle/>
          <a:p>
            <a:pPr marL="342900" indent="-342900" algn="l">
              <a:buFont typeface="Arial" panose="020B0604020202020204" pitchFamily="34" charset="0"/>
              <a:buChar char="•"/>
            </a:pPr>
            <a:r>
              <a:rPr lang="en-US" sz="1500" dirty="0">
                <a:solidFill>
                  <a:srgbClr val="000000"/>
                </a:solidFill>
              </a:rPr>
              <a:t>Endpoints are hosts which commonly consist of laptops, desktops, servers, and IP phones, as well as employee-owned devices. Endpoints are particularly susceptible to malware-related attacks that originate through email or web browsing. </a:t>
            </a:r>
          </a:p>
          <a:p>
            <a:pPr marL="342900" indent="-342900" algn="l">
              <a:buFont typeface="Arial" panose="020B0604020202020204" pitchFamily="34" charset="0"/>
              <a:buChar char="•"/>
            </a:pPr>
            <a:r>
              <a:rPr lang="en-US" sz="1500" dirty="0">
                <a:solidFill>
                  <a:srgbClr val="000000"/>
                </a:solidFill>
              </a:rPr>
              <a:t>Endpoints have typically used traditional host-based security features, such as antivirus/antimalware, host-based firewalls, and host-based intrusion prevention systems (HIPSs). </a:t>
            </a:r>
          </a:p>
          <a:p>
            <a:pPr marL="342900" indent="-342900" algn="l">
              <a:buFont typeface="Arial" panose="020B0604020202020204" pitchFamily="34" charset="0"/>
              <a:buChar char="•"/>
            </a:pPr>
            <a:r>
              <a:rPr lang="en-US" sz="1500" dirty="0">
                <a:solidFill>
                  <a:srgbClr val="000000"/>
                </a:solidFill>
              </a:rPr>
              <a:t>Endpoints today are best protected by a combination of NAC, AMP software, an email security appliance (ESA), and a web security appliance (WSA). </a:t>
            </a:r>
          </a:p>
        </p:txBody>
      </p:sp>
      <p:pic>
        <p:nvPicPr>
          <p:cNvPr id="9" name="Picture 8">
            <a:extLst>
              <a:ext uri="{FF2B5EF4-FFF2-40B4-BE49-F238E27FC236}">
                <a16:creationId xmlns:a16="http://schemas.microsoft.com/office/drawing/2014/main" id="{398061EE-EF18-4FB7-BA04-AD5478D5782D}"/>
              </a:ext>
            </a:extLst>
          </p:cNvPr>
          <p:cNvPicPr>
            <a:picLocks noChangeAspect="1"/>
          </p:cNvPicPr>
          <p:nvPr/>
        </p:nvPicPr>
        <p:blipFill>
          <a:blip r:embed="rId3"/>
          <a:stretch>
            <a:fillRect/>
          </a:stretch>
        </p:blipFill>
        <p:spPr>
          <a:xfrm>
            <a:off x="4399967" y="1107337"/>
            <a:ext cx="4361124" cy="2707281"/>
          </a:xfrm>
          <a:prstGeom prst="rect">
            <a:avLst/>
          </a:prstGeom>
        </p:spPr>
      </p:pic>
    </p:spTree>
    <p:extLst>
      <p:ext uri="{BB962C8B-B14F-4D97-AF65-F5344CB8AC3E}">
        <p14:creationId xmlns:p14="http://schemas.microsoft.com/office/powerpoint/2010/main" val="17923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Email Security Appliance</a:t>
            </a:r>
          </a:p>
        </p:txBody>
      </p:sp>
      <p:sp>
        <p:nvSpPr>
          <p:cNvPr id="4" name="Content Placeholder 3">
            <a:extLst>
              <a:ext uri="{FF2B5EF4-FFF2-40B4-BE49-F238E27FC236}">
                <a16:creationId xmlns:a16="http://schemas.microsoft.com/office/drawing/2014/main" id="{20CA0A23-B3F8-4AB8-86E1-DEAA911151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ESA device is designed to monitor Simple Mail Transfer Protocol (SMTP). The Cisco ESA is constantly updated by real-time feeds from the Cisco Talos, which detects and correlates threats and solutions by using a worldwide database monitoring system. This threat intelligence data is pulled by the Cisco ESA every three to five minutes. </a:t>
            </a:r>
          </a:p>
          <a:p>
            <a:pPr marL="0" indent="0" algn="l"/>
            <a:endParaRPr lang="en-US" sz="1600" dirty="0">
              <a:solidFill>
                <a:srgbClr val="000000"/>
              </a:solidFill>
            </a:endParaRPr>
          </a:p>
          <a:p>
            <a:pPr marL="0" indent="0" algn="l"/>
            <a:r>
              <a:rPr lang="en-US" sz="1600" dirty="0">
                <a:solidFill>
                  <a:srgbClr val="000000"/>
                </a:solidFill>
              </a:rPr>
              <a:t>These are some of the functions of the Cisco ESA:</a:t>
            </a:r>
          </a:p>
          <a:p>
            <a:pPr marL="358835" lvl="1" indent="-285750">
              <a:buFont typeface="Arial" panose="020B0604020202020204" pitchFamily="34" charset="0"/>
              <a:buChar char="•"/>
            </a:pPr>
            <a:r>
              <a:rPr lang="en-US" sz="1600" dirty="0">
                <a:solidFill>
                  <a:srgbClr val="000000"/>
                </a:solidFill>
              </a:rPr>
              <a:t>Block known threats</a:t>
            </a:r>
          </a:p>
          <a:p>
            <a:pPr marL="358835" lvl="1" indent="-285750">
              <a:buFont typeface="Arial" panose="020B0604020202020204" pitchFamily="34" charset="0"/>
              <a:buChar char="•"/>
            </a:pPr>
            <a:r>
              <a:rPr lang="en-US" sz="1600" dirty="0">
                <a:solidFill>
                  <a:srgbClr val="000000"/>
                </a:solidFill>
              </a:rPr>
              <a:t>Remediate against stealth malware that evaded initial detection</a:t>
            </a:r>
          </a:p>
          <a:p>
            <a:pPr marL="358835" lvl="1" indent="-285750">
              <a:buFont typeface="Arial" panose="020B0604020202020204" pitchFamily="34" charset="0"/>
              <a:buChar char="•"/>
            </a:pPr>
            <a:r>
              <a:rPr lang="en-US" sz="1600" dirty="0">
                <a:solidFill>
                  <a:srgbClr val="000000"/>
                </a:solidFill>
              </a:rPr>
              <a:t>Discard emails with bad links</a:t>
            </a:r>
          </a:p>
          <a:p>
            <a:pPr marL="358835" lvl="1" indent="-285750">
              <a:buFont typeface="Arial" panose="020B0604020202020204" pitchFamily="34" charset="0"/>
              <a:buChar char="•"/>
            </a:pPr>
            <a:r>
              <a:rPr lang="en-US" sz="1600" dirty="0">
                <a:solidFill>
                  <a:srgbClr val="000000"/>
                </a:solidFill>
              </a:rPr>
              <a:t>Block access to newly infected sites.</a:t>
            </a:r>
          </a:p>
          <a:p>
            <a:pPr marL="358835" lvl="1" indent="-285750">
              <a:buFont typeface="Arial" panose="020B0604020202020204" pitchFamily="34" charset="0"/>
              <a:buChar char="•"/>
            </a:pPr>
            <a:r>
              <a:rPr lang="en-US" sz="1600" dirty="0">
                <a:solidFill>
                  <a:srgbClr val="000000"/>
                </a:solidFill>
              </a:rPr>
              <a:t>Encrypt content in outgoing email to prevent data loss.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249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Web Security Appliance</a:t>
            </a:r>
          </a:p>
        </p:txBody>
      </p:sp>
      <p:sp>
        <p:nvSpPr>
          <p:cNvPr id="5" name="Content Placeholder 4">
            <a:extLst>
              <a:ext uri="{FF2B5EF4-FFF2-40B4-BE49-F238E27FC236}">
                <a16:creationId xmlns:a16="http://schemas.microsoft.com/office/drawing/2014/main" id="{A3D5E8D4-6382-47F5-BEAB-D7AFE6B0D40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Cisco Web Security Appliance (WSA) is a mitigation technology for web-based threats. It helps organizations address the challenges of securing and controlling web traffic. </a:t>
            </a:r>
          </a:p>
          <a:p>
            <a:pPr marL="285750" indent="-285750" algn="l">
              <a:buFont typeface="Arial" panose="020B0604020202020204" pitchFamily="34" charset="0"/>
              <a:buChar char="•"/>
            </a:pPr>
            <a:r>
              <a:rPr lang="en-US" sz="1600" dirty="0">
                <a:solidFill>
                  <a:srgbClr val="000000"/>
                </a:solidFill>
              </a:rPr>
              <a:t>The Cisco WSA combines advanced malware protection, application visibility and control, acceptable use policy controls, and reporting.</a:t>
            </a:r>
          </a:p>
          <a:p>
            <a:pPr marL="285750" indent="-285750" algn="l">
              <a:buFont typeface="Arial" panose="020B0604020202020204" pitchFamily="34" charset="0"/>
              <a:buChar char="•"/>
            </a:pPr>
            <a:r>
              <a:rPr lang="en-US" sz="1600" dirty="0">
                <a:solidFill>
                  <a:srgbClr val="000000"/>
                </a:solidFill>
              </a:rPr>
              <a:t>Cisco WSA provides complete control over how users access the internet. Certain features and applications, such as chat, messaging, video and audio, can be allowed, restricted with time and bandwidth limits, or blocked, according to the organization’s requirements. </a:t>
            </a:r>
          </a:p>
          <a:p>
            <a:pPr marL="285750" indent="-285750" algn="l">
              <a:buFont typeface="Arial" panose="020B0604020202020204" pitchFamily="34" charset="0"/>
              <a:buChar char="•"/>
            </a:pPr>
            <a:r>
              <a:rPr lang="en-US" sz="1600" dirty="0">
                <a:solidFill>
                  <a:srgbClr val="000000"/>
                </a:solidFill>
              </a:rPr>
              <a:t>The WSA can perform blacklisting of URLs, URL-filtering, malware scanning, URL categorization, Web application filtering, and encryption and decryption of web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1408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Access Control</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 with a Local Password</a:t>
            </a:r>
          </a:p>
        </p:txBody>
      </p:sp>
      <p:sp>
        <p:nvSpPr>
          <p:cNvPr id="4" name="Content Placeholder 3">
            <a:extLst>
              <a:ext uri="{FF2B5EF4-FFF2-40B4-BE49-F238E27FC236}">
                <a16:creationId xmlns:a16="http://schemas.microsoft.com/office/drawing/2014/main" id="{03C9973F-CE82-4083-8DDD-A0DA84502960}"/>
              </a:ext>
            </a:extLst>
          </p:cNvPr>
          <p:cNvSpPr>
            <a:spLocks noGrp="1"/>
          </p:cNvSpPr>
          <p:nvPr>
            <p:ph idx="1"/>
          </p:nvPr>
        </p:nvSpPr>
        <p:spPr>
          <a:xfrm>
            <a:off x="0" y="731092"/>
            <a:ext cx="8345488" cy="548323"/>
          </a:xfrm>
        </p:spPr>
        <p:txBody>
          <a:bodyPr/>
          <a:lstStyle/>
          <a:p>
            <a:pPr marL="0" indent="0" algn="l"/>
            <a:r>
              <a:rPr lang="en-US" sz="1600" dirty="0">
                <a:solidFill>
                  <a:srgbClr val="000000"/>
                </a:solidFill>
              </a:rPr>
              <a:t>Many types of authentication can be performed on networking devices, and each method offers varying levels of security. </a:t>
            </a:r>
          </a:p>
        </p:txBody>
      </p:sp>
      <p:sp>
        <p:nvSpPr>
          <p:cNvPr id="5" name="Content Placeholder 3">
            <a:extLst>
              <a:ext uri="{FF2B5EF4-FFF2-40B4-BE49-F238E27FC236}">
                <a16:creationId xmlns:a16="http://schemas.microsoft.com/office/drawing/2014/main" id="{72153A09-85FF-4ACB-8507-A7BA6E0BB06B}"/>
              </a:ext>
            </a:extLst>
          </p:cNvPr>
          <p:cNvSpPr txBox="1">
            <a:spLocks/>
          </p:cNvSpPr>
          <p:nvPr/>
        </p:nvSpPr>
        <p:spPr>
          <a:xfrm>
            <a:off x="0" y="1323149"/>
            <a:ext cx="5346192"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simplest method of remote access authentication is to configure a login and password combination on console, vty lines, and aux ports.</a:t>
            </a:r>
          </a:p>
          <a:p>
            <a:pPr marL="0" indent="0" algn="l"/>
            <a:endParaRPr lang="en-CA" sz="1600" dirty="0">
              <a:solidFill>
                <a:srgbClr val="000000"/>
              </a:solidFill>
            </a:endParaRPr>
          </a:p>
          <a:p>
            <a:pPr marL="0" indent="0" algn="l"/>
            <a:r>
              <a:rPr lang="en-CA" sz="1600" dirty="0">
                <a:solidFill>
                  <a:srgbClr val="000000"/>
                </a:solidFill>
              </a:rPr>
              <a:t>SSH is a more secure form of remote access:</a:t>
            </a:r>
          </a:p>
          <a:p>
            <a:pPr marL="244535" lvl="1" indent="-171450">
              <a:buFont typeface="Arial" panose="020B0604020202020204" pitchFamily="34" charset="0"/>
              <a:buChar char="•"/>
            </a:pPr>
            <a:r>
              <a:rPr lang="en-CA" dirty="0">
                <a:solidFill>
                  <a:srgbClr val="000000"/>
                </a:solidFill>
              </a:rPr>
              <a:t>It requires a username and a password.</a:t>
            </a:r>
          </a:p>
          <a:p>
            <a:pPr marL="244535" lvl="1" indent="-171450">
              <a:buFont typeface="Arial" panose="020B0604020202020204" pitchFamily="34" charset="0"/>
              <a:buChar char="•"/>
            </a:pPr>
            <a:r>
              <a:rPr lang="en-CA" dirty="0">
                <a:solidFill>
                  <a:srgbClr val="000000"/>
                </a:solidFill>
              </a:rPr>
              <a:t>The username and password can be authenticated locally.</a:t>
            </a:r>
          </a:p>
          <a:p>
            <a:pPr marL="171450" indent="-1714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local database method has some limitations:</a:t>
            </a:r>
          </a:p>
          <a:p>
            <a:pPr marL="244535" lvl="1" indent="-171450">
              <a:buFont typeface="Arial" panose="020B0604020202020204" pitchFamily="34" charset="0"/>
              <a:buChar char="•"/>
            </a:pPr>
            <a:r>
              <a:rPr lang="en-CA" dirty="0">
                <a:solidFill>
                  <a:srgbClr val="000000"/>
                </a:solidFill>
              </a:rPr>
              <a:t>User accounts must be configured locally on each device which is not scalable.</a:t>
            </a:r>
          </a:p>
          <a:p>
            <a:pPr marL="244535" lvl="1" indent="-171450">
              <a:buFont typeface="Arial" panose="020B0604020202020204" pitchFamily="34" charset="0"/>
              <a:buChar char="•"/>
            </a:pPr>
            <a:r>
              <a:rPr lang="en-CA" dirty="0">
                <a:solidFill>
                  <a:srgbClr val="000000"/>
                </a:solidFill>
              </a:rPr>
              <a:t>The method provides no fallback authentication method. </a:t>
            </a:r>
          </a:p>
        </p:txBody>
      </p:sp>
      <p:pic>
        <p:nvPicPr>
          <p:cNvPr id="2" name="Picture 1">
            <a:extLst>
              <a:ext uri="{FF2B5EF4-FFF2-40B4-BE49-F238E27FC236}">
                <a16:creationId xmlns:a16="http://schemas.microsoft.com/office/drawing/2014/main" id="{7FFDAF46-C269-4B44-A171-8A301B4C0045}"/>
              </a:ext>
            </a:extLst>
          </p:cNvPr>
          <p:cNvPicPr>
            <a:picLocks noChangeAspect="1"/>
          </p:cNvPicPr>
          <p:nvPr/>
        </p:nvPicPr>
        <p:blipFill>
          <a:blip r:embed="rId3"/>
          <a:stretch>
            <a:fillRect/>
          </a:stretch>
        </p:blipFill>
        <p:spPr>
          <a:xfrm>
            <a:off x="6783984" y="1443865"/>
            <a:ext cx="1981302" cy="552478"/>
          </a:xfrm>
          <a:prstGeom prst="rect">
            <a:avLst/>
          </a:prstGeom>
        </p:spPr>
      </p:pic>
      <p:pic>
        <p:nvPicPr>
          <p:cNvPr id="6" name="Picture 5">
            <a:extLst>
              <a:ext uri="{FF2B5EF4-FFF2-40B4-BE49-F238E27FC236}">
                <a16:creationId xmlns:a16="http://schemas.microsoft.com/office/drawing/2014/main" id="{D027A625-C943-4271-BCA2-3EC7E2E7D240}"/>
              </a:ext>
            </a:extLst>
          </p:cNvPr>
          <p:cNvPicPr>
            <a:picLocks noChangeAspect="1"/>
          </p:cNvPicPr>
          <p:nvPr/>
        </p:nvPicPr>
        <p:blipFill>
          <a:blip r:embed="rId4"/>
          <a:stretch>
            <a:fillRect/>
          </a:stretch>
        </p:blipFill>
        <p:spPr>
          <a:xfrm>
            <a:off x="5346192" y="2543175"/>
            <a:ext cx="3695890" cy="1155759"/>
          </a:xfrm>
          <a:prstGeom prst="rect">
            <a:avLst/>
          </a:prstGeom>
        </p:spPr>
      </p:pic>
    </p:spTree>
    <p:extLst>
      <p:ext uri="{BB962C8B-B14F-4D97-AF65-F5344CB8AC3E}">
        <p14:creationId xmlns:p14="http://schemas.microsoft.com/office/powerpoint/2010/main" val="28016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AAA Components</a:t>
            </a:r>
          </a:p>
        </p:txBody>
      </p:sp>
      <p:sp>
        <p:nvSpPr>
          <p:cNvPr id="5" name="Content Placeholder 4">
            <a:extLst>
              <a:ext uri="{FF2B5EF4-FFF2-40B4-BE49-F238E27FC236}">
                <a16:creationId xmlns:a16="http://schemas.microsoft.com/office/drawing/2014/main" id="{B87D6B45-365E-4860-9505-8F730D264C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stands for Authentication, Authorization, and Accounting, and provides the primary framework to set up access control on a network device. </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AAA is a way to control who is permitted to access a network (authenticate), what they can do while they are there (authorize), and to audit what actions they performed while accessing the network (accounting).</a:t>
            </a:r>
          </a:p>
        </p:txBody>
      </p:sp>
    </p:spTree>
    <p:extLst>
      <p:ext uri="{BB962C8B-B14F-4D97-AF65-F5344CB8AC3E}">
        <p14:creationId xmlns:p14="http://schemas.microsoft.com/office/powerpoint/2010/main" val="26864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10 Planning Guide</a:t>
            </a:r>
          </a:p>
        </p:txBody>
      </p:sp>
      <p:sp>
        <p:nvSpPr>
          <p:cNvPr id="4099" name="Rectangle 34"/>
          <p:cNvSpPr>
            <a:spLocks noGrp="1" noChangeArrowheads="1"/>
          </p:cNvSpPr>
          <p:nvPr>
            <p:ph idx="1"/>
          </p:nvPr>
        </p:nvSpPr>
        <p:spPr>
          <a:xfrm>
            <a:off x="145357" y="808180"/>
            <a:ext cx="8998642"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a:t>
            </a:r>
          </a:p>
        </p:txBody>
      </p:sp>
      <p:sp>
        <p:nvSpPr>
          <p:cNvPr id="4" name="Content Placeholder 3">
            <a:extLst>
              <a:ext uri="{FF2B5EF4-FFF2-40B4-BE49-F238E27FC236}">
                <a16:creationId xmlns:a16="http://schemas.microsoft.com/office/drawing/2014/main" id="{5C1F8BF2-0F01-40AC-9598-B0E7AEC1C8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Local and server-based are two common methods of implementing AAA authentication.</a:t>
            </a:r>
          </a:p>
          <a:p>
            <a:pPr marL="0" indent="0" algn="l"/>
            <a:endParaRPr lang="en-US" sz="1600" dirty="0">
              <a:solidFill>
                <a:srgbClr val="000000"/>
              </a:solidFill>
            </a:endParaRPr>
          </a:p>
          <a:p>
            <a:pPr marL="0" indent="0" algn="l"/>
            <a:r>
              <a:rPr lang="en-US" sz="1400" b="1" dirty="0">
                <a:solidFill>
                  <a:srgbClr val="000000"/>
                </a:solidFill>
              </a:rPr>
              <a:t>Local AAA Authentication: </a:t>
            </a:r>
          </a:p>
          <a:p>
            <a:pPr marL="342900" indent="-342900" algn="l">
              <a:buFont typeface="Arial" panose="020B0604020202020204" pitchFamily="34" charset="0"/>
              <a:buChar char="•"/>
            </a:pPr>
            <a:r>
              <a:rPr lang="en-US" sz="1400" dirty="0">
                <a:solidFill>
                  <a:srgbClr val="000000"/>
                </a:solidFill>
              </a:rPr>
              <a:t>Method stores usernames and passwords locally in a network device (e.g., Cisco router). </a:t>
            </a:r>
          </a:p>
          <a:p>
            <a:pPr marL="342900" indent="-342900" algn="l">
              <a:buFont typeface="Arial" panose="020B0604020202020204" pitchFamily="34" charset="0"/>
              <a:buChar char="•"/>
            </a:pPr>
            <a:r>
              <a:rPr lang="en-US" sz="1400" dirty="0">
                <a:solidFill>
                  <a:srgbClr val="000000"/>
                </a:solidFill>
              </a:rPr>
              <a:t>Users authenticate against the local database. </a:t>
            </a:r>
          </a:p>
          <a:p>
            <a:pPr marL="342900" indent="-342900" algn="l">
              <a:buFont typeface="Arial" panose="020B0604020202020204" pitchFamily="34" charset="0"/>
              <a:buChar char="•"/>
            </a:pPr>
            <a:r>
              <a:rPr lang="en-US" sz="1400" dirty="0">
                <a:solidFill>
                  <a:srgbClr val="000000"/>
                </a:solidFill>
              </a:rPr>
              <a:t>Local AAA is ideal for small networks.</a:t>
            </a:r>
          </a:p>
          <a:p>
            <a:pPr marL="342900" indent="-342900" algn="l">
              <a:buFont typeface="Arial" panose="020B0604020202020204" pitchFamily="34" charset="0"/>
              <a:buChar char="•"/>
            </a:pPr>
            <a:endParaRPr lang="en-US" sz="1400" b="1" dirty="0">
              <a:solidFill>
                <a:srgbClr val="000000"/>
              </a:solidFill>
            </a:endParaRPr>
          </a:p>
          <a:p>
            <a:pPr marL="0" indent="0" algn="l"/>
            <a:r>
              <a:rPr lang="en-US" sz="1400" b="1" dirty="0">
                <a:solidFill>
                  <a:srgbClr val="000000"/>
                </a:solidFill>
              </a:rPr>
              <a:t>Server-Based AAA Authentication: </a:t>
            </a:r>
          </a:p>
          <a:p>
            <a:pPr marL="342900" indent="-342900" algn="l">
              <a:buFont typeface="Arial" panose="020B0604020202020204" pitchFamily="34" charset="0"/>
              <a:buChar char="•"/>
            </a:pPr>
            <a:r>
              <a:rPr lang="en-US" sz="1400" dirty="0">
                <a:solidFill>
                  <a:srgbClr val="000000"/>
                </a:solidFill>
              </a:rPr>
              <a:t>With the server-based method, the router accesses a central AAA server. </a:t>
            </a:r>
          </a:p>
          <a:p>
            <a:pPr marL="342900" indent="-342900" algn="l">
              <a:buFont typeface="Arial" panose="020B0604020202020204" pitchFamily="34" charset="0"/>
              <a:buChar char="•"/>
            </a:pPr>
            <a:r>
              <a:rPr lang="en-US" sz="1400" dirty="0">
                <a:solidFill>
                  <a:srgbClr val="000000"/>
                </a:solidFill>
              </a:rPr>
              <a:t>The AAA server contains the usernames and password for all users. </a:t>
            </a:r>
          </a:p>
          <a:p>
            <a:pPr marL="342900" indent="-342900" algn="l">
              <a:buFont typeface="Arial" panose="020B0604020202020204" pitchFamily="34" charset="0"/>
              <a:buChar char="•"/>
            </a:pPr>
            <a:r>
              <a:rPr lang="en-US" sz="1400" dirty="0">
                <a:solidFill>
                  <a:srgbClr val="000000"/>
                </a:solidFill>
              </a:rPr>
              <a:t>The router uses either the Remote Authentication Dial-In User Service (RADIUS) or Terminal Access Controller Access Control System (TACACS+) protocols to communicate with the AAA server. </a:t>
            </a:r>
          </a:p>
          <a:p>
            <a:pPr marL="342900" indent="-342900" algn="l">
              <a:buFont typeface="Arial" panose="020B0604020202020204" pitchFamily="34" charset="0"/>
              <a:buChar char="•"/>
            </a:pPr>
            <a:r>
              <a:rPr lang="en-US" sz="1400" dirty="0">
                <a:solidFill>
                  <a:srgbClr val="000000"/>
                </a:solidFill>
              </a:rPr>
              <a:t>When there are multiple routers and switches, server-based AAA is more appropriate.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217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Authorization</a:t>
            </a:r>
          </a:p>
        </p:txBody>
      </p:sp>
      <p:sp>
        <p:nvSpPr>
          <p:cNvPr id="5" name="Content Placeholder 4">
            <a:extLst>
              <a:ext uri="{FF2B5EF4-FFF2-40B4-BE49-F238E27FC236}">
                <a16:creationId xmlns:a16="http://schemas.microsoft.com/office/drawing/2014/main" id="{785A9BEB-1AEA-4323-931E-5E8EE2F8240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AAA authorization is automatic and does not require users to perform additional steps after authentication. </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governs what users can and cannot do on the network after they are authenticated.</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uses a set of attributes that describes the user’s access to the network. These attributes are used by the AAA server to determine privileges and restrictions for that user.</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7316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Accounting</a:t>
            </a:r>
          </a:p>
        </p:txBody>
      </p:sp>
      <p:sp>
        <p:nvSpPr>
          <p:cNvPr id="4" name="Content Placeholder 3">
            <a:extLst>
              <a:ext uri="{FF2B5EF4-FFF2-40B4-BE49-F238E27FC236}">
                <a16:creationId xmlns:a16="http://schemas.microsoft.com/office/drawing/2014/main" id="{C9EDFD36-0218-4B82-A94F-2CA9410BD40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accounting collects and reports usage data. This data can be used for such purposes as auditing or billing. The collected data might include the start and stop connection times, executed commands, number of packets, and number of bytes.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primary use of accounting is to combine it with AAA authentication. </a:t>
            </a:r>
          </a:p>
          <a:p>
            <a:pPr marL="415985" lvl="1" indent="-342900">
              <a:buFont typeface="Arial" panose="020B0604020202020204" pitchFamily="34" charset="0"/>
              <a:buChar char="•"/>
            </a:pPr>
            <a:r>
              <a:rPr lang="en-US" sz="1600" dirty="0">
                <a:solidFill>
                  <a:srgbClr val="000000"/>
                </a:solidFill>
              </a:rPr>
              <a:t>The AAA server keeps a detailed log of exactly what the authenticated user does on the device, as shown in the figure. This includes all EXEC and configuration commands issued by the user. </a:t>
            </a:r>
          </a:p>
          <a:p>
            <a:pPr marL="415985" lvl="1" indent="-342900">
              <a:buFont typeface="Arial" panose="020B0604020202020204" pitchFamily="34" charset="0"/>
              <a:buChar char="•"/>
            </a:pPr>
            <a:r>
              <a:rPr lang="en-US" sz="1600" dirty="0">
                <a:solidFill>
                  <a:srgbClr val="000000"/>
                </a:solidFill>
              </a:rPr>
              <a:t>The log contains numerous data fields, including the username, the date and time, and the actual command that was entered by the user. This information is useful when troubleshooting devices. It also provides evidence for when individuals perform malicious acts.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595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802.1X</a:t>
            </a:r>
          </a:p>
        </p:txBody>
      </p:sp>
      <p:sp>
        <p:nvSpPr>
          <p:cNvPr id="5" name="Content Placeholder 4">
            <a:extLst>
              <a:ext uri="{FF2B5EF4-FFF2-40B4-BE49-F238E27FC236}">
                <a16:creationId xmlns:a16="http://schemas.microsoft.com/office/drawing/2014/main" id="{7EA7A140-A893-48D6-8A79-1E62F8D58780}"/>
              </a:ext>
            </a:extLst>
          </p:cNvPr>
          <p:cNvSpPr>
            <a:spLocks noGrp="1"/>
          </p:cNvSpPr>
          <p:nvPr>
            <p:ph idx="1"/>
          </p:nvPr>
        </p:nvSpPr>
        <p:spPr>
          <a:xfrm>
            <a:off x="0" y="731837"/>
            <a:ext cx="8754719" cy="2900515"/>
          </a:xfrm>
        </p:spPr>
        <p:txBody>
          <a:bodyPr/>
          <a:lstStyle/>
          <a:p>
            <a:pPr marL="0" indent="0" algn="l"/>
            <a:r>
              <a:rPr lang="en-US" sz="1400" dirty="0">
                <a:solidFill>
                  <a:srgbClr val="000000"/>
                </a:solidFill>
              </a:rPr>
              <a:t>The IEEE 802.1X standard is a port-based access control and authentication protocol. This protocol restricts unauthorized workstations from connecting to a LAN through publicly accessible switch ports. The authentication server authenticates each workstation that is connected to a switch port before making available any services offered by the switch or the LAN.</a:t>
            </a:r>
          </a:p>
          <a:p>
            <a:pPr marL="0" indent="0" algn="l"/>
            <a:endParaRPr lang="en-US" sz="1400" dirty="0">
              <a:solidFill>
                <a:srgbClr val="000000"/>
              </a:solidFill>
            </a:endParaRPr>
          </a:p>
          <a:p>
            <a:pPr marL="0" indent="0" algn="l"/>
            <a:r>
              <a:rPr lang="en-US" sz="1400" dirty="0">
                <a:solidFill>
                  <a:srgbClr val="000000"/>
                </a:solidFill>
              </a:rPr>
              <a:t>With 802.1X port-based authentication, the devices in the network have specific roles:</a:t>
            </a:r>
          </a:p>
          <a:p>
            <a:pPr marL="415985" lvl="1" indent="-342900">
              <a:buFont typeface="Arial" panose="020B0604020202020204" pitchFamily="34" charset="0"/>
              <a:buChar char="•"/>
            </a:pPr>
            <a:r>
              <a:rPr lang="en-US" sz="1200" b="1" dirty="0">
                <a:solidFill>
                  <a:srgbClr val="000000"/>
                </a:solidFill>
              </a:rPr>
              <a:t>Client (Supplicant)</a:t>
            </a:r>
            <a:r>
              <a:rPr lang="en-US" sz="1200" dirty="0">
                <a:solidFill>
                  <a:srgbClr val="000000"/>
                </a:solidFill>
              </a:rPr>
              <a:t> - This is a device running 802.1X-compliant client software, which is available for wired or wireless devices.</a:t>
            </a:r>
          </a:p>
          <a:p>
            <a:pPr marL="415985" lvl="1" indent="-342900">
              <a:buFont typeface="Arial" panose="020B0604020202020204" pitchFamily="34" charset="0"/>
              <a:buChar char="•"/>
            </a:pPr>
            <a:r>
              <a:rPr lang="en-US" sz="1200" b="1" dirty="0">
                <a:solidFill>
                  <a:srgbClr val="000000"/>
                </a:solidFill>
              </a:rPr>
              <a:t>Switch (Authenticator)</a:t>
            </a:r>
            <a:r>
              <a:rPr lang="en-US" sz="1200" dirty="0">
                <a:solidFill>
                  <a:srgbClr val="000000"/>
                </a:solidFill>
              </a:rPr>
              <a:t> –The switch acts as an intermediary between the client and the authentication server. It requests identifying information from the client, verifies that information with the authentication server, and relays a response to the client. Another device that could act as authenticator is a wireless access point.</a:t>
            </a:r>
          </a:p>
          <a:p>
            <a:pPr marL="415985" lvl="1" indent="-342900">
              <a:buFont typeface="Arial" panose="020B0604020202020204" pitchFamily="34" charset="0"/>
              <a:buChar char="•"/>
            </a:pPr>
            <a:r>
              <a:rPr lang="en-US" sz="1200" b="1" dirty="0">
                <a:solidFill>
                  <a:srgbClr val="000000"/>
                </a:solidFill>
              </a:rPr>
              <a:t>Authentication server</a:t>
            </a:r>
            <a:r>
              <a:rPr lang="en-US" sz="1200" dirty="0">
                <a:solidFill>
                  <a:srgbClr val="000000"/>
                </a:solidFill>
              </a:rPr>
              <a:t> –The server validates the identity of the client and notifies the switch or wireless access point that the client is or is not authorized to access the LAN and switch services.</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A84911CF-FD67-4279-BEC5-E3DCFECFE5B3}"/>
              </a:ext>
            </a:extLst>
          </p:cNvPr>
          <p:cNvPicPr>
            <a:picLocks noChangeAspect="1"/>
          </p:cNvPicPr>
          <p:nvPr/>
        </p:nvPicPr>
        <p:blipFill>
          <a:blip r:embed="rId3"/>
          <a:stretch>
            <a:fillRect/>
          </a:stretch>
        </p:blipFill>
        <p:spPr>
          <a:xfrm>
            <a:off x="1095375" y="3632352"/>
            <a:ext cx="5091833" cy="1284083"/>
          </a:xfrm>
          <a:prstGeom prst="rect">
            <a:avLst/>
          </a:prstGeom>
        </p:spPr>
      </p:pic>
    </p:spTree>
    <p:extLst>
      <p:ext uri="{BB962C8B-B14F-4D97-AF65-F5344CB8AC3E}">
        <p14:creationId xmlns:p14="http://schemas.microsoft.com/office/powerpoint/2010/main" val="17099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Layer 2 Security Threats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Layer 2 Vulnerabilities</a:t>
            </a:r>
          </a:p>
        </p:txBody>
      </p:sp>
      <p:sp>
        <p:nvSpPr>
          <p:cNvPr id="5" name="Content Placeholder 4">
            <a:extLst>
              <a:ext uri="{FF2B5EF4-FFF2-40B4-BE49-F238E27FC236}">
                <a16:creationId xmlns:a16="http://schemas.microsoft.com/office/drawing/2014/main" id="{9D6EEE11-E390-48C9-B8AD-A5EEC852EA6A}"/>
              </a:ext>
            </a:extLst>
          </p:cNvPr>
          <p:cNvSpPr>
            <a:spLocks noGrp="1"/>
          </p:cNvSpPr>
          <p:nvPr>
            <p:ph idx="1"/>
          </p:nvPr>
        </p:nvSpPr>
        <p:spPr>
          <a:xfrm>
            <a:off x="85725" y="731837"/>
            <a:ext cx="4689476" cy="3689897"/>
          </a:xfrm>
        </p:spPr>
        <p:txBody>
          <a:bodyPr/>
          <a:lstStyle/>
          <a:p>
            <a:pPr marL="0" indent="0" algn="l"/>
            <a:r>
              <a:rPr lang="en-US" sz="1500" dirty="0">
                <a:solidFill>
                  <a:srgbClr val="000000"/>
                </a:solidFill>
              </a:rPr>
              <a:t>Recall that the OSI reference model is divided into seven layers which work independently of each other. The figure shows the function of each layer and the core elements that can be exploited.</a:t>
            </a:r>
          </a:p>
          <a:p>
            <a:pPr marL="0" indent="0" algn="l"/>
            <a:endParaRPr lang="en-US" sz="1500" dirty="0">
              <a:solidFill>
                <a:srgbClr val="000000"/>
              </a:solidFill>
            </a:endParaRPr>
          </a:p>
          <a:p>
            <a:pPr marL="0" indent="0" algn="l"/>
            <a:r>
              <a:rPr lang="en-US" sz="1500" dirty="0">
                <a:solidFill>
                  <a:srgbClr val="000000"/>
                </a:solidFill>
              </a:rPr>
              <a:t>Network administrators routinely implement security solutions to protect the elements in Layer 3 up through Layer 7. They use VPNs, firewalls, and IPS devices to protect these elements. However, if Layer 2 is compromised, then all the layers above it are also affected. For example, if a threat actor with access to the internal network captured Layer 2 frames, then all the security implemented on the layers above would be useless. The threat actor could cause a lot of damage on the Layer 2 LAN networking infrastructure.</a:t>
            </a:r>
          </a:p>
        </p:txBody>
      </p:sp>
      <p:pic>
        <p:nvPicPr>
          <p:cNvPr id="2" name="Picture 1">
            <a:extLst>
              <a:ext uri="{FF2B5EF4-FFF2-40B4-BE49-F238E27FC236}">
                <a16:creationId xmlns:a16="http://schemas.microsoft.com/office/drawing/2014/main" id="{ADD97C98-D5FE-4955-901B-4D7693B4153E}"/>
              </a:ext>
            </a:extLst>
          </p:cNvPr>
          <p:cNvPicPr>
            <a:picLocks noChangeAspect="1"/>
          </p:cNvPicPr>
          <p:nvPr/>
        </p:nvPicPr>
        <p:blipFill>
          <a:blip r:embed="rId3"/>
          <a:stretch>
            <a:fillRect/>
          </a:stretch>
        </p:blipFill>
        <p:spPr>
          <a:xfrm>
            <a:off x="4889523" y="1052946"/>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Categories</a:t>
            </a:r>
          </a:p>
        </p:txBody>
      </p:sp>
      <p:sp>
        <p:nvSpPr>
          <p:cNvPr id="6" name="Content Placeholder 5">
            <a:extLst>
              <a:ext uri="{FF2B5EF4-FFF2-40B4-BE49-F238E27FC236}">
                <a16:creationId xmlns:a16="http://schemas.microsoft.com/office/drawing/2014/main" id="{07E04770-DC42-4A71-992B-9579F394C8B5}"/>
              </a:ext>
            </a:extLst>
          </p:cNvPr>
          <p:cNvSpPr>
            <a:spLocks noGrp="1"/>
          </p:cNvSpPr>
          <p:nvPr>
            <p:ph idx="1"/>
          </p:nvPr>
        </p:nvSpPr>
        <p:spPr>
          <a:xfrm>
            <a:off x="228600" y="731838"/>
            <a:ext cx="8526119" cy="1011238"/>
          </a:xfrm>
        </p:spPr>
        <p:txBody>
          <a:bodyPr/>
          <a:lstStyle/>
          <a:p>
            <a:pPr marL="0" indent="0" algn="l"/>
            <a:r>
              <a:rPr lang="en-US" sz="1400" dirty="0">
                <a:solidFill>
                  <a:srgbClr val="000000"/>
                </a:solidFill>
              </a:rPr>
              <a:t>Security is only as strong as the weakest link in the system, and Layer 2 is considered to be that weak link. This is because LANs were traditionally under the administrative control of a single organization. We inherently trusted all persons and devices connected to our LAN. Today, with BYOD and more sophisticated attacks, our LANs have become more vulnerable to penetration.</a:t>
            </a:r>
          </a:p>
        </p:txBody>
      </p:sp>
      <p:graphicFrame>
        <p:nvGraphicFramePr>
          <p:cNvPr id="7" name="Table 7">
            <a:extLst>
              <a:ext uri="{FF2B5EF4-FFF2-40B4-BE49-F238E27FC236}">
                <a16:creationId xmlns:a16="http://schemas.microsoft.com/office/drawing/2014/main" id="{BA5E790A-570E-4B5F-8374-BABE6EF4DC2D}"/>
              </a:ext>
            </a:extLst>
          </p:cNvPr>
          <p:cNvGraphicFramePr>
            <a:graphicFrameLocks noGrp="1"/>
          </p:cNvGraphicFramePr>
          <p:nvPr>
            <p:extLst>
              <p:ext uri="{D42A27DB-BD31-4B8C-83A1-F6EECF244321}">
                <p14:modId xmlns:p14="http://schemas.microsoft.com/office/powerpoint/2010/main" val="2343228638"/>
              </p:ext>
            </p:extLst>
          </p:nvPr>
        </p:nvGraphicFramePr>
        <p:xfrm>
          <a:off x="577273" y="1821180"/>
          <a:ext cx="7989454" cy="2691393"/>
        </p:xfrm>
        <a:graphic>
          <a:graphicData uri="http://schemas.openxmlformats.org/drawingml/2006/table">
            <a:tbl>
              <a:tblPr firstRow="1" bandRow="1">
                <a:tableStyleId>{5C22544A-7EE6-4342-B048-85BDC9FD1C3A}</a:tableStyleId>
              </a:tblPr>
              <a:tblGrid>
                <a:gridCol w="2493818">
                  <a:extLst>
                    <a:ext uri="{9D8B030D-6E8A-4147-A177-3AD203B41FA5}">
                      <a16:colId xmlns:a16="http://schemas.microsoft.com/office/drawing/2014/main" val="1487031909"/>
                    </a:ext>
                  </a:extLst>
                </a:gridCol>
                <a:gridCol w="5495636">
                  <a:extLst>
                    <a:ext uri="{9D8B030D-6E8A-4147-A177-3AD203B41FA5}">
                      <a16:colId xmlns:a16="http://schemas.microsoft.com/office/drawing/2014/main" val="2361683790"/>
                    </a:ext>
                  </a:extLst>
                </a:gridCol>
              </a:tblGrid>
              <a:tr h="248313">
                <a:tc>
                  <a:txBody>
                    <a:bodyPr/>
                    <a:lstStyle/>
                    <a:p>
                      <a:pPr algn="l" fontAlgn="ctr"/>
                      <a:r>
                        <a:rPr lang="en-US" b="1" dirty="0">
                          <a:effectLst/>
                        </a:rPr>
                        <a:t>Category</a:t>
                      </a:r>
                      <a:endParaRPr lang="en-US" dirty="0">
                        <a:effectLst/>
                      </a:endParaRPr>
                    </a:p>
                  </a:txBody>
                  <a:tcPr marL="47625" marR="47625" marT="47625" marB="47625" anchor="ctr"/>
                </a:tc>
                <a:tc>
                  <a:txBody>
                    <a:bodyPr/>
                    <a:lstStyle/>
                    <a:p>
                      <a:pPr algn="l" fontAlgn="ctr"/>
                      <a:r>
                        <a:rPr lang="en-US" b="1" dirty="0">
                          <a:effectLst/>
                        </a:rPr>
                        <a:t>Examples</a:t>
                      </a:r>
                      <a:endParaRPr lang="en-US" dirty="0">
                        <a:effectLst/>
                      </a:endParaRPr>
                    </a:p>
                  </a:txBody>
                  <a:tcPr marL="47625" marR="47625" marT="47625" marB="47625" anchor="ctr"/>
                </a:tc>
                <a:extLst>
                  <a:ext uri="{0D108BD9-81ED-4DB2-BD59-A6C34878D82A}">
                    <a16:rowId xmlns:a16="http://schemas.microsoft.com/office/drawing/2014/main" val="3798506708"/>
                  </a:ext>
                </a:extLst>
              </a:tr>
              <a:tr h="349509">
                <a:tc>
                  <a:txBody>
                    <a:bodyPr/>
                    <a:lstStyle/>
                    <a:p>
                      <a:pPr fontAlgn="ctr"/>
                      <a:r>
                        <a:rPr lang="en-US" b="1" dirty="0">
                          <a:effectLst/>
                        </a:rPr>
                        <a:t>MAC Table Attacks</a:t>
                      </a:r>
                      <a:endParaRPr lang="en-US" b="0" dirty="0">
                        <a:effectLst/>
                      </a:endParaRPr>
                    </a:p>
                  </a:txBody>
                  <a:tcPr marL="47625" marR="47625" marT="47625" marB="47625" anchor="ctr"/>
                </a:tc>
                <a:tc>
                  <a:txBody>
                    <a:bodyPr/>
                    <a:lstStyle/>
                    <a:p>
                      <a:pPr fontAlgn="ctr"/>
                      <a:r>
                        <a:rPr lang="en-US" b="0" dirty="0">
                          <a:effectLst/>
                        </a:rPr>
                        <a:t>Includes MAC address flooding attacks.</a:t>
                      </a:r>
                    </a:p>
                  </a:txBody>
                  <a:tcPr marL="47625" marR="47625" marT="47625" marB="47625" anchor="ctr"/>
                </a:tc>
                <a:extLst>
                  <a:ext uri="{0D108BD9-81ED-4DB2-BD59-A6C34878D82A}">
                    <a16:rowId xmlns:a16="http://schemas.microsoft.com/office/drawing/2014/main" val="2970003718"/>
                  </a:ext>
                </a:extLst>
              </a:tr>
              <a:tr h="635238">
                <a:tc>
                  <a:txBody>
                    <a:bodyPr/>
                    <a:lstStyle/>
                    <a:p>
                      <a:pPr fontAlgn="ctr"/>
                      <a:r>
                        <a:rPr lang="en-US" b="1" dirty="0">
                          <a:effectLst/>
                        </a:rPr>
                        <a:t>VLAN Attacks</a:t>
                      </a:r>
                      <a:endParaRPr lang="en-US" b="0" dirty="0">
                        <a:effectLst/>
                      </a:endParaRPr>
                    </a:p>
                  </a:txBody>
                  <a:tcPr marL="47625" marR="47625" marT="47625" marB="47625" anchor="ctr"/>
                </a:tc>
                <a:tc>
                  <a:txBody>
                    <a:bodyPr/>
                    <a:lstStyle/>
                    <a:p>
                      <a:pPr fontAlgn="ctr"/>
                      <a:r>
                        <a:rPr lang="en-US" b="0" dirty="0">
                          <a:effectLst/>
                        </a:rPr>
                        <a:t>Includes VLAN hopping and VLAN double-tagging attacks. It also includes attacks between devices on a common VLAN.</a:t>
                      </a:r>
                    </a:p>
                  </a:txBody>
                  <a:tcPr marL="47625" marR="47625" marT="47625" marB="47625" anchor="ctr"/>
                </a:tc>
                <a:extLst>
                  <a:ext uri="{0D108BD9-81ED-4DB2-BD59-A6C34878D82A}">
                    <a16:rowId xmlns:a16="http://schemas.microsoft.com/office/drawing/2014/main" val="1851904030"/>
                  </a:ext>
                </a:extLst>
              </a:tr>
              <a:tr h="349509">
                <a:tc>
                  <a:txBody>
                    <a:bodyPr/>
                    <a:lstStyle/>
                    <a:p>
                      <a:pPr fontAlgn="ctr"/>
                      <a:r>
                        <a:rPr lang="en-US" b="1" dirty="0">
                          <a:effectLst/>
                        </a:rPr>
                        <a:t>DHCP Attacks</a:t>
                      </a:r>
                      <a:endParaRPr lang="en-US" b="0" dirty="0">
                        <a:effectLst/>
                      </a:endParaRPr>
                    </a:p>
                  </a:txBody>
                  <a:tcPr marL="47625" marR="47625" marT="47625" marB="47625" anchor="ctr"/>
                </a:tc>
                <a:tc>
                  <a:txBody>
                    <a:bodyPr/>
                    <a:lstStyle/>
                    <a:p>
                      <a:pPr fontAlgn="ctr"/>
                      <a:r>
                        <a:rPr lang="en-US" b="0" dirty="0">
                          <a:effectLst/>
                        </a:rPr>
                        <a:t>Includes DHCP starvation and DHCP spoofing attacks.</a:t>
                      </a:r>
                    </a:p>
                  </a:txBody>
                  <a:tcPr marL="47625" marR="47625" marT="47625" marB="47625" anchor="ctr"/>
                </a:tc>
                <a:extLst>
                  <a:ext uri="{0D108BD9-81ED-4DB2-BD59-A6C34878D82A}">
                    <a16:rowId xmlns:a16="http://schemas.microsoft.com/office/drawing/2014/main" val="4023516481"/>
                  </a:ext>
                </a:extLst>
              </a:tr>
              <a:tr h="349509">
                <a:tc>
                  <a:txBody>
                    <a:bodyPr/>
                    <a:lstStyle/>
                    <a:p>
                      <a:pPr fontAlgn="ctr"/>
                      <a:r>
                        <a:rPr lang="en-US" b="1" dirty="0">
                          <a:effectLst/>
                        </a:rPr>
                        <a:t>ARP Attacks</a:t>
                      </a:r>
                      <a:endParaRPr lang="en-US" b="0" dirty="0">
                        <a:effectLst/>
                      </a:endParaRPr>
                    </a:p>
                  </a:txBody>
                  <a:tcPr marL="47625" marR="47625" marT="47625" marB="47625" anchor="ctr"/>
                </a:tc>
                <a:tc>
                  <a:txBody>
                    <a:bodyPr/>
                    <a:lstStyle/>
                    <a:p>
                      <a:pPr fontAlgn="ctr"/>
                      <a:r>
                        <a:rPr lang="en-US" b="0" dirty="0">
                          <a:effectLst/>
                        </a:rPr>
                        <a:t>Includes ARP spoofing and ARP poisoning attacks.</a:t>
                      </a:r>
                    </a:p>
                  </a:txBody>
                  <a:tcPr marL="47625" marR="47625" marT="47625" marB="47625" anchor="ctr"/>
                </a:tc>
                <a:extLst>
                  <a:ext uri="{0D108BD9-81ED-4DB2-BD59-A6C34878D82A}">
                    <a16:rowId xmlns:a16="http://schemas.microsoft.com/office/drawing/2014/main" val="3106928135"/>
                  </a:ext>
                </a:extLst>
              </a:tr>
              <a:tr h="349509">
                <a:tc>
                  <a:txBody>
                    <a:bodyPr/>
                    <a:lstStyle/>
                    <a:p>
                      <a:pPr fontAlgn="ctr"/>
                      <a:r>
                        <a:rPr lang="en-US" b="1" dirty="0">
                          <a:effectLst/>
                        </a:rPr>
                        <a:t>Address Spoofing Attacks</a:t>
                      </a:r>
                      <a:endParaRPr lang="en-US" b="0" dirty="0">
                        <a:effectLst/>
                      </a:endParaRPr>
                    </a:p>
                  </a:txBody>
                  <a:tcPr marL="47625" marR="47625" marT="47625" marB="47625" anchor="ctr"/>
                </a:tc>
                <a:tc>
                  <a:txBody>
                    <a:bodyPr/>
                    <a:lstStyle/>
                    <a:p>
                      <a:pPr fontAlgn="ctr"/>
                      <a:r>
                        <a:rPr lang="en-US" b="0" dirty="0">
                          <a:effectLst/>
                        </a:rPr>
                        <a:t>Includes MAC address and IP address spoofing attacks.</a:t>
                      </a:r>
                    </a:p>
                  </a:txBody>
                  <a:tcPr marL="47625" marR="47625" marT="47625" marB="47625" anchor="ctr"/>
                </a:tc>
                <a:extLst>
                  <a:ext uri="{0D108BD9-81ED-4DB2-BD59-A6C34878D82A}">
                    <a16:rowId xmlns:a16="http://schemas.microsoft.com/office/drawing/2014/main" val="1219392657"/>
                  </a:ext>
                </a:extLst>
              </a:tr>
              <a:tr h="349509">
                <a:tc>
                  <a:txBody>
                    <a:bodyPr/>
                    <a:lstStyle/>
                    <a:p>
                      <a:pPr fontAlgn="ctr"/>
                      <a:r>
                        <a:rPr lang="en-US" b="1" dirty="0">
                          <a:effectLst/>
                        </a:rPr>
                        <a:t>STP Attacks</a:t>
                      </a:r>
                      <a:endParaRPr lang="en-US" b="0" dirty="0">
                        <a:effectLst/>
                      </a:endParaRPr>
                    </a:p>
                  </a:txBody>
                  <a:tcPr marL="47625" marR="47625" marT="47625" marB="47625" anchor="ctr"/>
                </a:tc>
                <a:tc>
                  <a:txBody>
                    <a:bodyPr/>
                    <a:lstStyle/>
                    <a:p>
                      <a:pPr fontAlgn="ctr"/>
                      <a:r>
                        <a:rPr lang="en-US" b="0" dirty="0">
                          <a:effectLst/>
                        </a:rPr>
                        <a:t>Includes Spanning Tree Protocol manipulation attacks.</a:t>
                      </a:r>
                    </a:p>
                  </a:txBody>
                  <a:tcPr marL="47625" marR="47625" marT="47625" marB="47625" anchor="ctr"/>
                </a:tc>
                <a:extLst>
                  <a:ext uri="{0D108BD9-81ED-4DB2-BD59-A6C34878D82A}">
                    <a16:rowId xmlns:a16="http://schemas.microsoft.com/office/drawing/2014/main" val="304433351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Mitigation Techniques</a:t>
            </a:r>
          </a:p>
        </p:txBody>
      </p:sp>
      <p:graphicFrame>
        <p:nvGraphicFramePr>
          <p:cNvPr id="5" name="Table 7">
            <a:extLst>
              <a:ext uri="{FF2B5EF4-FFF2-40B4-BE49-F238E27FC236}">
                <a16:creationId xmlns:a16="http://schemas.microsoft.com/office/drawing/2014/main" id="{E5A786AC-29CB-4336-90C6-92E2F9CFE065}"/>
              </a:ext>
            </a:extLst>
          </p:cNvPr>
          <p:cNvGraphicFramePr>
            <a:graphicFrameLocks noGrp="1"/>
          </p:cNvGraphicFramePr>
          <p:nvPr>
            <p:ph idx="1"/>
            <p:extLst>
              <p:ext uri="{D42A27DB-BD31-4B8C-83A1-F6EECF244321}">
                <p14:modId xmlns:p14="http://schemas.microsoft.com/office/powerpoint/2010/main" val="247906647"/>
              </p:ext>
            </p:extLst>
          </p:nvPr>
        </p:nvGraphicFramePr>
        <p:xfrm>
          <a:off x="431800" y="75882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val="1670194353"/>
                    </a:ext>
                  </a:extLst>
                </a:gridCol>
                <a:gridCol w="5531572">
                  <a:extLst>
                    <a:ext uri="{9D8B030D-6E8A-4147-A177-3AD203B41FA5}">
                      <a16:colId xmlns:a16="http://schemas.microsoft.com/office/drawing/2014/main" val="1766553380"/>
                    </a:ext>
                  </a:extLst>
                </a:gridCol>
              </a:tblGrid>
              <a:tr h="370840">
                <a:tc>
                  <a:txBody>
                    <a:bodyPr/>
                    <a:lstStyle/>
                    <a:p>
                      <a:pPr algn="l" fontAlgn="ctr"/>
                      <a:r>
                        <a:rPr lang="en-US" sz="1200" b="1" dirty="0">
                          <a:effectLst/>
                        </a:rPr>
                        <a:t>Solution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842029635"/>
                  </a:ext>
                </a:extLst>
              </a:tr>
              <a:tr h="370840">
                <a:tc>
                  <a:txBody>
                    <a:bodyPr/>
                    <a:lstStyle/>
                    <a:p>
                      <a:pPr fontAlgn="ctr"/>
                      <a:r>
                        <a:rPr lang="en-US" sz="1200" b="1" dirty="0">
                          <a:effectLst/>
                        </a:rPr>
                        <a:t>Port Security</a:t>
                      </a:r>
                      <a:endParaRPr lang="en-US" sz="1200" b="0" dirty="0">
                        <a:effectLst/>
                      </a:endParaRPr>
                    </a:p>
                  </a:txBody>
                  <a:tcPr marL="47625" marR="47625" marT="47625" marB="47625" anchor="ctr"/>
                </a:tc>
                <a:tc>
                  <a:txBody>
                    <a:bodyPr/>
                    <a:lstStyle/>
                    <a:p>
                      <a:pPr fontAlgn="ctr"/>
                      <a:r>
                        <a:rPr lang="en-US" sz="1200" b="0" dirty="0">
                          <a:effectLst/>
                        </a:rPr>
                        <a:t>Prevents many types of attacks including MAC address flooding attacks and DHCP starvation attacks.</a:t>
                      </a:r>
                    </a:p>
                  </a:txBody>
                  <a:tcPr marL="47625" marR="47625" marT="47625" marB="47625" anchor="ctr"/>
                </a:tc>
                <a:extLst>
                  <a:ext uri="{0D108BD9-81ED-4DB2-BD59-A6C34878D82A}">
                    <a16:rowId xmlns:a16="http://schemas.microsoft.com/office/drawing/2014/main" val="4128229561"/>
                  </a:ext>
                </a:extLst>
              </a:tr>
              <a:tr h="370840">
                <a:tc>
                  <a:txBody>
                    <a:bodyPr/>
                    <a:lstStyle/>
                    <a:p>
                      <a:pPr fontAlgn="ctr"/>
                      <a:r>
                        <a:rPr lang="en-US" sz="1200" b="1" dirty="0">
                          <a:effectLst/>
                        </a:rPr>
                        <a:t>DHCP Snooping</a:t>
                      </a:r>
                      <a:endParaRPr lang="en-US" sz="1200" b="0" dirty="0">
                        <a:effectLst/>
                      </a:endParaRPr>
                    </a:p>
                  </a:txBody>
                  <a:tcPr marL="47625" marR="47625" marT="47625" marB="47625" anchor="ctr"/>
                </a:tc>
                <a:tc>
                  <a:txBody>
                    <a:bodyPr/>
                    <a:lstStyle/>
                    <a:p>
                      <a:pPr fontAlgn="ctr"/>
                      <a:r>
                        <a:rPr lang="en-US" sz="1200" b="0" dirty="0">
                          <a:effectLst/>
                        </a:rPr>
                        <a:t>Prevents DHCP starvation and DHCP spoofing attacks.</a:t>
                      </a:r>
                    </a:p>
                  </a:txBody>
                  <a:tcPr marL="47625" marR="47625" marT="47625" marB="47625" anchor="ctr"/>
                </a:tc>
                <a:extLst>
                  <a:ext uri="{0D108BD9-81ED-4DB2-BD59-A6C34878D82A}">
                    <a16:rowId xmlns:a16="http://schemas.microsoft.com/office/drawing/2014/main" val="3588043224"/>
                  </a:ext>
                </a:extLst>
              </a:tr>
              <a:tr h="370840">
                <a:tc>
                  <a:txBody>
                    <a:bodyPr/>
                    <a:lstStyle/>
                    <a:p>
                      <a:pPr fontAlgn="ctr"/>
                      <a:r>
                        <a:rPr lang="en-US" sz="1200" b="1" dirty="0">
                          <a:effectLst/>
                        </a:rPr>
                        <a:t>Dynamic ARP Inspection (DAI)</a:t>
                      </a:r>
                      <a:endParaRPr lang="en-US" sz="1200" b="0" dirty="0">
                        <a:effectLst/>
                      </a:endParaRPr>
                    </a:p>
                  </a:txBody>
                  <a:tcPr marL="47625" marR="47625" marT="47625" marB="47625" anchor="ctr"/>
                </a:tc>
                <a:tc>
                  <a:txBody>
                    <a:bodyPr/>
                    <a:lstStyle/>
                    <a:p>
                      <a:pPr fontAlgn="ctr"/>
                      <a:r>
                        <a:rPr lang="en-US" sz="1200" b="0" dirty="0">
                          <a:effectLst/>
                        </a:rPr>
                        <a:t>Prevents ARP spoofing and ARP poisoning attacks.</a:t>
                      </a:r>
                    </a:p>
                  </a:txBody>
                  <a:tcPr marL="47625" marR="47625" marT="47625" marB="47625" anchor="ctr"/>
                </a:tc>
                <a:extLst>
                  <a:ext uri="{0D108BD9-81ED-4DB2-BD59-A6C34878D82A}">
                    <a16:rowId xmlns:a16="http://schemas.microsoft.com/office/drawing/2014/main" val="803318852"/>
                  </a:ext>
                </a:extLst>
              </a:tr>
              <a:tr h="370840">
                <a:tc>
                  <a:txBody>
                    <a:bodyPr/>
                    <a:lstStyle/>
                    <a:p>
                      <a:pPr fontAlgn="ctr"/>
                      <a:r>
                        <a:rPr lang="en-US" sz="1200" b="1" dirty="0">
                          <a:effectLst/>
                        </a:rPr>
                        <a:t>IP Source Guard (IPSG)</a:t>
                      </a:r>
                      <a:endParaRPr lang="en-US" sz="1200" b="0" dirty="0">
                        <a:effectLst/>
                      </a:endParaRPr>
                    </a:p>
                  </a:txBody>
                  <a:tcPr marL="47625" marR="47625" marT="47625" marB="47625" anchor="ctr"/>
                </a:tc>
                <a:tc>
                  <a:txBody>
                    <a:bodyPr/>
                    <a:lstStyle/>
                    <a:p>
                      <a:pPr fontAlgn="ctr"/>
                      <a:r>
                        <a:rPr lang="en-US" sz="1200" b="0" dirty="0">
                          <a:effectLst/>
                        </a:rPr>
                        <a:t>Prevents MAC and IP address spoofing attacks.</a:t>
                      </a:r>
                    </a:p>
                  </a:txBody>
                  <a:tcPr marL="47625" marR="47625" marT="47625" marB="47625" anchor="ctr"/>
                </a:tc>
                <a:extLst>
                  <a:ext uri="{0D108BD9-81ED-4DB2-BD59-A6C34878D82A}">
                    <a16:rowId xmlns:a16="http://schemas.microsoft.com/office/drawing/2014/main" val="1098723231"/>
                  </a:ext>
                </a:extLst>
              </a:tr>
            </a:tbl>
          </a:graphicData>
        </a:graphic>
      </p:graphicFrame>
      <p:sp>
        <p:nvSpPr>
          <p:cNvPr id="9" name="Rectangle 8">
            <a:extLst>
              <a:ext uri="{FF2B5EF4-FFF2-40B4-BE49-F238E27FC236}">
                <a16:creationId xmlns:a16="http://schemas.microsoft.com/office/drawing/2014/main" id="{D723C8E7-E6AC-4D8A-A0EF-09152327B461}"/>
              </a:ext>
            </a:extLst>
          </p:cNvPr>
          <p:cNvSpPr/>
          <p:nvPr/>
        </p:nvSpPr>
        <p:spPr>
          <a:xfrm>
            <a:off x="431800" y="2802630"/>
            <a:ext cx="8280400" cy="1708160"/>
          </a:xfrm>
          <a:prstGeom prst="rect">
            <a:avLst/>
          </a:prstGeom>
        </p:spPr>
        <p:txBody>
          <a:bodyPr wrap="square">
            <a:spAutoFit/>
          </a:bodyPr>
          <a:lstStyle/>
          <a:p>
            <a:r>
              <a:rPr lang="en-US" sz="1500" dirty="0">
                <a:solidFill>
                  <a:srgbClr val="000000"/>
                </a:solidFill>
                <a:latin typeface="+mn-lt"/>
              </a:rPr>
              <a:t>These Layer 2 solutions will not be effective if the management protocols are not secured. The following strategies are recommended:</a:t>
            </a:r>
          </a:p>
          <a:p>
            <a:pPr marL="285750" indent="-285750">
              <a:buFont typeface="Arial" panose="020B0604020202020204" pitchFamily="34" charset="0"/>
              <a:buChar char="•"/>
            </a:pPr>
            <a:r>
              <a:rPr lang="en-US" sz="1500" dirty="0">
                <a:solidFill>
                  <a:srgbClr val="000000"/>
                </a:solidFill>
                <a:latin typeface="+mn-lt"/>
              </a:rPr>
              <a:t>Always use secure variants of management protocols such as SSH, Secure Copy Protocol (SCP), Secure FTP (SFTP), and Secure Socket Layer/Transport Layer Security (SSL/TLS).</a:t>
            </a:r>
          </a:p>
          <a:p>
            <a:pPr marL="285750" indent="-285750">
              <a:buFont typeface="Arial" panose="020B0604020202020204" pitchFamily="34" charset="0"/>
              <a:buChar char="•"/>
            </a:pPr>
            <a:r>
              <a:rPr lang="en-US" sz="1500" dirty="0">
                <a:solidFill>
                  <a:srgbClr val="000000"/>
                </a:solidFill>
                <a:latin typeface="+mn-lt"/>
              </a:rPr>
              <a:t>Consider using out-of-band management network to manage devices.</a:t>
            </a:r>
          </a:p>
          <a:p>
            <a:pPr marL="285750" indent="-285750">
              <a:buFont typeface="Arial" panose="020B0604020202020204" pitchFamily="34" charset="0"/>
              <a:buChar char="•"/>
            </a:pPr>
            <a:r>
              <a:rPr lang="en-US" sz="1500" dirty="0">
                <a:solidFill>
                  <a:srgbClr val="000000"/>
                </a:solidFill>
                <a:latin typeface="+mn-lt"/>
              </a:rPr>
              <a:t>Use a dedicated management VLAN where nothing but management traffic resides.</a:t>
            </a:r>
          </a:p>
          <a:p>
            <a:pPr marL="285750" indent="-285750">
              <a:buFont typeface="Arial" panose="020B0604020202020204" pitchFamily="34" charset="0"/>
              <a:buChar char="•"/>
            </a:pPr>
            <a:r>
              <a:rPr lang="en-US" sz="1500" dirty="0">
                <a:solidFill>
                  <a:srgbClr val="000000"/>
                </a:solidFill>
                <a:latin typeface="+mn-lt"/>
              </a:rPr>
              <a:t>Use ACLs to filter unwanted access.</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MAC Address Table Attack</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Switch Operation Review</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1226989"/>
          </a:xfrm>
        </p:spPr>
        <p:txBody>
          <a:bodyPr/>
          <a:lstStyle/>
          <a:p>
            <a:pPr marL="0" indent="0" algn="l"/>
            <a:r>
              <a:rPr lang="en-US" sz="1600" dirty="0">
                <a:solidFill>
                  <a:srgbClr val="000000"/>
                </a:solidFill>
              </a:rPr>
              <a:t>Recall that to make forwarding decisions, a Layer 2 LAN switch builds a table based on the source MAC addresses in received frames. This is called a MAC address table. MAC address tables are stored in memory and are used to more efficiently switch frames.</a:t>
            </a:r>
          </a:p>
        </p:txBody>
      </p:sp>
      <p:pic>
        <p:nvPicPr>
          <p:cNvPr id="7" name="Picture 6">
            <a:extLst>
              <a:ext uri="{FF2B5EF4-FFF2-40B4-BE49-F238E27FC236}">
                <a16:creationId xmlns:a16="http://schemas.microsoft.com/office/drawing/2014/main" id="{BDD27C88-39C9-284B-8FEF-548FD631CC23}"/>
              </a:ext>
            </a:extLst>
          </p:cNvPr>
          <p:cNvPicPr>
            <a:picLocks noChangeAspect="1"/>
          </p:cNvPicPr>
          <p:nvPr/>
        </p:nvPicPr>
        <p:blipFill>
          <a:blip r:embed="rId3"/>
          <a:stretch>
            <a:fillRect/>
          </a:stretch>
        </p:blipFill>
        <p:spPr>
          <a:xfrm>
            <a:off x="1008653" y="2067647"/>
            <a:ext cx="7126695" cy="2078182"/>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Flooding</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2563292"/>
          </a:xfrm>
        </p:spPr>
        <p:txBody>
          <a:bodyPr/>
          <a:lstStyle/>
          <a:p>
            <a:pPr marL="0" indent="0" algn="l"/>
            <a:r>
              <a:rPr lang="en-US" sz="1600" dirty="0">
                <a:solidFill>
                  <a:srgbClr val="000000"/>
                </a:solidFill>
              </a:rPr>
              <a:t>All MAC tables have a fixed size and consequently, a switch can run out of resources in which to store MAC addresses. MAC address flooding attacks take advantage of this limitation by bombarding the switch with fake source MAC addresses until the switch MAC address table is full.</a:t>
            </a:r>
          </a:p>
          <a:p>
            <a:pPr marL="0" indent="0" algn="l"/>
            <a:r>
              <a:rPr lang="en-US" sz="1600" dirty="0">
                <a:solidFill>
                  <a:srgbClr val="000000"/>
                </a:solidFill>
              </a:rPr>
              <a:t>When this occurs, the switch treats the frame as an unknown unicast and begins to flood all incoming traffic out all ports on the same VLAN without referencing the MAC table. This condition now allows a threat actor to capture all of the frames sent from one host to another on the local LAN or local VLAN.</a:t>
            </a:r>
          </a:p>
          <a:p>
            <a:pPr marL="0" indent="0" algn="l"/>
            <a:r>
              <a:rPr lang="en-US" sz="1400" b="1" dirty="0">
                <a:solidFill>
                  <a:srgbClr val="000000"/>
                </a:solidFill>
              </a:rPr>
              <a:t>Note</a:t>
            </a:r>
            <a:r>
              <a:rPr lang="en-US" sz="1400" dirty="0">
                <a:solidFill>
                  <a:srgbClr val="000000"/>
                </a:solidFill>
              </a:rPr>
              <a:t>: Traffic is flooded only within the local LAN or VLAN. The threat actor can only capture traffic within the local LAN or VLAN to which the threat actor is connected.</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C0395C25-8E0B-6341-945A-114ACC3B9118}"/>
              </a:ext>
            </a:extLst>
          </p:cNvPr>
          <p:cNvPicPr>
            <a:picLocks noChangeAspect="1"/>
          </p:cNvPicPr>
          <p:nvPr/>
        </p:nvPicPr>
        <p:blipFill>
          <a:blip r:embed="rId3"/>
          <a:stretch>
            <a:fillRect/>
          </a:stretch>
        </p:blipFill>
        <p:spPr>
          <a:xfrm>
            <a:off x="1624698" y="3327028"/>
            <a:ext cx="4132133" cy="1534240"/>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Attack Mitigation</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What makes tools such as </a:t>
            </a:r>
            <a:r>
              <a:rPr lang="en-US" sz="1600" b="1" dirty="0">
                <a:solidFill>
                  <a:srgbClr val="000000"/>
                </a:solidFill>
              </a:rPr>
              <a:t>macof</a:t>
            </a:r>
            <a:r>
              <a:rPr lang="en-US" sz="1600" dirty="0">
                <a:solidFill>
                  <a:srgbClr val="000000"/>
                </a:solidFill>
              </a:rPr>
              <a:t> so dangerous is that an attacker can create a MAC table overflow attack very quickly. For instance, a Catalyst 6500 switch can store 132,000 MAC addresses in its MAC address table. A tool such as </a:t>
            </a:r>
            <a:r>
              <a:rPr lang="en-US" sz="1600" b="1" dirty="0">
                <a:solidFill>
                  <a:srgbClr val="000000"/>
                </a:solidFill>
              </a:rPr>
              <a:t>macof</a:t>
            </a:r>
            <a:r>
              <a:rPr lang="en-US" sz="1600" dirty="0">
                <a:solidFill>
                  <a:srgbClr val="000000"/>
                </a:solidFill>
              </a:rPr>
              <a:t> can flood a switch with up to 8,000 bogus frames per second; creating a MAC address table overflow attack in a matter of a few seconds.</a:t>
            </a:r>
          </a:p>
          <a:p>
            <a:pPr marL="0" indent="0" algn="l"/>
            <a:endParaRPr lang="en-US" sz="1600" dirty="0">
              <a:solidFill>
                <a:srgbClr val="000000"/>
              </a:solidFill>
            </a:endParaRPr>
          </a:p>
          <a:p>
            <a:pPr marL="0" indent="0" algn="l"/>
            <a:r>
              <a:rPr lang="en-US" sz="1600" dirty="0">
                <a:solidFill>
                  <a:srgbClr val="000000"/>
                </a:solidFill>
              </a:rPr>
              <a:t>Another reason why these attack tools are dangerous is because they not only affect the local switch, they can also affect other connected Layer 2 switches. When the MAC address table of a switch is full, it starts flooding out all ports including those connected to other Layer 2 switches.</a:t>
            </a:r>
          </a:p>
          <a:p>
            <a:pPr marL="0" indent="0" algn="l"/>
            <a:endParaRPr lang="en-US" sz="1600" dirty="0">
              <a:solidFill>
                <a:srgbClr val="000000"/>
              </a:solidFill>
            </a:endParaRPr>
          </a:p>
          <a:p>
            <a:pPr marL="0" indent="0" algn="l"/>
            <a:r>
              <a:rPr lang="en-US" sz="1600" dirty="0">
                <a:solidFill>
                  <a:srgbClr val="000000"/>
                </a:solidFill>
              </a:rPr>
              <a:t>To mitigate MAC address table overflow attacks, network administrators must implement port security. Port security will only allow a specified number of source MAC addresses to be learned on the port. Port security is further discussed in another module.</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LAN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Video – VLAN and DHCP Attacks</a:t>
            </a:r>
          </a:p>
        </p:txBody>
      </p:sp>
      <p:sp>
        <p:nvSpPr>
          <p:cNvPr id="5" name="Content Placeholder 4">
            <a:extLst>
              <a:ext uri="{FF2B5EF4-FFF2-40B4-BE49-F238E27FC236}">
                <a16:creationId xmlns:a16="http://schemas.microsoft.com/office/drawing/2014/main" id="{2A0034F6-AAB1-384F-9110-1C872704588C}"/>
              </a:ext>
            </a:extLst>
          </p:cNvPr>
          <p:cNvSpPr>
            <a:spLocks noGrp="1"/>
          </p:cNvSpPr>
          <p:nvPr>
            <p:ph idx="1"/>
          </p:nvPr>
        </p:nvSpPr>
        <p:spPr>
          <a:xfrm>
            <a:off x="474662" y="763736"/>
            <a:ext cx="8280057" cy="3657998"/>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VLAN Hopping Attack</a:t>
            </a:r>
          </a:p>
          <a:p>
            <a:pPr marL="285750" indent="-285750" algn="l">
              <a:buFont typeface="Arial" panose="020B0604020202020204" pitchFamily="34" charset="0"/>
              <a:buChar char="•"/>
            </a:pPr>
            <a:r>
              <a:rPr lang="en-US" sz="1800" dirty="0">
                <a:solidFill>
                  <a:srgbClr val="000000"/>
                </a:solidFill>
              </a:rPr>
              <a:t>VLAN Double-Tagging Attack</a:t>
            </a:r>
          </a:p>
          <a:p>
            <a:pPr marL="285750" indent="-285750" algn="l">
              <a:buFont typeface="Arial" panose="020B0604020202020204" pitchFamily="34" charset="0"/>
              <a:buChar char="•"/>
            </a:pPr>
            <a:r>
              <a:rPr lang="en-US" sz="1800" dirty="0">
                <a:solidFill>
                  <a:srgbClr val="000000"/>
                </a:solidFill>
              </a:rPr>
              <a:t>DHCP Starvation Attack</a:t>
            </a:r>
          </a:p>
          <a:p>
            <a:pPr marL="285750" indent="-285750" algn="l">
              <a:buFont typeface="Arial" panose="020B0604020202020204" pitchFamily="34" charset="0"/>
              <a:buChar char="•"/>
            </a:pPr>
            <a:r>
              <a:rPr lang="en-US" sz="1800" dirty="0">
                <a:solidFill>
                  <a:srgbClr val="000000"/>
                </a:solidFill>
              </a:rPr>
              <a:t>DHCP Spoofing Attack</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Hopping Attacks</a:t>
            </a:r>
          </a:p>
        </p:txBody>
      </p:sp>
      <p:sp>
        <p:nvSpPr>
          <p:cNvPr id="4" name="Content Placeholder 3">
            <a:extLst>
              <a:ext uri="{FF2B5EF4-FFF2-40B4-BE49-F238E27FC236}">
                <a16:creationId xmlns:a16="http://schemas.microsoft.com/office/drawing/2014/main" id="{3B0A4675-4A69-B140-965F-8EBF6E6ACFA6}"/>
              </a:ext>
            </a:extLst>
          </p:cNvPr>
          <p:cNvSpPr>
            <a:spLocks noGrp="1"/>
          </p:cNvSpPr>
          <p:nvPr>
            <p:ph idx="1"/>
          </p:nvPr>
        </p:nvSpPr>
        <p:spPr>
          <a:xfrm>
            <a:off x="200026" y="763736"/>
            <a:ext cx="4557326" cy="3657998"/>
          </a:xfrm>
        </p:spPr>
        <p:txBody>
          <a:bodyPr/>
          <a:lstStyle/>
          <a:p>
            <a:pPr marL="0" indent="0" algn="l"/>
            <a:r>
              <a:rPr lang="en-US" sz="1500" dirty="0">
                <a:solidFill>
                  <a:srgbClr val="000000"/>
                </a:solidFill>
              </a:rPr>
              <a:t>A VLAN hopping attack enables traffic from one VLAN to be seen by another VLAN without the aid of a router. In a basic VLAN hopping attack, the threat actor configures a host to act like a switch to take advantage of the automatic trunking port feature enabled by default on most switch ports.</a:t>
            </a:r>
          </a:p>
          <a:p>
            <a:pPr marL="0" indent="0" algn="l"/>
            <a:endParaRPr lang="en-US" sz="1500" dirty="0">
              <a:solidFill>
                <a:srgbClr val="000000"/>
              </a:solidFill>
            </a:endParaRPr>
          </a:p>
          <a:p>
            <a:pPr marL="0" indent="0" algn="l"/>
            <a:r>
              <a:rPr lang="en-US" sz="1500" dirty="0">
                <a:solidFill>
                  <a:srgbClr val="000000"/>
                </a:solidFill>
              </a:rPr>
              <a:t>The threat actor configures the host to spoof 802.1Q signaling and Cisco-proprietary Dynamic Trunking Protocol (DTP) signaling to trunk with the connecting switch. If successful, the switch establishes a trunk link with the host, as shown in the figure. Now the threat actor can access all the VLANs on the switch. The threat actor can send and receive traffic on any VLAN, effectively hopping between VLANs.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15B65ED4-6166-0049-9C4F-C32B940BCD6D}"/>
              </a:ext>
            </a:extLst>
          </p:cNvPr>
          <p:cNvPicPr>
            <a:picLocks noChangeAspect="1"/>
          </p:cNvPicPr>
          <p:nvPr/>
        </p:nvPicPr>
        <p:blipFill>
          <a:blip r:embed="rId3"/>
          <a:stretch>
            <a:fillRect/>
          </a:stretch>
        </p:blipFill>
        <p:spPr>
          <a:xfrm>
            <a:off x="4876968" y="1305783"/>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a:t>
            </a:r>
          </a:p>
        </p:txBody>
      </p:sp>
      <p:sp>
        <p:nvSpPr>
          <p:cNvPr id="5" name="Content Placeholder 4">
            <a:extLst>
              <a:ext uri="{FF2B5EF4-FFF2-40B4-BE49-F238E27FC236}">
                <a16:creationId xmlns:a16="http://schemas.microsoft.com/office/drawing/2014/main" id="{673C65D5-FC37-3B43-A2FC-291F60391501}"/>
              </a:ext>
            </a:extLst>
          </p:cNvPr>
          <p:cNvSpPr>
            <a:spLocks noGrp="1"/>
          </p:cNvSpPr>
          <p:nvPr>
            <p:ph idx="1"/>
          </p:nvPr>
        </p:nvSpPr>
        <p:spPr>
          <a:xfrm>
            <a:off x="219076" y="763736"/>
            <a:ext cx="8535644" cy="3657998"/>
          </a:xfrm>
        </p:spPr>
        <p:txBody>
          <a:bodyPr/>
          <a:lstStyle/>
          <a:p>
            <a:pPr marL="0" indent="0" algn="l"/>
            <a:r>
              <a:rPr lang="en-US" sz="1500" dirty="0">
                <a:solidFill>
                  <a:srgbClr val="000000"/>
                </a:solidFill>
              </a:rPr>
              <a:t>A threat actor is specific situations could embed a hidden 802.1Q tag inside the frame that already has an 802.1Q tag. This tag allows the frame to go to a VLAN that the original 802.1Q tag did not specify.</a:t>
            </a:r>
          </a:p>
          <a:p>
            <a:pPr marL="285750" indent="-285750" algn="l">
              <a:buFont typeface="Arial" panose="020B0604020202020204" pitchFamily="34" charset="0"/>
              <a:buChar char="•"/>
            </a:pPr>
            <a:r>
              <a:rPr lang="en-US" sz="1500" b="1" dirty="0">
                <a:solidFill>
                  <a:srgbClr val="000000"/>
                </a:solidFill>
              </a:rPr>
              <a:t>Step 1: </a:t>
            </a:r>
            <a:r>
              <a:rPr lang="en-US" sz="1500" dirty="0">
                <a:solidFill>
                  <a:srgbClr val="000000"/>
                </a:solidFill>
              </a:rPr>
              <a:t>The threat actor sends a double-tagged 802.1Q frame to the switch. The outer header has the VLAN tag of the threat actor, which is the same as the native VLAN of the trunk port.</a:t>
            </a:r>
          </a:p>
          <a:p>
            <a:pPr marL="285750" indent="-285750" algn="l">
              <a:buFont typeface="Arial" panose="020B0604020202020204" pitchFamily="34" charset="0"/>
              <a:buChar char="•"/>
            </a:pPr>
            <a:r>
              <a:rPr lang="en-US" sz="1500" b="1" dirty="0">
                <a:solidFill>
                  <a:srgbClr val="000000"/>
                </a:solidFill>
              </a:rPr>
              <a:t>Step 2</a:t>
            </a:r>
            <a:r>
              <a:rPr lang="en-US" sz="1500" dirty="0">
                <a:solidFill>
                  <a:srgbClr val="000000"/>
                </a:solidFill>
              </a:rPr>
              <a:t>: The frame arrives on the first switch, which looks at the first 4-byte 802.1Q tag. The switch sees that the frame is destined for the native VLAN. The switch forwards the packet out all native VLAN ports after stripping the VLAN tag. The frame is not retagged because it is part of the native VLAN. At this point, the inner VLAN tag is still intact and has not been inspected by the first switch.</a:t>
            </a:r>
          </a:p>
          <a:p>
            <a:pPr marL="285750" indent="-285750" algn="l">
              <a:buFont typeface="Arial" panose="020B0604020202020204" pitchFamily="34" charset="0"/>
              <a:buChar char="•"/>
            </a:pPr>
            <a:r>
              <a:rPr lang="en-US" sz="1500" b="1" dirty="0">
                <a:solidFill>
                  <a:srgbClr val="000000"/>
                </a:solidFill>
              </a:rPr>
              <a:t>Step 3</a:t>
            </a:r>
            <a:r>
              <a:rPr lang="en-US" sz="1500" dirty="0">
                <a:solidFill>
                  <a:srgbClr val="000000"/>
                </a:solidFill>
              </a:rPr>
              <a:t>: The frame arrives at the second switch which has no knowledge that it was supposed to be for the native VLAN. Native VLAN traffic is not tagged by the sending switch as specified in the 802.1Q specification. The second switch looks only at the inner 802.1Q tag that the threat actor inserted and sees that the frame is destined the target VLAN. The second switch sends the frame on to the target or floods it, depending on whether there is an existing MAC address table entry for the target.</a:t>
            </a:r>
          </a:p>
        </p:txBody>
      </p:sp>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 (Cont.)</a:t>
            </a:r>
          </a:p>
        </p:txBody>
      </p:sp>
      <p:sp>
        <p:nvSpPr>
          <p:cNvPr id="4" name="Content Placeholder 3">
            <a:extLst>
              <a:ext uri="{FF2B5EF4-FFF2-40B4-BE49-F238E27FC236}">
                <a16:creationId xmlns:a16="http://schemas.microsoft.com/office/drawing/2014/main" id="{F8ECADB4-1C1D-7B40-B8CF-8A1FA1C78DB6}"/>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 VLAN double-tagging attack is unidirectional and works only when the attacker is connected to a port residing in the same VLAN as the native VLAN of the trunk port. The idea is that double tagging allows the attacker to send data to hosts or servers on a VLAN that otherwise would be blocked by some type of access control configuration. Presumably the return traffic will also be permitted, thus giving the attacker the ability to communicate with devices on the normally blocked VLAN.</a:t>
            </a:r>
          </a:p>
          <a:p>
            <a:pPr marL="0" indent="0" algn="l"/>
            <a:endParaRPr lang="en-US" sz="1600" dirty="0">
              <a:solidFill>
                <a:srgbClr val="000000"/>
              </a:solidFill>
            </a:endParaRPr>
          </a:p>
          <a:p>
            <a:pPr marL="0" indent="0" algn="l"/>
            <a:r>
              <a:rPr lang="en-US" sz="1600" b="1" dirty="0">
                <a:solidFill>
                  <a:srgbClr val="000000"/>
                </a:solidFill>
              </a:rPr>
              <a:t>VLAN Attack Mitigation - </a:t>
            </a:r>
            <a:r>
              <a:rPr lang="en-US" sz="1600" dirty="0">
                <a:solidFill>
                  <a:srgbClr val="000000"/>
                </a:solidFill>
              </a:rPr>
              <a:t>VLAN hopping and VLAN double-tagging attacks can be prevented by implementing the following trunk security guidelines, as discussed in a previous module:</a:t>
            </a:r>
          </a:p>
          <a:p>
            <a:pPr marL="415985" lvl="1" indent="-342900">
              <a:buFont typeface="Arial" panose="020B0604020202020204" pitchFamily="34" charset="0"/>
              <a:buChar char="•"/>
            </a:pPr>
            <a:r>
              <a:rPr lang="en-US" sz="1600" dirty="0">
                <a:solidFill>
                  <a:srgbClr val="000000"/>
                </a:solidFill>
              </a:rPr>
              <a:t>Disable trunking on all access ports.</a:t>
            </a:r>
          </a:p>
          <a:p>
            <a:pPr marL="415985" lvl="1" indent="-342900">
              <a:buFont typeface="Arial" panose="020B0604020202020204" pitchFamily="34" charset="0"/>
              <a:buChar char="•"/>
            </a:pPr>
            <a:r>
              <a:rPr lang="en-US" sz="1600" dirty="0">
                <a:solidFill>
                  <a:srgbClr val="000000"/>
                </a:solidFill>
              </a:rPr>
              <a:t>Disable auto trunking on trunk links so that trunks must be manually enabled.</a:t>
            </a:r>
          </a:p>
          <a:p>
            <a:pPr marL="415985" lvl="1" indent="-342900">
              <a:buFont typeface="Arial" panose="020B0604020202020204" pitchFamily="34" charset="0"/>
              <a:buChar char="•"/>
            </a:pPr>
            <a:r>
              <a:rPr lang="en-US" sz="1600" dirty="0">
                <a:solidFill>
                  <a:srgbClr val="000000"/>
                </a:solidFill>
              </a:rPr>
              <a:t>Be sure that the native VLAN is only used for trunk links.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Messages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123826" y="763736"/>
            <a:ext cx="8630894" cy="752639"/>
          </a:xfrm>
        </p:spPr>
        <p:txBody>
          <a:bodyPr/>
          <a:lstStyle/>
          <a:p>
            <a:pPr marL="0" indent="0" algn="l"/>
            <a:r>
              <a:rPr lang="en-US" sz="1600" dirty="0">
                <a:solidFill>
                  <a:srgbClr val="000000"/>
                </a:solidFill>
              </a:rPr>
              <a:t>DHCP servers dynamically provide IP configuration information including IP address, subnet mask, default gateway, DNS servers, and more to clients. A review of the sequence of the DHCP message exchange between client and server is show in the figure.</a:t>
            </a:r>
          </a:p>
        </p:txBody>
      </p:sp>
      <p:pic>
        <p:nvPicPr>
          <p:cNvPr id="2" name="Picture 1">
            <a:extLst>
              <a:ext uri="{FF2B5EF4-FFF2-40B4-BE49-F238E27FC236}">
                <a16:creationId xmlns:a16="http://schemas.microsoft.com/office/drawing/2014/main" id="{DA506D23-2044-4AB4-94F2-70B8DD874520}"/>
              </a:ext>
            </a:extLst>
          </p:cNvPr>
          <p:cNvPicPr>
            <a:picLocks noChangeAspect="1"/>
          </p:cNvPicPr>
          <p:nvPr/>
        </p:nvPicPr>
        <p:blipFill>
          <a:blip r:embed="rId3"/>
          <a:stretch>
            <a:fillRect/>
          </a:stretch>
        </p:blipFill>
        <p:spPr>
          <a:xfrm>
            <a:off x="1737392" y="1602100"/>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Attacks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types of DHCP attacks are DHCP starvation and DHCP spoofing. Both attacks are mitigated by implementing DHCP snooping.</a:t>
            </a:r>
          </a:p>
          <a:p>
            <a:pPr marL="342900" indent="-342900" algn="l">
              <a:buFont typeface="Arial" panose="020B0604020202020204" pitchFamily="34" charset="0"/>
              <a:buChar char="•"/>
            </a:pPr>
            <a:r>
              <a:rPr lang="en-US" sz="1600" b="1" dirty="0">
                <a:solidFill>
                  <a:srgbClr val="000000"/>
                </a:solidFill>
              </a:rPr>
              <a:t>DHCP Starvation Attack  – </a:t>
            </a:r>
            <a:r>
              <a:rPr lang="en-US" sz="1600" dirty="0">
                <a:solidFill>
                  <a:srgbClr val="000000"/>
                </a:solidFill>
              </a:rPr>
              <a:t>The goal of this attack is to create a DoS for connecting clients. DHCP starvation attacks require an attack tool such as Gobbler. Gobbler has the ability to look at the entire scope of leasable IP addresses and tries to lease them all. Specifically, it creates DHCP discovery messages with bogus MAC addresses.</a:t>
            </a:r>
          </a:p>
          <a:p>
            <a:pPr marL="342900" indent="-342900" algn="l">
              <a:buFont typeface="Arial" panose="020B0604020202020204" pitchFamily="34" charset="0"/>
              <a:buChar char="•"/>
            </a:pPr>
            <a:r>
              <a:rPr lang="en-US" sz="1600" b="1" dirty="0">
                <a:solidFill>
                  <a:srgbClr val="000000"/>
                </a:solidFill>
              </a:rPr>
              <a:t>DHCP Spoofing Attack – </a:t>
            </a:r>
            <a:r>
              <a:rPr lang="en-US" sz="1600" dirty="0">
                <a:solidFill>
                  <a:srgbClr val="000000"/>
                </a:solidFill>
              </a:rPr>
              <a:t>This</a:t>
            </a:r>
            <a:r>
              <a:rPr lang="en-US" sz="1600" b="1" dirty="0">
                <a:solidFill>
                  <a:srgbClr val="000000"/>
                </a:solidFill>
              </a:rPr>
              <a:t> </a:t>
            </a:r>
            <a:r>
              <a:rPr lang="en-US" sz="1600" dirty="0">
                <a:solidFill>
                  <a:srgbClr val="000000"/>
                </a:solidFill>
              </a:rPr>
              <a:t>occurs when a rogue DHCP server is connected to the network and provides false IP configuration parameters to legitimate clients. A rogue server can provide a variety of misleading information, including the following:</a:t>
            </a:r>
          </a:p>
          <a:p>
            <a:pPr marL="489010" lvl="2" indent="-342900">
              <a:buFont typeface="Arial" panose="020B0604020202020204" pitchFamily="34" charset="0"/>
              <a:buChar char="•"/>
            </a:pPr>
            <a:r>
              <a:rPr lang="en-US" b="1" dirty="0">
                <a:solidFill>
                  <a:srgbClr val="000000"/>
                </a:solidFill>
              </a:rPr>
              <a:t>Wrong default gateway</a:t>
            </a:r>
            <a:r>
              <a:rPr lang="en-US" dirty="0">
                <a:solidFill>
                  <a:srgbClr val="000000"/>
                </a:solidFill>
              </a:rPr>
              <a:t> - The rogue server provides an invalid gateway or the IP address of its host to create a man-in-the-middle attack. This may go entirely undetected as the intruder intercepts the data flow through the network.</a:t>
            </a:r>
          </a:p>
          <a:p>
            <a:pPr marL="489010" lvl="2" indent="-342900">
              <a:buFont typeface="Arial" panose="020B0604020202020204" pitchFamily="34" charset="0"/>
              <a:buChar char="•"/>
            </a:pPr>
            <a:r>
              <a:rPr lang="en-US" b="1" dirty="0">
                <a:solidFill>
                  <a:srgbClr val="000000"/>
                </a:solidFill>
              </a:rPr>
              <a:t>Wrong DNS server</a:t>
            </a:r>
            <a:r>
              <a:rPr lang="en-US" dirty="0">
                <a:solidFill>
                  <a:srgbClr val="000000"/>
                </a:solidFill>
              </a:rPr>
              <a:t> - The rogue server provides an incorrect DNS server address pointing the user to a nefarious website.</a:t>
            </a:r>
          </a:p>
          <a:p>
            <a:pPr marL="489010" lvl="2" indent="-342900">
              <a:buFont typeface="Arial" panose="020B0604020202020204" pitchFamily="34" charset="0"/>
              <a:buChar char="•"/>
            </a:pPr>
            <a:r>
              <a:rPr lang="en-US" b="1" dirty="0">
                <a:solidFill>
                  <a:srgbClr val="000000"/>
                </a:solidFill>
              </a:rPr>
              <a:t>Wrong IP address</a:t>
            </a:r>
            <a:r>
              <a:rPr lang="en-US" dirty="0">
                <a:solidFill>
                  <a:srgbClr val="000000"/>
                </a:solidFill>
              </a:rPr>
              <a:t> - The rogue server provides an invalid IP address effectively creating a DoS attack on the DHCP client.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877300" cy="731837"/>
          </a:xfrm>
        </p:spPr>
        <p:txBody>
          <a:bodyPr/>
          <a:lstStyle/>
          <a:p>
            <a:r>
              <a:rPr lang="en-US" sz="1600" dirty="0"/>
              <a:t>LAN Attacks</a:t>
            </a:r>
            <a:br>
              <a:rPr lang="en-US" dirty="0"/>
            </a:br>
            <a:r>
              <a:rPr lang="en-US" sz="2400" dirty="0"/>
              <a:t>Video – ARP Attacks, STP Attacks, and CDP Reconnaissance</a:t>
            </a:r>
          </a:p>
        </p:txBody>
      </p:sp>
      <p:sp>
        <p:nvSpPr>
          <p:cNvPr id="4" name="Content Placeholder 3">
            <a:extLst>
              <a:ext uri="{FF2B5EF4-FFF2-40B4-BE49-F238E27FC236}">
                <a16:creationId xmlns:a16="http://schemas.microsoft.com/office/drawing/2014/main" id="{17510519-66BC-9B41-A8DD-700F29EAFD09}"/>
              </a:ext>
            </a:extLst>
          </p:cNvPr>
          <p:cNvSpPr>
            <a:spLocks noGrp="1"/>
          </p:cNvSpPr>
          <p:nvPr>
            <p:ph idx="1"/>
          </p:nvPr>
        </p:nvSpPr>
        <p:spPr>
          <a:xfrm>
            <a:off x="474662" y="976184"/>
            <a:ext cx="8280057" cy="3445550"/>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ARP Spoofing Attack</a:t>
            </a:r>
          </a:p>
          <a:p>
            <a:pPr marL="285750" indent="-285750" algn="l">
              <a:buFont typeface="Arial" panose="020B0604020202020204" pitchFamily="34" charset="0"/>
              <a:buChar char="•"/>
            </a:pPr>
            <a:r>
              <a:rPr lang="en-US" sz="1800" dirty="0">
                <a:solidFill>
                  <a:srgbClr val="000000"/>
                </a:solidFill>
              </a:rPr>
              <a:t>ARP Poisoning Attack</a:t>
            </a:r>
          </a:p>
          <a:p>
            <a:pPr marL="285750" indent="-285750" algn="l">
              <a:buFont typeface="Arial" panose="020B0604020202020204" pitchFamily="34" charset="0"/>
              <a:buChar char="•"/>
            </a:pPr>
            <a:r>
              <a:rPr lang="en-US" sz="1800" dirty="0">
                <a:solidFill>
                  <a:srgbClr val="000000"/>
                </a:solidFill>
              </a:rPr>
              <a:t>STP Attack</a:t>
            </a:r>
          </a:p>
          <a:p>
            <a:pPr marL="285750" indent="-285750" algn="l">
              <a:buFont typeface="Arial" panose="020B0604020202020204" pitchFamily="34" charset="0"/>
              <a:buChar char="•"/>
            </a:pPr>
            <a:r>
              <a:rPr lang="en-US" sz="1800" dirty="0">
                <a:solidFill>
                  <a:srgbClr val="000000"/>
                </a:solidFill>
              </a:rPr>
              <a:t>CDP Reconnaissance</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ARP Attacks</a:t>
            </a:r>
          </a:p>
        </p:txBody>
      </p:sp>
      <p:sp>
        <p:nvSpPr>
          <p:cNvPr id="5" name="Content Placeholder 4">
            <a:extLst>
              <a:ext uri="{FF2B5EF4-FFF2-40B4-BE49-F238E27FC236}">
                <a16:creationId xmlns:a16="http://schemas.microsoft.com/office/drawing/2014/main" id="{371C3F83-A506-0242-BF2F-B361DEA2DB2A}"/>
              </a:ext>
            </a:extLst>
          </p:cNvPr>
          <p:cNvSpPr>
            <a:spLocks noGrp="1"/>
          </p:cNvSpPr>
          <p:nvPr>
            <p:ph idx="1"/>
          </p:nvPr>
        </p:nvSpPr>
        <p:spPr>
          <a:xfrm>
            <a:off x="190500" y="763736"/>
            <a:ext cx="8564219" cy="3657998"/>
          </a:xfrm>
        </p:spPr>
        <p:txBody>
          <a:bodyPr/>
          <a:lstStyle/>
          <a:p>
            <a:pPr marL="285750" indent="-285750" algn="l">
              <a:buFont typeface="Arial" panose="020B0604020202020204" pitchFamily="34" charset="0"/>
              <a:buChar char="•"/>
            </a:pPr>
            <a:r>
              <a:rPr lang="en-US" sz="1500" dirty="0">
                <a:solidFill>
                  <a:srgbClr val="000000"/>
                </a:solidFill>
              </a:rPr>
              <a:t>Hosts broadcast ARP Requests to determine the MAC address of a host with a destination IP address. All hosts on the subnet receive and process the ARP Request. The host with the matching IP address in the ARP Request sends an ARP Reply.</a:t>
            </a:r>
          </a:p>
          <a:p>
            <a:pPr marL="285750" indent="-285750" algn="l">
              <a:buFont typeface="Arial" panose="020B0604020202020204" pitchFamily="34" charset="0"/>
              <a:buChar char="•"/>
            </a:pPr>
            <a:r>
              <a:rPr lang="en-US" sz="1500" dirty="0">
                <a:solidFill>
                  <a:srgbClr val="000000"/>
                </a:solidFill>
              </a:rPr>
              <a:t>A client can send an unsolicited ARP Reply called a “gratuitous ARP”. Other hosts on the subnet store the MAC address and IP address contained in the gratuitous ARP in their ARP tables.</a:t>
            </a:r>
          </a:p>
          <a:p>
            <a:pPr marL="285750" indent="-285750" algn="l">
              <a:buFont typeface="Arial" panose="020B0604020202020204" pitchFamily="34" charset="0"/>
              <a:buChar char="•"/>
            </a:pPr>
            <a:r>
              <a:rPr lang="en-US" sz="1500" dirty="0">
                <a:solidFill>
                  <a:srgbClr val="000000"/>
                </a:solidFill>
              </a:rPr>
              <a:t>An attacker can send a gratuitous ARP message containing a spoofed MAC address to a switch, and the switch would update its MAC table accordingly. In a typical attack, a threat actor sends unsolicited ARP Replies to other hosts on the subnet with the MAC Address of the threat actor and the IP address of the default gateway, effectively setting up a man-in-the-middle attack.</a:t>
            </a:r>
          </a:p>
          <a:p>
            <a:pPr marL="285750" indent="-285750" algn="l">
              <a:buFont typeface="Arial" panose="020B0604020202020204" pitchFamily="34" charset="0"/>
              <a:buChar char="•"/>
            </a:pPr>
            <a:r>
              <a:rPr lang="en-US" sz="1500" dirty="0">
                <a:solidFill>
                  <a:srgbClr val="000000"/>
                </a:solidFill>
              </a:rPr>
              <a:t>There are many tools available on the internet to create ARP man-in-the-middle attacks. </a:t>
            </a:r>
          </a:p>
          <a:p>
            <a:pPr marL="285750" indent="-285750" algn="l">
              <a:buFont typeface="Arial" panose="020B0604020202020204" pitchFamily="34" charset="0"/>
              <a:buChar char="•"/>
            </a:pPr>
            <a:r>
              <a:rPr lang="en-US" sz="1500" dirty="0">
                <a:solidFill>
                  <a:srgbClr val="000000"/>
                </a:solidFill>
              </a:rPr>
              <a:t>IPv6 uses ICMPv6 Neighbor Discovery Protocol for Layer 2 address resolution. IPv6 includes strategies to mitigate Neighbor Advertisement spoofing, similar to the way IPv6 prevents a spoofed ARP Reply.</a:t>
            </a:r>
          </a:p>
          <a:p>
            <a:pPr marL="285750" indent="-285750" algn="l">
              <a:buFont typeface="Arial" panose="020B0604020202020204" pitchFamily="34" charset="0"/>
              <a:buChar char="•"/>
            </a:pPr>
            <a:r>
              <a:rPr lang="en-US" sz="1500" dirty="0">
                <a:solidFill>
                  <a:srgbClr val="000000"/>
                </a:solidFill>
              </a:rPr>
              <a:t>ARP spoofing and ARP poisoning are mitigated by implementing Dynamic ARP Inspection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373D34F0-E38F-B844-AA88-B413EE3F1B3E}"/>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IP address spoofing is when a threat actor hijacks a valid IP address of another device on the subnet or uses a random IP address. IP address spoofing is difficult to mitigate, especially when it is used inside a subnet in which the IP belongs.</a:t>
            </a:r>
          </a:p>
          <a:p>
            <a:pPr marL="285750" indent="-285750" algn="l">
              <a:buFont typeface="Arial" panose="020B0604020202020204" pitchFamily="34" charset="0"/>
              <a:buChar char="•"/>
            </a:pPr>
            <a:r>
              <a:rPr lang="en-US" sz="1600" dirty="0">
                <a:solidFill>
                  <a:srgbClr val="000000"/>
                </a:solidFill>
              </a:rPr>
              <a:t>MAC address spoofing attacks occur when the threat actors alter the MAC address of their host to match another known MAC address of a target host. The switch overwrites the current MAC table entry and assigns the MAC address to the new port. It then inadvertently forwards frames destined for the target host to the attacking host.</a:t>
            </a:r>
          </a:p>
          <a:p>
            <a:pPr marL="285750" indent="-285750" algn="l">
              <a:buFont typeface="Arial" panose="020B0604020202020204" pitchFamily="34" charset="0"/>
              <a:buChar char="•"/>
            </a:pPr>
            <a:r>
              <a:rPr lang="en-US" sz="1600" dirty="0">
                <a:solidFill>
                  <a:srgbClr val="000000"/>
                </a:solidFill>
              </a:rPr>
              <a:t>When the target host sends traffic, the switch will correct the error, realigning the MAC address to the original port. To stop the switch from returning the port assignment to its correct state, the threat actor can create a program or script that will constantly send frames to the switch so that the switch maintains the incorrect or spoofed information. </a:t>
            </a:r>
          </a:p>
          <a:p>
            <a:pPr marL="285750" indent="-285750" algn="l">
              <a:buFont typeface="Arial" panose="020B0604020202020204" pitchFamily="34" charset="0"/>
              <a:buChar char="•"/>
            </a:pPr>
            <a:r>
              <a:rPr lang="en-US" sz="1600" dirty="0">
                <a:solidFill>
                  <a:srgbClr val="000000"/>
                </a:solidFill>
              </a:rPr>
              <a:t>There is no security mechanism at Layer 2 that allows a switch to verify the source of MAC addresses, which is what makes it so vulnerable to spoofing.</a:t>
            </a:r>
          </a:p>
          <a:p>
            <a:pPr marL="285750" indent="-285750" algn="l">
              <a:buFont typeface="Arial" panose="020B0604020202020204" pitchFamily="34" charset="0"/>
              <a:buChar char="•"/>
            </a:pPr>
            <a:r>
              <a:rPr lang="en-US" sz="1600" dirty="0">
                <a:solidFill>
                  <a:srgbClr val="000000"/>
                </a:solidFill>
              </a:rPr>
              <a:t>IP and MAC address spoofing can be mitigated by implementing IP Source Guard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STP Attack</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Network attackers can manipulate the Spanning Tree Protocol (STP) to conduct an attack by spoofing the root bridge and changing the topology of a network. Attackers can then capture all traffic for the immediate switched domain.</a:t>
            </a:r>
          </a:p>
          <a:p>
            <a:pPr marL="285750" indent="-285750" algn="l">
              <a:buFont typeface="Arial" panose="020B0604020202020204" pitchFamily="34" charset="0"/>
              <a:buChar char="•"/>
            </a:pPr>
            <a:r>
              <a:rPr lang="en-US" sz="1600" dirty="0">
                <a:solidFill>
                  <a:srgbClr val="000000"/>
                </a:solidFill>
              </a:rPr>
              <a:t>To conduct an STP manipulation attack, the attacking host broadcasts STP bridge protocol data units (BPDUs) containing configuration and topology changes that will force spanning-tree recalculations. The BPDUs sent by the attacking host announce a lower bridge priority in an attempt to be elected as the root bridge.</a:t>
            </a:r>
          </a:p>
          <a:p>
            <a:pPr marL="285750" indent="-285750" algn="l">
              <a:buFont typeface="Arial" panose="020B0604020202020204" pitchFamily="34" charset="0"/>
              <a:buChar char="•"/>
            </a:pPr>
            <a:r>
              <a:rPr lang="en-US" sz="1600" dirty="0">
                <a:solidFill>
                  <a:srgbClr val="000000"/>
                </a:solidFill>
              </a:rPr>
              <a:t>This STP attack is mitigated by implementing BPDU Guard on all access ports. BPDU Guard is discussed in more detail later in the course.</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CDP Reconnaissance</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161925" y="763736"/>
            <a:ext cx="8896349" cy="3657998"/>
          </a:xfrm>
        </p:spPr>
        <p:txBody>
          <a:bodyPr/>
          <a:lstStyle/>
          <a:p>
            <a:pPr marL="0" indent="0" algn="l"/>
            <a:r>
              <a:rPr lang="en-US" sz="1600" dirty="0">
                <a:solidFill>
                  <a:srgbClr val="000000"/>
                </a:solidFill>
              </a:rPr>
              <a:t>The Cisco Discovery Protocol (CDP) is a proprietary Layer 2 link discovery protocol. It is enabled on all Cisco devices by default. Network administrators also use CDP to help configure and troubleshoot network devices. CDP information is sent out CDP-enabled ports in periodic, unencrypted, unauthenticated broadcasts. CDP information includes the IP address of the device, IOS software version, platform, capabilities, and the native VLAN. The device receiving the CDP message updates its CDP database.</a:t>
            </a:r>
          </a:p>
          <a:p>
            <a:pPr marL="0" indent="0" algn="l"/>
            <a:endParaRPr lang="en-US" sz="1400" dirty="0">
              <a:solidFill>
                <a:srgbClr val="000000"/>
              </a:solidFill>
            </a:endParaRPr>
          </a:p>
          <a:p>
            <a:pPr marL="0" indent="0" algn="l"/>
            <a:r>
              <a:rPr lang="en-US" sz="1600" dirty="0">
                <a:solidFill>
                  <a:srgbClr val="000000"/>
                </a:solidFill>
              </a:rPr>
              <a:t>To mitigate the exploitation of CDP, limit the use of CDP on devices or ports. For example, disable CDP on edge ports that connect to untrusted devices.</a:t>
            </a:r>
          </a:p>
          <a:p>
            <a:pPr marL="415985" lvl="1" indent="-342900">
              <a:buFont typeface="Arial" panose="020B0604020202020204" pitchFamily="34" charset="0"/>
              <a:buChar char="•"/>
            </a:pPr>
            <a:r>
              <a:rPr lang="en-US" sz="1600" dirty="0">
                <a:solidFill>
                  <a:srgbClr val="000000"/>
                </a:solidFill>
              </a:rPr>
              <a:t>To disable CDP globally on a device, use the </a:t>
            </a:r>
            <a:r>
              <a:rPr lang="en-US" sz="1600" b="1" dirty="0">
                <a:solidFill>
                  <a:srgbClr val="000000"/>
                </a:solidFill>
              </a:rPr>
              <a:t>no cdp run</a:t>
            </a:r>
            <a:r>
              <a:rPr lang="en-US" sz="1600" dirty="0">
                <a:solidFill>
                  <a:srgbClr val="000000"/>
                </a:solidFill>
              </a:rPr>
              <a:t> global configuration mode command. To enable CDP globally, use the </a:t>
            </a:r>
            <a:r>
              <a:rPr lang="en-US" sz="1600" b="1" dirty="0">
                <a:solidFill>
                  <a:srgbClr val="000000"/>
                </a:solidFill>
              </a:rPr>
              <a:t>cdp run</a:t>
            </a:r>
            <a:r>
              <a:rPr lang="en-US" sz="1600" dirty="0">
                <a:solidFill>
                  <a:srgbClr val="000000"/>
                </a:solidFill>
              </a:rPr>
              <a:t> global configuration command.</a:t>
            </a:r>
          </a:p>
          <a:p>
            <a:pPr marL="415985" lvl="1" indent="-342900">
              <a:buFont typeface="Arial" panose="020B0604020202020204" pitchFamily="34" charset="0"/>
              <a:buChar char="•"/>
            </a:pPr>
            <a:r>
              <a:rPr lang="en-US" sz="1600" dirty="0">
                <a:solidFill>
                  <a:srgbClr val="000000"/>
                </a:solidFill>
              </a:rPr>
              <a:t>To disable CDP on a port, use the </a:t>
            </a:r>
            <a:r>
              <a:rPr lang="en-US" sz="1600" b="1" dirty="0">
                <a:solidFill>
                  <a:srgbClr val="000000"/>
                </a:solidFill>
              </a:rPr>
              <a:t>no cdp enable</a:t>
            </a:r>
            <a:r>
              <a:rPr lang="en-US" sz="1600" dirty="0">
                <a:solidFill>
                  <a:srgbClr val="000000"/>
                </a:solidFill>
              </a:rPr>
              <a:t> interface configuration command. To enable CDP on a port, use the </a:t>
            </a:r>
            <a:r>
              <a:rPr lang="en-US" sz="1600" b="1" dirty="0">
                <a:solidFill>
                  <a:srgbClr val="000000"/>
                </a:solidFill>
              </a:rPr>
              <a:t>cdp enable</a:t>
            </a:r>
            <a:r>
              <a:rPr lang="en-US" sz="1600" dirty="0">
                <a:solidFill>
                  <a:srgbClr val="000000"/>
                </a:solidFill>
              </a:rPr>
              <a:t> interface configuration command.</a:t>
            </a:r>
          </a:p>
          <a:p>
            <a:pPr marL="0" indent="0" algn="l"/>
            <a:r>
              <a:rPr lang="en-US" sz="1200" b="1" dirty="0">
                <a:solidFill>
                  <a:srgbClr val="000000"/>
                </a:solidFill>
              </a:rPr>
              <a:t>Note</a:t>
            </a:r>
            <a:r>
              <a:rPr lang="en-US" sz="1200" dirty="0">
                <a:solidFill>
                  <a:srgbClr val="000000"/>
                </a:solidFill>
              </a:rPr>
              <a:t>: Link Layer Discovery Protocol (LLDP) is also vulnerable to reconnaissance attacks. Configure </a:t>
            </a:r>
            <a:r>
              <a:rPr lang="en-US" sz="1200" b="1" dirty="0">
                <a:solidFill>
                  <a:srgbClr val="000000"/>
                </a:solidFill>
              </a:rPr>
              <a:t>no lldp run</a:t>
            </a:r>
            <a:r>
              <a:rPr lang="en-US" sz="1200" dirty="0">
                <a:solidFill>
                  <a:srgbClr val="000000"/>
                </a:solidFill>
              </a:rPr>
              <a:t> to disable LLDP globally. To disable LLDP on the interface, configure </a:t>
            </a:r>
            <a:r>
              <a:rPr lang="en-US" sz="1200" b="1" dirty="0">
                <a:solidFill>
                  <a:srgbClr val="000000"/>
                </a:solidFill>
              </a:rPr>
              <a:t>no lldp transmit</a:t>
            </a:r>
            <a:r>
              <a:rPr lang="en-US" sz="1200" dirty="0">
                <a:solidFill>
                  <a:srgbClr val="000000"/>
                </a:solidFill>
              </a:rPr>
              <a:t> and </a:t>
            </a:r>
            <a:r>
              <a:rPr lang="en-US" sz="1200" b="1" dirty="0">
                <a:solidFill>
                  <a:srgbClr val="000000"/>
                </a:solidFill>
              </a:rPr>
              <a:t>no lldp receive</a:t>
            </a:r>
            <a:r>
              <a:rPr lang="en-US" sz="12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45357" y="675119"/>
            <a:ext cx="8853286" cy="4155319"/>
          </a:xfrm>
        </p:spPr>
        <p:txBody>
          <a:bodyPr/>
          <a:lstStyle/>
          <a:p>
            <a:pPr>
              <a:spcBef>
                <a:spcPts val="0"/>
              </a:spcBef>
              <a:spcAft>
                <a:spcPts val="0"/>
              </a:spcAft>
              <a:buFont typeface="Arial" panose="020B0604020202020204" pitchFamily="34" charset="0"/>
              <a:buChar char="•"/>
            </a:pPr>
            <a:r>
              <a:rPr lang="en-US" sz="1600" dirty="0"/>
              <a:t>Endpoints are particularly susceptible to malware-related attacks that originate through email or web browsing, such as DDOS, date breaches, and malware. These endpoints have typically used traditional host-based security features, such as antivirus/antimalware, host-based firewalls, and host-based intrusion prevention systems (HIPSs). Endpoints are best protected by a combination of NAC, host-based AMP software, an email security appliance (ESA), and a web security appliance (WSA).</a:t>
            </a:r>
          </a:p>
          <a:p>
            <a:pPr>
              <a:spcBef>
                <a:spcPts val="0"/>
              </a:spcBef>
              <a:spcAft>
                <a:spcPts val="0"/>
              </a:spcAft>
              <a:buFont typeface="Arial" panose="020B0604020202020204" pitchFamily="34" charset="0"/>
              <a:buChar char="•"/>
            </a:pPr>
            <a:r>
              <a:rPr lang="en-US" sz="1600" dirty="0"/>
              <a:t>AAA controls who is permitted to access a network (authenticate), what they can do while they are there (authorize), and to audit what actions they performed while accessing the network (accounting).</a:t>
            </a:r>
          </a:p>
          <a:p>
            <a:pPr>
              <a:spcBef>
                <a:spcPts val="0"/>
              </a:spcBef>
              <a:spcAft>
                <a:spcPts val="0"/>
              </a:spcAft>
              <a:buFont typeface="Arial" panose="020B0604020202020204" pitchFamily="34" charset="0"/>
              <a:buChar char="•"/>
            </a:pPr>
            <a:r>
              <a:rPr lang="en-US" sz="1600" dirty="0"/>
              <a:t>The IEEE 802.1X standard is a port-based access control and authentication protocol that restricts unauthorized workstations from connecting to a LAN through publicly accessible switch ports.</a:t>
            </a:r>
          </a:p>
          <a:p>
            <a:pPr>
              <a:spcBef>
                <a:spcPts val="0"/>
              </a:spcBef>
              <a:spcAft>
                <a:spcPts val="0"/>
              </a:spcAft>
              <a:buFont typeface="Arial" panose="020B0604020202020204" pitchFamily="34" charset="0"/>
              <a:buChar char="•"/>
            </a:pPr>
            <a:r>
              <a:rPr lang="en-US" sz="1600" dirty="0"/>
              <a:t>If Layer 2 is compromised, then all layers above it are also affected. The first step in mitigating attacks on the Layer 2 infrastructure is to understand the underlying operation of Layer 2 and the Layer 2 solutions: Port Security, DHCP Snooping, DAI, and IPSG. These won’t work unless management protocols are secured.</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MAC address flooding attacks bombard the switch with fake source MAC addresses until the switch MAC address table is full.</a:t>
            </a:r>
          </a:p>
          <a:p>
            <a:pPr>
              <a:spcBef>
                <a:spcPts val="0"/>
              </a:spcBef>
              <a:spcAft>
                <a:spcPts val="0"/>
              </a:spcAft>
              <a:buFont typeface="Arial" panose="020B0604020202020204" pitchFamily="34" charset="0"/>
              <a:buChar char="•"/>
            </a:pPr>
            <a:r>
              <a:rPr lang="en-US" sz="1600" dirty="0"/>
              <a:t>A VLAN hopping attack enables traffic from one VLAN to be seen by another VLAN without the aid of a router.</a:t>
            </a:r>
          </a:p>
          <a:p>
            <a:pPr>
              <a:spcBef>
                <a:spcPts val="0"/>
              </a:spcBef>
              <a:spcAft>
                <a:spcPts val="0"/>
              </a:spcAft>
              <a:buFont typeface="Arial" panose="020B0604020202020204" pitchFamily="34" charset="0"/>
              <a:buChar char="•"/>
            </a:pPr>
            <a:r>
              <a:rPr lang="en-US" sz="1600" dirty="0"/>
              <a:t>A VLAN double-tagging attack is unidirectional and works only when the threat actor is connected to a port residing in the same VLAN as the native VLAN of the trunk port.</a:t>
            </a:r>
          </a:p>
          <a:p>
            <a:pPr>
              <a:buFont typeface="Arial" panose="020B0604020202020204" pitchFamily="34" charset="0"/>
              <a:buChar char="•"/>
            </a:pPr>
            <a:r>
              <a:rPr lang="en-US" sz="1600" dirty="0"/>
              <a:t>VLAN hopping and VLAN double-tagging attacks can be prevented by implementing the following trunk security guidelines:</a:t>
            </a:r>
          </a:p>
          <a:p>
            <a:pPr lvl="1">
              <a:buFont typeface="Arial" panose="020B0604020202020204" pitchFamily="34" charset="0"/>
              <a:buChar char="•"/>
            </a:pPr>
            <a:r>
              <a:rPr lang="en-US" sz="1600" dirty="0"/>
              <a:t>Disable trunking on all access ports.</a:t>
            </a:r>
          </a:p>
          <a:p>
            <a:pPr lvl="1">
              <a:buFont typeface="Arial" panose="020B0604020202020204" pitchFamily="34" charset="0"/>
              <a:buChar char="•"/>
            </a:pPr>
            <a:r>
              <a:rPr lang="en-US" sz="1600" dirty="0"/>
              <a:t>Disable auto trunking on trunk links so that trunks must be manually enabled.</a:t>
            </a:r>
          </a:p>
          <a:p>
            <a:pPr lvl="1">
              <a:buFont typeface="Arial" panose="020B0604020202020204" pitchFamily="34" charset="0"/>
              <a:buChar char="•"/>
            </a:pPr>
            <a:r>
              <a:rPr lang="en-US" sz="1600" dirty="0"/>
              <a:t>Be sure that the native VLAN is only used for trunk links.</a:t>
            </a:r>
          </a:p>
          <a:p>
            <a:pPr>
              <a:spcBef>
                <a:spcPts val="0"/>
              </a:spcBef>
              <a:spcAft>
                <a:spcPts val="0"/>
              </a:spcAft>
              <a:buFont typeface="Arial" panose="020B0604020202020204" pitchFamily="34" charset="0"/>
              <a:buChar char="•"/>
            </a:pPr>
            <a:r>
              <a:rPr lang="en-US" sz="1600" dirty="0"/>
              <a:t>Two types of DHCP attacks are DHCP starvation and DHCP spoofing. Both attacks are mitigated by implementing DHCP snooping.</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7687084"/>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04775" y="798944"/>
            <a:ext cx="9039224" cy="4155319"/>
          </a:xfrm>
        </p:spPr>
        <p:txBody>
          <a:bodyPr/>
          <a:lstStyle/>
          <a:p>
            <a:pPr>
              <a:spcBef>
                <a:spcPts val="0"/>
              </a:spcBef>
              <a:spcAft>
                <a:spcPts val="0"/>
              </a:spcAft>
              <a:buFont typeface="Arial" panose="020B0604020202020204" pitchFamily="34" charset="0"/>
              <a:buChar char="•"/>
            </a:pPr>
            <a:r>
              <a:rPr lang="en-US" dirty="0"/>
              <a:t>ARP Attack: A threat actor sends a gratuitous ARP message containing a spoofed MAC address to a switch, and the switch updates its MAC table accordingly. Now the threat actor sends unsolicited ARP Replies to other hosts on the subnet with the MAC Address of the threat actor and the IP address of the default gateway. ARP spoofing and ARP poisoning are mitigated by implementing DAI.</a:t>
            </a:r>
          </a:p>
          <a:p>
            <a:pPr>
              <a:spcBef>
                <a:spcPts val="0"/>
              </a:spcBef>
              <a:spcAft>
                <a:spcPts val="0"/>
              </a:spcAft>
              <a:buFont typeface="Arial" panose="020B0604020202020204" pitchFamily="34" charset="0"/>
              <a:buChar char="•"/>
            </a:pPr>
            <a:r>
              <a:rPr lang="en-US" dirty="0"/>
              <a:t>Address Spoofing Attack: IP address spoofing is when a threat actor hijacks a valid IP address of another device on the subnet or uses a random IP address. MAC address spoofing attacks occur when the threat actors alter the MAC address of their host to match another known MAC address of a target host. IP and MAC address spoofing can be mitigated by implementing IPSG.</a:t>
            </a:r>
          </a:p>
          <a:p>
            <a:pPr>
              <a:spcBef>
                <a:spcPts val="0"/>
              </a:spcBef>
              <a:spcAft>
                <a:spcPts val="0"/>
              </a:spcAft>
              <a:buFont typeface="Arial" panose="020B0604020202020204" pitchFamily="34" charset="0"/>
              <a:buChar char="•"/>
            </a:pPr>
            <a:r>
              <a:rPr lang="en-US" dirty="0"/>
              <a:t>STP Attack: Threat actors manipulate STP to conduct an attack by spoofing the root bridge and changing the topology of a network. Threat actors make their hosts appear as root bridges; therefore, capturing all traffic for the immediate switched domain. This STP attack is mitigated by implementing BPDU Guard on all access ports.</a:t>
            </a:r>
          </a:p>
          <a:p>
            <a:pPr>
              <a:spcBef>
                <a:spcPts val="0"/>
              </a:spcBef>
              <a:spcAft>
                <a:spcPts val="0"/>
              </a:spcAft>
              <a:buFont typeface="Arial" panose="020B0604020202020204" pitchFamily="34" charset="0"/>
              <a:buChar char="•"/>
            </a:pPr>
            <a:r>
              <a:rPr lang="en-US" dirty="0"/>
              <a:t>CDP Reconnaissance: CDP information is sent out CDP-enabled ports in periodic, unencrypted broadcasts. CDP information includes the IP address of the device, IOS software version, platform, capabilities, and the native VLAN. The device receiving the CDP message updates its CDP database. the information provided by CDP can also be used by a threat actor to discover network infrastructure vulnerabilities. To mitigate the exploitation of CDP, limit the use of CDP on devices or ports.</a:t>
            </a:r>
          </a:p>
        </p:txBody>
      </p:sp>
    </p:spTree>
    <p:custDataLst>
      <p:tags r:id="rId1"/>
    </p:custDataLst>
    <p:extLst>
      <p:ext uri="{BB962C8B-B14F-4D97-AF65-F5344CB8AC3E}">
        <p14:creationId xmlns:p14="http://schemas.microsoft.com/office/powerpoint/2010/main" val="87670465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10: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53304" y="650451"/>
            <a:ext cx="3012161" cy="3954032"/>
          </a:xfrm>
          <a:ln>
            <a:solidFill>
              <a:srgbClr val="000000"/>
            </a:solidFill>
          </a:ln>
        </p:spPr>
        <p:txBody>
          <a:bodyPr/>
          <a:lstStyle/>
          <a:p>
            <a:pPr>
              <a:buFont typeface="Arial" panose="020B0604020202020204" pitchFamily="34" charset="0"/>
              <a:buChar char="•"/>
            </a:pPr>
            <a:r>
              <a:rPr lang="en-US" sz="1200" dirty="0"/>
              <a:t>Data Breach</a:t>
            </a:r>
          </a:p>
          <a:p>
            <a:pPr>
              <a:buFont typeface="Arial" panose="020B0604020202020204" pitchFamily="34" charset="0"/>
              <a:buChar char="•"/>
            </a:pPr>
            <a:r>
              <a:rPr lang="en-US" sz="1200" dirty="0"/>
              <a:t>Malware</a:t>
            </a:r>
          </a:p>
          <a:p>
            <a:pPr>
              <a:buFont typeface="Arial" panose="020B0604020202020204" pitchFamily="34" charset="0"/>
              <a:buChar char="•"/>
            </a:pPr>
            <a:r>
              <a:rPr lang="en-US" sz="1200" dirty="0"/>
              <a:t>Next-Generation Firewall (NGFW)</a:t>
            </a:r>
          </a:p>
          <a:p>
            <a:pPr>
              <a:buFont typeface="Arial" panose="020B0604020202020204" pitchFamily="34" charset="0"/>
              <a:buChar char="•"/>
            </a:pPr>
            <a:r>
              <a:rPr lang="en-US" sz="1200" dirty="0"/>
              <a:t>Next-Generation IPS (NGIPS)</a:t>
            </a:r>
          </a:p>
          <a:p>
            <a:pPr>
              <a:buFont typeface="Arial" panose="020B0604020202020204" pitchFamily="34" charset="0"/>
              <a:buChar char="•"/>
            </a:pPr>
            <a:r>
              <a:rPr lang="en-US" sz="1200" dirty="0"/>
              <a:t>Advanced Malware Protection (AMP)</a:t>
            </a:r>
          </a:p>
          <a:p>
            <a:pPr>
              <a:buFont typeface="Arial" panose="020B0604020202020204" pitchFamily="34" charset="0"/>
              <a:buChar char="•"/>
            </a:pPr>
            <a:r>
              <a:rPr lang="en-US" sz="1200" dirty="0"/>
              <a:t>Authentication, Authorization, Accounting (AAA)</a:t>
            </a:r>
          </a:p>
          <a:p>
            <a:pPr>
              <a:buFont typeface="Arial" panose="020B0604020202020204" pitchFamily="34" charset="0"/>
              <a:buChar char="•"/>
            </a:pPr>
            <a:r>
              <a:rPr lang="en-US" sz="1200" dirty="0"/>
              <a:t>Identity Services Engine (ISE)</a:t>
            </a:r>
          </a:p>
          <a:p>
            <a:pPr>
              <a:buFont typeface="Arial" panose="020B0604020202020204" pitchFamily="34" charset="0"/>
              <a:buChar char="•"/>
            </a:pPr>
            <a:r>
              <a:rPr lang="en-US" sz="1200" dirty="0"/>
              <a:t>Host-Based Intrusion Prevention System (HIPS)</a:t>
            </a:r>
          </a:p>
          <a:p>
            <a:pPr>
              <a:buFont typeface="Arial" panose="020B0604020202020204" pitchFamily="34" charset="0"/>
              <a:buChar char="•"/>
            </a:pPr>
            <a:r>
              <a:rPr lang="en-US" sz="1200" dirty="0"/>
              <a:t>Email Security Appliance (ESA)</a:t>
            </a:r>
          </a:p>
          <a:p>
            <a:pPr>
              <a:buFont typeface="Arial" panose="020B0604020202020204" pitchFamily="34" charset="0"/>
              <a:buChar char="•"/>
            </a:pPr>
            <a:r>
              <a:rPr lang="en-US" sz="1200" dirty="0"/>
              <a:t>Web Security Appliance (WSA)</a:t>
            </a:r>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login {local}</a:t>
            </a:r>
          </a:p>
          <a:p>
            <a:pPr>
              <a:buFont typeface="Arial" panose="020B0604020202020204" pitchFamily="34" charset="0"/>
              <a:buChar char="•"/>
            </a:pPr>
            <a:r>
              <a:rPr lang="en-US" sz="1200" dirty="0"/>
              <a:t>Remote Authentication Dial-In User Service (RADIUS)</a:t>
            </a:r>
          </a:p>
          <a:p>
            <a:pPr>
              <a:buFont typeface="Arial" panose="020B0604020202020204" pitchFamily="34" charset="0"/>
              <a:buChar char="•"/>
            </a:pPr>
            <a:r>
              <a:rPr lang="en-US" sz="1200" dirty="0"/>
              <a:t>Terminal Access Controller Access Control System (TACACS+)</a:t>
            </a:r>
          </a:p>
          <a:p>
            <a:pPr>
              <a:buFont typeface="Arial" panose="020B0604020202020204" pitchFamily="34" charset="0"/>
              <a:buChar char="•"/>
            </a:pPr>
            <a:r>
              <a:rPr lang="en-US" sz="1200" dirty="0"/>
              <a:t>IEEE 802.1X</a:t>
            </a:r>
          </a:p>
          <a:p>
            <a:pPr>
              <a:buFont typeface="Arial" panose="020B0604020202020204" pitchFamily="34" charset="0"/>
              <a:buChar char="•"/>
            </a:pPr>
            <a:r>
              <a:rPr lang="en-US" sz="1200" dirty="0"/>
              <a:t>Client (Supplicant)</a:t>
            </a:r>
          </a:p>
          <a:p>
            <a:pPr>
              <a:buFont typeface="Arial" panose="020B0604020202020204" pitchFamily="34" charset="0"/>
              <a:buChar char="•"/>
            </a:pPr>
            <a:r>
              <a:rPr lang="en-US" sz="1200" dirty="0"/>
              <a:t>Authenticator</a:t>
            </a:r>
          </a:p>
          <a:p>
            <a:pPr>
              <a:buFont typeface="Arial" panose="020B0604020202020204" pitchFamily="34" charset="0"/>
              <a:buChar char="•"/>
            </a:pPr>
            <a:r>
              <a:rPr lang="en-US" sz="1200" dirty="0"/>
              <a:t>Port Security</a:t>
            </a:r>
          </a:p>
          <a:p>
            <a:pPr>
              <a:buFont typeface="Arial" panose="020B0604020202020204" pitchFamily="34" charset="0"/>
              <a:buChar char="•"/>
            </a:pPr>
            <a:r>
              <a:rPr lang="en-US" sz="1200" dirty="0"/>
              <a:t>DHCP Snooping</a:t>
            </a:r>
          </a:p>
          <a:p>
            <a:pPr>
              <a:buFont typeface="Arial" panose="020B0604020202020204" pitchFamily="34" charset="0"/>
              <a:buChar char="•"/>
            </a:pPr>
            <a:r>
              <a:rPr lang="en-US" sz="1200" dirty="0"/>
              <a:t>Dynamic ARP Inspection (DAI)</a:t>
            </a:r>
          </a:p>
          <a:p>
            <a:pPr>
              <a:buFont typeface="Arial" panose="020B0604020202020204" pitchFamily="34" charset="0"/>
              <a:buChar char="•"/>
            </a:pPr>
            <a:r>
              <a:rPr lang="en-US" sz="1200" dirty="0"/>
              <a:t>IP Source Guard (IPSG)</a:t>
            </a:r>
          </a:p>
        </p:txBody>
      </p:sp>
      <p:sp>
        <p:nvSpPr>
          <p:cNvPr id="5" name="Content Placeholder 2">
            <a:extLst>
              <a:ext uri="{FF2B5EF4-FFF2-40B4-BE49-F238E27FC236}">
                <a16:creationId xmlns:a16="http://schemas.microsoft.com/office/drawing/2014/main"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VLAN Hopping</a:t>
            </a:r>
          </a:p>
          <a:p>
            <a:pPr>
              <a:buFont typeface="Arial" panose="020B0604020202020204" pitchFamily="34" charset="0"/>
              <a:buChar char="•"/>
            </a:pPr>
            <a:r>
              <a:rPr lang="en-US" sz="1200" dirty="0"/>
              <a:t>VLAN Double-Tagging</a:t>
            </a:r>
          </a:p>
          <a:p>
            <a:pPr>
              <a:buFont typeface="Arial" panose="020B0604020202020204" pitchFamily="34" charset="0"/>
              <a:buChar char="•"/>
            </a:pPr>
            <a:r>
              <a:rPr lang="en-US" sz="1200" dirty="0"/>
              <a:t>DHCP Starvation</a:t>
            </a:r>
          </a:p>
          <a:p>
            <a:pPr>
              <a:buFont typeface="Arial" panose="020B0604020202020204" pitchFamily="34" charset="0"/>
              <a:buChar char="•"/>
            </a:pPr>
            <a:r>
              <a:rPr lang="en-US" sz="1200" dirty="0"/>
              <a:t>DHCP Spoofing</a:t>
            </a:r>
          </a:p>
          <a:p>
            <a:pPr>
              <a:buFont typeface="Arial" panose="020B0604020202020204" pitchFamily="34" charset="0"/>
              <a:buChar char="•"/>
            </a:pPr>
            <a:r>
              <a:rPr lang="en-US" sz="1200" dirty="0"/>
              <a:t>Gratuitous ARP</a:t>
            </a:r>
          </a:p>
          <a:p>
            <a:pPr>
              <a:buFont typeface="Arial" panose="020B0604020202020204" pitchFamily="34" charset="0"/>
              <a:buChar char="•"/>
            </a:pPr>
            <a:r>
              <a:rPr lang="en-US" sz="1200" dirty="0"/>
              <a:t>ARP Spoofing</a:t>
            </a:r>
          </a:p>
          <a:p>
            <a:pPr>
              <a:buFont typeface="Arial" panose="020B0604020202020204" pitchFamily="34" charset="0"/>
              <a:buChar char="•"/>
            </a:pPr>
            <a:r>
              <a:rPr lang="en-US" sz="1200" dirty="0"/>
              <a:t>ARP Poisoning</a:t>
            </a:r>
          </a:p>
          <a:p>
            <a:pPr>
              <a:buFont typeface="Arial" panose="020B0604020202020204" pitchFamily="34" charset="0"/>
              <a:buChar char="•"/>
            </a:pPr>
            <a:r>
              <a:rPr lang="en-US" sz="1200" dirty="0"/>
              <a:t>Cisco Discovery Protocol (CDP)</a:t>
            </a:r>
          </a:p>
          <a:p>
            <a:pPr>
              <a:buFont typeface="Arial" panose="020B0604020202020204" pitchFamily="34" charset="0"/>
              <a:buChar char="•"/>
            </a:pPr>
            <a:r>
              <a:rPr lang="en-US" sz="1200" b="1" dirty="0"/>
              <a:t>no cdp run</a:t>
            </a:r>
          </a:p>
          <a:p>
            <a:pPr>
              <a:buFont typeface="Arial" panose="020B0604020202020204" pitchFamily="34" charset="0"/>
              <a:buChar char="•"/>
            </a:pPr>
            <a:r>
              <a:rPr lang="en-US" sz="1200" b="1" dirty="0"/>
              <a:t>no cdp enable</a:t>
            </a:r>
          </a:p>
          <a:p>
            <a:pPr>
              <a:buFont typeface="Arial" panose="020B0604020202020204" pitchFamily="34" charset="0"/>
              <a:buChar char="•"/>
            </a:pPr>
            <a:r>
              <a:rPr lang="en-US" sz="1200" b="1" dirty="0"/>
              <a:t>no lldp run</a:t>
            </a:r>
          </a:p>
          <a:p>
            <a:pPr>
              <a:buFont typeface="Arial" panose="020B0604020202020204" pitchFamily="34" charset="0"/>
              <a:buChar char="•"/>
            </a:pPr>
            <a:r>
              <a:rPr lang="en-US" sz="1200" b="1" dirty="0"/>
              <a:t>no lldp transmit | receive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10: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138890235"/>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10.1.6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Endpoint Security</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10.2.7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Access Control</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10.3.4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Layer 2 Security Threats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10.4.4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MAC Address Table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10.5.1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VLAN and DHCP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10.5.6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ARP Attacks, STP Attacks, and CDP Reconnaissance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10.5.11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LAN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38476"/>
          </a:xfrm>
        </p:spPr>
        <p:txBody>
          <a:bodyPr/>
          <a:lstStyle/>
          <a:p>
            <a:r>
              <a:rPr lang="en-US" dirty="0"/>
              <a:t>Module 10: Best Practices</a:t>
            </a:r>
          </a:p>
        </p:txBody>
      </p:sp>
      <p:sp>
        <p:nvSpPr>
          <p:cNvPr id="11266" name="Rectangle 34"/>
          <p:cNvSpPr>
            <a:spLocks noGrp="1" noChangeArrowheads="1"/>
          </p:cNvSpPr>
          <p:nvPr>
            <p:ph idx="1"/>
          </p:nvPr>
        </p:nvSpPr>
        <p:spPr>
          <a:xfrm>
            <a:off x="145357" y="579869"/>
            <a:ext cx="8853286" cy="4155319"/>
          </a:xfrm>
        </p:spPr>
        <p:txBody>
          <a:bodyPr/>
          <a:lstStyle/>
          <a:p>
            <a:pPr marL="0" indent="0">
              <a:lnSpc>
                <a:spcPct val="85000"/>
              </a:lnSpc>
              <a:spcBef>
                <a:spcPct val="30000"/>
              </a:spcBef>
              <a:buNone/>
            </a:pPr>
            <a:r>
              <a:rPr lang="en-US" sz="1600" dirty="0"/>
              <a:t>Prior to teaching Module 10,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10.1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another threat that you can think of?</a:t>
            </a:r>
          </a:p>
          <a:p>
            <a:pPr lvl="2">
              <a:lnSpc>
                <a:spcPct val="85000"/>
              </a:lnSpc>
              <a:spcBef>
                <a:spcPct val="30000"/>
              </a:spcBef>
            </a:pPr>
            <a:r>
              <a:rPr lang="en-US" sz="1600" dirty="0"/>
              <a:t>What methods do you employ to protect yourself against SPAM and phishing?</a:t>
            </a:r>
          </a:p>
          <a:p>
            <a:pPr marL="0" indent="0">
              <a:lnSpc>
                <a:spcPct val="85000"/>
              </a:lnSpc>
              <a:spcBef>
                <a:spcPct val="30000"/>
              </a:spcBef>
              <a:buNone/>
            </a:pPr>
            <a:r>
              <a:rPr lang="en-US" sz="1600" dirty="0"/>
              <a:t>Topic 10.2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think of an instance where using a local database would be preferable to using a centralized database?</a:t>
            </a:r>
          </a:p>
          <a:p>
            <a:pPr lvl="2">
              <a:lnSpc>
                <a:spcPct val="85000"/>
              </a:lnSpc>
              <a:spcBef>
                <a:spcPct val="30000"/>
              </a:spcBef>
            </a:pPr>
            <a:r>
              <a:rPr lang="en-US" sz="1600" dirty="0"/>
              <a:t>Why is layer 2 security so important?</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a:t>
            </a:r>
            <a:r>
              <a:rPr lang="en-US" dirty="0"/>
              <a:t> 10.3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configuration or process do you consider to be the cornerstone of layer 2 security?</a:t>
            </a:r>
          </a:p>
          <a:p>
            <a:pPr lvl="2">
              <a:lnSpc>
                <a:spcPct val="85000"/>
              </a:lnSpc>
              <a:spcBef>
                <a:spcPct val="30000"/>
              </a:spcBef>
            </a:pPr>
            <a:r>
              <a:rPr lang="en-US" sz="1500" dirty="0"/>
              <a:t>In what instances would a dedicated management VLAN be too cumbersome to implement?</a:t>
            </a:r>
          </a:p>
          <a:p>
            <a:pPr marL="0" indent="0">
              <a:lnSpc>
                <a:spcPct val="85000"/>
              </a:lnSpc>
              <a:spcBef>
                <a:spcPct val="30000"/>
              </a:spcBef>
              <a:buNone/>
            </a:pPr>
            <a:r>
              <a:rPr lang="en-US" sz="1400" dirty="0"/>
              <a:t>Topic</a:t>
            </a:r>
            <a:r>
              <a:rPr lang="en-US" dirty="0"/>
              <a:t> 10.4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Do you know of any other tools that could generate a MAC address flooding attack?</a:t>
            </a:r>
          </a:p>
          <a:p>
            <a:pPr lvl="2">
              <a:lnSpc>
                <a:spcPct val="85000"/>
              </a:lnSpc>
              <a:spcBef>
                <a:spcPct val="30000"/>
              </a:spcBef>
            </a:pPr>
            <a:r>
              <a:rPr lang="en-US" sz="1500" dirty="0"/>
              <a:t>What is the danger in the flooding of unknown unicast frames?</a:t>
            </a:r>
          </a:p>
          <a:p>
            <a:pPr marL="0" indent="0">
              <a:lnSpc>
                <a:spcPct val="85000"/>
              </a:lnSpc>
              <a:spcBef>
                <a:spcPct val="30000"/>
              </a:spcBef>
              <a:buNone/>
            </a:pPr>
            <a:r>
              <a:rPr lang="en-US" sz="1400"/>
              <a:t>Topic</a:t>
            </a:r>
            <a:r>
              <a:rPr lang="en-US"/>
              <a:t> </a:t>
            </a:r>
            <a:r>
              <a:rPr lang="en-US" dirty="0"/>
              <a:t>10.5</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configuration(s) could you implement to prevent unauthorized trunks, and thus VLAN Hopping attacks?</a:t>
            </a:r>
          </a:p>
          <a:p>
            <a:pPr lvl="2">
              <a:lnSpc>
                <a:spcPct val="85000"/>
              </a:lnSpc>
              <a:spcBef>
                <a:spcPct val="30000"/>
              </a:spcBef>
            </a:pPr>
            <a:r>
              <a:rPr lang="en-US" sz="1500" dirty="0"/>
              <a:t>Where in the network should a layer 2 discovery protocol be enabled?</a:t>
            </a:r>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10: LAN Security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4499</TotalTime>
  <Words>5502</Words>
  <Application>Microsoft Office PowerPoint</Application>
  <PresentationFormat>On-screen Show (16:9)</PresentationFormat>
  <Paragraphs>543</Paragraphs>
  <Slides>49</Slides>
  <Notes>47</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CiscoSans ExtraLight</vt:lpstr>
      <vt:lpstr>Wingdings</vt:lpstr>
      <vt:lpstr>Default Theme</vt:lpstr>
      <vt:lpstr>Module 10: LAN Security Concepts</vt:lpstr>
      <vt:lpstr>Instructor Materials – Module 10 Planning Guide</vt:lpstr>
      <vt:lpstr>What to Expect in this Module</vt:lpstr>
      <vt:lpstr>What to Expect in this Module (Cont.)</vt:lpstr>
      <vt:lpstr>Check Your Understanding</vt:lpstr>
      <vt:lpstr>Module 10: Activities</vt:lpstr>
      <vt:lpstr>Module 10: Best Practices</vt:lpstr>
      <vt:lpstr>Module 10: Best Practices (Cont.)</vt:lpstr>
      <vt:lpstr>Module 10: LAN Security Concepts</vt:lpstr>
      <vt:lpstr>Module Objectives</vt:lpstr>
      <vt:lpstr>10.1 Endpoint Security</vt:lpstr>
      <vt:lpstr>Endpoint Security Network Attacks Today</vt:lpstr>
      <vt:lpstr>Endpoint Security Network Security Devices</vt:lpstr>
      <vt:lpstr>Endpoint Security Endpoint Protection</vt:lpstr>
      <vt:lpstr>Endpoint Security Cisco Email Security Appliance</vt:lpstr>
      <vt:lpstr>Endpoint Security Cisco Web Security Appliance</vt:lpstr>
      <vt:lpstr>10.2 Access Control</vt:lpstr>
      <vt:lpstr>Access Control Authentication with a Local Password</vt:lpstr>
      <vt:lpstr>Access Control AAA Components</vt:lpstr>
      <vt:lpstr>Access Control Authentication</vt:lpstr>
      <vt:lpstr>Access Control Authorization</vt:lpstr>
      <vt:lpstr>Access Control Accounting</vt:lpstr>
      <vt:lpstr>Access Control 802.1X</vt:lpstr>
      <vt:lpstr>10.3 Layer 2 Security Threats</vt:lpstr>
      <vt:lpstr>Layer 2 Security Threats Layer 2 Vulnerabilities</vt:lpstr>
      <vt:lpstr>Layer 2 Security Threats Switch Attack Categories</vt:lpstr>
      <vt:lpstr>Layer 2 Security Threats Switch Attack Mitigation Techniques</vt:lpstr>
      <vt:lpstr>10.4 MAC Address Table Attack</vt:lpstr>
      <vt:lpstr>MAC Address Table Attack Switch Operation Review</vt:lpstr>
      <vt:lpstr>MAC Address Table Attack MAC Address Table Flooding</vt:lpstr>
      <vt:lpstr>MAC Address Table Attack MAC Address Table Attack Mitigation</vt:lpstr>
      <vt:lpstr>10.5 LAN Attacks</vt:lpstr>
      <vt:lpstr>LAN Attacks Video – VLAN and DHCP Attacks</vt:lpstr>
      <vt:lpstr>LAN Attacks VLAN Hopping Attacks</vt:lpstr>
      <vt:lpstr>LAN Attacks VLAN Double-Tagging Attacks</vt:lpstr>
      <vt:lpstr>LAN Attacks VLAN Double-Tagging Attacks (Cont.)</vt:lpstr>
      <vt:lpstr>LAN Attacks DHCP Messages</vt:lpstr>
      <vt:lpstr>LAN Attacks DHCP Attacks</vt:lpstr>
      <vt:lpstr>LAN Attacks Video – ARP Attacks, STP Attacks, and CDP Reconnaissance</vt:lpstr>
      <vt:lpstr>LAN Attacks ARP Attacks</vt:lpstr>
      <vt:lpstr>LAN Attacks Address Spoofing Attacks</vt:lpstr>
      <vt:lpstr>LAN Attacks STP Attack</vt:lpstr>
      <vt:lpstr>LAN Attacks CDP Reconnaissance</vt:lpstr>
      <vt:lpstr>10.6 Module Practice and Quiz</vt:lpstr>
      <vt:lpstr>Module Practice and Quiz What Did I Learn In This Module?</vt:lpstr>
      <vt:lpstr>Module Practice and Quiz What Did I Learn In This Module? (Cont.)</vt:lpstr>
      <vt:lpstr>Module Practice and Quiz What Did I Learn In This Module? (Cont.)</vt:lpstr>
      <vt:lpstr>Module 10: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284</cp:revision>
  <dcterms:created xsi:type="dcterms:W3CDTF">2019-10-18T06:21:22Z</dcterms:created>
  <dcterms:modified xsi:type="dcterms:W3CDTF">2019-12-06T17:14:44Z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