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92" r:id="rId1"/>
  </p:sldMasterIdLst>
  <p:handoutMasterIdLst>
    <p:handoutMasterId r:id="rId17"/>
  </p:handoutMasterIdLst>
  <p:sldIdLst>
    <p:sldId id="491" r:id="rId2"/>
    <p:sldId id="451" r:id="rId3"/>
    <p:sldId id="503" r:id="rId4"/>
    <p:sldId id="504" r:id="rId5"/>
    <p:sldId id="492" r:id="rId6"/>
    <p:sldId id="493" r:id="rId7"/>
    <p:sldId id="494" r:id="rId8"/>
    <p:sldId id="495" r:id="rId9"/>
    <p:sldId id="496" r:id="rId10"/>
    <p:sldId id="497" r:id="rId11"/>
    <p:sldId id="498" r:id="rId12"/>
    <p:sldId id="499" r:id="rId13"/>
    <p:sldId id="500" r:id="rId14"/>
    <p:sldId id="501" r:id="rId15"/>
    <p:sldId id="502" r:id="rId1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CCFF"/>
    <a:srgbClr val="CC0000"/>
    <a:srgbClr val="0033CC"/>
    <a:srgbClr val="CCFF99"/>
    <a:srgbClr val="FFFF99"/>
    <a:srgbClr val="008000"/>
    <a:srgbClr val="B1ED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24" autoAdjust="0"/>
  </p:normalViewPr>
  <p:slideViewPr>
    <p:cSldViewPr snapToGrid="0">
      <p:cViewPr>
        <p:scale>
          <a:sx n="70" d="100"/>
          <a:sy n="70" d="100"/>
        </p:scale>
        <p:origin x="-1302" y="-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45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>
                <a:cs typeface="Arial" pitchFamily="34" charset="0"/>
              </a:defRPr>
            </a:lvl1pPr>
          </a:lstStyle>
          <a:p>
            <a:pPr>
              <a:defRPr/>
            </a:pPr>
            <a:fld id="{9A8C8329-2D8A-4CF4-97C6-A718DDE3FC08}" type="datetimeFigureOut">
              <a:rPr lang="en-US"/>
              <a:pPr>
                <a:defRPr/>
              </a:pPr>
              <a:t>3/30/2021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>
                <a:cs typeface="Arial" pitchFamily="34" charset="0"/>
              </a:defRPr>
            </a:lvl1pPr>
          </a:lstStyle>
          <a:p>
            <a:pPr>
              <a:defRPr/>
            </a:pPr>
            <a:fld id="{BA60109D-DEAC-426E-94F6-D037C7907A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891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D:\backup data\DIREKTORAT MULTIMEDIA\TEMPLATE PPT\TEMPLATE 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70C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64275"/>
            <a:ext cx="2133600" cy="365125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64275"/>
            <a:ext cx="2895600" cy="365125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64275"/>
            <a:ext cx="2133600" cy="365125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pPr>
              <a:defRPr/>
            </a:pPr>
            <a:fld id="{583BCFB5-B206-4D5D-A462-9DA86DE5D2E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91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4FAB6A-79C4-454D-AD50-C42BF77DF2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777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E6D0D5-762A-4D05-87DF-98E6536F621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931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backup data\DIREKTORAT MULTIMEDIA\TEMPLATE PPT\TEMPLATE 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133600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pPr>
              <a:defRPr/>
            </a:pPr>
            <a:fld id="{C3601259-F7C0-4F0A-BA1B-26D3976E53F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283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D:\backup data\DIREKTORAT MULTIMEDIA\TEMPLATE PPT\TEMPLATE 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556" y="2058"/>
            <a:ext cx="9141256" cy="6855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365125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365125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365125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pPr>
              <a:defRPr/>
            </a:pPr>
            <a:fld id="{4D0ACE5E-C5EC-4373-9A5C-51B99B9D3A9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046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9B85FE-1F75-4D6C-B5E6-871E15F49A4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559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0363E2-B1CC-416E-BDAB-84CD8CCADCB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393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B9AFDA-8EA4-4C3E-94CE-A86C628C4A1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90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B8FF39-3C8E-44FC-AAFB-598D016B09D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1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D30EC0-952C-43C9-937E-A63024FEB9F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2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438188-1FB2-4319-BE12-F77ECA9E8DD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303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4C9B8A8-D8E6-4289-810F-4695603FC7E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33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93" r:id="rId1"/>
    <p:sldLayoutId id="2147484594" r:id="rId2"/>
    <p:sldLayoutId id="2147484595" r:id="rId3"/>
    <p:sldLayoutId id="2147484596" r:id="rId4"/>
    <p:sldLayoutId id="2147484597" r:id="rId5"/>
    <p:sldLayoutId id="2147484598" r:id="rId6"/>
    <p:sldLayoutId id="2147484599" r:id="rId7"/>
    <p:sldLayoutId id="2147484600" r:id="rId8"/>
    <p:sldLayoutId id="2147484601" r:id="rId9"/>
    <p:sldLayoutId id="2147484602" r:id="rId10"/>
    <p:sldLayoutId id="21474846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JARINGAN MULTIMEDIA</a:t>
            </a:r>
            <a:endParaRPr lang="id-ID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R.M. NASRUL HALIM D., M.KOM.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0613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23" y="2006222"/>
            <a:ext cx="8246044" cy="267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710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i="1" dirty="0" smtClean="0"/>
              <a:t>SESSION INTERNET PROTOKOL </a:t>
            </a:r>
            <a:r>
              <a:rPr lang="id-ID" dirty="0" smtClean="0"/>
              <a:t>(</a:t>
            </a:r>
            <a:r>
              <a:rPr lang="id-ID" dirty="0"/>
              <a:t>SIP</a:t>
            </a:r>
            <a:r>
              <a:rPr lang="id-ID" dirty="0" smtClean="0"/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id-ID" dirty="0" smtClean="0"/>
              <a:t>SOIP amerupakan </a:t>
            </a:r>
            <a:r>
              <a:rPr lang="id-ID" dirty="0"/>
              <a:t>protokol standar multimedia dimana merupakan produk dari </a:t>
            </a:r>
            <a:r>
              <a:rPr lang="id-ID" i="1" dirty="0"/>
              <a:t>Internet Engineering Task Force </a:t>
            </a:r>
            <a:r>
              <a:rPr lang="id-ID" dirty="0"/>
              <a:t>(IETF) dan telah digunakan menjadi suatu standar penggunaan </a:t>
            </a:r>
            <a:r>
              <a:rPr lang="id-ID" dirty="0" smtClean="0"/>
              <a:t>VoIP.</a:t>
            </a:r>
            <a:endParaRPr lang="id-ID" dirty="0"/>
          </a:p>
          <a:p>
            <a:pPr algn="just"/>
            <a:r>
              <a:rPr lang="id-ID" dirty="0"/>
              <a:t>SIP merupakan protokol yang berada pada layer </a:t>
            </a:r>
            <a:r>
              <a:rPr lang="id-ID" dirty="0" smtClean="0"/>
              <a:t>aplikasi </a:t>
            </a:r>
            <a:r>
              <a:rPr lang="id-ID" dirty="0"/>
              <a:t>(</a:t>
            </a:r>
            <a:r>
              <a:rPr lang="id-ID" i="1" dirty="0"/>
              <a:t>Applicaion layer</a:t>
            </a:r>
            <a:r>
              <a:rPr lang="id-ID" dirty="0"/>
              <a:t>) yang mendefinisikan proses awal, pengubahan dan pemutusan suatu sesi komunikasi </a:t>
            </a:r>
            <a:r>
              <a:rPr lang="id-ID" dirty="0" smtClean="0"/>
              <a:t>multimedia.</a:t>
            </a:r>
          </a:p>
          <a:p>
            <a:pPr algn="just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85049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i="1" dirty="0"/>
              <a:t>SESSION INTERNET PROTOKOL </a:t>
            </a:r>
            <a:r>
              <a:rPr lang="id-ID" dirty="0"/>
              <a:t>(SIP)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id-ID" dirty="0"/>
              <a:t>Protokol-protokol </a:t>
            </a:r>
            <a:r>
              <a:rPr lang="id-ID" dirty="0" smtClean="0"/>
              <a:t>SIP:</a:t>
            </a:r>
            <a:endParaRPr lang="id-ID" dirty="0"/>
          </a:p>
          <a:p>
            <a:pPr marL="731520" lvl="1" indent="-457200" algn="just">
              <a:buFont typeface="+mj-lt"/>
              <a:buAutoNum type="arabicPeriod"/>
            </a:pPr>
            <a:r>
              <a:rPr lang="id-ID" i="1" dirty="0" smtClean="0"/>
              <a:t>Real-Time </a:t>
            </a:r>
            <a:r>
              <a:rPr lang="id-ID" i="1" dirty="0"/>
              <a:t>Transport Protocol </a:t>
            </a:r>
            <a:r>
              <a:rPr lang="id-ID" dirty="0"/>
              <a:t>(RTP), merupakan protokol yang menyediakan transfer media secara terus menerus pada jaringan paket</a:t>
            </a:r>
          </a:p>
          <a:p>
            <a:pPr marL="731520" lvl="1" indent="-457200" algn="just">
              <a:buFont typeface="+mj-lt"/>
              <a:buAutoNum type="arabicPeriod"/>
            </a:pPr>
            <a:r>
              <a:rPr lang="id-ID" i="1" dirty="0" smtClean="0"/>
              <a:t>Real-Time </a:t>
            </a:r>
            <a:r>
              <a:rPr lang="id-ID" i="1" dirty="0"/>
              <a:t>Control Transport Protocol </a:t>
            </a:r>
            <a:r>
              <a:rPr lang="id-ID" dirty="0"/>
              <a:t>(RCTP), merupakan protokol yang mengendalikan transfer media.</a:t>
            </a:r>
          </a:p>
          <a:p>
            <a:pPr marL="731520" lvl="1" indent="-457200" algn="just">
              <a:buFont typeface="+mj-lt"/>
              <a:buAutoNum type="arabicPeriod"/>
            </a:pPr>
            <a:r>
              <a:rPr lang="id-ID" i="1" dirty="0" smtClean="0"/>
              <a:t>Session </a:t>
            </a:r>
            <a:r>
              <a:rPr lang="id-ID" i="1" dirty="0"/>
              <a:t>Description Protocol </a:t>
            </a:r>
            <a:r>
              <a:rPr lang="id-ID" dirty="0"/>
              <a:t>(SDP), merupakan protokol yang mendeskripsikan media dalam suatu komunikasi</a:t>
            </a:r>
          </a:p>
          <a:p>
            <a:pPr algn="just"/>
            <a:r>
              <a:rPr lang="id-ID" dirty="0" smtClean="0"/>
              <a:t>Komponen-Komponen </a:t>
            </a:r>
            <a:r>
              <a:rPr lang="id-ID" dirty="0"/>
              <a:t>SIP:</a:t>
            </a:r>
          </a:p>
          <a:p>
            <a:pPr lvl="1" algn="just"/>
            <a:r>
              <a:rPr lang="id-ID" i="1" dirty="0" smtClean="0"/>
              <a:t>User </a:t>
            </a:r>
            <a:r>
              <a:rPr lang="id-ID" i="1" dirty="0"/>
              <a:t>Agent: User Agent Client (UAC) dan User Agent Server (UAS)</a:t>
            </a:r>
          </a:p>
          <a:p>
            <a:pPr lvl="1" algn="just"/>
            <a:r>
              <a:rPr lang="id-ID" i="1" dirty="0" smtClean="0"/>
              <a:t>Network </a:t>
            </a:r>
            <a:r>
              <a:rPr lang="id-ID" i="1" dirty="0"/>
              <a:t>Server: Proxy Server dan Redirect </a:t>
            </a:r>
            <a:r>
              <a:rPr lang="id-ID" i="1" dirty="0" smtClean="0"/>
              <a:t>Server</a:t>
            </a:r>
            <a:endParaRPr lang="id-ID" i="1" dirty="0"/>
          </a:p>
        </p:txBody>
      </p:sp>
    </p:spTree>
    <p:extLst>
      <p:ext uri="{BB962C8B-B14F-4D97-AF65-F5344CB8AC3E}">
        <p14:creationId xmlns:p14="http://schemas.microsoft.com/office/powerpoint/2010/main" val="456202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284" y="1405719"/>
            <a:ext cx="4884358" cy="472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85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i="1" dirty="0"/>
              <a:t>SESSION INTERNET PROTOKOL </a:t>
            </a:r>
            <a:r>
              <a:rPr lang="id-ID" dirty="0"/>
              <a:t>(SIP)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id-ID" sz="2500" i="1" dirty="0"/>
              <a:t>Real-Time Transport </a:t>
            </a:r>
            <a:r>
              <a:rPr lang="id-ID" sz="2500" i="1" dirty="0" smtClean="0"/>
              <a:t>Protocol </a:t>
            </a:r>
            <a:r>
              <a:rPr lang="id-ID" sz="2500" dirty="0" smtClean="0"/>
              <a:t>(RTP) merupakan </a:t>
            </a:r>
            <a:r>
              <a:rPr lang="id-ID" sz="2500" dirty="0"/>
              <a:t>standarisasi paket untuk pengiriman audio dan video pada jaringan IP.</a:t>
            </a:r>
          </a:p>
          <a:p>
            <a:pPr algn="just"/>
            <a:r>
              <a:rPr lang="id-ID" sz="2500" dirty="0"/>
              <a:t>Digunakan untuk komunikasi dan sistem entertaint termasuk streaming media seperti: </a:t>
            </a:r>
            <a:r>
              <a:rPr lang="id-ID" sz="2500" i="1" dirty="0"/>
              <a:t>telephony, </a:t>
            </a:r>
            <a:r>
              <a:rPr lang="id-ID" sz="2500" dirty="0"/>
              <a:t>aplikasi</a:t>
            </a:r>
            <a:r>
              <a:rPr lang="id-ID" sz="2500" i="1" dirty="0"/>
              <a:t> video confrence</a:t>
            </a:r>
            <a:r>
              <a:rPr lang="id-ID" sz="2500" dirty="0"/>
              <a:t>, dan web yang memiliki fitur</a:t>
            </a:r>
            <a:r>
              <a:rPr lang="id-ID" sz="2500" i="1" dirty="0"/>
              <a:t> push-to-talk</a:t>
            </a:r>
            <a:r>
              <a:rPr lang="id-ID" sz="2500" dirty="0"/>
              <a:t>.</a:t>
            </a:r>
          </a:p>
          <a:p>
            <a:pPr algn="just"/>
            <a:r>
              <a:rPr lang="id-ID" sz="2500" dirty="0" smtClean="0"/>
              <a:t>RTP </a:t>
            </a:r>
            <a:r>
              <a:rPr lang="id-ID" sz="2500" dirty="0"/>
              <a:t>digunakan sebagai penghubung RTP dengan RTCP</a:t>
            </a:r>
          </a:p>
          <a:p>
            <a:pPr algn="just"/>
            <a:r>
              <a:rPr lang="id-ID" sz="2500" dirty="0"/>
              <a:t>RTP merupakan protokol yang sangat penting untuk komunikasi VoIP</a:t>
            </a:r>
          </a:p>
          <a:p>
            <a:pPr algn="just"/>
            <a:r>
              <a:rPr lang="id-ID" sz="2500" dirty="0"/>
              <a:t>RTP digunakan untuk transfer data multimedia dan RTCP digunakan secara priodik untuk mengirimkan informasi kontrol dan juga parameter </a:t>
            </a:r>
            <a:r>
              <a:rPr lang="id-ID" sz="2500"/>
              <a:t>QoS</a:t>
            </a:r>
            <a:r>
              <a:rPr lang="id-ID" sz="2500" smtClean="0"/>
              <a:t>.</a:t>
            </a:r>
            <a:endParaRPr lang="id-ID" sz="2500" dirty="0"/>
          </a:p>
          <a:p>
            <a:pPr algn="just"/>
            <a:endParaRPr lang="id-ID" sz="2500" dirty="0"/>
          </a:p>
        </p:txBody>
      </p:sp>
    </p:spTree>
    <p:extLst>
      <p:ext uri="{BB962C8B-B14F-4D97-AF65-F5344CB8AC3E}">
        <p14:creationId xmlns:p14="http://schemas.microsoft.com/office/powerpoint/2010/main" val="3483315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TERIMA KASIH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96921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POKOK BAHASAN</a:t>
            </a:r>
            <a:endParaRPr lang="en-US" sz="4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defRPr/>
            </a:pPr>
            <a:r>
              <a:rPr lang="id-ID" dirty="0"/>
              <a:t>DEFINISI</a:t>
            </a:r>
          </a:p>
          <a:p>
            <a:pPr algn="just">
              <a:defRPr/>
            </a:pPr>
            <a:r>
              <a:rPr lang="id-ID" dirty="0"/>
              <a:t>DIGITAL AUDIO</a:t>
            </a:r>
          </a:p>
          <a:p>
            <a:pPr algn="just">
              <a:defRPr/>
            </a:pPr>
            <a:r>
              <a:rPr lang="id-ID" dirty="0"/>
              <a:t>DIGITAL VIDEO</a:t>
            </a:r>
          </a:p>
          <a:p>
            <a:pPr algn="just">
              <a:defRPr/>
            </a:pPr>
            <a:r>
              <a:rPr lang="id-ID" dirty="0"/>
              <a:t>STREAMING MULTIMEDIA</a:t>
            </a:r>
          </a:p>
          <a:p>
            <a:pPr algn="just">
              <a:defRPr/>
            </a:pPr>
            <a:r>
              <a:rPr lang="id-ID" dirty="0"/>
              <a:t>VOIP</a:t>
            </a:r>
          </a:p>
          <a:p>
            <a:pPr algn="just">
              <a:defRPr/>
            </a:pPr>
            <a:r>
              <a:rPr lang="id-ID" dirty="0" smtClean="0"/>
              <a:t>SIP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TUJUAN PEMBELAJARAN</a:t>
            </a:r>
            <a:endParaRPr lang="en-US" sz="4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defRPr/>
            </a:pPr>
            <a:r>
              <a:rPr lang="id-ID" dirty="0"/>
              <a:t>Mahasiswa mampu memahami infrastruktur dan standarisasi jaringan multimedia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9729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DEFINISI</a:t>
            </a:r>
            <a:endParaRPr lang="en-US" sz="4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defRPr/>
            </a:pPr>
            <a:r>
              <a:rPr lang="id-ID" dirty="0" smtClean="0"/>
              <a:t>Jaringan Komputer, adalah sekumpulan komputer serta perangkat jaringan lainnya yang saling terhubung dalam satu kesatuan</a:t>
            </a:r>
          </a:p>
          <a:p>
            <a:pPr algn="just">
              <a:defRPr/>
            </a:pPr>
            <a:r>
              <a:rPr lang="id-ID" dirty="0" smtClean="0"/>
              <a:t>Multimedia </a:t>
            </a:r>
            <a:r>
              <a:rPr lang="id-ID" dirty="0" smtClean="0"/>
              <a:t>adalah penggunaan komputer untuk menampilkan dan mengkombinasikan teks, grafik, audio, video dan animasi.</a:t>
            </a:r>
          </a:p>
          <a:p>
            <a:pPr algn="just">
              <a:defRPr/>
            </a:pPr>
            <a:r>
              <a:rPr lang="id-ID" dirty="0" smtClean="0"/>
              <a:t>Jaringan </a:t>
            </a:r>
            <a:r>
              <a:rPr lang="id-ID" dirty="0" smtClean="0"/>
              <a:t>multimedia adalah penggunaan komputer yang saling terhubung untuk mengkombinasikan/menampilkan teks, grafik, audio, video dan animasi.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9729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i="1" dirty="0"/>
              <a:t>DIGITAL AUDIO </a:t>
            </a:r>
            <a:r>
              <a:rPr lang="id-ID" dirty="0"/>
              <a:t>(DA</a:t>
            </a:r>
            <a:r>
              <a:rPr lang="id-ID" dirty="0" smtClean="0"/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68838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id-ID" dirty="0" smtClean="0"/>
              <a:t>Digital </a:t>
            </a:r>
            <a:r>
              <a:rPr lang="id-ID" dirty="0"/>
              <a:t>audio adalah teknologi untuk merekam, menyimpan dan mereproduksi suara dengan meng-encode sinyal audio analog ke dalam bentuk digital.</a:t>
            </a:r>
          </a:p>
          <a:p>
            <a:pPr algn="just"/>
            <a:r>
              <a:rPr lang="id-ID" dirty="0" smtClean="0"/>
              <a:t>DA </a:t>
            </a:r>
            <a:r>
              <a:rPr lang="id-ID" dirty="0"/>
              <a:t>dihasilkan dengan melakukan sampling sinyal kontinu yang dihasilkan oleh sumber suara. Analog Digital Converter (ADC) menangkap sinyal elektrik dari suara dan mengubahnya </a:t>
            </a:r>
            <a:r>
              <a:rPr lang="id-ID" dirty="0" smtClean="0"/>
              <a:t>menjadi data digital</a:t>
            </a:r>
          </a:p>
          <a:p>
            <a:pPr algn="just"/>
            <a:r>
              <a:rPr lang="id-ID" dirty="0"/>
              <a:t>DA Interface:</a:t>
            </a:r>
          </a:p>
          <a:p>
            <a:pPr lvl="1" algn="just"/>
            <a:r>
              <a:rPr lang="id-ID" dirty="0"/>
              <a:t>AC'97 (Audio Codec 1997)</a:t>
            </a:r>
          </a:p>
          <a:p>
            <a:pPr lvl="1" algn="just"/>
            <a:r>
              <a:rPr lang="id-ID" dirty="0"/>
              <a:t>Intel HD Audio</a:t>
            </a:r>
          </a:p>
          <a:p>
            <a:pPr lvl="1" algn="just"/>
            <a:r>
              <a:rPr lang="id-ID" dirty="0"/>
              <a:t>ADAT</a:t>
            </a:r>
          </a:p>
          <a:p>
            <a:pPr lvl="1" algn="just"/>
            <a:r>
              <a:rPr lang="id-ID" dirty="0"/>
              <a:t>AES3</a:t>
            </a:r>
          </a:p>
          <a:p>
            <a:pPr lvl="1" algn="just"/>
            <a:r>
              <a:rPr lang="id-ID" dirty="0" smtClean="0"/>
              <a:t>AES47</a:t>
            </a:r>
            <a:endParaRPr lang="id-ID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285395" y="4421873"/>
            <a:ext cx="4758519" cy="2336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id-ID" dirty="0" smtClean="0"/>
              <a:t>MADI </a:t>
            </a:r>
            <a:r>
              <a:rPr lang="id-ID" dirty="0"/>
              <a:t>(</a:t>
            </a:r>
            <a:r>
              <a:rPr lang="id-ID" i="1" dirty="0"/>
              <a:t>Miltichanel Audio Digital Interface)</a:t>
            </a:r>
          </a:p>
          <a:p>
            <a:pPr lvl="1"/>
            <a:r>
              <a:rPr lang="id-ID" dirty="0"/>
              <a:t>MIDI</a:t>
            </a:r>
          </a:p>
          <a:p>
            <a:pPr lvl="1"/>
            <a:r>
              <a:rPr lang="id-ID" dirty="0"/>
              <a:t>S/PDIF</a:t>
            </a:r>
          </a:p>
          <a:p>
            <a:pPr lvl="1"/>
            <a:r>
              <a:rPr lang="id-ID" dirty="0"/>
              <a:t>TDIF, TASCAM</a:t>
            </a:r>
          </a:p>
          <a:p>
            <a:pPr lvl="1"/>
            <a:r>
              <a:rPr lang="id-ID" dirty="0"/>
              <a:t>A2DP via Bluetooth</a:t>
            </a:r>
            <a:endParaRPr lang="id-ID" dirty="0" smtClean="0"/>
          </a:p>
        </p:txBody>
      </p:sp>
    </p:spTree>
    <p:extLst>
      <p:ext uri="{BB962C8B-B14F-4D97-AF65-F5344CB8AC3E}">
        <p14:creationId xmlns:p14="http://schemas.microsoft.com/office/powerpoint/2010/main" val="402034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Teknologi </a:t>
            </a:r>
            <a:r>
              <a:rPr lang="id-ID" dirty="0" smtClean="0"/>
              <a:t>DA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id-ID" dirty="0" smtClean="0"/>
              <a:t>Broadcasting</a:t>
            </a:r>
            <a:r>
              <a:rPr lang="id-ID" dirty="0"/>
              <a:t>:</a:t>
            </a:r>
          </a:p>
          <a:p>
            <a:pPr lvl="1"/>
            <a:r>
              <a:rPr lang="id-ID" dirty="0"/>
              <a:t>Digital Audio Broadcasting (DBA)</a:t>
            </a:r>
          </a:p>
          <a:p>
            <a:pPr lvl="1"/>
            <a:r>
              <a:rPr lang="id-ID" dirty="0"/>
              <a:t>HD Radio</a:t>
            </a:r>
          </a:p>
          <a:p>
            <a:pPr lvl="1"/>
            <a:r>
              <a:rPr lang="id-ID" dirty="0"/>
              <a:t>Digital Radio Mondiale (DRM)</a:t>
            </a:r>
          </a:p>
          <a:p>
            <a:pPr lvl="1"/>
            <a:r>
              <a:rPr lang="id-ID" dirty="0"/>
              <a:t>In-Band-on-Channel (IBOC)</a:t>
            </a:r>
          </a:p>
          <a:p>
            <a:r>
              <a:rPr lang="id-ID" dirty="0" smtClean="0"/>
              <a:t>Media </a:t>
            </a:r>
            <a:r>
              <a:rPr lang="id-ID" dirty="0"/>
              <a:t>Penyimpanan:</a:t>
            </a:r>
          </a:p>
          <a:p>
            <a:pPr lvl="1"/>
            <a:r>
              <a:rPr lang="id-ID" dirty="0"/>
              <a:t>DA Player</a:t>
            </a:r>
          </a:p>
          <a:p>
            <a:pPr lvl="1"/>
            <a:r>
              <a:rPr lang="id-ID" dirty="0"/>
              <a:t>DA Tape (DAT)</a:t>
            </a:r>
          </a:p>
          <a:p>
            <a:pPr lvl="1"/>
            <a:r>
              <a:rPr lang="id-ID" dirty="0"/>
              <a:t>Digital Compact Cassete (DCC)</a:t>
            </a:r>
          </a:p>
          <a:p>
            <a:pPr lvl="1"/>
            <a:r>
              <a:rPr lang="id-ID" dirty="0"/>
              <a:t>Compact Disc (CD)</a:t>
            </a:r>
          </a:p>
          <a:p>
            <a:pPr lvl="1"/>
            <a:r>
              <a:rPr lang="id-ID" dirty="0"/>
              <a:t>HD Recorder</a:t>
            </a:r>
          </a:p>
          <a:p>
            <a:pPr lvl="1"/>
            <a:r>
              <a:rPr lang="id-ID" dirty="0"/>
              <a:t>DVD-Audio</a:t>
            </a:r>
          </a:p>
          <a:p>
            <a:pPr lvl="1"/>
            <a:r>
              <a:rPr lang="id-ID" dirty="0"/>
              <a:t>MiniDisc</a:t>
            </a:r>
          </a:p>
          <a:p>
            <a:pPr lvl="1"/>
            <a:r>
              <a:rPr lang="id-ID" dirty="0"/>
              <a:t>Super Audio CD</a:t>
            </a:r>
          </a:p>
          <a:p>
            <a:pPr lvl="1"/>
            <a:r>
              <a:rPr lang="id-ID" dirty="0"/>
              <a:t>Blu-ray Disc</a:t>
            </a:r>
          </a:p>
        </p:txBody>
      </p:sp>
    </p:spTree>
    <p:extLst>
      <p:ext uri="{BB962C8B-B14F-4D97-AF65-F5344CB8AC3E}">
        <p14:creationId xmlns:p14="http://schemas.microsoft.com/office/powerpoint/2010/main" val="2891616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DIGITAL VIDEO (</a:t>
            </a:r>
            <a:r>
              <a:rPr lang="id-ID" dirty="0"/>
              <a:t>DV</a:t>
            </a:r>
            <a:r>
              <a:rPr lang="id-ID" dirty="0" smtClean="0"/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id-ID" dirty="0" smtClean="0"/>
              <a:t>Digital </a:t>
            </a:r>
            <a:r>
              <a:rPr lang="id-ID" dirty="0"/>
              <a:t>Video Merupakan  sistem perekaman digital yang bekerja menggunakan sinyal video digital</a:t>
            </a:r>
          </a:p>
          <a:p>
            <a:pPr algn="just"/>
            <a:r>
              <a:rPr lang="id-ID" dirty="0" smtClean="0"/>
              <a:t>Format </a:t>
            </a:r>
            <a:r>
              <a:rPr lang="id-ID" dirty="0"/>
              <a:t>DV:</a:t>
            </a:r>
          </a:p>
          <a:p>
            <a:pPr lvl="1" algn="just"/>
            <a:r>
              <a:rPr lang="id-ID" dirty="0"/>
              <a:t>MOV</a:t>
            </a:r>
          </a:p>
          <a:p>
            <a:pPr lvl="1" algn="just"/>
            <a:r>
              <a:rPr lang="id-ID" dirty="0"/>
              <a:t>MPG</a:t>
            </a:r>
          </a:p>
          <a:p>
            <a:pPr lvl="1" algn="just"/>
            <a:r>
              <a:rPr lang="id-ID" dirty="0"/>
              <a:t>AVI</a:t>
            </a:r>
          </a:p>
          <a:p>
            <a:pPr lvl="1" algn="just"/>
            <a:r>
              <a:rPr lang="id-ID" dirty="0"/>
              <a:t>ASF</a:t>
            </a:r>
          </a:p>
          <a:p>
            <a:pPr lvl="1" algn="just"/>
            <a:r>
              <a:rPr lang="id-ID" dirty="0"/>
              <a:t>DLL</a:t>
            </a:r>
          </a:p>
          <a:p>
            <a:pPr algn="just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70465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i="1" dirty="0"/>
              <a:t>STREAMING</a:t>
            </a:r>
            <a:r>
              <a:rPr lang="id-ID" dirty="0"/>
              <a:t> </a:t>
            </a:r>
            <a:r>
              <a:rPr lang="id-ID" dirty="0" smtClean="0"/>
              <a:t>MULTIMEDIA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4373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id-ID" i="1" dirty="0" smtClean="0"/>
              <a:t>Streaming</a:t>
            </a:r>
            <a:r>
              <a:rPr lang="id-ID" dirty="0" smtClean="0"/>
              <a:t> Multimedia adalah </a:t>
            </a:r>
            <a:r>
              <a:rPr lang="id-ID" dirty="0"/>
              <a:t>multimedia yang secara konstan dan terus-menerus diterima dan ditampilkan kepada pengguna oleh penyedia layanan.</a:t>
            </a:r>
          </a:p>
          <a:p>
            <a:pPr algn="just"/>
            <a:r>
              <a:rPr lang="id-ID" i="1" dirty="0" smtClean="0"/>
              <a:t>Live </a:t>
            </a:r>
            <a:r>
              <a:rPr lang="id-ID" i="1" dirty="0"/>
              <a:t>streaming </a:t>
            </a:r>
            <a:r>
              <a:rPr lang="id-ID" dirty="0"/>
              <a:t>adalah multimedia yang disiarkan secara langsung yang melibatkan kamera sebagai medianya, encoder untuk mengubah sinyal analog menjadi digital, media publisher dan jaringan sebagai jalur untuk pendistribusian konten</a:t>
            </a:r>
            <a:r>
              <a:rPr lang="id-ID" dirty="0" smtClean="0"/>
              <a:t>.</a:t>
            </a:r>
          </a:p>
          <a:p>
            <a:pPr algn="just"/>
            <a:r>
              <a:rPr lang="id-ID" i="1" dirty="0"/>
              <a:t>Codec, Bitstream, Transport </a:t>
            </a:r>
            <a:r>
              <a:rPr lang="id-ID" dirty="0"/>
              <a:t>dan </a:t>
            </a:r>
            <a:r>
              <a:rPr lang="id-ID" i="1" dirty="0"/>
              <a:t>Protokol</a:t>
            </a:r>
          </a:p>
          <a:p>
            <a:pPr lvl="1" algn="just"/>
            <a:r>
              <a:rPr lang="id-ID" dirty="0"/>
              <a:t>Audio stream menggunakan codec MP3, Vorbis AAC dll</a:t>
            </a:r>
          </a:p>
          <a:p>
            <a:pPr lvl="1" algn="just"/>
            <a:r>
              <a:rPr lang="id-ID" dirty="0"/>
              <a:t>Video stream menggunakan codec H.264 atau VP8</a:t>
            </a:r>
          </a:p>
          <a:p>
            <a:pPr lvl="1" algn="just"/>
            <a:r>
              <a:rPr lang="id-ID" dirty="0"/>
              <a:t>Container bitstream menggunakan FLV, WebM, ASF atau ISMA</a:t>
            </a:r>
          </a:p>
          <a:p>
            <a:pPr lvl="1" algn="just"/>
            <a:r>
              <a:rPr lang="id-ID" dirty="0"/>
              <a:t>Streaming client dan streaming server menggunakan protokol seperti MMS atau RTP</a:t>
            </a:r>
          </a:p>
        </p:txBody>
      </p:sp>
    </p:spTree>
    <p:extLst>
      <p:ext uri="{BB962C8B-B14F-4D97-AF65-F5344CB8AC3E}">
        <p14:creationId xmlns:p14="http://schemas.microsoft.com/office/powerpoint/2010/main" val="3853577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i="1" dirty="0" smtClean="0"/>
              <a:t>VOICE over INTERNET PROTOKOL </a:t>
            </a:r>
            <a:r>
              <a:rPr lang="id-ID" dirty="0" smtClean="0"/>
              <a:t>(VoIP)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id-ID" dirty="0"/>
              <a:t>VoIP adalah teknologi yang memungkinkan komunikasi suara menggunakan jaringan berbasis IP (</a:t>
            </a:r>
            <a:r>
              <a:rPr lang="id-ID" i="1" dirty="0"/>
              <a:t>Internet Protokol</a:t>
            </a:r>
            <a:r>
              <a:rPr lang="id-ID" dirty="0"/>
              <a:t>) dan jaringan yang digunakan dapat berupa </a:t>
            </a:r>
            <a:r>
              <a:rPr lang="id-ID" i="1" dirty="0"/>
              <a:t>Internet </a:t>
            </a:r>
            <a:r>
              <a:rPr lang="id-ID" dirty="0"/>
              <a:t>atau</a:t>
            </a:r>
            <a:r>
              <a:rPr lang="id-ID" i="1" dirty="0"/>
              <a:t> Intranet</a:t>
            </a:r>
            <a:r>
              <a:rPr lang="id-ID" dirty="0" smtClean="0"/>
              <a:t>.</a:t>
            </a:r>
          </a:p>
          <a:p>
            <a:pPr algn="just"/>
            <a:r>
              <a:rPr lang="id-ID" dirty="0"/>
              <a:t>Kelebihan VoIP:</a:t>
            </a:r>
          </a:p>
          <a:p>
            <a:pPr lvl="1" algn="just"/>
            <a:r>
              <a:rPr lang="id-ID" dirty="0"/>
              <a:t>Investasi jaringan TCP/IP lebih murah</a:t>
            </a:r>
          </a:p>
          <a:p>
            <a:pPr lvl="1" algn="just"/>
            <a:r>
              <a:rPr lang="id-ID" i="1" dirty="0"/>
              <a:t>Multiplexing</a:t>
            </a:r>
            <a:r>
              <a:rPr lang="id-ID" dirty="0"/>
              <a:t> lebih mudah</a:t>
            </a:r>
          </a:p>
          <a:p>
            <a:pPr lvl="1" algn="just"/>
            <a:r>
              <a:rPr lang="id-ID" dirty="0"/>
              <a:t>Teknologi yang mendukung</a:t>
            </a:r>
          </a:p>
          <a:p>
            <a:pPr lvl="1" algn="just"/>
            <a:r>
              <a:rPr lang="id-ID" dirty="0"/>
              <a:t>Banyak aplikasi yang gratis atau </a:t>
            </a:r>
            <a:r>
              <a:rPr lang="id-ID" i="1" dirty="0"/>
              <a:t>open source</a:t>
            </a:r>
          </a:p>
        </p:txBody>
      </p:sp>
    </p:spTree>
    <p:extLst>
      <p:ext uri="{BB962C8B-B14F-4D97-AF65-F5344CB8AC3E}">
        <p14:creationId xmlns:p14="http://schemas.microsoft.com/office/powerpoint/2010/main" val="481980937"/>
      </p:ext>
    </p:extLst>
  </p:cSld>
  <p:clrMapOvr>
    <a:masterClrMapping/>
  </p:clrMapOvr>
</p:sld>
</file>

<file path=ppt/theme/theme1.xml><?xml version="1.0" encoding="utf-8"?>
<a:theme xmlns:a="http://schemas.openxmlformats.org/drawingml/2006/main" name="BINA DARMA TEMPLATE 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BINA DARMA TEMPLATE 2</Template>
  <TotalTime>3684</TotalTime>
  <Words>621</Words>
  <Application>Microsoft Office PowerPoint</Application>
  <PresentationFormat>On-screen Show (4:3)</PresentationFormat>
  <Paragraphs>86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BINA DARMA TEMPLATE 2</vt:lpstr>
      <vt:lpstr>JARINGAN MULTIMEDIA</vt:lpstr>
      <vt:lpstr>POKOK BAHASAN</vt:lpstr>
      <vt:lpstr>TUJUAN PEMBELAJARAN</vt:lpstr>
      <vt:lpstr>DEFINISI</vt:lpstr>
      <vt:lpstr>DIGITAL AUDIO (DA)</vt:lpstr>
      <vt:lpstr>Teknologi DA</vt:lpstr>
      <vt:lpstr>DIGITAL VIDEO (DV)</vt:lpstr>
      <vt:lpstr>STREAMING MULTIMEDIA</vt:lpstr>
      <vt:lpstr>VOICE over INTERNET PROTOKOL (VoIP)</vt:lpstr>
      <vt:lpstr>PowerPoint Presentation</vt:lpstr>
      <vt:lpstr>SESSION INTERNET PROTOKOL (SIP)</vt:lpstr>
      <vt:lpstr>SESSION INTERNET PROTOKOL (SIP)</vt:lpstr>
      <vt:lpstr>PowerPoint Presentation</vt:lpstr>
      <vt:lpstr>SESSION INTERNET PROTOKOL (SIP)</vt:lpstr>
      <vt:lpstr>TERIMA KASIH</vt:lpstr>
    </vt:vector>
  </TitlesOfParts>
  <Company>Universitas Islam Indonesia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Teknik Informatika</dc:creator>
  <cp:lastModifiedBy>Arul Zone</cp:lastModifiedBy>
  <cp:revision>318</cp:revision>
  <dcterms:created xsi:type="dcterms:W3CDTF">2007-11-04T03:58:31Z</dcterms:created>
  <dcterms:modified xsi:type="dcterms:W3CDTF">2021-03-30T04:30:24Z</dcterms:modified>
</cp:coreProperties>
</file>