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0083800" cy="7556500"/>
  <p:notesSz cx="10083800" cy="75565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5" d="100"/>
          <a:sy n="65" d="100"/>
        </p:scale>
        <p:origin x="-1260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3580"/>
            <a:ext cx="9999768" cy="7590958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id-ID" smtClean="0"/>
              <a:t>‹#›</a:t>
            </a:fld>
            <a:endParaRPr lang="id-ID"/>
          </a:p>
        </p:txBody>
      </p:sp>
      <p:sp>
        <p:nvSpPr>
          <p:cNvPr id="113" name="Rectangle 112"/>
          <p:cNvSpPr/>
          <p:nvPr/>
        </p:nvSpPr>
        <p:spPr>
          <a:xfrm>
            <a:off x="0" y="2099028"/>
            <a:ext cx="5462058" cy="344240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266950"/>
            <a:ext cx="5294871" cy="3108311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2095" y="2347413"/>
            <a:ext cx="4873837" cy="1763323"/>
          </a:xfrm>
        </p:spPr>
        <p:txBody>
          <a:bodyPr anchor="b">
            <a:normAutofit/>
          </a:bodyPr>
          <a:lstStyle>
            <a:lvl1pPr algn="l">
              <a:defRPr sz="4000" b="1" cap="none" spc="44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2095" y="4114094"/>
            <a:ext cx="4873837" cy="1175456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rgbClr val="FFFFFF"/>
                </a:solidFill>
              </a:defRPr>
            </a:lvl1pPr>
            <a:lvl2pPr marL="50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0755" y="302611"/>
            <a:ext cx="2268855" cy="644751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4190" y="302611"/>
            <a:ext cx="6638502" cy="644751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2" y="-33582"/>
            <a:ext cx="9999767" cy="5339927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750268"/>
            <a:ext cx="10083800" cy="209902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834229"/>
            <a:ext cx="10083800" cy="175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763585"/>
            <a:ext cx="10083800" cy="175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190" y="6193911"/>
            <a:ext cx="9159452" cy="456882"/>
          </a:xfrm>
        </p:spPr>
        <p:txBody>
          <a:bodyPr anchor="t"/>
          <a:lstStyle>
            <a:lvl1pPr marL="0" indent="0">
              <a:buNone/>
              <a:defRPr sz="2200">
                <a:solidFill>
                  <a:srgbClr val="FFFFFF"/>
                </a:solidFill>
              </a:defRPr>
            </a:lvl1pPr>
            <a:lvl2pPr marL="50397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504190" y="4918191"/>
            <a:ext cx="9159452" cy="1259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id-ID" smtClean="0"/>
              <a:t>‹#›</a:t>
            </a:fld>
            <a:endParaRPr lang="id-ID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190" y="1763184"/>
            <a:ext cx="4453678" cy="4986941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932" y="1763184"/>
            <a:ext cx="4453678" cy="4986941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190" y="1691467"/>
            <a:ext cx="4455430" cy="704923"/>
          </a:xfrm>
        </p:spPr>
        <p:txBody>
          <a:bodyPr anchor="b"/>
          <a:lstStyle>
            <a:lvl1pPr marL="0" indent="0" algn="ctr">
              <a:buNone/>
              <a:defRPr sz="2600" b="1"/>
            </a:lvl1pPr>
            <a:lvl2pPr marL="503972" indent="0">
              <a:buNone/>
              <a:defRPr sz="2200" b="1"/>
            </a:lvl2pPr>
            <a:lvl3pPr marL="1007943" indent="0">
              <a:buNone/>
              <a:defRPr sz="2000" b="1"/>
            </a:lvl3pPr>
            <a:lvl4pPr marL="1511915" indent="0">
              <a:buNone/>
              <a:defRPr sz="1800" b="1"/>
            </a:lvl4pPr>
            <a:lvl5pPr marL="2015886" indent="0">
              <a:buNone/>
              <a:defRPr sz="1800" b="1"/>
            </a:lvl5pPr>
            <a:lvl6pPr marL="2519858" indent="0">
              <a:buNone/>
              <a:defRPr sz="1800" b="1"/>
            </a:lvl6pPr>
            <a:lvl7pPr marL="3023829" indent="0">
              <a:buNone/>
              <a:defRPr sz="1800" b="1"/>
            </a:lvl7pPr>
            <a:lvl8pPr marL="3527801" indent="0">
              <a:buNone/>
              <a:defRPr sz="1800" b="1"/>
            </a:lvl8pPr>
            <a:lvl9pPr marL="4031772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190" y="2396390"/>
            <a:ext cx="4455430" cy="4353734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2431" y="1691467"/>
            <a:ext cx="4457180" cy="704923"/>
          </a:xfrm>
        </p:spPr>
        <p:txBody>
          <a:bodyPr anchor="b"/>
          <a:lstStyle>
            <a:lvl1pPr marL="0" indent="0" algn="ctr">
              <a:buNone/>
              <a:defRPr sz="2600" b="1"/>
            </a:lvl1pPr>
            <a:lvl2pPr marL="503972" indent="0">
              <a:buNone/>
              <a:defRPr sz="2200" b="1"/>
            </a:lvl2pPr>
            <a:lvl3pPr marL="1007943" indent="0">
              <a:buNone/>
              <a:defRPr sz="2000" b="1"/>
            </a:lvl3pPr>
            <a:lvl4pPr marL="1511915" indent="0">
              <a:buNone/>
              <a:defRPr sz="1800" b="1"/>
            </a:lvl4pPr>
            <a:lvl5pPr marL="2015886" indent="0">
              <a:buNone/>
              <a:defRPr sz="1800" b="1"/>
            </a:lvl5pPr>
            <a:lvl6pPr marL="2519858" indent="0">
              <a:buNone/>
              <a:defRPr sz="1800" b="1"/>
            </a:lvl6pPr>
            <a:lvl7pPr marL="3023829" indent="0">
              <a:buNone/>
              <a:defRPr sz="1800" b="1"/>
            </a:lvl7pPr>
            <a:lvl8pPr marL="3527801" indent="0">
              <a:buNone/>
              <a:defRPr sz="1800" b="1"/>
            </a:lvl8pPr>
            <a:lvl9pPr marL="4031772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2431" y="2396390"/>
            <a:ext cx="4457180" cy="4353734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9330" y="300861"/>
            <a:ext cx="6050280" cy="6449263"/>
          </a:xfrm>
        </p:spPr>
        <p:txBody>
          <a:bodyPr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id-ID" smtClean="0"/>
              <a:t>‹#›</a:t>
            </a:fld>
            <a:endParaRPr lang="id-ID"/>
          </a:p>
        </p:txBody>
      </p:sp>
      <p:sp>
        <p:nvSpPr>
          <p:cNvPr id="37" name="Rectangle 36"/>
          <p:cNvSpPr/>
          <p:nvPr/>
        </p:nvSpPr>
        <p:spPr>
          <a:xfrm>
            <a:off x="0" y="1722882"/>
            <a:ext cx="3045308" cy="3650629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245503" y="3549438"/>
            <a:ext cx="3324860" cy="876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887446"/>
            <a:ext cx="2924302" cy="175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5215664"/>
            <a:ext cx="2924302" cy="175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063" y="2095669"/>
            <a:ext cx="2621788" cy="1511300"/>
          </a:xfrm>
        </p:spPr>
        <p:txBody>
          <a:bodyPr anchor="b">
            <a:normAutofit/>
          </a:bodyPr>
          <a:lstStyle>
            <a:lvl1pPr algn="l" defTabSz="1007943" rtl="0" eaLnBrk="1" latinLnBrk="0" hangingPunct="1">
              <a:spcBef>
                <a:spcPct val="0"/>
              </a:spcBef>
              <a:buNone/>
              <a:tabLst>
                <a:tab pos="4222512" algn="l"/>
              </a:tabLst>
              <a:defRPr lang="en-US" sz="2900" b="1" kern="1200" cap="none" spc="22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8063" y="3606969"/>
            <a:ext cx="2621788" cy="15113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503972" indent="0">
              <a:buNone/>
              <a:defRPr sz="1300"/>
            </a:lvl2pPr>
            <a:lvl3pPr marL="1007943" indent="0">
              <a:buNone/>
              <a:defRPr sz="1100"/>
            </a:lvl3pPr>
            <a:lvl4pPr marL="1511915" indent="0">
              <a:buNone/>
              <a:defRPr sz="1000"/>
            </a:lvl4pPr>
            <a:lvl5pPr marL="2015886" indent="0">
              <a:buNone/>
              <a:defRPr sz="1000"/>
            </a:lvl5pPr>
            <a:lvl6pPr marL="2519858" indent="0">
              <a:buNone/>
              <a:defRPr sz="1000"/>
            </a:lvl6pPr>
            <a:lvl7pPr marL="3023829" indent="0">
              <a:buNone/>
              <a:defRPr sz="1000"/>
            </a:lvl7pPr>
            <a:lvl8pPr marL="3527801" indent="0">
              <a:buNone/>
              <a:defRPr sz="1000"/>
            </a:lvl8pPr>
            <a:lvl9pPr marL="4031772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29330" y="419806"/>
            <a:ext cx="6134312" cy="6213122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500"/>
            </a:lvl1pPr>
            <a:lvl2pPr marL="503972" indent="0">
              <a:buNone/>
              <a:defRPr sz="3100"/>
            </a:lvl2pPr>
            <a:lvl3pPr marL="1007943" indent="0">
              <a:buNone/>
              <a:defRPr sz="2600"/>
            </a:lvl3pPr>
            <a:lvl4pPr marL="1511915" indent="0">
              <a:buNone/>
              <a:defRPr sz="2200"/>
            </a:lvl4pPr>
            <a:lvl5pPr marL="2015886" indent="0">
              <a:buNone/>
              <a:defRPr sz="2200"/>
            </a:lvl5pPr>
            <a:lvl6pPr marL="2519858" indent="0">
              <a:buNone/>
              <a:defRPr sz="2200"/>
            </a:lvl6pPr>
            <a:lvl7pPr marL="3023829" indent="0">
              <a:buNone/>
              <a:defRPr sz="2200"/>
            </a:lvl7pPr>
            <a:lvl8pPr marL="3527801" indent="0">
              <a:buNone/>
              <a:defRPr sz="2200"/>
            </a:lvl8pPr>
            <a:lvl9pPr marL="4031772" indent="0">
              <a:buNone/>
              <a:defRPr sz="22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id-ID" smtClean="0"/>
              <a:t>‹#›</a:t>
            </a:fld>
            <a:endParaRPr lang="id-ID"/>
          </a:p>
        </p:txBody>
      </p:sp>
      <p:sp>
        <p:nvSpPr>
          <p:cNvPr id="33" name="Rectangle 32"/>
          <p:cNvSpPr/>
          <p:nvPr/>
        </p:nvSpPr>
        <p:spPr>
          <a:xfrm>
            <a:off x="0" y="1722882"/>
            <a:ext cx="3045308" cy="3650629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245503" y="3549438"/>
            <a:ext cx="3324860" cy="876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887446"/>
            <a:ext cx="2924302" cy="175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5215664"/>
            <a:ext cx="2924302" cy="175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25" y="2099028"/>
            <a:ext cx="2621788" cy="1511300"/>
          </a:xfrm>
        </p:spPr>
        <p:txBody>
          <a:bodyPr anchor="b">
            <a:normAutofit/>
          </a:bodyPr>
          <a:lstStyle>
            <a:lvl1pPr algn="l">
              <a:defRPr sz="2900" b="1" cap="none" spc="22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8063" y="3610328"/>
            <a:ext cx="2621788" cy="15113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503972" indent="0">
              <a:buNone/>
              <a:defRPr sz="1300"/>
            </a:lvl2pPr>
            <a:lvl3pPr marL="1007943" indent="0">
              <a:buNone/>
              <a:defRPr sz="1100"/>
            </a:lvl3pPr>
            <a:lvl4pPr marL="1511915" indent="0">
              <a:buNone/>
              <a:defRPr sz="1000"/>
            </a:lvl4pPr>
            <a:lvl5pPr marL="2015886" indent="0">
              <a:buNone/>
              <a:defRPr sz="1000"/>
            </a:lvl5pPr>
            <a:lvl6pPr marL="2519858" indent="0">
              <a:buNone/>
              <a:defRPr sz="1000"/>
            </a:lvl6pPr>
            <a:lvl7pPr marL="3023829" indent="0">
              <a:buNone/>
              <a:defRPr sz="1000"/>
            </a:lvl7pPr>
            <a:lvl8pPr marL="3527801" indent="0">
              <a:buNone/>
              <a:defRPr sz="1000"/>
            </a:lvl8pPr>
            <a:lvl9pPr marL="4031772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64702" y="151130"/>
            <a:ext cx="9781286" cy="725424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190" y="302610"/>
            <a:ext cx="9075420" cy="1259417"/>
          </a:xfrm>
          <a:prstGeom prst="rect">
            <a:avLst/>
          </a:prstGeom>
        </p:spPr>
        <p:txBody>
          <a:bodyPr vert="horz" lIns="100794" tIns="50397" rIns="100794" bIns="50397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190" y="1763184"/>
            <a:ext cx="9075420" cy="4986941"/>
          </a:xfrm>
          <a:prstGeom prst="rect">
            <a:avLst/>
          </a:prstGeom>
        </p:spPr>
        <p:txBody>
          <a:bodyPr vert="horz" lIns="100794" tIns="50397" rIns="100794" bIns="5039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4190" y="6955339"/>
            <a:ext cx="2352887" cy="402314"/>
          </a:xfrm>
          <a:prstGeom prst="rect">
            <a:avLst/>
          </a:prstGeom>
        </p:spPr>
        <p:txBody>
          <a:bodyPr vert="horz" lIns="100794" tIns="50397" rIns="100794" bIns="50397" rtlCol="0" anchor="ctr"/>
          <a:lstStyle>
            <a:lvl1pPr algn="l">
              <a:defRPr sz="13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2100" y="6955339"/>
            <a:ext cx="3839601" cy="402314"/>
          </a:xfrm>
          <a:prstGeom prst="rect">
            <a:avLst/>
          </a:prstGeom>
        </p:spPr>
        <p:txBody>
          <a:bodyPr vert="horz" lIns="100794" tIns="50397" rIns="100794" bIns="50397" rtlCol="0" anchor="ctr"/>
          <a:lstStyle>
            <a:lvl1pPr algn="ctr">
              <a:defRPr sz="130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26723" y="6955339"/>
            <a:ext cx="2352887" cy="402314"/>
          </a:xfrm>
          <a:prstGeom prst="rect">
            <a:avLst/>
          </a:prstGeom>
        </p:spPr>
        <p:txBody>
          <a:bodyPr vert="horz" lIns="100794" tIns="50397" rIns="100794" bIns="50397" rtlCol="0" anchor="ctr"/>
          <a:lstStyle>
            <a:lvl1pPr algn="r">
              <a:defRPr sz="13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id-ID" smtClean="0"/>
              <a:t>‹#›</a:t>
            </a:fld>
            <a:endParaRPr lang="id-ID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1007943" rtl="0" eaLnBrk="1" latinLnBrk="0" hangingPunct="1">
        <a:spcBef>
          <a:spcPct val="0"/>
        </a:spcBef>
        <a:buNone/>
        <a:tabLst>
          <a:tab pos="4222512" algn="l"/>
        </a:tabLst>
        <a:defRPr sz="4000" b="1" kern="1200" cap="none" spc="55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302383" indent="-302383" algn="l" defTabSz="1007943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600" kern="1200">
          <a:solidFill>
            <a:schemeClr val="tx2"/>
          </a:solidFill>
          <a:latin typeface="+mn-lt"/>
          <a:ea typeface="+mn-ea"/>
          <a:cs typeface="+mn-cs"/>
        </a:defRPr>
      </a:lvl1pPr>
      <a:lvl2pPr marL="604766" indent="-201589" algn="l" defTabSz="1007943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indent="-251986" algn="l" defTabSz="1007943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3pPr>
      <a:lvl4pPr marL="1310326" indent="-251986" algn="l" defTabSz="1007943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12709" indent="-251986" algn="l" defTabSz="1007943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864695" indent="-201589" algn="l" defTabSz="1007943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116681" indent="-201589" algn="l" defTabSz="1007943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368666" indent="-201589" algn="l" defTabSz="1007943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620652" indent="-201589" algn="l" defTabSz="1007943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84170" y="2580640"/>
            <a:ext cx="4310380" cy="11926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620"/>
              </a:lnSpc>
              <a:tabLst>
                <a:tab pos="2746375" algn="l"/>
              </a:tabLst>
            </a:pPr>
            <a:r>
              <a:rPr sz="4000" i="1" spc="-10" dirty="0" smtClean="0">
                <a:solidFill>
                  <a:schemeClr val="bg1"/>
                </a:solidFill>
                <a:latin typeface="Liberation Sans"/>
                <a:cs typeface="Liberation Sans"/>
              </a:rPr>
              <a:t>A</a:t>
            </a:r>
            <a:r>
              <a:rPr sz="4000" i="1" spc="-5" dirty="0" smtClean="0">
                <a:solidFill>
                  <a:schemeClr val="bg1"/>
                </a:solidFill>
                <a:latin typeface="Liberation Sans"/>
                <a:cs typeface="Liberation Sans"/>
              </a:rPr>
              <a:t>ugment</a:t>
            </a:r>
            <a:r>
              <a:rPr sz="4000" i="1" spc="-10" dirty="0" smtClean="0">
                <a:solidFill>
                  <a:schemeClr val="bg1"/>
                </a:solidFill>
                <a:latin typeface="Liberation Sans"/>
                <a:cs typeface="Liberation Sans"/>
              </a:rPr>
              <a:t>e</a:t>
            </a:r>
            <a:r>
              <a:rPr sz="4000" i="1" dirty="0" smtClean="0">
                <a:solidFill>
                  <a:schemeClr val="bg1"/>
                </a:solidFill>
                <a:latin typeface="Liberation Sans"/>
                <a:cs typeface="Liberation Sans"/>
              </a:rPr>
              <a:t>d</a:t>
            </a:r>
            <a:r>
              <a:rPr sz="4000" i="1" dirty="0">
                <a:solidFill>
                  <a:schemeClr val="bg1"/>
                </a:solidFill>
                <a:latin typeface="Liberation Sans"/>
                <a:cs typeface="Liberation Sans"/>
              </a:rPr>
              <a:t>	</a:t>
            </a:r>
            <a:r>
              <a:rPr sz="4000" i="1" spc="-10" dirty="0" smtClean="0">
                <a:solidFill>
                  <a:schemeClr val="bg1"/>
                </a:solidFill>
                <a:latin typeface="Liberation Sans"/>
                <a:cs typeface="Liberation Sans"/>
              </a:rPr>
              <a:t>R</a:t>
            </a:r>
            <a:r>
              <a:rPr sz="4000" i="1" spc="-5" dirty="0" smtClean="0">
                <a:solidFill>
                  <a:schemeClr val="bg1"/>
                </a:solidFill>
                <a:latin typeface="Liberation Sans"/>
                <a:cs typeface="Liberation Sans"/>
              </a:rPr>
              <a:t>ea</a:t>
            </a:r>
            <a:r>
              <a:rPr sz="4000" i="1" spc="-10" dirty="0" smtClean="0">
                <a:solidFill>
                  <a:schemeClr val="bg1"/>
                </a:solidFill>
                <a:latin typeface="Liberation Sans"/>
                <a:cs typeface="Liberation Sans"/>
              </a:rPr>
              <a:t>l</a:t>
            </a:r>
            <a:r>
              <a:rPr sz="4000" i="1" spc="-5" dirty="0" smtClean="0">
                <a:solidFill>
                  <a:schemeClr val="bg1"/>
                </a:solidFill>
                <a:latin typeface="Liberation Sans"/>
                <a:cs typeface="Liberation Sans"/>
              </a:rPr>
              <a:t>i</a:t>
            </a:r>
            <a:r>
              <a:rPr sz="4000" i="1" spc="5" dirty="0" smtClean="0">
                <a:solidFill>
                  <a:schemeClr val="bg1"/>
                </a:solidFill>
                <a:latin typeface="Liberation Sans"/>
                <a:cs typeface="Liberation Sans"/>
              </a:rPr>
              <a:t>t</a:t>
            </a:r>
            <a:r>
              <a:rPr sz="4000" i="1" dirty="0" smtClean="0">
                <a:solidFill>
                  <a:schemeClr val="bg1"/>
                </a:solidFill>
                <a:latin typeface="Liberation Sans"/>
                <a:cs typeface="Liberation Sans"/>
              </a:rPr>
              <a:t>y</a:t>
            </a:r>
          </a:p>
          <a:p>
            <a:pPr marL="12700" algn="ctr">
              <a:lnSpc>
                <a:spcPts val="4620"/>
              </a:lnSpc>
              <a:tabLst>
                <a:tab pos="2746375" algn="l"/>
              </a:tabLst>
            </a:pPr>
            <a:r>
              <a:rPr lang="x-none" sz="4000" smtClean="0">
                <a:solidFill>
                  <a:schemeClr val="bg1"/>
                </a:solidFill>
                <a:latin typeface="Liberation Sans"/>
                <a:cs typeface="Liberation Sans"/>
              </a:rPr>
              <a:t>(AR)</a:t>
            </a:r>
            <a:endParaRPr sz="4000" dirty="0">
              <a:solidFill>
                <a:schemeClr val="bg1"/>
              </a:solidFill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1340" y="586740"/>
            <a:ext cx="895223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46375" algn="l"/>
              </a:tabLst>
            </a:pPr>
            <a:r>
              <a:rPr spc="-10" dirty="0"/>
              <a:t>Augmented	</a:t>
            </a:r>
            <a:r>
              <a:rPr spc="-5" dirty="0"/>
              <a:t>Reality </a:t>
            </a:r>
            <a:r>
              <a:rPr dirty="0"/>
              <a:t>&amp; </a:t>
            </a:r>
            <a:r>
              <a:rPr spc="-10" dirty="0"/>
              <a:t>Computer</a:t>
            </a:r>
            <a:r>
              <a:rPr spc="-70" dirty="0"/>
              <a:t> </a:t>
            </a:r>
            <a:r>
              <a:rPr spc="-15" dirty="0"/>
              <a:t>Vision?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78989" y="1717040"/>
            <a:ext cx="63500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dirty="0">
                <a:solidFill>
                  <a:srgbClr val="3B3B3B"/>
                </a:solidFill>
                <a:latin typeface="Liberation Sans"/>
                <a:cs typeface="Liberation Sans"/>
              </a:rPr>
              <a:t>Langkah-langkah Computer </a:t>
            </a:r>
            <a:r>
              <a:rPr sz="3200" spc="-20" dirty="0">
                <a:solidFill>
                  <a:srgbClr val="3B3B3B"/>
                </a:solidFill>
                <a:latin typeface="Liberation Sans"/>
                <a:cs typeface="Liberation Sans"/>
              </a:rPr>
              <a:t>Vision:</a:t>
            </a:r>
            <a:endParaRPr sz="3200">
              <a:latin typeface="Liberation Sans"/>
              <a:cs typeface="Liberation San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9750" y="3239770"/>
            <a:ext cx="2160270" cy="1080770"/>
          </a:xfrm>
          <a:custGeom>
            <a:avLst/>
            <a:gdLst/>
            <a:ahLst/>
            <a:cxnLst/>
            <a:rect l="l" t="t" r="r" b="b"/>
            <a:pathLst>
              <a:path w="2160270" h="1080770">
                <a:moveTo>
                  <a:pt x="2160270" y="0"/>
                </a:moveTo>
                <a:lnTo>
                  <a:pt x="0" y="0"/>
                </a:lnTo>
                <a:lnTo>
                  <a:pt x="0" y="1080769"/>
                </a:lnTo>
                <a:lnTo>
                  <a:pt x="2160270" y="1080769"/>
                </a:lnTo>
                <a:lnTo>
                  <a:pt x="2160270" y="0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9750" y="3239770"/>
            <a:ext cx="2160270" cy="1080770"/>
          </a:xfrm>
          <a:custGeom>
            <a:avLst/>
            <a:gdLst/>
            <a:ahLst/>
            <a:cxnLst/>
            <a:rect l="l" t="t" r="r" b="b"/>
            <a:pathLst>
              <a:path w="2160270" h="1080770">
                <a:moveTo>
                  <a:pt x="1080770" y="1080769"/>
                </a:moveTo>
                <a:lnTo>
                  <a:pt x="0" y="1080769"/>
                </a:lnTo>
                <a:lnTo>
                  <a:pt x="0" y="0"/>
                </a:lnTo>
                <a:lnTo>
                  <a:pt x="2160270" y="0"/>
                </a:lnTo>
                <a:lnTo>
                  <a:pt x="2160270" y="1080769"/>
                </a:lnTo>
                <a:lnTo>
                  <a:pt x="1080770" y="108076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39750" y="3618229"/>
            <a:ext cx="21602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669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3B3B3B"/>
                </a:solidFill>
                <a:latin typeface="Liberation Sans"/>
                <a:cs typeface="Liberation Sans"/>
              </a:rPr>
              <a:t>Image</a:t>
            </a:r>
            <a:r>
              <a:rPr sz="1800" spc="-105" dirty="0">
                <a:solidFill>
                  <a:srgbClr val="3B3B3B"/>
                </a:solidFill>
                <a:latin typeface="Liberation Sans"/>
                <a:cs typeface="Liberation Sans"/>
              </a:rPr>
              <a:t> </a:t>
            </a:r>
            <a:r>
              <a:rPr sz="1800" spc="-10" dirty="0">
                <a:solidFill>
                  <a:srgbClr val="3B3B3B"/>
                </a:solidFill>
                <a:latin typeface="Liberation Sans"/>
                <a:cs typeface="Liberation Sans"/>
              </a:rPr>
              <a:t>Acquisition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600450" y="2880360"/>
            <a:ext cx="2879090" cy="1799589"/>
          </a:xfrm>
          <a:custGeom>
            <a:avLst/>
            <a:gdLst/>
            <a:ahLst/>
            <a:cxnLst/>
            <a:rect l="l" t="t" r="r" b="b"/>
            <a:pathLst>
              <a:path w="2879090" h="1799589">
                <a:moveTo>
                  <a:pt x="2879090" y="0"/>
                </a:moveTo>
                <a:lnTo>
                  <a:pt x="0" y="0"/>
                </a:lnTo>
                <a:lnTo>
                  <a:pt x="0" y="1799589"/>
                </a:lnTo>
                <a:lnTo>
                  <a:pt x="2879090" y="1799589"/>
                </a:lnTo>
                <a:lnTo>
                  <a:pt x="2879090" y="0"/>
                </a:lnTo>
                <a:close/>
              </a:path>
            </a:pathLst>
          </a:custGeom>
          <a:solidFill>
            <a:srgbClr val="E5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00450" y="2880360"/>
            <a:ext cx="2879090" cy="1799589"/>
          </a:xfrm>
          <a:custGeom>
            <a:avLst/>
            <a:gdLst/>
            <a:ahLst/>
            <a:cxnLst/>
            <a:rect l="l" t="t" r="r" b="b"/>
            <a:pathLst>
              <a:path w="2879090" h="1799589">
                <a:moveTo>
                  <a:pt x="1440179" y="1799589"/>
                </a:moveTo>
                <a:lnTo>
                  <a:pt x="0" y="1799589"/>
                </a:lnTo>
                <a:lnTo>
                  <a:pt x="0" y="0"/>
                </a:lnTo>
                <a:lnTo>
                  <a:pt x="2879090" y="0"/>
                </a:lnTo>
                <a:lnTo>
                  <a:pt x="2879090" y="1799589"/>
                </a:lnTo>
                <a:lnTo>
                  <a:pt x="1440179" y="179958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600450" y="3618229"/>
            <a:ext cx="59397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4305">
              <a:lnSpc>
                <a:spcPct val="100000"/>
              </a:lnSpc>
              <a:spcBef>
                <a:spcPts val="100"/>
              </a:spcBef>
              <a:tabLst>
                <a:tab pos="3827145" algn="l"/>
              </a:tabLst>
            </a:pPr>
            <a:r>
              <a:rPr sz="1800" spc="-5" dirty="0">
                <a:solidFill>
                  <a:srgbClr val="3B3B3B"/>
                </a:solidFill>
                <a:latin typeface="Liberation Sans"/>
                <a:cs typeface="Liberation Sans"/>
              </a:rPr>
              <a:t>Computer </a:t>
            </a:r>
            <a:r>
              <a:rPr sz="1800" spc="-15" dirty="0">
                <a:solidFill>
                  <a:srgbClr val="3B3B3B"/>
                </a:solidFill>
                <a:latin typeface="Liberation Sans"/>
                <a:cs typeface="Liberation Sans"/>
              </a:rPr>
              <a:t>Vision</a:t>
            </a:r>
            <a:r>
              <a:rPr sz="1800" dirty="0">
                <a:solidFill>
                  <a:srgbClr val="3B3B3B"/>
                </a:solidFill>
                <a:latin typeface="Liberation Sans"/>
                <a:cs typeface="Liberation Sans"/>
              </a:rPr>
              <a:t> </a:t>
            </a:r>
            <a:r>
              <a:rPr sz="1800" spc="-5" dirty="0">
                <a:solidFill>
                  <a:srgbClr val="3B3B3B"/>
                </a:solidFill>
                <a:latin typeface="Liberation Sans"/>
                <a:cs typeface="Liberation Sans"/>
              </a:rPr>
              <a:t>Process	</a:t>
            </a:r>
            <a:r>
              <a:rPr sz="1800" spc="-10" dirty="0">
                <a:solidFill>
                  <a:srgbClr val="3B3B3B"/>
                </a:solidFill>
                <a:latin typeface="Liberation Sans"/>
                <a:cs typeface="Liberation Sans"/>
              </a:rPr>
              <a:t>Conclusion/Decision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700020" y="3779520"/>
            <a:ext cx="770890" cy="0"/>
          </a:xfrm>
          <a:custGeom>
            <a:avLst/>
            <a:gdLst/>
            <a:ahLst/>
            <a:cxnLst/>
            <a:rect l="l" t="t" r="r" b="b"/>
            <a:pathLst>
              <a:path w="770889">
                <a:moveTo>
                  <a:pt x="0" y="0"/>
                </a:moveTo>
                <a:lnTo>
                  <a:pt x="77089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437890" y="3726179"/>
            <a:ext cx="162560" cy="107950"/>
          </a:xfrm>
          <a:custGeom>
            <a:avLst/>
            <a:gdLst/>
            <a:ahLst/>
            <a:cxnLst/>
            <a:rect l="l" t="t" r="r" b="b"/>
            <a:pathLst>
              <a:path w="162560" h="107950">
                <a:moveTo>
                  <a:pt x="0" y="0"/>
                </a:moveTo>
                <a:lnTo>
                  <a:pt x="0" y="107950"/>
                </a:lnTo>
                <a:lnTo>
                  <a:pt x="162560" y="5334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479540" y="3779520"/>
            <a:ext cx="770890" cy="0"/>
          </a:xfrm>
          <a:custGeom>
            <a:avLst/>
            <a:gdLst/>
            <a:ahLst/>
            <a:cxnLst/>
            <a:rect l="l" t="t" r="r" b="b"/>
            <a:pathLst>
              <a:path w="770890">
                <a:moveTo>
                  <a:pt x="0" y="0"/>
                </a:moveTo>
                <a:lnTo>
                  <a:pt x="77088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217409" y="3726179"/>
            <a:ext cx="162560" cy="107950"/>
          </a:xfrm>
          <a:custGeom>
            <a:avLst/>
            <a:gdLst/>
            <a:ahLst/>
            <a:cxnLst/>
            <a:rect l="l" t="t" r="r" b="b"/>
            <a:pathLst>
              <a:path w="162559" h="107950">
                <a:moveTo>
                  <a:pt x="0" y="0"/>
                </a:moveTo>
                <a:lnTo>
                  <a:pt x="0" y="107950"/>
                </a:lnTo>
                <a:lnTo>
                  <a:pt x="162560" y="5334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440180" y="5580379"/>
            <a:ext cx="1979930" cy="539750"/>
          </a:xfrm>
          <a:prstGeom prst="rect">
            <a:avLst/>
          </a:prstGeom>
          <a:solidFill>
            <a:srgbClr val="E5FF00"/>
          </a:solidFill>
          <a:ln w="3175">
            <a:solidFill>
              <a:srgbClr val="000000"/>
            </a:solidFill>
          </a:ln>
        </p:spPr>
        <p:txBody>
          <a:bodyPr vert="horz" wrap="square" lIns="0" tIns="144780" rIns="0" bIns="0" rtlCol="0">
            <a:spAutoFit/>
          </a:bodyPr>
          <a:lstStyle/>
          <a:p>
            <a:pPr marL="83185">
              <a:lnSpc>
                <a:spcPct val="100000"/>
              </a:lnSpc>
              <a:spcBef>
                <a:spcPts val="1140"/>
              </a:spcBef>
            </a:pPr>
            <a:r>
              <a:rPr sz="1500" dirty="0">
                <a:solidFill>
                  <a:srgbClr val="3B3B3B"/>
                </a:solidFill>
                <a:latin typeface="Liberation Sans"/>
                <a:cs typeface="Liberation Sans"/>
              </a:rPr>
              <a:t>Image</a:t>
            </a:r>
            <a:r>
              <a:rPr sz="1500" spc="-30" dirty="0">
                <a:solidFill>
                  <a:srgbClr val="3B3B3B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3B3B3B"/>
                </a:solidFill>
                <a:latin typeface="Liberation Sans"/>
                <a:cs typeface="Liberation Sans"/>
              </a:rPr>
              <a:t>Preprocessing</a:t>
            </a:r>
            <a:endParaRPr sz="1500">
              <a:latin typeface="Liberation Sans"/>
              <a:cs typeface="Liberation San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959859" y="5040629"/>
            <a:ext cx="2160270" cy="539750"/>
          </a:xfrm>
          <a:prstGeom prst="rect">
            <a:avLst/>
          </a:prstGeom>
          <a:solidFill>
            <a:srgbClr val="E5FF00"/>
          </a:solidFill>
          <a:ln w="3175">
            <a:solidFill>
              <a:srgbClr val="000000"/>
            </a:solidFill>
          </a:ln>
        </p:spPr>
        <p:txBody>
          <a:bodyPr vert="horz" wrap="square" lIns="0" tIns="144780" rIns="0" bIns="0" rtlCol="0">
            <a:spAutoFit/>
          </a:bodyPr>
          <a:lstStyle/>
          <a:p>
            <a:pPr marL="296545">
              <a:lnSpc>
                <a:spcPct val="100000"/>
              </a:lnSpc>
              <a:spcBef>
                <a:spcPts val="1140"/>
              </a:spcBef>
            </a:pPr>
            <a:r>
              <a:rPr sz="1500" dirty="0">
                <a:solidFill>
                  <a:srgbClr val="3B3B3B"/>
                </a:solidFill>
                <a:latin typeface="Liberation Sans"/>
                <a:cs typeface="Liberation Sans"/>
              </a:rPr>
              <a:t>Feature</a:t>
            </a:r>
            <a:r>
              <a:rPr sz="1500" spc="-10" dirty="0">
                <a:solidFill>
                  <a:srgbClr val="3B3B3B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3B3B3B"/>
                </a:solidFill>
                <a:latin typeface="Liberation Sans"/>
                <a:cs typeface="Liberation Sans"/>
              </a:rPr>
              <a:t>Extraction</a:t>
            </a:r>
            <a:endParaRPr sz="1500">
              <a:latin typeface="Liberation Sans"/>
              <a:cs typeface="Liberation San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959859" y="6120129"/>
            <a:ext cx="2160270" cy="539750"/>
          </a:xfrm>
          <a:prstGeom prst="rect">
            <a:avLst/>
          </a:prstGeom>
          <a:solidFill>
            <a:srgbClr val="E5FF00"/>
          </a:solidFill>
          <a:ln w="3175">
            <a:solidFill>
              <a:srgbClr val="000000"/>
            </a:solidFill>
          </a:ln>
        </p:spPr>
        <p:txBody>
          <a:bodyPr vert="horz" wrap="square" lIns="0" tIns="146050" rIns="0" bIns="0" rtlCol="0">
            <a:spAutoFit/>
          </a:bodyPr>
          <a:lstStyle/>
          <a:p>
            <a:pPr marL="57785">
              <a:lnSpc>
                <a:spcPct val="100000"/>
              </a:lnSpc>
              <a:spcBef>
                <a:spcPts val="1150"/>
              </a:spcBef>
            </a:pPr>
            <a:r>
              <a:rPr sz="1500" spc="-5" dirty="0">
                <a:solidFill>
                  <a:srgbClr val="3B3B3B"/>
                </a:solidFill>
                <a:latin typeface="Liberation Sans"/>
                <a:cs typeface="Liberation Sans"/>
              </a:rPr>
              <a:t>Segmentation/Detection</a:t>
            </a:r>
            <a:endParaRPr sz="1500">
              <a:latin typeface="Liberation Sans"/>
              <a:cs typeface="Liberation San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659880" y="5580379"/>
            <a:ext cx="1979930" cy="539750"/>
          </a:xfrm>
          <a:prstGeom prst="rect">
            <a:avLst/>
          </a:prstGeom>
          <a:solidFill>
            <a:srgbClr val="E5FF00"/>
          </a:solidFill>
          <a:ln w="3175">
            <a:solidFill>
              <a:srgbClr val="000000"/>
            </a:solidFill>
          </a:ln>
        </p:spPr>
        <p:txBody>
          <a:bodyPr vert="horz" wrap="square" lIns="0" tIns="144780" rIns="0" bIns="0" rtlCol="0">
            <a:spAutoFit/>
          </a:bodyPr>
          <a:lstStyle/>
          <a:p>
            <a:pPr marL="346710">
              <a:lnSpc>
                <a:spcPct val="100000"/>
              </a:lnSpc>
              <a:spcBef>
                <a:spcPts val="1140"/>
              </a:spcBef>
            </a:pPr>
            <a:r>
              <a:rPr sz="1500" dirty="0">
                <a:solidFill>
                  <a:srgbClr val="3B3B3B"/>
                </a:solidFill>
                <a:latin typeface="Liberation Sans"/>
                <a:cs typeface="Liberation Sans"/>
              </a:rPr>
              <a:t>Image</a:t>
            </a:r>
            <a:r>
              <a:rPr sz="1500" spc="-100" dirty="0">
                <a:solidFill>
                  <a:srgbClr val="3B3B3B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3B3B3B"/>
                </a:solidFill>
                <a:latin typeface="Liberation Sans"/>
                <a:cs typeface="Liberation Sans"/>
              </a:rPr>
              <a:t>Analysis</a:t>
            </a:r>
            <a:endParaRPr sz="1500">
              <a:latin typeface="Liberation Sans"/>
              <a:cs typeface="Liberation San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420109" y="5472429"/>
            <a:ext cx="431800" cy="287020"/>
          </a:xfrm>
          <a:custGeom>
            <a:avLst/>
            <a:gdLst/>
            <a:ahLst/>
            <a:cxnLst/>
            <a:rect l="l" t="t" r="r" b="b"/>
            <a:pathLst>
              <a:path w="431800" h="287020">
                <a:moveTo>
                  <a:pt x="0" y="287020"/>
                </a:moveTo>
                <a:lnTo>
                  <a:pt x="4318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794759" y="5400040"/>
            <a:ext cx="165100" cy="134620"/>
          </a:xfrm>
          <a:custGeom>
            <a:avLst/>
            <a:gdLst/>
            <a:ahLst/>
            <a:cxnLst/>
            <a:rect l="l" t="t" r="r" b="b"/>
            <a:pathLst>
              <a:path w="165100" h="134620">
                <a:moveTo>
                  <a:pt x="165100" y="0"/>
                </a:moveTo>
                <a:lnTo>
                  <a:pt x="0" y="44450"/>
                </a:lnTo>
                <a:lnTo>
                  <a:pt x="60960" y="134620"/>
                </a:lnTo>
                <a:lnTo>
                  <a:pt x="165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120129" y="5400040"/>
            <a:ext cx="431800" cy="288290"/>
          </a:xfrm>
          <a:custGeom>
            <a:avLst/>
            <a:gdLst/>
            <a:ahLst/>
            <a:cxnLst/>
            <a:rect l="l" t="t" r="r" b="b"/>
            <a:pathLst>
              <a:path w="431800" h="288289">
                <a:moveTo>
                  <a:pt x="0" y="0"/>
                </a:moveTo>
                <a:lnTo>
                  <a:pt x="431800" y="28829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494779" y="5624829"/>
            <a:ext cx="165100" cy="134620"/>
          </a:xfrm>
          <a:custGeom>
            <a:avLst/>
            <a:gdLst/>
            <a:ahLst/>
            <a:cxnLst/>
            <a:rect l="l" t="t" r="r" b="b"/>
            <a:pathLst>
              <a:path w="165100" h="134620">
                <a:moveTo>
                  <a:pt x="60960" y="0"/>
                </a:moveTo>
                <a:lnTo>
                  <a:pt x="0" y="90170"/>
                </a:lnTo>
                <a:lnTo>
                  <a:pt x="165100" y="134620"/>
                </a:lnTo>
                <a:lnTo>
                  <a:pt x="609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420109" y="5939790"/>
            <a:ext cx="431800" cy="288290"/>
          </a:xfrm>
          <a:custGeom>
            <a:avLst/>
            <a:gdLst/>
            <a:ahLst/>
            <a:cxnLst/>
            <a:rect l="l" t="t" r="r" b="b"/>
            <a:pathLst>
              <a:path w="431800" h="288289">
                <a:moveTo>
                  <a:pt x="0" y="0"/>
                </a:moveTo>
                <a:lnTo>
                  <a:pt x="431800" y="28829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794759" y="6165850"/>
            <a:ext cx="165100" cy="134620"/>
          </a:xfrm>
          <a:custGeom>
            <a:avLst/>
            <a:gdLst/>
            <a:ahLst/>
            <a:cxnLst/>
            <a:rect l="l" t="t" r="r" b="b"/>
            <a:pathLst>
              <a:path w="165100" h="134620">
                <a:moveTo>
                  <a:pt x="60960" y="0"/>
                </a:moveTo>
                <a:lnTo>
                  <a:pt x="0" y="88900"/>
                </a:lnTo>
                <a:lnTo>
                  <a:pt x="165100" y="134619"/>
                </a:lnTo>
                <a:lnTo>
                  <a:pt x="609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040629" y="5709920"/>
            <a:ext cx="0" cy="280670"/>
          </a:xfrm>
          <a:custGeom>
            <a:avLst/>
            <a:gdLst/>
            <a:ahLst/>
            <a:cxnLst/>
            <a:rect l="l" t="t" r="r" b="b"/>
            <a:pathLst>
              <a:path h="280670">
                <a:moveTo>
                  <a:pt x="0" y="280669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986020" y="5957570"/>
            <a:ext cx="107950" cy="16256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09" y="162559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986020" y="5580379"/>
            <a:ext cx="107950" cy="161290"/>
          </a:xfrm>
          <a:custGeom>
            <a:avLst/>
            <a:gdLst/>
            <a:ahLst/>
            <a:cxnLst/>
            <a:rect l="l" t="t" r="r" b="b"/>
            <a:pathLst>
              <a:path w="107950" h="161289">
                <a:moveTo>
                  <a:pt x="54609" y="0"/>
                </a:moveTo>
                <a:lnTo>
                  <a:pt x="0" y="161290"/>
                </a:lnTo>
                <a:lnTo>
                  <a:pt x="107950" y="161290"/>
                </a:lnTo>
                <a:lnTo>
                  <a:pt x="546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120129" y="6012179"/>
            <a:ext cx="431800" cy="288290"/>
          </a:xfrm>
          <a:custGeom>
            <a:avLst/>
            <a:gdLst/>
            <a:ahLst/>
            <a:cxnLst/>
            <a:rect l="l" t="t" r="r" b="b"/>
            <a:pathLst>
              <a:path w="431800" h="288289">
                <a:moveTo>
                  <a:pt x="0" y="288290"/>
                </a:moveTo>
                <a:lnTo>
                  <a:pt x="4318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494779" y="5939790"/>
            <a:ext cx="165100" cy="134620"/>
          </a:xfrm>
          <a:custGeom>
            <a:avLst/>
            <a:gdLst/>
            <a:ahLst/>
            <a:cxnLst/>
            <a:rect l="l" t="t" r="r" b="b"/>
            <a:pathLst>
              <a:path w="165100" h="134620">
                <a:moveTo>
                  <a:pt x="165100" y="0"/>
                </a:moveTo>
                <a:lnTo>
                  <a:pt x="0" y="45720"/>
                </a:lnTo>
                <a:lnTo>
                  <a:pt x="60960" y="134620"/>
                </a:lnTo>
                <a:lnTo>
                  <a:pt x="165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1340" y="586740"/>
            <a:ext cx="895223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46375" algn="l"/>
              </a:tabLst>
            </a:pPr>
            <a:r>
              <a:rPr spc="-10" dirty="0"/>
              <a:t>Augmented	</a:t>
            </a:r>
            <a:r>
              <a:rPr spc="-5" dirty="0"/>
              <a:t>Reality </a:t>
            </a:r>
            <a:r>
              <a:rPr dirty="0"/>
              <a:t>&amp; </a:t>
            </a:r>
            <a:r>
              <a:rPr spc="-10" dirty="0"/>
              <a:t>Computer</a:t>
            </a:r>
            <a:r>
              <a:rPr spc="-70" dirty="0"/>
              <a:t> </a:t>
            </a:r>
            <a:r>
              <a:rPr spc="-15" dirty="0"/>
              <a:t>Vision?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73250" y="1717040"/>
            <a:ext cx="6763384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dirty="0">
                <a:solidFill>
                  <a:srgbClr val="3B3B3B"/>
                </a:solidFill>
                <a:latin typeface="Liberation Sans"/>
                <a:cs typeface="Liberation Sans"/>
              </a:rPr>
              <a:t>Langkah-langkah Augmented</a:t>
            </a:r>
            <a:r>
              <a:rPr sz="3200" spc="-200" dirty="0">
                <a:solidFill>
                  <a:srgbClr val="3B3B3B"/>
                </a:solidFill>
                <a:latin typeface="Liberation Sans"/>
                <a:cs typeface="Liberation Sans"/>
              </a:rPr>
              <a:t> </a:t>
            </a:r>
            <a:r>
              <a:rPr sz="3200" spc="-10" dirty="0">
                <a:solidFill>
                  <a:srgbClr val="3B3B3B"/>
                </a:solidFill>
                <a:latin typeface="Liberation Sans"/>
                <a:cs typeface="Liberation Sans"/>
              </a:rPr>
              <a:t>Reality:</a:t>
            </a:r>
            <a:endParaRPr sz="3200">
              <a:latin typeface="Liberation Sans"/>
              <a:cs typeface="Liberation San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9750" y="3239770"/>
            <a:ext cx="2160270" cy="1080770"/>
          </a:xfrm>
          <a:custGeom>
            <a:avLst/>
            <a:gdLst/>
            <a:ahLst/>
            <a:cxnLst/>
            <a:rect l="l" t="t" r="r" b="b"/>
            <a:pathLst>
              <a:path w="2160270" h="1080770">
                <a:moveTo>
                  <a:pt x="2160270" y="0"/>
                </a:moveTo>
                <a:lnTo>
                  <a:pt x="0" y="0"/>
                </a:lnTo>
                <a:lnTo>
                  <a:pt x="0" y="1080769"/>
                </a:lnTo>
                <a:lnTo>
                  <a:pt x="2160270" y="1080769"/>
                </a:lnTo>
                <a:lnTo>
                  <a:pt x="2160270" y="0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9750" y="3239770"/>
            <a:ext cx="2160270" cy="1080770"/>
          </a:xfrm>
          <a:custGeom>
            <a:avLst/>
            <a:gdLst/>
            <a:ahLst/>
            <a:cxnLst/>
            <a:rect l="l" t="t" r="r" b="b"/>
            <a:pathLst>
              <a:path w="2160270" h="1080770">
                <a:moveTo>
                  <a:pt x="1080770" y="1080769"/>
                </a:moveTo>
                <a:lnTo>
                  <a:pt x="0" y="1080769"/>
                </a:lnTo>
                <a:lnTo>
                  <a:pt x="0" y="0"/>
                </a:lnTo>
                <a:lnTo>
                  <a:pt x="2160270" y="0"/>
                </a:lnTo>
                <a:lnTo>
                  <a:pt x="2160270" y="1080769"/>
                </a:lnTo>
                <a:lnTo>
                  <a:pt x="1080770" y="108076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39750" y="3618229"/>
            <a:ext cx="21602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669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3B3B3B"/>
                </a:solidFill>
                <a:latin typeface="Liberation Sans"/>
                <a:cs typeface="Liberation Sans"/>
              </a:rPr>
              <a:t>Image</a:t>
            </a:r>
            <a:r>
              <a:rPr sz="1800" spc="-105" dirty="0">
                <a:solidFill>
                  <a:srgbClr val="3B3B3B"/>
                </a:solidFill>
                <a:latin typeface="Liberation Sans"/>
                <a:cs typeface="Liberation Sans"/>
              </a:rPr>
              <a:t> </a:t>
            </a:r>
            <a:r>
              <a:rPr sz="1800" spc="-10" dirty="0">
                <a:solidFill>
                  <a:srgbClr val="3B3B3B"/>
                </a:solidFill>
                <a:latin typeface="Liberation Sans"/>
                <a:cs typeface="Liberation Sans"/>
              </a:rPr>
              <a:t>Acquisition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600450" y="3239770"/>
            <a:ext cx="2879090" cy="1080770"/>
          </a:xfrm>
          <a:custGeom>
            <a:avLst/>
            <a:gdLst/>
            <a:ahLst/>
            <a:cxnLst/>
            <a:rect l="l" t="t" r="r" b="b"/>
            <a:pathLst>
              <a:path w="2879090" h="1080770">
                <a:moveTo>
                  <a:pt x="2879090" y="0"/>
                </a:moveTo>
                <a:lnTo>
                  <a:pt x="0" y="0"/>
                </a:lnTo>
                <a:lnTo>
                  <a:pt x="0" y="1080769"/>
                </a:lnTo>
                <a:lnTo>
                  <a:pt x="2879090" y="1080769"/>
                </a:lnTo>
                <a:lnTo>
                  <a:pt x="2879090" y="0"/>
                </a:lnTo>
                <a:close/>
              </a:path>
            </a:pathLst>
          </a:custGeom>
          <a:solidFill>
            <a:srgbClr val="E5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00450" y="3239770"/>
            <a:ext cx="2879090" cy="1080770"/>
          </a:xfrm>
          <a:custGeom>
            <a:avLst/>
            <a:gdLst/>
            <a:ahLst/>
            <a:cxnLst/>
            <a:rect l="l" t="t" r="r" b="b"/>
            <a:pathLst>
              <a:path w="2879090" h="1080770">
                <a:moveTo>
                  <a:pt x="1440179" y="1080769"/>
                </a:moveTo>
                <a:lnTo>
                  <a:pt x="0" y="1080769"/>
                </a:lnTo>
                <a:lnTo>
                  <a:pt x="0" y="0"/>
                </a:lnTo>
                <a:lnTo>
                  <a:pt x="2879090" y="0"/>
                </a:lnTo>
                <a:lnTo>
                  <a:pt x="2879090" y="1080769"/>
                </a:lnTo>
                <a:lnTo>
                  <a:pt x="1440179" y="108076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600450" y="3618229"/>
            <a:ext cx="59397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4305">
              <a:lnSpc>
                <a:spcPct val="100000"/>
              </a:lnSpc>
              <a:spcBef>
                <a:spcPts val="100"/>
              </a:spcBef>
              <a:tabLst>
                <a:tab pos="3827145" algn="l"/>
              </a:tabLst>
            </a:pPr>
            <a:r>
              <a:rPr sz="1800" spc="-5" dirty="0">
                <a:solidFill>
                  <a:srgbClr val="3B3B3B"/>
                </a:solidFill>
                <a:latin typeface="Liberation Sans"/>
                <a:cs typeface="Liberation Sans"/>
              </a:rPr>
              <a:t>Computer </a:t>
            </a:r>
            <a:r>
              <a:rPr sz="1800" spc="-15" dirty="0">
                <a:solidFill>
                  <a:srgbClr val="3B3B3B"/>
                </a:solidFill>
                <a:latin typeface="Liberation Sans"/>
                <a:cs typeface="Liberation Sans"/>
              </a:rPr>
              <a:t>Vision</a:t>
            </a:r>
            <a:r>
              <a:rPr sz="1800" dirty="0">
                <a:solidFill>
                  <a:srgbClr val="3B3B3B"/>
                </a:solidFill>
                <a:latin typeface="Liberation Sans"/>
                <a:cs typeface="Liberation Sans"/>
              </a:rPr>
              <a:t> </a:t>
            </a:r>
            <a:r>
              <a:rPr sz="1800" spc="-5" dirty="0">
                <a:solidFill>
                  <a:srgbClr val="3B3B3B"/>
                </a:solidFill>
                <a:latin typeface="Liberation Sans"/>
                <a:cs typeface="Liberation Sans"/>
              </a:rPr>
              <a:t>Process	</a:t>
            </a:r>
            <a:r>
              <a:rPr sz="1800" spc="-10" dirty="0">
                <a:solidFill>
                  <a:srgbClr val="3B3B3B"/>
                </a:solidFill>
                <a:latin typeface="Liberation Sans"/>
                <a:cs typeface="Liberation Sans"/>
              </a:rPr>
              <a:t>Conclusion/Decision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700020" y="3779520"/>
            <a:ext cx="770890" cy="0"/>
          </a:xfrm>
          <a:custGeom>
            <a:avLst/>
            <a:gdLst/>
            <a:ahLst/>
            <a:cxnLst/>
            <a:rect l="l" t="t" r="r" b="b"/>
            <a:pathLst>
              <a:path w="770889">
                <a:moveTo>
                  <a:pt x="0" y="0"/>
                </a:moveTo>
                <a:lnTo>
                  <a:pt x="77089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437890" y="3726179"/>
            <a:ext cx="162560" cy="107950"/>
          </a:xfrm>
          <a:custGeom>
            <a:avLst/>
            <a:gdLst/>
            <a:ahLst/>
            <a:cxnLst/>
            <a:rect l="l" t="t" r="r" b="b"/>
            <a:pathLst>
              <a:path w="162560" h="107950">
                <a:moveTo>
                  <a:pt x="0" y="0"/>
                </a:moveTo>
                <a:lnTo>
                  <a:pt x="0" y="107950"/>
                </a:lnTo>
                <a:lnTo>
                  <a:pt x="162560" y="5334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479540" y="3779520"/>
            <a:ext cx="770890" cy="0"/>
          </a:xfrm>
          <a:custGeom>
            <a:avLst/>
            <a:gdLst/>
            <a:ahLst/>
            <a:cxnLst/>
            <a:rect l="l" t="t" r="r" b="b"/>
            <a:pathLst>
              <a:path w="770890">
                <a:moveTo>
                  <a:pt x="0" y="0"/>
                </a:moveTo>
                <a:lnTo>
                  <a:pt x="77088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217409" y="3726179"/>
            <a:ext cx="162560" cy="107950"/>
          </a:xfrm>
          <a:custGeom>
            <a:avLst/>
            <a:gdLst/>
            <a:ahLst/>
            <a:cxnLst/>
            <a:rect l="l" t="t" r="r" b="b"/>
            <a:pathLst>
              <a:path w="162559" h="107950">
                <a:moveTo>
                  <a:pt x="0" y="0"/>
                </a:moveTo>
                <a:lnTo>
                  <a:pt x="0" y="107950"/>
                </a:lnTo>
                <a:lnTo>
                  <a:pt x="162560" y="5334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479540" y="5400040"/>
            <a:ext cx="3060700" cy="1079500"/>
          </a:xfrm>
          <a:custGeom>
            <a:avLst/>
            <a:gdLst/>
            <a:ahLst/>
            <a:cxnLst/>
            <a:rect l="l" t="t" r="r" b="b"/>
            <a:pathLst>
              <a:path w="3060700" h="1079500">
                <a:moveTo>
                  <a:pt x="3060700" y="0"/>
                </a:moveTo>
                <a:lnTo>
                  <a:pt x="0" y="0"/>
                </a:lnTo>
                <a:lnTo>
                  <a:pt x="0" y="1079500"/>
                </a:lnTo>
                <a:lnTo>
                  <a:pt x="3060700" y="1079500"/>
                </a:lnTo>
                <a:lnTo>
                  <a:pt x="3060700" y="0"/>
                </a:lnTo>
                <a:close/>
              </a:path>
            </a:pathLst>
          </a:custGeom>
          <a:solidFill>
            <a:srgbClr val="FF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79540" y="5400040"/>
            <a:ext cx="3060700" cy="1079500"/>
          </a:xfrm>
          <a:custGeom>
            <a:avLst/>
            <a:gdLst/>
            <a:ahLst/>
            <a:cxnLst/>
            <a:rect l="l" t="t" r="r" b="b"/>
            <a:pathLst>
              <a:path w="3060700" h="1079500">
                <a:moveTo>
                  <a:pt x="1530350" y="1079500"/>
                </a:moveTo>
                <a:lnTo>
                  <a:pt x="0" y="1079500"/>
                </a:lnTo>
                <a:lnTo>
                  <a:pt x="0" y="0"/>
                </a:lnTo>
                <a:lnTo>
                  <a:pt x="3060700" y="0"/>
                </a:lnTo>
                <a:lnTo>
                  <a:pt x="3060700" y="1079500"/>
                </a:lnTo>
                <a:lnTo>
                  <a:pt x="1530350" y="10795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479540" y="5778500"/>
            <a:ext cx="3060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2905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Liberation Sans"/>
                <a:cs typeface="Liberation Sans"/>
              </a:rPr>
              <a:t>Add </a:t>
            </a:r>
            <a:r>
              <a:rPr sz="1800" b="1" spc="-10" dirty="0">
                <a:solidFill>
                  <a:srgbClr val="FFFFFF"/>
                </a:solidFill>
                <a:latin typeface="Liberation Sans"/>
                <a:cs typeface="Liberation Sans"/>
              </a:rPr>
              <a:t>Virtual Elements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459469" y="4320540"/>
            <a:ext cx="0" cy="949960"/>
          </a:xfrm>
          <a:custGeom>
            <a:avLst/>
            <a:gdLst/>
            <a:ahLst/>
            <a:cxnLst/>
            <a:rect l="l" t="t" r="r" b="b"/>
            <a:pathLst>
              <a:path h="949960">
                <a:moveTo>
                  <a:pt x="0" y="0"/>
                </a:moveTo>
                <a:lnTo>
                  <a:pt x="0" y="9499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406130" y="5237479"/>
            <a:ext cx="107950" cy="16256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3340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620519" y="5939790"/>
            <a:ext cx="4859020" cy="0"/>
          </a:xfrm>
          <a:custGeom>
            <a:avLst/>
            <a:gdLst/>
            <a:ahLst/>
            <a:cxnLst/>
            <a:rect l="l" t="t" r="r" b="b"/>
            <a:pathLst>
              <a:path w="4859020">
                <a:moveTo>
                  <a:pt x="485902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620519" y="4450079"/>
            <a:ext cx="0" cy="1489710"/>
          </a:xfrm>
          <a:custGeom>
            <a:avLst/>
            <a:gdLst/>
            <a:ahLst/>
            <a:cxnLst/>
            <a:rect l="l" t="t" r="r" b="b"/>
            <a:pathLst>
              <a:path h="1489710">
                <a:moveTo>
                  <a:pt x="0" y="148971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565910" y="4320540"/>
            <a:ext cx="107950" cy="161290"/>
          </a:xfrm>
          <a:custGeom>
            <a:avLst/>
            <a:gdLst/>
            <a:ahLst/>
            <a:cxnLst/>
            <a:rect l="l" t="t" r="r" b="b"/>
            <a:pathLst>
              <a:path w="107950" h="161289">
                <a:moveTo>
                  <a:pt x="54609" y="0"/>
                </a:moveTo>
                <a:lnTo>
                  <a:pt x="0" y="161290"/>
                </a:lnTo>
                <a:lnTo>
                  <a:pt x="107950" y="161290"/>
                </a:lnTo>
                <a:lnTo>
                  <a:pt x="546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1340" y="586740"/>
            <a:ext cx="895223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46375" algn="l"/>
              </a:tabLst>
            </a:pPr>
            <a:r>
              <a:rPr spc="-10" dirty="0"/>
              <a:t>Augmented	</a:t>
            </a:r>
            <a:r>
              <a:rPr spc="-5" dirty="0"/>
              <a:t>Reality </a:t>
            </a:r>
            <a:r>
              <a:rPr dirty="0"/>
              <a:t>&amp; </a:t>
            </a:r>
            <a:r>
              <a:rPr spc="-10" dirty="0"/>
              <a:t>Computer</a:t>
            </a:r>
            <a:r>
              <a:rPr spc="-70" dirty="0"/>
              <a:t> </a:t>
            </a:r>
            <a:r>
              <a:rPr spc="-15" dirty="0"/>
              <a:t>Vision?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98009" y="1717040"/>
            <a:ext cx="1713864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dirty="0">
                <a:solidFill>
                  <a:srgbClr val="3B3B3B"/>
                </a:solidFill>
                <a:latin typeface="Liberation Sans"/>
                <a:cs typeface="Liberation Sans"/>
              </a:rPr>
              <a:t>Alur</a:t>
            </a:r>
            <a:r>
              <a:rPr sz="3200" spc="-85" dirty="0">
                <a:solidFill>
                  <a:srgbClr val="3B3B3B"/>
                </a:solidFill>
                <a:latin typeface="Liberation Sans"/>
                <a:cs typeface="Liberation Sans"/>
              </a:rPr>
              <a:t> </a:t>
            </a:r>
            <a:r>
              <a:rPr sz="3200" spc="-10" dirty="0">
                <a:solidFill>
                  <a:srgbClr val="3B3B3B"/>
                </a:solidFill>
                <a:latin typeface="Liberation Sans"/>
                <a:cs typeface="Liberation Sans"/>
              </a:rPr>
              <a:t>Data</a:t>
            </a:r>
            <a:endParaRPr sz="3200">
              <a:latin typeface="Liberation Sans"/>
              <a:cs typeface="Liberation San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9750" y="3239770"/>
            <a:ext cx="2160270" cy="1080770"/>
          </a:xfrm>
          <a:custGeom>
            <a:avLst/>
            <a:gdLst/>
            <a:ahLst/>
            <a:cxnLst/>
            <a:rect l="l" t="t" r="r" b="b"/>
            <a:pathLst>
              <a:path w="2160270" h="1080770">
                <a:moveTo>
                  <a:pt x="2160270" y="0"/>
                </a:moveTo>
                <a:lnTo>
                  <a:pt x="0" y="0"/>
                </a:lnTo>
                <a:lnTo>
                  <a:pt x="0" y="1080769"/>
                </a:lnTo>
                <a:lnTo>
                  <a:pt x="2160270" y="1080769"/>
                </a:lnTo>
                <a:lnTo>
                  <a:pt x="2160270" y="0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9750" y="3239770"/>
            <a:ext cx="2160270" cy="1080770"/>
          </a:xfrm>
          <a:custGeom>
            <a:avLst/>
            <a:gdLst/>
            <a:ahLst/>
            <a:cxnLst/>
            <a:rect l="l" t="t" r="r" b="b"/>
            <a:pathLst>
              <a:path w="2160270" h="1080770">
                <a:moveTo>
                  <a:pt x="1080770" y="1080769"/>
                </a:moveTo>
                <a:lnTo>
                  <a:pt x="0" y="1080769"/>
                </a:lnTo>
                <a:lnTo>
                  <a:pt x="0" y="0"/>
                </a:lnTo>
                <a:lnTo>
                  <a:pt x="2160270" y="0"/>
                </a:lnTo>
                <a:lnTo>
                  <a:pt x="2160270" y="1080769"/>
                </a:lnTo>
                <a:lnTo>
                  <a:pt x="1080770" y="108076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39750" y="3618229"/>
            <a:ext cx="21602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669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3B3B3B"/>
                </a:solidFill>
                <a:latin typeface="Liberation Sans"/>
                <a:cs typeface="Liberation Sans"/>
              </a:rPr>
              <a:t>Image</a:t>
            </a:r>
            <a:r>
              <a:rPr sz="1800" spc="-105" dirty="0">
                <a:solidFill>
                  <a:srgbClr val="3B3B3B"/>
                </a:solidFill>
                <a:latin typeface="Liberation Sans"/>
                <a:cs typeface="Liberation Sans"/>
              </a:rPr>
              <a:t> </a:t>
            </a:r>
            <a:r>
              <a:rPr sz="1800" spc="-10" dirty="0">
                <a:solidFill>
                  <a:srgbClr val="3B3B3B"/>
                </a:solidFill>
                <a:latin typeface="Liberation Sans"/>
                <a:cs typeface="Liberation Sans"/>
              </a:rPr>
              <a:t>Acquisition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600450" y="3239770"/>
            <a:ext cx="2879090" cy="1080770"/>
          </a:xfrm>
          <a:custGeom>
            <a:avLst/>
            <a:gdLst/>
            <a:ahLst/>
            <a:cxnLst/>
            <a:rect l="l" t="t" r="r" b="b"/>
            <a:pathLst>
              <a:path w="2879090" h="1080770">
                <a:moveTo>
                  <a:pt x="2879090" y="0"/>
                </a:moveTo>
                <a:lnTo>
                  <a:pt x="0" y="0"/>
                </a:lnTo>
                <a:lnTo>
                  <a:pt x="0" y="1080769"/>
                </a:lnTo>
                <a:lnTo>
                  <a:pt x="2879090" y="1080769"/>
                </a:lnTo>
                <a:lnTo>
                  <a:pt x="2879090" y="0"/>
                </a:lnTo>
                <a:close/>
              </a:path>
            </a:pathLst>
          </a:custGeom>
          <a:solidFill>
            <a:srgbClr val="E5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00450" y="3239770"/>
            <a:ext cx="2879090" cy="1080770"/>
          </a:xfrm>
          <a:custGeom>
            <a:avLst/>
            <a:gdLst/>
            <a:ahLst/>
            <a:cxnLst/>
            <a:rect l="l" t="t" r="r" b="b"/>
            <a:pathLst>
              <a:path w="2879090" h="1080770">
                <a:moveTo>
                  <a:pt x="1440179" y="1080769"/>
                </a:moveTo>
                <a:lnTo>
                  <a:pt x="0" y="1080769"/>
                </a:lnTo>
                <a:lnTo>
                  <a:pt x="0" y="0"/>
                </a:lnTo>
                <a:lnTo>
                  <a:pt x="2879090" y="0"/>
                </a:lnTo>
                <a:lnTo>
                  <a:pt x="2879090" y="1080769"/>
                </a:lnTo>
                <a:lnTo>
                  <a:pt x="1440179" y="108076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600450" y="3618229"/>
            <a:ext cx="28790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430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3B3B3B"/>
                </a:solidFill>
                <a:latin typeface="Liberation Sans"/>
                <a:cs typeface="Liberation Sans"/>
              </a:rPr>
              <a:t>Computer </a:t>
            </a:r>
            <a:r>
              <a:rPr sz="1800" spc="-15" dirty="0">
                <a:solidFill>
                  <a:srgbClr val="3B3B3B"/>
                </a:solidFill>
                <a:latin typeface="Liberation Sans"/>
                <a:cs typeface="Liberation Sans"/>
              </a:rPr>
              <a:t>Vision</a:t>
            </a:r>
            <a:r>
              <a:rPr sz="1800" spc="-40" dirty="0">
                <a:solidFill>
                  <a:srgbClr val="3B3B3B"/>
                </a:solidFill>
                <a:latin typeface="Liberation Sans"/>
                <a:cs typeface="Liberation Sans"/>
              </a:rPr>
              <a:t> </a:t>
            </a:r>
            <a:r>
              <a:rPr sz="1800" spc="-5" dirty="0">
                <a:solidFill>
                  <a:srgbClr val="3B3B3B"/>
                </a:solidFill>
                <a:latin typeface="Liberation Sans"/>
                <a:cs typeface="Liberation Sans"/>
              </a:rPr>
              <a:t>Process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379969" y="3239770"/>
            <a:ext cx="2160270" cy="1080770"/>
          </a:xfrm>
          <a:prstGeom prst="rect">
            <a:avLst/>
          </a:prstGeom>
          <a:solidFill>
            <a:srgbClr val="98CCFF"/>
          </a:solidFill>
          <a:ln w="3175">
            <a:solidFill>
              <a:srgbClr val="000000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2650">
              <a:latin typeface="Times New Roman"/>
              <a:cs typeface="Times New Roman"/>
            </a:endParaRPr>
          </a:p>
          <a:p>
            <a:pPr marL="47625">
              <a:lnSpc>
                <a:spcPct val="100000"/>
              </a:lnSpc>
            </a:pPr>
            <a:r>
              <a:rPr sz="1800" spc="-10" dirty="0">
                <a:solidFill>
                  <a:srgbClr val="3B3B3B"/>
                </a:solidFill>
                <a:latin typeface="Liberation Sans"/>
                <a:cs typeface="Liberation Sans"/>
              </a:rPr>
              <a:t>Conclusion/Decision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700020" y="3779520"/>
            <a:ext cx="706120" cy="0"/>
          </a:xfrm>
          <a:custGeom>
            <a:avLst/>
            <a:gdLst/>
            <a:ahLst/>
            <a:cxnLst/>
            <a:rect l="l" t="t" r="r" b="b"/>
            <a:pathLst>
              <a:path w="706120">
                <a:moveTo>
                  <a:pt x="0" y="0"/>
                </a:moveTo>
                <a:lnTo>
                  <a:pt x="706119" y="0"/>
                </a:lnTo>
              </a:path>
            </a:pathLst>
          </a:custGeom>
          <a:ln w="35560">
            <a:solidFill>
              <a:srgbClr val="00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356609" y="3699509"/>
            <a:ext cx="243840" cy="161290"/>
          </a:xfrm>
          <a:custGeom>
            <a:avLst/>
            <a:gdLst/>
            <a:ahLst/>
            <a:cxnLst/>
            <a:rect l="l" t="t" r="r" b="b"/>
            <a:pathLst>
              <a:path w="243839" h="161289">
                <a:moveTo>
                  <a:pt x="0" y="0"/>
                </a:moveTo>
                <a:lnTo>
                  <a:pt x="0" y="161289"/>
                </a:lnTo>
                <a:lnTo>
                  <a:pt x="243839" y="80010"/>
                </a:lnTo>
                <a:lnTo>
                  <a:pt x="0" y="0"/>
                </a:lnTo>
                <a:close/>
              </a:path>
            </a:pathLst>
          </a:custGeom>
          <a:solidFill>
            <a:srgbClr val="00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479540" y="3779520"/>
            <a:ext cx="706120" cy="0"/>
          </a:xfrm>
          <a:custGeom>
            <a:avLst/>
            <a:gdLst/>
            <a:ahLst/>
            <a:cxnLst/>
            <a:rect l="l" t="t" r="r" b="b"/>
            <a:pathLst>
              <a:path w="706120">
                <a:moveTo>
                  <a:pt x="0" y="0"/>
                </a:moveTo>
                <a:lnTo>
                  <a:pt x="706119" y="0"/>
                </a:lnTo>
              </a:path>
            </a:pathLst>
          </a:custGeom>
          <a:ln w="35560">
            <a:solidFill>
              <a:srgbClr val="00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137400" y="3699509"/>
            <a:ext cx="242570" cy="161290"/>
          </a:xfrm>
          <a:custGeom>
            <a:avLst/>
            <a:gdLst/>
            <a:ahLst/>
            <a:cxnLst/>
            <a:rect l="l" t="t" r="r" b="b"/>
            <a:pathLst>
              <a:path w="242570" h="161289">
                <a:moveTo>
                  <a:pt x="0" y="0"/>
                </a:moveTo>
                <a:lnTo>
                  <a:pt x="0" y="161289"/>
                </a:lnTo>
                <a:lnTo>
                  <a:pt x="242570" y="80010"/>
                </a:lnTo>
                <a:lnTo>
                  <a:pt x="0" y="0"/>
                </a:lnTo>
                <a:close/>
              </a:path>
            </a:pathLst>
          </a:custGeom>
          <a:solidFill>
            <a:srgbClr val="00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79540" y="5400040"/>
            <a:ext cx="3060700" cy="539750"/>
          </a:xfrm>
          <a:custGeom>
            <a:avLst/>
            <a:gdLst/>
            <a:ahLst/>
            <a:cxnLst/>
            <a:rect l="l" t="t" r="r" b="b"/>
            <a:pathLst>
              <a:path w="3060700" h="539750">
                <a:moveTo>
                  <a:pt x="3060700" y="0"/>
                </a:moveTo>
                <a:lnTo>
                  <a:pt x="0" y="0"/>
                </a:lnTo>
                <a:lnTo>
                  <a:pt x="0" y="539750"/>
                </a:lnTo>
                <a:lnTo>
                  <a:pt x="3060700" y="539750"/>
                </a:lnTo>
                <a:lnTo>
                  <a:pt x="3060700" y="0"/>
                </a:lnTo>
                <a:close/>
              </a:path>
            </a:pathLst>
          </a:custGeom>
          <a:solidFill>
            <a:srgbClr val="FF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479540" y="5400040"/>
            <a:ext cx="3060700" cy="539750"/>
          </a:xfrm>
          <a:custGeom>
            <a:avLst/>
            <a:gdLst/>
            <a:ahLst/>
            <a:cxnLst/>
            <a:rect l="l" t="t" r="r" b="b"/>
            <a:pathLst>
              <a:path w="3060700" h="539750">
                <a:moveTo>
                  <a:pt x="1530350" y="539750"/>
                </a:moveTo>
                <a:lnTo>
                  <a:pt x="0" y="539750"/>
                </a:lnTo>
                <a:lnTo>
                  <a:pt x="0" y="0"/>
                </a:lnTo>
                <a:lnTo>
                  <a:pt x="3060700" y="0"/>
                </a:lnTo>
                <a:lnTo>
                  <a:pt x="3060700" y="539750"/>
                </a:lnTo>
                <a:lnTo>
                  <a:pt x="1530350" y="53975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479540" y="5507990"/>
            <a:ext cx="3060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2905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Liberation Sans"/>
                <a:cs typeface="Liberation Sans"/>
              </a:rPr>
              <a:t>Add </a:t>
            </a:r>
            <a:r>
              <a:rPr sz="1800" b="1" spc="-10" dirty="0">
                <a:solidFill>
                  <a:srgbClr val="FFFFFF"/>
                </a:solidFill>
                <a:latin typeface="Liberation Sans"/>
                <a:cs typeface="Liberation Sans"/>
              </a:rPr>
              <a:t>Virtual Elements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459469" y="4320540"/>
            <a:ext cx="0" cy="885190"/>
          </a:xfrm>
          <a:custGeom>
            <a:avLst/>
            <a:gdLst/>
            <a:ahLst/>
            <a:cxnLst/>
            <a:rect l="l" t="t" r="r" b="b"/>
            <a:pathLst>
              <a:path h="885189">
                <a:moveTo>
                  <a:pt x="0" y="0"/>
                </a:moveTo>
                <a:lnTo>
                  <a:pt x="0" y="885190"/>
                </a:lnTo>
              </a:path>
            </a:pathLst>
          </a:custGeom>
          <a:ln w="35560">
            <a:solidFill>
              <a:srgbClr val="00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379459" y="5157470"/>
            <a:ext cx="161290" cy="242570"/>
          </a:xfrm>
          <a:custGeom>
            <a:avLst/>
            <a:gdLst/>
            <a:ahLst/>
            <a:cxnLst/>
            <a:rect l="l" t="t" r="r" b="b"/>
            <a:pathLst>
              <a:path w="161290" h="242570">
                <a:moveTo>
                  <a:pt x="161290" y="0"/>
                </a:moveTo>
                <a:lnTo>
                  <a:pt x="0" y="0"/>
                </a:lnTo>
                <a:lnTo>
                  <a:pt x="80010" y="242569"/>
                </a:lnTo>
                <a:lnTo>
                  <a:pt x="161290" y="0"/>
                </a:lnTo>
                <a:close/>
              </a:path>
            </a:pathLst>
          </a:custGeom>
          <a:solidFill>
            <a:srgbClr val="00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620519" y="4514850"/>
            <a:ext cx="0" cy="849630"/>
          </a:xfrm>
          <a:custGeom>
            <a:avLst/>
            <a:gdLst/>
            <a:ahLst/>
            <a:cxnLst/>
            <a:rect l="l" t="t" r="r" b="b"/>
            <a:pathLst>
              <a:path h="849629">
                <a:moveTo>
                  <a:pt x="0" y="0"/>
                </a:moveTo>
                <a:lnTo>
                  <a:pt x="0" y="849630"/>
                </a:lnTo>
              </a:path>
            </a:pathLst>
          </a:custGeom>
          <a:ln w="35560">
            <a:solidFill>
              <a:srgbClr val="00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539239" y="4320540"/>
            <a:ext cx="161290" cy="242570"/>
          </a:xfrm>
          <a:custGeom>
            <a:avLst/>
            <a:gdLst/>
            <a:ahLst/>
            <a:cxnLst/>
            <a:rect l="l" t="t" r="r" b="b"/>
            <a:pathLst>
              <a:path w="161289" h="242570">
                <a:moveTo>
                  <a:pt x="81279" y="0"/>
                </a:moveTo>
                <a:lnTo>
                  <a:pt x="0" y="242570"/>
                </a:lnTo>
                <a:lnTo>
                  <a:pt x="161290" y="242570"/>
                </a:lnTo>
                <a:lnTo>
                  <a:pt x="81279" y="0"/>
                </a:lnTo>
                <a:close/>
              </a:path>
            </a:pathLst>
          </a:custGeom>
          <a:solidFill>
            <a:srgbClr val="00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39750" y="5364479"/>
            <a:ext cx="2160270" cy="1079500"/>
          </a:xfrm>
          <a:prstGeom prst="rect">
            <a:avLst/>
          </a:prstGeom>
          <a:solidFill>
            <a:srgbClr val="22FF22"/>
          </a:solidFill>
          <a:ln w="3175">
            <a:solidFill>
              <a:srgbClr val="000000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950">
              <a:latin typeface="Times New Roman"/>
              <a:cs typeface="Times New Roman"/>
            </a:endParaRPr>
          </a:p>
          <a:p>
            <a:pPr marL="400050" marR="394335" indent="166370">
              <a:lnSpc>
                <a:spcPts val="2010"/>
              </a:lnSpc>
              <a:spcBef>
                <a:spcPts val="5"/>
              </a:spcBef>
            </a:pPr>
            <a:r>
              <a:rPr sz="1800" b="1" spc="-5" dirty="0">
                <a:solidFill>
                  <a:srgbClr val="3B3B3B"/>
                </a:solidFill>
                <a:latin typeface="Liberation Sans"/>
                <a:cs typeface="Liberation Sans"/>
              </a:rPr>
              <a:t>Real-time  </a:t>
            </a:r>
            <a:r>
              <a:rPr sz="1800" b="1" dirty="0">
                <a:solidFill>
                  <a:srgbClr val="3B3B3B"/>
                </a:solidFill>
                <a:latin typeface="Liberation Sans"/>
                <a:cs typeface="Liberation Sans"/>
              </a:rPr>
              <a:t>input</a:t>
            </a:r>
            <a:r>
              <a:rPr sz="1800" b="1" spc="-80" dirty="0">
                <a:solidFill>
                  <a:srgbClr val="3B3B3B"/>
                </a:solidFill>
                <a:latin typeface="Liberation Sans"/>
                <a:cs typeface="Liberation Sans"/>
              </a:rPr>
              <a:t> </a:t>
            </a:r>
            <a:r>
              <a:rPr sz="1800" b="1" spc="-10" dirty="0">
                <a:solidFill>
                  <a:srgbClr val="3B3B3B"/>
                </a:solidFill>
                <a:latin typeface="Liberation Sans"/>
                <a:cs typeface="Liberation Sans"/>
              </a:rPr>
              <a:t>Device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479540" y="6479540"/>
            <a:ext cx="3060700" cy="541020"/>
          </a:xfrm>
          <a:prstGeom prst="rect">
            <a:avLst/>
          </a:prstGeom>
          <a:solidFill>
            <a:srgbClr val="FF3333"/>
          </a:solidFill>
          <a:ln w="3175">
            <a:solidFill>
              <a:srgbClr val="000000"/>
            </a:solidFill>
          </a:ln>
        </p:spPr>
        <p:txBody>
          <a:bodyPr vert="horz" wrap="square" lIns="0" tIns="1219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60"/>
              </a:spcBef>
            </a:pPr>
            <a:r>
              <a:rPr sz="1800" b="1" spc="-5" dirty="0">
                <a:solidFill>
                  <a:srgbClr val="FFFFFF"/>
                </a:solidFill>
                <a:latin typeface="Liberation Sans"/>
                <a:cs typeface="Liberation Sans"/>
              </a:rPr>
              <a:t>Display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296659" y="5759450"/>
            <a:ext cx="182880" cy="0"/>
          </a:xfrm>
          <a:custGeom>
            <a:avLst/>
            <a:gdLst/>
            <a:ahLst/>
            <a:cxnLst/>
            <a:rect l="l" t="t" r="r" b="b"/>
            <a:pathLst>
              <a:path w="182879">
                <a:moveTo>
                  <a:pt x="182879" y="0"/>
                </a:moveTo>
                <a:lnTo>
                  <a:pt x="0" y="0"/>
                </a:lnTo>
              </a:path>
            </a:pathLst>
          </a:custGeom>
          <a:ln w="35560">
            <a:solidFill>
              <a:srgbClr val="00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930900" y="5759450"/>
            <a:ext cx="182880" cy="0"/>
          </a:xfrm>
          <a:custGeom>
            <a:avLst/>
            <a:gdLst/>
            <a:ahLst/>
            <a:cxnLst/>
            <a:rect l="l" t="t" r="r" b="b"/>
            <a:pathLst>
              <a:path w="182879">
                <a:moveTo>
                  <a:pt x="182879" y="0"/>
                </a:moveTo>
                <a:lnTo>
                  <a:pt x="0" y="0"/>
                </a:lnTo>
              </a:path>
            </a:pathLst>
          </a:custGeom>
          <a:ln w="35560">
            <a:solidFill>
              <a:srgbClr val="00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565140" y="5759450"/>
            <a:ext cx="182880" cy="0"/>
          </a:xfrm>
          <a:custGeom>
            <a:avLst/>
            <a:gdLst/>
            <a:ahLst/>
            <a:cxnLst/>
            <a:rect l="l" t="t" r="r" b="b"/>
            <a:pathLst>
              <a:path w="182879">
                <a:moveTo>
                  <a:pt x="182880" y="0"/>
                </a:moveTo>
                <a:lnTo>
                  <a:pt x="0" y="0"/>
                </a:lnTo>
              </a:path>
            </a:pathLst>
          </a:custGeom>
          <a:ln w="35560">
            <a:solidFill>
              <a:srgbClr val="00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199379" y="5759450"/>
            <a:ext cx="182880" cy="0"/>
          </a:xfrm>
          <a:custGeom>
            <a:avLst/>
            <a:gdLst/>
            <a:ahLst/>
            <a:cxnLst/>
            <a:rect l="l" t="t" r="r" b="b"/>
            <a:pathLst>
              <a:path w="182879">
                <a:moveTo>
                  <a:pt x="182880" y="0"/>
                </a:moveTo>
                <a:lnTo>
                  <a:pt x="0" y="0"/>
                </a:lnTo>
              </a:path>
            </a:pathLst>
          </a:custGeom>
          <a:ln w="35560">
            <a:solidFill>
              <a:srgbClr val="00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040629" y="5576570"/>
            <a:ext cx="0" cy="182880"/>
          </a:xfrm>
          <a:custGeom>
            <a:avLst/>
            <a:gdLst/>
            <a:ahLst/>
            <a:cxnLst/>
            <a:rect l="l" t="t" r="r" b="b"/>
            <a:pathLst>
              <a:path h="182879">
                <a:moveTo>
                  <a:pt x="0" y="182879"/>
                </a:moveTo>
                <a:lnTo>
                  <a:pt x="0" y="0"/>
                </a:lnTo>
              </a:path>
            </a:pathLst>
          </a:custGeom>
          <a:ln w="35560">
            <a:solidFill>
              <a:srgbClr val="00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040629" y="5210809"/>
            <a:ext cx="0" cy="182880"/>
          </a:xfrm>
          <a:custGeom>
            <a:avLst/>
            <a:gdLst/>
            <a:ahLst/>
            <a:cxnLst/>
            <a:rect l="l" t="t" r="r" b="b"/>
            <a:pathLst>
              <a:path h="182879">
                <a:moveTo>
                  <a:pt x="0" y="182879"/>
                </a:moveTo>
                <a:lnTo>
                  <a:pt x="0" y="0"/>
                </a:lnTo>
              </a:path>
            </a:pathLst>
          </a:custGeom>
          <a:ln w="35560">
            <a:solidFill>
              <a:srgbClr val="00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040629" y="4845050"/>
            <a:ext cx="0" cy="182880"/>
          </a:xfrm>
          <a:custGeom>
            <a:avLst/>
            <a:gdLst/>
            <a:ahLst/>
            <a:cxnLst/>
            <a:rect l="l" t="t" r="r" b="b"/>
            <a:pathLst>
              <a:path h="182879">
                <a:moveTo>
                  <a:pt x="0" y="182880"/>
                </a:moveTo>
                <a:lnTo>
                  <a:pt x="0" y="0"/>
                </a:lnTo>
              </a:path>
            </a:pathLst>
          </a:custGeom>
          <a:ln w="35560">
            <a:solidFill>
              <a:srgbClr val="00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040629" y="4514850"/>
            <a:ext cx="0" cy="147320"/>
          </a:xfrm>
          <a:custGeom>
            <a:avLst/>
            <a:gdLst/>
            <a:ahLst/>
            <a:cxnLst/>
            <a:rect l="l" t="t" r="r" b="b"/>
            <a:pathLst>
              <a:path h="147320">
                <a:moveTo>
                  <a:pt x="0" y="147319"/>
                </a:moveTo>
                <a:lnTo>
                  <a:pt x="0" y="0"/>
                </a:lnTo>
              </a:path>
            </a:pathLst>
          </a:custGeom>
          <a:ln w="35560">
            <a:solidFill>
              <a:srgbClr val="00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959350" y="4320540"/>
            <a:ext cx="161290" cy="242570"/>
          </a:xfrm>
          <a:custGeom>
            <a:avLst/>
            <a:gdLst/>
            <a:ahLst/>
            <a:cxnLst/>
            <a:rect l="l" t="t" r="r" b="b"/>
            <a:pathLst>
              <a:path w="161289" h="242570">
                <a:moveTo>
                  <a:pt x="81279" y="0"/>
                </a:moveTo>
                <a:lnTo>
                  <a:pt x="0" y="242570"/>
                </a:lnTo>
                <a:lnTo>
                  <a:pt x="161289" y="242570"/>
                </a:lnTo>
                <a:lnTo>
                  <a:pt x="81279" y="0"/>
                </a:lnTo>
                <a:close/>
              </a:path>
            </a:pathLst>
          </a:custGeom>
          <a:solidFill>
            <a:srgbClr val="00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459469" y="5939790"/>
            <a:ext cx="0" cy="345440"/>
          </a:xfrm>
          <a:custGeom>
            <a:avLst/>
            <a:gdLst/>
            <a:ahLst/>
            <a:cxnLst/>
            <a:rect l="l" t="t" r="r" b="b"/>
            <a:pathLst>
              <a:path h="345439">
                <a:moveTo>
                  <a:pt x="0" y="0"/>
                </a:moveTo>
                <a:lnTo>
                  <a:pt x="0" y="345440"/>
                </a:lnTo>
              </a:path>
            </a:pathLst>
          </a:custGeom>
          <a:ln w="35560">
            <a:solidFill>
              <a:srgbClr val="00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379459" y="6236970"/>
            <a:ext cx="161290" cy="242570"/>
          </a:xfrm>
          <a:custGeom>
            <a:avLst/>
            <a:gdLst/>
            <a:ahLst/>
            <a:cxnLst/>
            <a:rect l="l" t="t" r="r" b="b"/>
            <a:pathLst>
              <a:path w="161290" h="242570">
                <a:moveTo>
                  <a:pt x="161290" y="0"/>
                </a:moveTo>
                <a:lnTo>
                  <a:pt x="0" y="0"/>
                </a:lnTo>
                <a:lnTo>
                  <a:pt x="80010" y="242569"/>
                </a:lnTo>
                <a:lnTo>
                  <a:pt x="161290" y="0"/>
                </a:lnTo>
                <a:close/>
              </a:path>
            </a:pathLst>
          </a:custGeom>
          <a:solidFill>
            <a:srgbClr val="007F7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2309" y="586740"/>
            <a:ext cx="867029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46375" algn="l"/>
              </a:tabLst>
            </a:pPr>
            <a:r>
              <a:rPr spc="-10" dirty="0"/>
              <a:t>Augmented	</a:t>
            </a:r>
            <a:r>
              <a:rPr spc="-5" dirty="0"/>
              <a:t>Reality </a:t>
            </a:r>
            <a:r>
              <a:rPr dirty="0"/>
              <a:t>&amp; </a:t>
            </a:r>
            <a:r>
              <a:rPr spc="-10" dirty="0"/>
              <a:t>Computer</a:t>
            </a:r>
            <a:r>
              <a:rPr spc="-50" dirty="0"/>
              <a:t> </a:t>
            </a:r>
            <a:r>
              <a:rPr spc="-20" dirty="0"/>
              <a:t>Vision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1659" y="1858010"/>
            <a:ext cx="144780" cy="205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50" spc="240" dirty="0">
                <a:solidFill>
                  <a:srgbClr val="3B3B3B"/>
                </a:solidFill>
                <a:latin typeface="Trebuchet MS"/>
                <a:cs typeface="Trebuchet MS"/>
              </a:rPr>
              <a:t>●</a:t>
            </a:r>
            <a:endParaRPr sz="11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1659" y="2771139"/>
            <a:ext cx="144780" cy="205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50" spc="240" dirty="0">
                <a:solidFill>
                  <a:srgbClr val="3B3B3B"/>
                </a:solidFill>
                <a:latin typeface="Trebuchet MS"/>
                <a:cs typeface="Trebuchet MS"/>
              </a:rPr>
              <a:t>●</a:t>
            </a:r>
            <a:endParaRPr sz="11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1659" y="4065270"/>
            <a:ext cx="144780" cy="205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50" spc="240" dirty="0">
                <a:solidFill>
                  <a:srgbClr val="3B3B3B"/>
                </a:solidFill>
                <a:latin typeface="Trebuchet MS"/>
                <a:cs typeface="Trebuchet MS"/>
              </a:rPr>
              <a:t>●</a:t>
            </a:r>
            <a:endParaRPr sz="11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1659" y="5358129"/>
            <a:ext cx="144780" cy="205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50" spc="240" dirty="0">
                <a:solidFill>
                  <a:srgbClr val="3B3B3B"/>
                </a:solidFill>
                <a:latin typeface="Trebuchet MS"/>
                <a:cs typeface="Trebuchet MS"/>
              </a:rPr>
              <a:t>●</a:t>
            </a:r>
            <a:endParaRPr sz="115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4710" y="1724660"/>
            <a:ext cx="8629650" cy="469773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 marR="172085">
              <a:lnSpc>
                <a:spcPts val="3000"/>
              </a:lnSpc>
              <a:spcBef>
                <a:spcPts val="380"/>
              </a:spcBef>
            </a:pPr>
            <a:r>
              <a:rPr sz="2650" spc="15" dirty="0">
                <a:solidFill>
                  <a:srgbClr val="3B3B3B"/>
                </a:solidFill>
                <a:latin typeface="Liberation Sans"/>
                <a:cs typeface="Liberation Sans"/>
              </a:rPr>
              <a:t>Dapat </a:t>
            </a:r>
            <a:r>
              <a:rPr sz="2650" spc="20" dirty="0">
                <a:solidFill>
                  <a:srgbClr val="3B3B3B"/>
                </a:solidFill>
                <a:latin typeface="Liberation Sans"/>
                <a:cs typeface="Liberation Sans"/>
              </a:rPr>
              <a:t>menggunakan dan menerapkan </a:t>
            </a:r>
            <a:r>
              <a:rPr sz="2650" spc="15" dirty="0">
                <a:solidFill>
                  <a:srgbClr val="3B3B3B"/>
                </a:solidFill>
                <a:latin typeface="Liberation Sans"/>
                <a:cs typeface="Liberation Sans"/>
              </a:rPr>
              <a:t>langkah-langkah  computer </a:t>
            </a:r>
            <a:r>
              <a:rPr sz="2650" spc="10" dirty="0">
                <a:solidFill>
                  <a:srgbClr val="3B3B3B"/>
                </a:solidFill>
                <a:latin typeface="Liberation Sans"/>
                <a:cs typeface="Liberation Sans"/>
              </a:rPr>
              <a:t>vision </a:t>
            </a:r>
            <a:r>
              <a:rPr sz="2650" spc="20" dirty="0">
                <a:solidFill>
                  <a:srgbClr val="3B3B3B"/>
                </a:solidFill>
                <a:latin typeface="Liberation Sans"/>
                <a:cs typeface="Liberation Sans"/>
              </a:rPr>
              <a:t>yang sudah </a:t>
            </a:r>
            <a:r>
              <a:rPr sz="2650" spc="15" dirty="0">
                <a:solidFill>
                  <a:srgbClr val="3B3B3B"/>
                </a:solidFill>
                <a:latin typeface="Liberation Sans"/>
                <a:cs typeface="Liberation Sans"/>
              </a:rPr>
              <a:t>ada,</a:t>
            </a:r>
            <a:r>
              <a:rPr sz="2650" spc="-30" dirty="0">
                <a:solidFill>
                  <a:srgbClr val="3B3B3B"/>
                </a:solidFill>
                <a:latin typeface="Liberation Sans"/>
                <a:cs typeface="Liberation Sans"/>
              </a:rPr>
              <a:t> </a:t>
            </a:r>
            <a:r>
              <a:rPr sz="2650" spc="10" dirty="0">
                <a:solidFill>
                  <a:srgbClr val="3B3B3B"/>
                </a:solidFill>
                <a:latin typeface="Liberation Sans"/>
                <a:cs typeface="Liberation Sans"/>
              </a:rPr>
              <a:t>tetapi</a:t>
            </a:r>
            <a:endParaRPr sz="2650">
              <a:latin typeface="Liberation Sans"/>
              <a:cs typeface="Liberation Sans"/>
            </a:endParaRPr>
          </a:p>
          <a:p>
            <a:pPr marL="12700" marR="681990" algn="just">
              <a:lnSpc>
                <a:spcPts val="3000"/>
              </a:lnSpc>
              <a:spcBef>
                <a:spcPts val="1190"/>
              </a:spcBef>
            </a:pPr>
            <a:r>
              <a:rPr sz="2650" spc="20" dirty="0">
                <a:solidFill>
                  <a:srgbClr val="3B3B3B"/>
                </a:solidFill>
                <a:latin typeface="Liberation Sans"/>
                <a:cs typeface="Liberation Sans"/>
              </a:rPr>
              <a:t>Membutuhkan </a:t>
            </a:r>
            <a:r>
              <a:rPr sz="2650" spc="15" dirty="0">
                <a:solidFill>
                  <a:srgbClr val="00007F"/>
                </a:solidFill>
                <a:latin typeface="Liberation Sans"/>
                <a:cs typeface="Liberation Sans"/>
              </a:rPr>
              <a:t>real-time input device </a:t>
            </a:r>
            <a:r>
              <a:rPr sz="2650" spc="15" dirty="0">
                <a:solidFill>
                  <a:srgbClr val="3B3B3B"/>
                </a:solidFill>
                <a:latin typeface="Liberation Sans"/>
                <a:cs typeface="Liberation Sans"/>
              </a:rPr>
              <a:t>(misal </a:t>
            </a:r>
            <a:r>
              <a:rPr sz="2650" spc="20" dirty="0">
                <a:solidFill>
                  <a:srgbClr val="3B3B3B"/>
                </a:solidFill>
                <a:latin typeface="Liberation Sans"/>
                <a:cs typeface="Liberation Sans"/>
              </a:rPr>
              <a:t>kamera)  </a:t>
            </a:r>
            <a:r>
              <a:rPr sz="2650" spc="15" dirty="0">
                <a:solidFill>
                  <a:srgbClr val="3B3B3B"/>
                </a:solidFill>
                <a:latin typeface="Liberation Sans"/>
                <a:cs typeface="Liberation Sans"/>
              </a:rPr>
              <a:t>untuk mengakuisisi </a:t>
            </a:r>
            <a:r>
              <a:rPr sz="2650" spc="10" dirty="0">
                <a:solidFill>
                  <a:srgbClr val="3B3B3B"/>
                </a:solidFill>
                <a:latin typeface="Liberation Sans"/>
                <a:cs typeface="Liberation Sans"/>
              </a:rPr>
              <a:t>citra </a:t>
            </a:r>
            <a:r>
              <a:rPr sz="2650" spc="15" dirty="0">
                <a:solidFill>
                  <a:srgbClr val="3B3B3B"/>
                </a:solidFill>
                <a:latin typeface="Liberation Sans"/>
                <a:cs typeface="Liberation Sans"/>
              </a:rPr>
              <a:t>dalam </a:t>
            </a:r>
            <a:r>
              <a:rPr sz="2650" spc="20" dirty="0">
                <a:solidFill>
                  <a:srgbClr val="3B3B3B"/>
                </a:solidFill>
                <a:latin typeface="Liberation Sans"/>
                <a:cs typeface="Liberation Sans"/>
              </a:rPr>
              <a:t>mewujudkan “</a:t>
            </a:r>
            <a:r>
              <a:rPr sz="2650" i="1" spc="20" dirty="0">
                <a:solidFill>
                  <a:srgbClr val="3B3B3B"/>
                </a:solidFill>
                <a:latin typeface="Liberation Sans"/>
                <a:cs typeface="Liberation Sans"/>
              </a:rPr>
              <a:t>reality”  </a:t>
            </a:r>
            <a:r>
              <a:rPr sz="2650" spc="15" dirty="0">
                <a:solidFill>
                  <a:srgbClr val="3B3B3B"/>
                </a:solidFill>
                <a:latin typeface="Liberation Sans"/>
                <a:cs typeface="Liberation Sans"/>
              </a:rPr>
              <a:t>tersebut.</a:t>
            </a:r>
            <a:endParaRPr sz="2650">
              <a:latin typeface="Liberation Sans"/>
              <a:cs typeface="Liberation Sans"/>
            </a:endParaRPr>
          </a:p>
          <a:p>
            <a:pPr marL="12700" marR="222250">
              <a:lnSpc>
                <a:spcPts val="3000"/>
              </a:lnSpc>
              <a:spcBef>
                <a:spcPts val="1190"/>
              </a:spcBef>
            </a:pPr>
            <a:r>
              <a:rPr sz="2650" spc="15" dirty="0">
                <a:solidFill>
                  <a:srgbClr val="3B3B3B"/>
                </a:solidFill>
                <a:latin typeface="Liberation Sans"/>
                <a:cs typeface="Liberation Sans"/>
              </a:rPr>
              <a:t>Setelah </a:t>
            </a:r>
            <a:r>
              <a:rPr sz="2650" spc="20" dirty="0">
                <a:solidFill>
                  <a:srgbClr val="3B3B3B"/>
                </a:solidFill>
                <a:latin typeface="Liberation Sans"/>
                <a:cs typeface="Liberation Sans"/>
              </a:rPr>
              <a:t>ada </a:t>
            </a:r>
            <a:r>
              <a:rPr sz="2650" spc="10" dirty="0">
                <a:solidFill>
                  <a:srgbClr val="3B3B3B"/>
                </a:solidFill>
                <a:latin typeface="Liberation Sans"/>
                <a:cs typeface="Liberation Sans"/>
              </a:rPr>
              <a:t>hasil analisis, </a:t>
            </a:r>
            <a:r>
              <a:rPr sz="2650" spc="15" dirty="0">
                <a:solidFill>
                  <a:srgbClr val="3B3B3B"/>
                </a:solidFill>
                <a:latin typeface="Liberation Sans"/>
                <a:cs typeface="Liberation Sans"/>
              </a:rPr>
              <a:t>proses </a:t>
            </a:r>
            <a:r>
              <a:rPr sz="2650" spc="20" dirty="0">
                <a:solidFill>
                  <a:srgbClr val="3B3B3B"/>
                </a:solidFill>
                <a:latin typeface="Liberation Sans"/>
                <a:cs typeface="Liberation Sans"/>
              </a:rPr>
              <a:t>akan </a:t>
            </a:r>
            <a:r>
              <a:rPr sz="2650" spc="20" dirty="0">
                <a:solidFill>
                  <a:srgbClr val="00007F"/>
                </a:solidFill>
                <a:latin typeface="Liberation Sans"/>
                <a:cs typeface="Liberation Sans"/>
              </a:rPr>
              <a:t>menambahkan  </a:t>
            </a:r>
            <a:r>
              <a:rPr sz="2650" spc="15" dirty="0">
                <a:solidFill>
                  <a:srgbClr val="00007F"/>
                </a:solidFill>
                <a:latin typeface="Liberation Sans"/>
                <a:cs typeface="Liberation Sans"/>
              </a:rPr>
              <a:t>atau </a:t>
            </a:r>
            <a:r>
              <a:rPr sz="2650" spc="20" dirty="0">
                <a:solidFill>
                  <a:srgbClr val="00007F"/>
                </a:solidFill>
                <a:latin typeface="Liberation Sans"/>
                <a:cs typeface="Liberation Sans"/>
              </a:rPr>
              <a:t>mengubah </a:t>
            </a:r>
            <a:r>
              <a:rPr sz="2650" spc="15" dirty="0">
                <a:solidFill>
                  <a:srgbClr val="00007F"/>
                </a:solidFill>
                <a:latin typeface="Liberation Sans"/>
                <a:cs typeface="Liberation Sans"/>
              </a:rPr>
              <a:t>objek/elemen </a:t>
            </a:r>
            <a:r>
              <a:rPr sz="2650" spc="10" dirty="0">
                <a:solidFill>
                  <a:srgbClr val="00007F"/>
                </a:solidFill>
                <a:latin typeface="Liberation Sans"/>
                <a:cs typeface="Liberation Sans"/>
              </a:rPr>
              <a:t>virtual </a:t>
            </a:r>
            <a:r>
              <a:rPr sz="2650" spc="15" dirty="0">
                <a:solidFill>
                  <a:srgbClr val="00007F"/>
                </a:solidFill>
                <a:latin typeface="Liberation Sans"/>
                <a:cs typeface="Liberation Sans"/>
              </a:rPr>
              <a:t>dalam </a:t>
            </a:r>
            <a:r>
              <a:rPr sz="2650" i="1" spc="20" dirty="0">
                <a:solidFill>
                  <a:srgbClr val="00007F"/>
                </a:solidFill>
                <a:latin typeface="Liberation Sans"/>
                <a:cs typeface="Liberation Sans"/>
              </a:rPr>
              <a:t>scene </a:t>
            </a:r>
            <a:r>
              <a:rPr sz="2650" spc="10" dirty="0">
                <a:solidFill>
                  <a:srgbClr val="00007F"/>
                </a:solidFill>
                <a:latin typeface="Liberation Sans"/>
                <a:cs typeface="Liberation Sans"/>
              </a:rPr>
              <a:t>citra</a:t>
            </a:r>
            <a:r>
              <a:rPr sz="2650" spc="10" dirty="0">
                <a:solidFill>
                  <a:srgbClr val="3B3B3B"/>
                </a:solidFill>
                <a:latin typeface="Liberation Sans"/>
                <a:cs typeface="Liberation Sans"/>
              </a:rPr>
              <a:t>,  </a:t>
            </a:r>
            <a:r>
              <a:rPr sz="2650" spc="15" dirty="0">
                <a:solidFill>
                  <a:srgbClr val="3B3B3B"/>
                </a:solidFill>
                <a:latin typeface="Liberation Sans"/>
                <a:cs typeface="Liberation Sans"/>
              </a:rPr>
              <a:t>yang </a:t>
            </a:r>
            <a:r>
              <a:rPr sz="2650" spc="20" dirty="0">
                <a:solidFill>
                  <a:srgbClr val="3B3B3B"/>
                </a:solidFill>
                <a:latin typeface="Liberation Sans"/>
                <a:cs typeface="Liberation Sans"/>
              </a:rPr>
              <a:t>kemudian</a:t>
            </a:r>
            <a:r>
              <a:rPr sz="2650" spc="30" dirty="0">
                <a:solidFill>
                  <a:srgbClr val="3B3B3B"/>
                </a:solidFill>
                <a:latin typeface="Liberation Sans"/>
                <a:cs typeface="Liberation Sans"/>
              </a:rPr>
              <a:t> </a:t>
            </a:r>
            <a:r>
              <a:rPr sz="2650" spc="15" dirty="0">
                <a:solidFill>
                  <a:srgbClr val="00007F"/>
                </a:solidFill>
                <a:latin typeface="Liberation Sans"/>
                <a:cs typeface="Liberation Sans"/>
              </a:rPr>
              <a:t>ditampilkan</a:t>
            </a:r>
            <a:endParaRPr sz="2650">
              <a:latin typeface="Liberation Sans"/>
              <a:cs typeface="Liberation Sans"/>
            </a:endParaRPr>
          </a:p>
          <a:p>
            <a:pPr marL="12700" marR="5080" algn="just">
              <a:lnSpc>
                <a:spcPts val="3000"/>
              </a:lnSpc>
              <a:spcBef>
                <a:spcPts val="1190"/>
              </a:spcBef>
            </a:pPr>
            <a:r>
              <a:rPr sz="2650" spc="15" dirty="0">
                <a:solidFill>
                  <a:srgbClr val="3B3B3B"/>
                </a:solidFill>
                <a:latin typeface="Liberation Sans"/>
                <a:cs typeface="Liberation Sans"/>
              </a:rPr>
              <a:t>Lakukan </a:t>
            </a:r>
            <a:r>
              <a:rPr sz="2650" spc="10" dirty="0">
                <a:solidFill>
                  <a:srgbClr val="3B3B3B"/>
                </a:solidFill>
                <a:latin typeface="Liberation Sans"/>
                <a:cs typeface="Liberation Sans"/>
              </a:rPr>
              <a:t>akuisisi citra </a:t>
            </a:r>
            <a:r>
              <a:rPr sz="2650" spc="15" dirty="0">
                <a:solidFill>
                  <a:srgbClr val="3B3B3B"/>
                </a:solidFill>
                <a:latin typeface="Liberation Sans"/>
                <a:cs typeface="Liberation Sans"/>
              </a:rPr>
              <a:t>seterusnya untuk dilakukan proses  pengenalan. </a:t>
            </a:r>
            <a:r>
              <a:rPr sz="2650" spc="20" dirty="0">
                <a:solidFill>
                  <a:srgbClr val="3B3B3B"/>
                </a:solidFill>
                <a:latin typeface="Liberation Sans"/>
                <a:cs typeface="Liberation Sans"/>
              </a:rPr>
              <a:t>(Dengan </a:t>
            </a:r>
            <a:r>
              <a:rPr sz="2650" spc="15" dirty="0">
                <a:solidFill>
                  <a:srgbClr val="3B3B3B"/>
                </a:solidFill>
                <a:latin typeface="Liberation Sans"/>
                <a:cs typeface="Liberation Sans"/>
              </a:rPr>
              <a:t>atau tanpa keikutsertaan informasi  elemen</a:t>
            </a:r>
            <a:r>
              <a:rPr sz="2650" spc="5" dirty="0">
                <a:solidFill>
                  <a:srgbClr val="3B3B3B"/>
                </a:solidFill>
                <a:latin typeface="Liberation Sans"/>
                <a:cs typeface="Liberation Sans"/>
              </a:rPr>
              <a:t> </a:t>
            </a:r>
            <a:r>
              <a:rPr sz="2650" spc="20" dirty="0">
                <a:solidFill>
                  <a:srgbClr val="3B3B3B"/>
                </a:solidFill>
                <a:latin typeface="Liberation Sans"/>
                <a:cs typeface="Liberation Sans"/>
              </a:rPr>
              <a:t>tambahannya)</a:t>
            </a:r>
            <a:endParaRPr sz="265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1340" y="586740"/>
            <a:ext cx="895223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46375" algn="l"/>
              </a:tabLst>
            </a:pPr>
            <a:r>
              <a:rPr spc="-10" dirty="0"/>
              <a:t>Augmented	</a:t>
            </a:r>
            <a:r>
              <a:rPr spc="-5" dirty="0"/>
              <a:t>Reality </a:t>
            </a:r>
            <a:r>
              <a:rPr dirty="0"/>
              <a:t>&amp; </a:t>
            </a:r>
            <a:r>
              <a:rPr spc="-10" dirty="0"/>
              <a:t>Computer</a:t>
            </a:r>
            <a:r>
              <a:rPr spc="-70" dirty="0"/>
              <a:t> </a:t>
            </a:r>
            <a:r>
              <a:rPr spc="-15" dirty="0"/>
              <a:t>Vision?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48759" y="1393190"/>
            <a:ext cx="24130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dirty="0">
                <a:solidFill>
                  <a:srgbClr val="3B3B3B"/>
                </a:solidFill>
                <a:latin typeface="Liberation Sans"/>
                <a:cs typeface="Liberation Sans"/>
              </a:rPr>
              <a:t>Peralatan</a:t>
            </a:r>
            <a:r>
              <a:rPr sz="3200" spc="-235" dirty="0">
                <a:solidFill>
                  <a:srgbClr val="3B3B3B"/>
                </a:solidFill>
                <a:latin typeface="Liberation Sans"/>
                <a:cs typeface="Liberation Sans"/>
              </a:rPr>
              <a:t> </a:t>
            </a:r>
            <a:r>
              <a:rPr sz="3200" spc="-10" dirty="0">
                <a:solidFill>
                  <a:srgbClr val="3B3B3B"/>
                </a:solidFill>
                <a:latin typeface="Liberation Sans"/>
                <a:cs typeface="Liberation Sans"/>
              </a:rPr>
              <a:t>AR</a:t>
            </a:r>
            <a:endParaRPr sz="3200">
              <a:latin typeface="Liberation Sans"/>
              <a:cs typeface="Liberation San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9750" y="2915920"/>
            <a:ext cx="2160270" cy="1079500"/>
          </a:xfrm>
          <a:custGeom>
            <a:avLst/>
            <a:gdLst/>
            <a:ahLst/>
            <a:cxnLst/>
            <a:rect l="l" t="t" r="r" b="b"/>
            <a:pathLst>
              <a:path w="2160270" h="1079500">
                <a:moveTo>
                  <a:pt x="1080770" y="1079500"/>
                </a:moveTo>
                <a:lnTo>
                  <a:pt x="0" y="1079500"/>
                </a:lnTo>
                <a:lnTo>
                  <a:pt x="0" y="0"/>
                </a:lnTo>
                <a:lnTo>
                  <a:pt x="2160270" y="0"/>
                </a:lnTo>
                <a:lnTo>
                  <a:pt x="2160270" y="1079500"/>
                </a:lnTo>
                <a:lnTo>
                  <a:pt x="1080770" y="10795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00450" y="2915920"/>
            <a:ext cx="2879090" cy="1079500"/>
          </a:xfrm>
          <a:custGeom>
            <a:avLst/>
            <a:gdLst/>
            <a:ahLst/>
            <a:cxnLst/>
            <a:rect l="l" t="t" r="r" b="b"/>
            <a:pathLst>
              <a:path w="2879090" h="1079500">
                <a:moveTo>
                  <a:pt x="1440179" y="1079500"/>
                </a:moveTo>
                <a:lnTo>
                  <a:pt x="0" y="1079500"/>
                </a:lnTo>
                <a:lnTo>
                  <a:pt x="0" y="0"/>
                </a:lnTo>
                <a:lnTo>
                  <a:pt x="2879090" y="0"/>
                </a:lnTo>
                <a:lnTo>
                  <a:pt x="2879090" y="1079500"/>
                </a:lnTo>
                <a:lnTo>
                  <a:pt x="1440179" y="10795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379969" y="2915920"/>
            <a:ext cx="2160270" cy="1079500"/>
          </a:xfrm>
          <a:custGeom>
            <a:avLst/>
            <a:gdLst/>
            <a:ahLst/>
            <a:cxnLst/>
            <a:rect l="l" t="t" r="r" b="b"/>
            <a:pathLst>
              <a:path w="2160270" h="1079500">
                <a:moveTo>
                  <a:pt x="1079500" y="1079500"/>
                </a:moveTo>
                <a:lnTo>
                  <a:pt x="0" y="1079500"/>
                </a:lnTo>
                <a:lnTo>
                  <a:pt x="0" y="0"/>
                </a:lnTo>
                <a:lnTo>
                  <a:pt x="2160270" y="0"/>
                </a:lnTo>
                <a:lnTo>
                  <a:pt x="2160270" y="1079500"/>
                </a:lnTo>
                <a:lnTo>
                  <a:pt x="1079500" y="10795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59429" y="3455670"/>
            <a:ext cx="180340" cy="0"/>
          </a:xfrm>
          <a:custGeom>
            <a:avLst/>
            <a:gdLst/>
            <a:ahLst/>
            <a:cxnLst/>
            <a:rect l="l" t="t" r="r" b="b"/>
            <a:pathLst>
              <a:path w="180339">
                <a:moveTo>
                  <a:pt x="0" y="0"/>
                </a:moveTo>
                <a:lnTo>
                  <a:pt x="180339" y="0"/>
                </a:lnTo>
              </a:path>
            </a:pathLst>
          </a:custGeom>
          <a:ln w="35559">
            <a:solidFill>
              <a:srgbClr val="00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56609" y="3374390"/>
            <a:ext cx="243840" cy="162560"/>
          </a:xfrm>
          <a:custGeom>
            <a:avLst/>
            <a:gdLst/>
            <a:ahLst/>
            <a:cxnLst/>
            <a:rect l="l" t="t" r="r" b="b"/>
            <a:pathLst>
              <a:path w="243839" h="162560">
                <a:moveTo>
                  <a:pt x="0" y="0"/>
                </a:moveTo>
                <a:lnTo>
                  <a:pt x="0" y="162560"/>
                </a:lnTo>
                <a:lnTo>
                  <a:pt x="243839" y="81280"/>
                </a:lnTo>
                <a:lnTo>
                  <a:pt x="0" y="0"/>
                </a:lnTo>
                <a:close/>
              </a:path>
            </a:pathLst>
          </a:custGeom>
          <a:solidFill>
            <a:srgbClr val="00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137400" y="3374390"/>
            <a:ext cx="242570" cy="162560"/>
          </a:xfrm>
          <a:custGeom>
            <a:avLst/>
            <a:gdLst/>
            <a:ahLst/>
            <a:cxnLst/>
            <a:rect l="l" t="t" r="r" b="b"/>
            <a:pathLst>
              <a:path w="242570" h="162560">
                <a:moveTo>
                  <a:pt x="0" y="0"/>
                </a:moveTo>
                <a:lnTo>
                  <a:pt x="0" y="162560"/>
                </a:lnTo>
                <a:lnTo>
                  <a:pt x="242570" y="81280"/>
                </a:lnTo>
                <a:lnTo>
                  <a:pt x="0" y="0"/>
                </a:lnTo>
                <a:close/>
              </a:path>
            </a:pathLst>
          </a:custGeom>
          <a:solidFill>
            <a:srgbClr val="00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479540" y="5076190"/>
            <a:ext cx="3060700" cy="539750"/>
          </a:xfrm>
          <a:custGeom>
            <a:avLst/>
            <a:gdLst/>
            <a:ahLst/>
            <a:cxnLst/>
            <a:rect l="l" t="t" r="r" b="b"/>
            <a:pathLst>
              <a:path w="3060700" h="539750">
                <a:moveTo>
                  <a:pt x="1530350" y="539750"/>
                </a:moveTo>
                <a:lnTo>
                  <a:pt x="0" y="539750"/>
                </a:lnTo>
                <a:lnTo>
                  <a:pt x="0" y="0"/>
                </a:lnTo>
                <a:lnTo>
                  <a:pt x="3060700" y="0"/>
                </a:lnTo>
                <a:lnTo>
                  <a:pt x="3060700" y="539750"/>
                </a:lnTo>
                <a:lnTo>
                  <a:pt x="1530350" y="53975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755390" y="3328734"/>
            <a:ext cx="5737225" cy="2145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  <a:tabLst>
                <a:tab pos="3672204" algn="l"/>
              </a:tabLst>
            </a:pPr>
            <a:r>
              <a:rPr sz="1800" spc="-5" dirty="0">
                <a:solidFill>
                  <a:srgbClr val="3B3B3B"/>
                </a:solidFill>
                <a:latin typeface="Liberation Sans"/>
                <a:cs typeface="Liberation Sans"/>
              </a:rPr>
              <a:t>Computer </a:t>
            </a:r>
            <a:r>
              <a:rPr sz="1800" spc="-15" dirty="0">
                <a:solidFill>
                  <a:srgbClr val="3B3B3B"/>
                </a:solidFill>
                <a:latin typeface="Liberation Sans"/>
                <a:cs typeface="Liberation Sans"/>
              </a:rPr>
              <a:t>Vision</a:t>
            </a:r>
            <a:r>
              <a:rPr sz="1800" dirty="0">
                <a:solidFill>
                  <a:srgbClr val="3B3B3B"/>
                </a:solidFill>
                <a:latin typeface="Liberation Sans"/>
                <a:cs typeface="Liberation Sans"/>
              </a:rPr>
              <a:t> </a:t>
            </a:r>
            <a:r>
              <a:rPr sz="1800" spc="-5" dirty="0">
                <a:solidFill>
                  <a:srgbClr val="3B3B3B"/>
                </a:solidFill>
                <a:latin typeface="Liberation Sans"/>
                <a:cs typeface="Liberation Sans"/>
              </a:rPr>
              <a:t>Process	</a:t>
            </a:r>
            <a:r>
              <a:rPr sz="1800" spc="-10" dirty="0">
                <a:solidFill>
                  <a:srgbClr val="3B3B3B"/>
                </a:solidFill>
                <a:latin typeface="Liberation Sans"/>
                <a:cs typeface="Liberation Sans"/>
              </a:rPr>
              <a:t>Conclusion/Decision</a:t>
            </a:r>
            <a:endParaRPr sz="180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3107690">
              <a:lnSpc>
                <a:spcPct val="100000"/>
              </a:lnSpc>
              <a:spcBef>
                <a:spcPts val="1220"/>
              </a:spcBef>
            </a:pPr>
            <a:r>
              <a:rPr sz="1800" b="1" spc="-5" dirty="0">
                <a:solidFill>
                  <a:srgbClr val="FFFFFF"/>
                </a:solidFill>
                <a:latin typeface="Liberation Sans"/>
                <a:cs typeface="Liberation Sans"/>
              </a:rPr>
              <a:t>Add </a:t>
            </a:r>
            <a:r>
              <a:rPr sz="1800" b="1" spc="-10" dirty="0">
                <a:solidFill>
                  <a:srgbClr val="FFFFFF"/>
                </a:solidFill>
                <a:latin typeface="Liberation Sans"/>
                <a:cs typeface="Liberation Sans"/>
              </a:rPr>
              <a:t>Virtual</a:t>
            </a:r>
            <a:r>
              <a:rPr sz="1800" b="1" spc="-15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Liberation Sans"/>
                <a:cs typeface="Liberation Sans"/>
              </a:rPr>
              <a:t>Elements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379459" y="4833620"/>
            <a:ext cx="161290" cy="242570"/>
          </a:xfrm>
          <a:custGeom>
            <a:avLst/>
            <a:gdLst/>
            <a:ahLst/>
            <a:cxnLst/>
            <a:rect l="l" t="t" r="r" b="b"/>
            <a:pathLst>
              <a:path w="161290" h="242570">
                <a:moveTo>
                  <a:pt x="161290" y="0"/>
                </a:moveTo>
                <a:lnTo>
                  <a:pt x="0" y="0"/>
                </a:lnTo>
                <a:lnTo>
                  <a:pt x="80010" y="242569"/>
                </a:lnTo>
                <a:lnTo>
                  <a:pt x="161290" y="0"/>
                </a:lnTo>
                <a:close/>
              </a:path>
            </a:pathLst>
          </a:custGeom>
          <a:solidFill>
            <a:srgbClr val="00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39239" y="3995420"/>
            <a:ext cx="161290" cy="243840"/>
          </a:xfrm>
          <a:custGeom>
            <a:avLst/>
            <a:gdLst/>
            <a:ahLst/>
            <a:cxnLst/>
            <a:rect l="l" t="t" r="r" b="b"/>
            <a:pathLst>
              <a:path w="161289" h="243839">
                <a:moveTo>
                  <a:pt x="81279" y="0"/>
                </a:moveTo>
                <a:lnTo>
                  <a:pt x="0" y="243839"/>
                </a:lnTo>
                <a:lnTo>
                  <a:pt x="161290" y="243839"/>
                </a:lnTo>
                <a:lnTo>
                  <a:pt x="81279" y="0"/>
                </a:lnTo>
                <a:close/>
              </a:path>
            </a:pathLst>
          </a:custGeom>
          <a:solidFill>
            <a:srgbClr val="00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39750" y="5040629"/>
            <a:ext cx="2160270" cy="1079500"/>
          </a:xfrm>
          <a:custGeom>
            <a:avLst/>
            <a:gdLst/>
            <a:ahLst/>
            <a:cxnLst/>
            <a:rect l="l" t="t" r="r" b="b"/>
            <a:pathLst>
              <a:path w="2160270" h="1079500">
                <a:moveTo>
                  <a:pt x="1080770" y="1079500"/>
                </a:moveTo>
                <a:lnTo>
                  <a:pt x="0" y="1079500"/>
                </a:lnTo>
                <a:lnTo>
                  <a:pt x="0" y="0"/>
                </a:lnTo>
                <a:lnTo>
                  <a:pt x="2160270" y="0"/>
                </a:lnTo>
                <a:lnTo>
                  <a:pt x="2160270" y="1079500"/>
                </a:lnTo>
                <a:lnTo>
                  <a:pt x="1080770" y="10795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26440" y="3328734"/>
            <a:ext cx="1786889" cy="2507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spc="-10" dirty="0">
                <a:solidFill>
                  <a:srgbClr val="3B3B3B"/>
                </a:solidFill>
                <a:latin typeface="Liberation Sans"/>
                <a:cs typeface="Liberation Sans"/>
              </a:rPr>
              <a:t>Image</a:t>
            </a:r>
            <a:r>
              <a:rPr sz="1800" spc="-130" dirty="0">
                <a:solidFill>
                  <a:srgbClr val="3B3B3B"/>
                </a:solidFill>
                <a:latin typeface="Liberation Sans"/>
                <a:cs typeface="Liberation Sans"/>
              </a:rPr>
              <a:t> </a:t>
            </a:r>
            <a:r>
              <a:rPr sz="1800" spc="-10" dirty="0">
                <a:solidFill>
                  <a:srgbClr val="3B3B3B"/>
                </a:solidFill>
                <a:latin typeface="Liberation Sans"/>
                <a:cs typeface="Liberation Sans"/>
              </a:rPr>
              <a:t>Acquisition</a:t>
            </a:r>
            <a:endParaRPr sz="180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900">
              <a:latin typeface="Times New Roman"/>
              <a:cs typeface="Times New Roman"/>
            </a:endParaRPr>
          </a:p>
          <a:p>
            <a:pPr marL="212725" marR="207010" indent="1905" algn="ctr">
              <a:lnSpc>
                <a:spcPts val="2020"/>
              </a:lnSpc>
            </a:pPr>
            <a:r>
              <a:rPr sz="1800" b="1" spc="-5" dirty="0">
                <a:solidFill>
                  <a:srgbClr val="3B3B3B"/>
                </a:solidFill>
                <a:latin typeface="Liberation Sans"/>
                <a:cs typeface="Liberation Sans"/>
              </a:rPr>
              <a:t>Real-time  </a:t>
            </a:r>
            <a:r>
              <a:rPr sz="1800" b="1" dirty="0">
                <a:solidFill>
                  <a:srgbClr val="3B3B3B"/>
                </a:solidFill>
                <a:latin typeface="Liberation Sans"/>
                <a:cs typeface="Liberation Sans"/>
              </a:rPr>
              <a:t>input</a:t>
            </a:r>
            <a:r>
              <a:rPr sz="1800" b="1" spc="-85" dirty="0">
                <a:solidFill>
                  <a:srgbClr val="3B3B3B"/>
                </a:solidFill>
                <a:latin typeface="Liberation Sans"/>
                <a:cs typeface="Liberation Sans"/>
              </a:rPr>
              <a:t> </a:t>
            </a:r>
            <a:r>
              <a:rPr sz="1800" b="1" spc="-10" dirty="0">
                <a:solidFill>
                  <a:srgbClr val="3B3B3B"/>
                </a:solidFill>
                <a:latin typeface="Liberation Sans"/>
                <a:cs typeface="Liberation Sans"/>
              </a:rPr>
              <a:t>Device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479540" y="6155690"/>
            <a:ext cx="3060700" cy="539750"/>
          </a:xfrm>
          <a:custGeom>
            <a:avLst/>
            <a:gdLst/>
            <a:ahLst/>
            <a:cxnLst/>
            <a:rect l="l" t="t" r="r" b="b"/>
            <a:pathLst>
              <a:path w="3060700" h="539750">
                <a:moveTo>
                  <a:pt x="1530350" y="539750"/>
                </a:moveTo>
                <a:lnTo>
                  <a:pt x="0" y="539750"/>
                </a:lnTo>
                <a:lnTo>
                  <a:pt x="0" y="0"/>
                </a:lnTo>
                <a:lnTo>
                  <a:pt x="3060700" y="0"/>
                </a:lnTo>
                <a:lnTo>
                  <a:pt x="3060700" y="539750"/>
                </a:lnTo>
                <a:lnTo>
                  <a:pt x="1530350" y="53975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603490" y="6297994"/>
            <a:ext cx="812800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b="1" spc="-5" dirty="0">
                <a:solidFill>
                  <a:srgbClr val="FFFFFF"/>
                </a:solidFill>
                <a:latin typeface="Liberation Sans"/>
                <a:cs typeface="Liberation Sans"/>
              </a:rPr>
              <a:t>Disp</a:t>
            </a:r>
            <a:r>
              <a:rPr sz="1800" b="1" spc="5" dirty="0">
                <a:solidFill>
                  <a:srgbClr val="FFFFFF"/>
                </a:solidFill>
                <a:latin typeface="Liberation Sans"/>
                <a:cs typeface="Liberation Sans"/>
              </a:rPr>
              <a:t>l</a:t>
            </a:r>
            <a:r>
              <a:rPr sz="1800" b="1" spc="-15" dirty="0">
                <a:solidFill>
                  <a:srgbClr val="FFFFFF"/>
                </a:solidFill>
                <a:latin typeface="Liberation Sans"/>
                <a:cs typeface="Liberation Sans"/>
              </a:rPr>
              <a:t>a</a:t>
            </a:r>
            <a:r>
              <a:rPr sz="1800" b="1" dirty="0">
                <a:solidFill>
                  <a:srgbClr val="FFFFFF"/>
                </a:solidFill>
                <a:latin typeface="Liberation Sans"/>
                <a:cs typeface="Liberation Sans"/>
              </a:rPr>
              <a:t>y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959350" y="3995420"/>
            <a:ext cx="161290" cy="243840"/>
          </a:xfrm>
          <a:custGeom>
            <a:avLst/>
            <a:gdLst/>
            <a:ahLst/>
            <a:cxnLst/>
            <a:rect l="l" t="t" r="r" b="b"/>
            <a:pathLst>
              <a:path w="161289" h="243839">
                <a:moveTo>
                  <a:pt x="81279" y="0"/>
                </a:moveTo>
                <a:lnTo>
                  <a:pt x="0" y="243839"/>
                </a:lnTo>
                <a:lnTo>
                  <a:pt x="161289" y="243839"/>
                </a:lnTo>
                <a:lnTo>
                  <a:pt x="81279" y="0"/>
                </a:lnTo>
                <a:close/>
              </a:path>
            </a:pathLst>
          </a:custGeom>
          <a:solidFill>
            <a:srgbClr val="00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459469" y="5796279"/>
            <a:ext cx="0" cy="165100"/>
          </a:xfrm>
          <a:custGeom>
            <a:avLst/>
            <a:gdLst/>
            <a:ahLst/>
            <a:cxnLst/>
            <a:rect l="l" t="t" r="r" b="b"/>
            <a:pathLst>
              <a:path h="165100">
                <a:moveTo>
                  <a:pt x="0" y="0"/>
                </a:moveTo>
                <a:lnTo>
                  <a:pt x="0" y="165099"/>
                </a:lnTo>
              </a:path>
            </a:pathLst>
          </a:custGeom>
          <a:ln w="35559">
            <a:solidFill>
              <a:srgbClr val="00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379459" y="5913120"/>
            <a:ext cx="161290" cy="242570"/>
          </a:xfrm>
          <a:custGeom>
            <a:avLst/>
            <a:gdLst/>
            <a:ahLst/>
            <a:cxnLst/>
            <a:rect l="l" t="t" r="r" b="b"/>
            <a:pathLst>
              <a:path w="161290" h="242570">
                <a:moveTo>
                  <a:pt x="161290" y="0"/>
                </a:moveTo>
                <a:lnTo>
                  <a:pt x="0" y="0"/>
                </a:lnTo>
                <a:lnTo>
                  <a:pt x="80010" y="242569"/>
                </a:lnTo>
                <a:lnTo>
                  <a:pt x="161290" y="0"/>
                </a:lnTo>
                <a:close/>
              </a:path>
            </a:pathLst>
          </a:custGeom>
          <a:solidFill>
            <a:srgbClr val="00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80339" y="2123439"/>
            <a:ext cx="2879090" cy="4679950"/>
          </a:xfrm>
          <a:custGeom>
            <a:avLst/>
            <a:gdLst/>
            <a:ahLst/>
            <a:cxnLst/>
            <a:rect l="l" t="t" r="r" b="b"/>
            <a:pathLst>
              <a:path w="2879090" h="4679950">
                <a:moveTo>
                  <a:pt x="2879090" y="0"/>
                </a:moveTo>
                <a:lnTo>
                  <a:pt x="0" y="0"/>
                </a:lnTo>
                <a:lnTo>
                  <a:pt x="0" y="4679950"/>
                </a:lnTo>
                <a:lnTo>
                  <a:pt x="2879090" y="4679950"/>
                </a:lnTo>
                <a:lnTo>
                  <a:pt x="2879090" y="0"/>
                </a:lnTo>
                <a:close/>
              </a:path>
            </a:pathLst>
          </a:custGeom>
          <a:solidFill>
            <a:srgbClr val="FFFFCC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80339" y="2123439"/>
            <a:ext cx="2879090" cy="4679950"/>
          </a:xfrm>
          <a:custGeom>
            <a:avLst/>
            <a:gdLst/>
            <a:ahLst/>
            <a:cxnLst/>
            <a:rect l="l" t="t" r="r" b="b"/>
            <a:pathLst>
              <a:path w="2879090" h="4679950">
                <a:moveTo>
                  <a:pt x="1440180" y="4679950"/>
                </a:moveTo>
                <a:lnTo>
                  <a:pt x="0" y="4679950"/>
                </a:lnTo>
                <a:lnTo>
                  <a:pt x="0" y="0"/>
                </a:lnTo>
                <a:lnTo>
                  <a:pt x="2879090" y="0"/>
                </a:lnTo>
                <a:lnTo>
                  <a:pt x="2879090" y="4679950"/>
                </a:lnTo>
                <a:lnTo>
                  <a:pt x="1440180" y="467995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80339" y="6202679"/>
            <a:ext cx="28790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9445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007F"/>
                </a:solidFill>
                <a:latin typeface="Liberation Sans"/>
                <a:cs typeface="Liberation Sans"/>
              </a:rPr>
              <a:t>Digital</a:t>
            </a:r>
            <a:r>
              <a:rPr sz="1800" b="1" spc="-10" dirty="0">
                <a:solidFill>
                  <a:srgbClr val="00007F"/>
                </a:solidFill>
                <a:latin typeface="Liberation Sans"/>
                <a:cs typeface="Liberation Sans"/>
              </a:rPr>
              <a:t> Camera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239770" y="2123439"/>
            <a:ext cx="6659880" cy="3672840"/>
          </a:xfrm>
          <a:custGeom>
            <a:avLst/>
            <a:gdLst/>
            <a:ahLst/>
            <a:cxnLst/>
            <a:rect l="l" t="t" r="r" b="b"/>
            <a:pathLst>
              <a:path w="6659880" h="3672840">
                <a:moveTo>
                  <a:pt x="6659880" y="0"/>
                </a:moveTo>
                <a:lnTo>
                  <a:pt x="0" y="0"/>
                </a:lnTo>
                <a:lnTo>
                  <a:pt x="0" y="3672840"/>
                </a:lnTo>
                <a:lnTo>
                  <a:pt x="6659880" y="3672840"/>
                </a:lnTo>
                <a:lnTo>
                  <a:pt x="6659880" y="0"/>
                </a:lnTo>
                <a:close/>
              </a:path>
            </a:pathLst>
          </a:custGeom>
          <a:solidFill>
            <a:srgbClr val="FFCC98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239770" y="2123439"/>
            <a:ext cx="6659880" cy="3672840"/>
          </a:xfrm>
          <a:custGeom>
            <a:avLst/>
            <a:gdLst/>
            <a:ahLst/>
            <a:cxnLst/>
            <a:rect l="l" t="t" r="r" b="b"/>
            <a:pathLst>
              <a:path w="6659880" h="3672840">
                <a:moveTo>
                  <a:pt x="3329939" y="3672840"/>
                </a:moveTo>
                <a:lnTo>
                  <a:pt x="0" y="3672840"/>
                </a:lnTo>
                <a:lnTo>
                  <a:pt x="0" y="0"/>
                </a:lnTo>
                <a:lnTo>
                  <a:pt x="6659880" y="0"/>
                </a:lnTo>
                <a:lnTo>
                  <a:pt x="6659880" y="3672840"/>
                </a:lnTo>
                <a:lnTo>
                  <a:pt x="3329939" y="367284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239770" y="4243070"/>
            <a:ext cx="6659880" cy="55499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2828290" marR="566420" indent="-2260600">
              <a:lnSpc>
                <a:spcPts val="2010"/>
              </a:lnSpc>
              <a:spcBef>
                <a:spcPts val="290"/>
              </a:spcBef>
            </a:pPr>
            <a:r>
              <a:rPr sz="1800" b="1" spc="-15" dirty="0">
                <a:solidFill>
                  <a:srgbClr val="00007F"/>
                </a:solidFill>
                <a:latin typeface="Liberation Sans"/>
                <a:cs typeface="Liberation Sans"/>
              </a:rPr>
              <a:t>Computer, </a:t>
            </a:r>
            <a:r>
              <a:rPr sz="1800" b="1" spc="-5" dirty="0">
                <a:solidFill>
                  <a:srgbClr val="00007F"/>
                </a:solidFill>
                <a:latin typeface="Liberation Sans"/>
                <a:cs typeface="Liberation Sans"/>
              </a:rPr>
              <a:t>Handheld </a:t>
            </a:r>
            <a:r>
              <a:rPr sz="1800" b="1" spc="-10" dirty="0">
                <a:solidFill>
                  <a:srgbClr val="00007F"/>
                </a:solidFill>
                <a:latin typeface="Liberation Sans"/>
                <a:cs typeface="Liberation Sans"/>
              </a:rPr>
              <a:t>Devices, </a:t>
            </a:r>
            <a:r>
              <a:rPr sz="1800" b="1" spc="-5" dirty="0">
                <a:solidFill>
                  <a:srgbClr val="00007F"/>
                </a:solidFill>
                <a:latin typeface="Liberation Sans"/>
                <a:cs typeface="Liberation Sans"/>
              </a:rPr>
              <a:t>Embedded </a:t>
            </a:r>
            <a:r>
              <a:rPr sz="1800" b="1" spc="-10" dirty="0">
                <a:solidFill>
                  <a:srgbClr val="00007F"/>
                </a:solidFill>
                <a:latin typeface="Liberation Sans"/>
                <a:cs typeface="Liberation Sans"/>
              </a:rPr>
              <a:t>Systems,  </a:t>
            </a:r>
            <a:r>
              <a:rPr sz="1800" b="1" spc="-5" dirty="0">
                <a:solidFill>
                  <a:srgbClr val="00007F"/>
                </a:solidFill>
                <a:latin typeface="Liberation Sans"/>
                <a:cs typeface="Liberation Sans"/>
              </a:rPr>
              <a:t>GPS,</a:t>
            </a:r>
            <a:r>
              <a:rPr sz="1800" b="1" dirty="0">
                <a:solidFill>
                  <a:srgbClr val="00007F"/>
                </a:solidFill>
                <a:latin typeface="Liberation Sans"/>
                <a:cs typeface="Liberation Sans"/>
              </a:rPr>
              <a:t> </a:t>
            </a:r>
            <a:r>
              <a:rPr sz="1800" b="1" spc="-10" dirty="0">
                <a:solidFill>
                  <a:srgbClr val="00007F"/>
                </a:solidFill>
                <a:latin typeface="Liberation Sans"/>
                <a:cs typeface="Liberation Sans"/>
              </a:rPr>
              <a:t>etc.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239770" y="5976620"/>
            <a:ext cx="6659880" cy="1223010"/>
          </a:xfrm>
          <a:custGeom>
            <a:avLst/>
            <a:gdLst/>
            <a:ahLst/>
            <a:cxnLst/>
            <a:rect l="l" t="t" r="r" b="b"/>
            <a:pathLst>
              <a:path w="6659880" h="1223009">
                <a:moveTo>
                  <a:pt x="6659880" y="0"/>
                </a:moveTo>
                <a:lnTo>
                  <a:pt x="0" y="0"/>
                </a:lnTo>
                <a:lnTo>
                  <a:pt x="0" y="1223009"/>
                </a:lnTo>
                <a:lnTo>
                  <a:pt x="6659880" y="1223009"/>
                </a:lnTo>
                <a:lnTo>
                  <a:pt x="6659880" y="0"/>
                </a:lnTo>
                <a:close/>
              </a:path>
            </a:pathLst>
          </a:custGeom>
          <a:solidFill>
            <a:srgbClr val="ADCE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239770" y="5976620"/>
            <a:ext cx="6659880" cy="1223010"/>
          </a:xfrm>
          <a:custGeom>
            <a:avLst/>
            <a:gdLst/>
            <a:ahLst/>
            <a:cxnLst/>
            <a:rect l="l" t="t" r="r" b="b"/>
            <a:pathLst>
              <a:path w="6659880" h="1223009">
                <a:moveTo>
                  <a:pt x="3329939" y="1223009"/>
                </a:moveTo>
                <a:lnTo>
                  <a:pt x="0" y="1223009"/>
                </a:lnTo>
                <a:lnTo>
                  <a:pt x="0" y="0"/>
                </a:lnTo>
                <a:lnTo>
                  <a:pt x="6659880" y="0"/>
                </a:lnTo>
                <a:lnTo>
                  <a:pt x="6659880" y="1223009"/>
                </a:lnTo>
                <a:lnTo>
                  <a:pt x="3329939" y="122300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4791709" y="6840219"/>
            <a:ext cx="35540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007F"/>
                </a:solidFill>
                <a:latin typeface="Liberation Sans"/>
                <a:cs typeface="Liberation Sans"/>
              </a:rPr>
              <a:t>Display </a:t>
            </a:r>
            <a:r>
              <a:rPr sz="1800" b="1" spc="-10" dirty="0">
                <a:solidFill>
                  <a:srgbClr val="00007F"/>
                </a:solidFill>
                <a:latin typeface="Liberation Sans"/>
                <a:cs typeface="Liberation Sans"/>
              </a:rPr>
              <a:t>devices: screen,</a:t>
            </a:r>
            <a:r>
              <a:rPr sz="1800" b="1" spc="-15" dirty="0">
                <a:solidFill>
                  <a:srgbClr val="00007F"/>
                </a:solidFill>
                <a:latin typeface="Liberation Sans"/>
                <a:cs typeface="Liberation Sans"/>
              </a:rPr>
              <a:t> </a:t>
            </a:r>
            <a:r>
              <a:rPr sz="1800" b="1" spc="-5" dirty="0">
                <a:solidFill>
                  <a:srgbClr val="00007F"/>
                </a:solidFill>
                <a:latin typeface="Liberation Sans"/>
                <a:cs typeface="Liberation Sans"/>
              </a:rPr>
              <a:t>google.</a:t>
            </a:r>
            <a:endParaRPr sz="18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5030" y="553720"/>
            <a:ext cx="83083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Good sides of </a:t>
            </a:r>
            <a:r>
              <a:rPr sz="4400" spc="-10" dirty="0"/>
              <a:t>Augmented</a:t>
            </a:r>
            <a:r>
              <a:rPr sz="4400" spc="-300" dirty="0"/>
              <a:t> </a:t>
            </a:r>
            <a:r>
              <a:rPr sz="4400" spc="-5" dirty="0"/>
              <a:t>Reality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88009" y="1854199"/>
            <a:ext cx="154940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spc="260" dirty="0">
                <a:solidFill>
                  <a:srgbClr val="3B3B3B"/>
                </a:solidFill>
                <a:latin typeface="Trebuchet MS"/>
                <a:cs typeface="Trebuchet MS"/>
              </a:rPr>
              <a:t>●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8009" y="3630930"/>
            <a:ext cx="154940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spc="260" dirty="0">
                <a:solidFill>
                  <a:srgbClr val="3B3B3B"/>
                </a:solidFill>
                <a:latin typeface="Trebuchet MS"/>
                <a:cs typeface="Trebuchet MS"/>
              </a:rPr>
              <a:t>●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8009" y="5810250"/>
            <a:ext cx="154940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spc="260" dirty="0">
                <a:solidFill>
                  <a:srgbClr val="3B3B3B"/>
                </a:solidFill>
                <a:latin typeface="Trebuchet MS"/>
                <a:cs typeface="Trebuchet MS"/>
              </a:rPr>
              <a:t>●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6300" y="1723390"/>
            <a:ext cx="8445500" cy="522224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12700" marR="371475">
              <a:lnSpc>
                <a:spcPts val="3180"/>
              </a:lnSpc>
              <a:spcBef>
                <a:spcPts val="395"/>
              </a:spcBef>
            </a:pPr>
            <a:r>
              <a:rPr sz="2850" spc="-10" dirty="0">
                <a:solidFill>
                  <a:srgbClr val="3B3B3B"/>
                </a:solidFill>
                <a:latin typeface="Liberation Sans"/>
                <a:cs typeface="Liberation Sans"/>
              </a:rPr>
              <a:t>Augmented </a:t>
            </a:r>
            <a:r>
              <a:rPr sz="2850" spc="-5" dirty="0">
                <a:solidFill>
                  <a:srgbClr val="3B3B3B"/>
                </a:solidFill>
                <a:latin typeface="Liberation Sans"/>
                <a:cs typeface="Liberation Sans"/>
              </a:rPr>
              <a:t>reality is </a:t>
            </a:r>
            <a:r>
              <a:rPr sz="2850" spc="-10" dirty="0">
                <a:solidFill>
                  <a:srgbClr val="3B3B3B"/>
                </a:solidFill>
                <a:latin typeface="Liberation Sans"/>
                <a:cs typeface="Liberation Sans"/>
              </a:rPr>
              <a:t>one way to bring experiential  and </a:t>
            </a:r>
            <a:r>
              <a:rPr sz="2850" spc="-5" dirty="0">
                <a:solidFill>
                  <a:srgbClr val="3B3B3B"/>
                </a:solidFill>
                <a:latin typeface="Liberation Sans"/>
                <a:cs typeface="Liberation Sans"/>
              </a:rPr>
              <a:t>location-based learning to </a:t>
            </a:r>
            <a:r>
              <a:rPr sz="2850" spc="-10" dirty="0">
                <a:solidFill>
                  <a:srgbClr val="3B3B3B"/>
                </a:solidFill>
                <a:latin typeface="Liberation Sans"/>
                <a:cs typeface="Liberation Sans"/>
              </a:rPr>
              <a:t>students </a:t>
            </a:r>
            <a:r>
              <a:rPr sz="2850" spc="-5" dirty="0">
                <a:solidFill>
                  <a:srgbClr val="3B3B3B"/>
                </a:solidFill>
                <a:latin typeface="Liberation Sans"/>
                <a:cs typeface="Liberation Sans"/>
              </a:rPr>
              <a:t>by  </a:t>
            </a:r>
            <a:r>
              <a:rPr sz="2850" spc="-10" dirty="0">
                <a:solidFill>
                  <a:srgbClr val="3B3B3B"/>
                </a:solidFill>
                <a:latin typeface="Liberation Sans"/>
                <a:cs typeface="Liberation Sans"/>
              </a:rPr>
              <a:t>supplementing </a:t>
            </a:r>
            <a:r>
              <a:rPr sz="2850" spc="-5" dirty="0">
                <a:solidFill>
                  <a:srgbClr val="3B3B3B"/>
                </a:solidFill>
                <a:latin typeface="Liberation Sans"/>
                <a:cs typeface="Liberation Sans"/>
              </a:rPr>
              <a:t>existing </a:t>
            </a:r>
            <a:r>
              <a:rPr sz="2850" spc="-10" dirty="0">
                <a:solidFill>
                  <a:srgbClr val="3B3B3B"/>
                </a:solidFill>
                <a:latin typeface="Liberation Sans"/>
                <a:cs typeface="Liberation Sans"/>
              </a:rPr>
              <a:t>worlds rather than </a:t>
            </a:r>
            <a:r>
              <a:rPr sz="2850" spc="-5" dirty="0">
                <a:solidFill>
                  <a:srgbClr val="3B3B3B"/>
                </a:solidFill>
                <a:latin typeface="Liberation Sans"/>
                <a:cs typeface="Liberation Sans"/>
              </a:rPr>
              <a:t>creating  </a:t>
            </a:r>
            <a:r>
              <a:rPr sz="2850" spc="-10" dirty="0">
                <a:solidFill>
                  <a:srgbClr val="3B3B3B"/>
                </a:solidFill>
                <a:latin typeface="Liberation Sans"/>
                <a:cs typeface="Liberation Sans"/>
              </a:rPr>
              <a:t>new</a:t>
            </a:r>
            <a:r>
              <a:rPr sz="2850" spc="-15" dirty="0">
                <a:solidFill>
                  <a:srgbClr val="3B3B3B"/>
                </a:solidFill>
                <a:latin typeface="Liberation Sans"/>
                <a:cs typeface="Liberation Sans"/>
              </a:rPr>
              <a:t> </a:t>
            </a:r>
            <a:r>
              <a:rPr sz="2850" spc="-5" dirty="0">
                <a:solidFill>
                  <a:srgbClr val="3B3B3B"/>
                </a:solidFill>
                <a:latin typeface="Liberation Sans"/>
                <a:cs typeface="Liberation Sans"/>
              </a:rPr>
              <a:t>ones.</a:t>
            </a:r>
            <a:endParaRPr sz="2850">
              <a:latin typeface="Liberation Sans"/>
              <a:cs typeface="Liberation Sans"/>
            </a:endParaRPr>
          </a:p>
          <a:p>
            <a:pPr marL="12700" marR="5080">
              <a:lnSpc>
                <a:spcPts val="3180"/>
              </a:lnSpc>
              <a:spcBef>
                <a:spcPts val="1260"/>
              </a:spcBef>
            </a:pPr>
            <a:r>
              <a:rPr sz="2850" spc="-10" dirty="0">
                <a:solidFill>
                  <a:srgbClr val="3B3B3B"/>
                </a:solidFill>
                <a:latin typeface="Liberation Sans"/>
                <a:cs typeface="Liberation Sans"/>
              </a:rPr>
              <a:t>Augmented </a:t>
            </a:r>
            <a:r>
              <a:rPr sz="2850" spc="-5" dirty="0">
                <a:solidFill>
                  <a:srgbClr val="3B3B3B"/>
                </a:solidFill>
                <a:latin typeface="Liberation Sans"/>
                <a:cs typeface="Liberation Sans"/>
              </a:rPr>
              <a:t>reality installations </a:t>
            </a:r>
            <a:r>
              <a:rPr sz="2850" spc="-10" dirty="0">
                <a:solidFill>
                  <a:srgbClr val="3B3B3B"/>
                </a:solidFill>
                <a:latin typeface="Liberation Sans"/>
                <a:cs typeface="Liberation Sans"/>
              </a:rPr>
              <a:t>can be </a:t>
            </a:r>
            <a:r>
              <a:rPr sz="2850" spc="-5" dirty="0">
                <a:solidFill>
                  <a:srgbClr val="3B3B3B"/>
                </a:solidFill>
                <a:latin typeface="Liberation Sans"/>
                <a:cs typeface="Liberation Sans"/>
              </a:rPr>
              <a:t>built </a:t>
            </a:r>
            <a:r>
              <a:rPr sz="2850" spc="-10" dirty="0">
                <a:solidFill>
                  <a:srgbClr val="3B3B3B"/>
                </a:solidFill>
                <a:latin typeface="Liberation Sans"/>
                <a:cs typeface="Liberation Sans"/>
              </a:rPr>
              <a:t>to </a:t>
            </a:r>
            <a:r>
              <a:rPr sz="2850" spc="-5" dirty="0">
                <a:solidFill>
                  <a:srgbClr val="3B3B3B"/>
                </a:solidFill>
                <a:latin typeface="Liberation Sans"/>
                <a:cs typeface="Liberation Sans"/>
              </a:rPr>
              <a:t>take  </a:t>
            </a:r>
            <a:r>
              <a:rPr sz="2850" spc="-10" dirty="0">
                <a:solidFill>
                  <a:srgbClr val="3B3B3B"/>
                </a:solidFill>
                <a:latin typeface="Liberation Sans"/>
                <a:cs typeface="Liberation Sans"/>
              </a:rPr>
              <a:t>advantage of </a:t>
            </a:r>
            <a:r>
              <a:rPr sz="2850" spc="-5" dirty="0">
                <a:solidFill>
                  <a:srgbClr val="3B3B3B"/>
                </a:solidFill>
                <a:latin typeface="Liberation Sans"/>
                <a:cs typeface="Liberation Sans"/>
              </a:rPr>
              <a:t>existing </a:t>
            </a:r>
            <a:r>
              <a:rPr sz="2850" spc="-10" dirty="0">
                <a:solidFill>
                  <a:srgbClr val="3B3B3B"/>
                </a:solidFill>
                <a:latin typeface="Liberation Sans"/>
                <a:cs typeface="Liberation Sans"/>
              </a:rPr>
              <a:t>or </a:t>
            </a:r>
            <a:r>
              <a:rPr sz="2850" spc="-5" dirty="0">
                <a:solidFill>
                  <a:srgbClr val="3B3B3B"/>
                </a:solidFill>
                <a:latin typeface="Liberation Sans"/>
                <a:cs typeface="Liberation Sans"/>
              </a:rPr>
              <a:t>low-cost </a:t>
            </a:r>
            <a:r>
              <a:rPr sz="2850" spc="-10" dirty="0">
                <a:solidFill>
                  <a:srgbClr val="3B3B3B"/>
                </a:solidFill>
                <a:latin typeface="Liberation Sans"/>
                <a:cs typeface="Liberation Sans"/>
              </a:rPr>
              <a:t>infrastructure. The  use </a:t>
            </a:r>
            <a:r>
              <a:rPr sz="2850" spc="-5" dirty="0">
                <a:solidFill>
                  <a:srgbClr val="3B3B3B"/>
                </a:solidFill>
                <a:latin typeface="Liberation Sans"/>
                <a:cs typeface="Liberation Sans"/>
              </a:rPr>
              <a:t>of nearly </a:t>
            </a:r>
            <a:r>
              <a:rPr sz="2850" spc="-10" dirty="0">
                <a:solidFill>
                  <a:srgbClr val="3B3B3B"/>
                </a:solidFill>
                <a:latin typeface="Liberation Sans"/>
                <a:cs typeface="Liberation Sans"/>
              </a:rPr>
              <a:t>ubiquitous </a:t>
            </a:r>
            <a:r>
              <a:rPr sz="2850" spc="-5" dirty="0">
                <a:solidFill>
                  <a:srgbClr val="3B3B3B"/>
                </a:solidFill>
                <a:latin typeface="Liberation Sans"/>
                <a:cs typeface="Liberation Sans"/>
              </a:rPr>
              <a:t>devices such </a:t>
            </a:r>
            <a:r>
              <a:rPr sz="2850" spc="-10" dirty="0">
                <a:solidFill>
                  <a:srgbClr val="3B3B3B"/>
                </a:solidFill>
                <a:latin typeface="Liberation Sans"/>
                <a:cs typeface="Liberation Sans"/>
              </a:rPr>
              <a:t>as </a:t>
            </a:r>
            <a:r>
              <a:rPr sz="2850" spc="-5" dirty="0">
                <a:solidFill>
                  <a:srgbClr val="3B3B3B"/>
                </a:solidFill>
                <a:latin typeface="Liberation Sans"/>
                <a:cs typeface="Liberation Sans"/>
              </a:rPr>
              <a:t>cell </a:t>
            </a:r>
            <a:r>
              <a:rPr sz="2850" spc="-10" dirty="0">
                <a:solidFill>
                  <a:srgbClr val="3B3B3B"/>
                </a:solidFill>
                <a:latin typeface="Liberation Sans"/>
                <a:cs typeface="Liberation Sans"/>
              </a:rPr>
              <a:t>phones  </a:t>
            </a:r>
            <a:r>
              <a:rPr sz="2850" spc="-15" dirty="0">
                <a:solidFill>
                  <a:srgbClr val="3B3B3B"/>
                </a:solidFill>
                <a:latin typeface="Liberation Sans"/>
                <a:cs typeface="Liberation Sans"/>
              </a:rPr>
              <a:t>may </a:t>
            </a:r>
            <a:r>
              <a:rPr sz="2850" spc="-10" dirty="0">
                <a:solidFill>
                  <a:srgbClr val="3B3B3B"/>
                </a:solidFill>
                <a:latin typeface="Liberation Sans"/>
                <a:cs typeface="Liberation Sans"/>
              </a:rPr>
              <a:t>permit </a:t>
            </a:r>
            <a:r>
              <a:rPr sz="2850" spc="-5" dirty="0">
                <a:solidFill>
                  <a:srgbClr val="3B3B3B"/>
                </a:solidFill>
                <a:latin typeface="Liberation Sans"/>
                <a:cs typeface="Liberation Sans"/>
              </a:rPr>
              <a:t>rapid </a:t>
            </a:r>
            <a:r>
              <a:rPr sz="2850" spc="-10" dirty="0">
                <a:solidFill>
                  <a:srgbClr val="3B3B3B"/>
                </a:solidFill>
                <a:latin typeface="Liberation Sans"/>
                <a:cs typeface="Liberation Sans"/>
              </a:rPr>
              <a:t>experimentation and evolution of  augmented </a:t>
            </a:r>
            <a:r>
              <a:rPr sz="2850" spc="-5" dirty="0">
                <a:solidFill>
                  <a:srgbClr val="3B3B3B"/>
                </a:solidFill>
                <a:latin typeface="Liberation Sans"/>
                <a:cs typeface="Liberation Sans"/>
              </a:rPr>
              <a:t>reality applications.</a:t>
            </a:r>
            <a:endParaRPr sz="2850">
              <a:latin typeface="Liberation Sans"/>
              <a:cs typeface="Liberation Sans"/>
            </a:endParaRPr>
          </a:p>
          <a:p>
            <a:pPr marL="12700" marR="212725">
              <a:lnSpc>
                <a:spcPts val="3180"/>
              </a:lnSpc>
              <a:spcBef>
                <a:spcPts val="1270"/>
              </a:spcBef>
            </a:pPr>
            <a:r>
              <a:rPr sz="2850" spc="-10" dirty="0">
                <a:solidFill>
                  <a:srgbClr val="3B3B3B"/>
                </a:solidFill>
                <a:latin typeface="Liberation Sans"/>
                <a:cs typeface="Liberation Sans"/>
              </a:rPr>
              <a:t>Enabling near-real simulations in medical, </a:t>
            </a:r>
            <a:r>
              <a:rPr sz="2850" spc="-30" dirty="0">
                <a:solidFill>
                  <a:srgbClr val="3B3B3B"/>
                </a:solidFill>
                <a:latin typeface="Liberation Sans"/>
                <a:cs typeface="Liberation Sans"/>
              </a:rPr>
              <a:t>military,  </a:t>
            </a:r>
            <a:r>
              <a:rPr sz="2850" spc="-10" dirty="0">
                <a:solidFill>
                  <a:srgbClr val="3B3B3B"/>
                </a:solidFill>
                <a:latin typeface="Liberation Sans"/>
                <a:cs typeface="Liberation Sans"/>
              </a:rPr>
              <a:t>automotive and many fields which needs laboratory  testing.</a:t>
            </a:r>
            <a:endParaRPr sz="285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6660" y="553720"/>
            <a:ext cx="763460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Augmented Reality</a:t>
            </a:r>
            <a:r>
              <a:rPr sz="4400" spc="-65" dirty="0"/>
              <a:t> </a:t>
            </a:r>
            <a:r>
              <a:rPr sz="4400" spc="-5" dirty="0"/>
              <a:t>Downsides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93090" y="1555750"/>
            <a:ext cx="144145" cy="2038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50" spc="235" dirty="0">
                <a:solidFill>
                  <a:srgbClr val="3B3B3B"/>
                </a:solidFill>
                <a:latin typeface="Trebuchet MS"/>
                <a:cs typeface="Trebuchet MS"/>
              </a:rPr>
              <a:t>●</a:t>
            </a:r>
            <a:endParaRPr sz="11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3090" y="3956050"/>
            <a:ext cx="144145" cy="2038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50" spc="235" dirty="0">
                <a:solidFill>
                  <a:srgbClr val="3B3B3B"/>
                </a:solidFill>
                <a:latin typeface="Trebuchet MS"/>
                <a:cs typeface="Trebuchet MS"/>
              </a:rPr>
              <a:t>●</a:t>
            </a:r>
            <a:endParaRPr sz="11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3090" y="5984240"/>
            <a:ext cx="144145" cy="2038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50" spc="235" dirty="0">
                <a:solidFill>
                  <a:srgbClr val="3B3B3B"/>
                </a:solidFill>
                <a:latin typeface="Trebuchet MS"/>
                <a:cs typeface="Trebuchet MS"/>
              </a:rPr>
              <a:t>●</a:t>
            </a:r>
            <a:endParaRPr sz="11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97889" y="1436369"/>
            <a:ext cx="8507730" cy="559943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 marR="5080">
              <a:lnSpc>
                <a:spcPct val="93800"/>
              </a:lnSpc>
              <a:spcBef>
                <a:spcPts val="320"/>
              </a:spcBef>
            </a:pPr>
            <a:r>
              <a:rPr sz="2600" spc="10" dirty="0">
                <a:solidFill>
                  <a:srgbClr val="3B3B3B"/>
                </a:solidFill>
                <a:latin typeface="Liberation Sans"/>
                <a:cs typeface="Liberation Sans"/>
              </a:rPr>
              <a:t>Many augmented </a:t>
            </a:r>
            <a:r>
              <a:rPr sz="2600" spc="5" dirty="0">
                <a:solidFill>
                  <a:srgbClr val="3B3B3B"/>
                </a:solidFill>
                <a:latin typeface="Liberation Sans"/>
                <a:cs typeface="Liberation Sans"/>
              </a:rPr>
              <a:t>reality </a:t>
            </a:r>
            <a:r>
              <a:rPr sz="2600" spc="10" dirty="0">
                <a:solidFill>
                  <a:srgbClr val="3B3B3B"/>
                </a:solidFill>
                <a:latin typeface="Liberation Sans"/>
                <a:cs typeface="Liberation Sans"/>
              </a:rPr>
              <a:t>projects rely on specific or  customized hardware, </a:t>
            </a:r>
            <a:r>
              <a:rPr sz="2600" spc="15" dirty="0">
                <a:solidFill>
                  <a:srgbClr val="3B3B3B"/>
                </a:solidFill>
                <a:latin typeface="Liberation Sans"/>
                <a:cs typeface="Liberation Sans"/>
              </a:rPr>
              <a:t>and </a:t>
            </a:r>
            <a:r>
              <a:rPr sz="2600" spc="10" dirty="0">
                <a:solidFill>
                  <a:srgbClr val="3B3B3B"/>
                </a:solidFill>
                <a:latin typeface="Liberation Sans"/>
                <a:cs typeface="Liberation Sans"/>
              </a:rPr>
              <a:t>the mechanisms that correlate  data added </a:t>
            </a:r>
            <a:r>
              <a:rPr sz="2600" spc="15" dirty="0">
                <a:solidFill>
                  <a:srgbClr val="3B3B3B"/>
                </a:solidFill>
                <a:latin typeface="Liberation Sans"/>
                <a:cs typeface="Liberation Sans"/>
              </a:rPr>
              <a:t>by </a:t>
            </a:r>
            <a:r>
              <a:rPr sz="2600" spc="10" dirty="0">
                <a:solidFill>
                  <a:srgbClr val="3B3B3B"/>
                </a:solidFill>
                <a:latin typeface="Liberation Sans"/>
                <a:cs typeface="Liberation Sans"/>
              </a:rPr>
              <a:t>technology </a:t>
            </a:r>
            <a:r>
              <a:rPr sz="2600" spc="5" dirty="0">
                <a:solidFill>
                  <a:srgbClr val="3B3B3B"/>
                </a:solidFill>
                <a:latin typeface="Liberation Sans"/>
                <a:cs typeface="Liberation Sans"/>
              </a:rPr>
              <a:t>with </a:t>
            </a:r>
            <a:r>
              <a:rPr sz="2600" spc="10" dirty="0">
                <a:solidFill>
                  <a:srgbClr val="3B3B3B"/>
                </a:solidFill>
                <a:latin typeface="Liberation Sans"/>
                <a:cs typeface="Liberation Sans"/>
              </a:rPr>
              <a:t>the real world </a:t>
            </a:r>
            <a:r>
              <a:rPr sz="2600" spc="5" dirty="0">
                <a:solidFill>
                  <a:srgbClr val="3B3B3B"/>
                </a:solidFill>
                <a:latin typeface="Liberation Sans"/>
                <a:cs typeface="Liberation Sans"/>
              </a:rPr>
              <a:t>are </a:t>
            </a:r>
            <a:r>
              <a:rPr sz="2600" spc="10" dirty="0">
                <a:solidFill>
                  <a:srgbClr val="3B3B3B"/>
                </a:solidFill>
                <a:latin typeface="Liberation Sans"/>
                <a:cs typeface="Liberation Sans"/>
              </a:rPr>
              <a:t>often  technically complex. Despite </a:t>
            </a:r>
            <a:r>
              <a:rPr sz="2600" spc="5" dirty="0">
                <a:solidFill>
                  <a:srgbClr val="3B3B3B"/>
                </a:solidFill>
                <a:latin typeface="Liberation Sans"/>
                <a:cs typeface="Liberation Sans"/>
              </a:rPr>
              <a:t>falling </a:t>
            </a:r>
            <a:r>
              <a:rPr sz="2600" spc="10" dirty="0">
                <a:solidFill>
                  <a:srgbClr val="3B3B3B"/>
                </a:solidFill>
                <a:latin typeface="Liberation Sans"/>
                <a:cs typeface="Liberation Sans"/>
              </a:rPr>
              <a:t>costs </a:t>
            </a:r>
            <a:r>
              <a:rPr sz="2600" spc="5" dirty="0">
                <a:solidFill>
                  <a:srgbClr val="3B3B3B"/>
                </a:solidFill>
                <a:latin typeface="Liberation Sans"/>
                <a:cs typeface="Liberation Sans"/>
              </a:rPr>
              <a:t>for </a:t>
            </a:r>
            <a:r>
              <a:rPr sz="2600" spc="10" dirty="0">
                <a:solidFill>
                  <a:srgbClr val="3B3B3B"/>
                </a:solidFill>
                <a:latin typeface="Liberation Sans"/>
                <a:cs typeface="Liberation Sans"/>
              </a:rPr>
              <a:t>hardware  </a:t>
            </a:r>
            <a:r>
              <a:rPr sz="2600" spc="5" dirty="0">
                <a:solidFill>
                  <a:srgbClr val="3B3B3B"/>
                </a:solidFill>
                <a:latin typeface="Liberation Sans"/>
                <a:cs typeface="Liberation Sans"/>
              </a:rPr>
              <a:t>overall, </a:t>
            </a:r>
            <a:r>
              <a:rPr sz="2600" spc="10" dirty="0">
                <a:solidFill>
                  <a:srgbClr val="3B3B3B"/>
                </a:solidFill>
                <a:latin typeface="Liberation Sans"/>
                <a:cs typeface="Liberation Sans"/>
              </a:rPr>
              <a:t>augmented </a:t>
            </a:r>
            <a:r>
              <a:rPr sz="2600" spc="5" dirty="0">
                <a:solidFill>
                  <a:srgbClr val="3B3B3B"/>
                </a:solidFill>
                <a:latin typeface="Liberation Sans"/>
                <a:cs typeface="Liberation Sans"/>
              </a:rPr>
              <a:t>reality </a:t>
            </a:r>
            <a:r>
              <a:rPr sz="2600" spc="10" dirty="0">
                <a:solidFill>
                  <a:srgbClr val="3B3B3B"/>
                </a:solidFill>
                <a:latin typeface="Liberation Sans"/>
                <a:cs typeface="Liberation Sans"/>
              </a:rPr>
              <a:t>projects </a:t>
            </a:r>
            <a:r>
              <a:rPr sz="2600" spc="15" dirty="0">
                <a:solidFill>
                  <a:srgbClr val="3B3B3B"/>
                </a:solidFill>
                <a:latin typeface="Liberation Sans"/>
                <a:cs typeface="Liberation Sans"/>
              </a:rPr>
              <a:t>can be </a:t>
            </a:r>
            <a:r>
              <a:rPr sz="2600" spc="10" dirty="0">
                <a:solidFill>
                  <a:srgbClr val="3B3B3B"/>
                </a:solidFill>
                <a:latin typeface="Liberation Sans"/>
                <a:cs typeface="Liberation Sans"/>
              </a:rPr>
              <a:t>expensive </a:t>
            </a:r>
            <a:r>
              <a:rPr sz="2600" spc="15" dirty="0">
                <a:solidFill>
                  <a:srgbClr val="3B3B3B"/>
                </a:solidFill>
                <a:latin typeface="Liberation Sans"/>
                <a:cs typeface="Liberation Sans"/>
              </a:rPr>
              <a:t>to  </a:t>
            </a:r>
            <a:r>
              <a:rPr sz="2600" spc="10" dirty="0">
                <a:solidFill>
                  <a:srgbClr val="3B3B3B"/>
                </a:solidFill>
                <a:latin typeface="Liberation Sans"/>
                <a:cs typeface="Liberation Sans"/>
              </a:rPr>
              <a:t>develop </a:t>
            </a:r>
            <a:r>
              <a:rPr sz="2600" spc="15" dirty="0">
                <a:solidFill>
                  <a:srgbClr val="3B3B3B"/>
                </a:solidFill>
                <a:latin typeface="Liberation Sans"/>
                <a:cs typeface="Liberation Sans"/>
              </a:rPr>
              <a:t>and</a:t>
            </a:r>
            <a:r>
              <a:rPr sz="2600" spc="-5" dirty="0">
                <a:solidFill>
                  <a:srgbClr val="3B3B3B"/>
                </a:solidFill>
                <a:latin typeface="Liberation Sans"/>
                <a:cs typeface="Liberation Sans"/>
              </a:rPr>
              <a:t> </a:t>
            </a:r>
            <a:r>
              <a:rPr sz="2600" spc="10" dirty="0">
                <a:solidFill>
                  <a:srgbClr val="3B3B3B"/>
                </a:solidFill>
                <a:latin typeface="Liberation Sans"/>
                <a:cs typeface="Liberation Sans"/>
              </a:rPr>
              <a:t>maintain.</a:t>
            </a:r>
            <a:endParaRPr sz="2600">
              <a:latin typeface="Liberation Sans"/>
              <a:cs typeface="Liberation Sans"/>
            </a:endParaRPr>
          </a:p>
          <a:p>
            <a:pPr marL="12700" marR="20320">
              <a:lnSpc>
                <a:spcPct val="93800"/>
              </a:lnSpc>
              <a:spcBef>
                <a:spcPts val="1335"/>
              </a:spcBef>
            </a:pPr>
            <a:r>
              <a:rPr sz="2600" spc="-35" dirty="0">
                <a:solidFill>
                  <a:srgbClr val="3B3B3B"/>
                </a:solidFill>
                <a:latin typeface="Liberation Sans"/>
                <a:cs typeface="Liberation Sans"/>
              </a:rPr>
              <a:t>Today’s </a:t>
            </a:r>
            <a:r>
              <a:rPr sz="2600" spc="10" dirty="0">
                <a:solidFill>
                  <a:srgbClr val="3B3B3B"/>
                </a:solidFill>
                <a:latin typeface="Liberation Sans"/>
                <a:cs typeface="Liberation Sans"/>
              </a:rPr>
              <a:t>augmented </a:t>
            </a:r>
            <a:r>
              <a:rPr sz="2600" spc="5" dirty="0">
                <a:solidFill>
                  <a:srgbClr val="3B3B3B"/>
                </a:solidFill>
                <a:latin typeface="Liberation Sans"/>
                <a:cs typeface="Liberation Sans"/>
              </a:rPr>
              <a:t>reality </a:t>
            </a:r>
            <a:r>
              <a:rPr sz="2600" spc="10" dirty="0">
                <a:solidFill>
                  <a:srgbClr val="3B3B3B"/>
                </a:solidFill>
                <a:latin typeface="Liberation Sans"/>
                <a:cs typeface="Liberation Sans"/>
              </a:rPr>
              <a:t>projects typically focus on  individual users and </a:t>
            </a:r>
            <a:r>
              <a:rPr sz="2600" spc="15" dirty="0">
                <a:solidFill>
                  <a:srgbClr val="3B3B3B"/>
                </a:solidFill>
                <a:latin typeface="Liberation Sans"/>
                <a:cs typeface="Liberation Sans"/>
              </a:rPr>
              <a:t>may </a:t>
            </a:r>
            <a:r>
              <a:rPr sz="2600" spc="10" dirty="0">
                <a:solidFill>
                  <a:srgbClr val="3B3B3B"/>
                </a:solidFill>
                <a:latin typeface="Liberation Sans"/>
                <a:cs typeface="Liberation Sans"/>
              </a:rPr>
              <a:t>not lend themselves to team  </a:t>
            </a:r>
            <a:r>
              <a:rPr sz="2600" spc="5" dirty="0">
                <a:solidFill>
                  <a:srgbClr val="3B3B3B"/>
                </a:solidFill>
                <a:latin typeface="Liberation Sans"/>
                <a:cs typeface="Liberation Sans"/>
              </a:rPr>
              <a:t>activities </a:t>
            </a:r>
            <a:r>
              <a:rPr sz="2600" spc="10" dirty="0">
                <a:solidFill>
                  <a:srgbClr val="3B3B3B"/>
                </a:solidFill>
                <a:latin typeface="Liberation Sans"/>
                <a:cs typeface="Liberation Sans"/>
              </a:rPr>
              <a:t>or group learning. In addition, augmented reality  projects may resemble </a:t>
            </a:r>
            <a:r>
              <a:rPr sz="2600" spc="5" dirty="0">
                <a:solidFill>
                  <a:srgbClr val="3B3B3B"/>
                </a:solidFill>
                <a:latin typeface="Liberation Sans"/>
                <a:cs typeface="Liberation Sans"/>
              </a:rPr>
              <a:t>entertainment, </a:t>
            </a:r>
            <a:r>
              <a:rPr sz="2600" spc="10" dirty="0">
                <a:solidFill>
                  <a:srgbClr val="3B3B3B"/>
                </a:solidFill>
                <a:latin typeface="Liberation Sans"/>
                <a:cs typeface="Liberation Sans"/>
              </a:rPr>
              <a:t>raising questions  about </a:t>
            </a:r>
            <a:r>
              <a:rPr sz="2600" spc="5" dirty="0">
                <a:solidFill>
                  <a:srgbClr val="3B3B3B"/>
                </a:solidFill>
                <a:latin typeface="Liberation Sans"/>
                <a:cs typeface="Liberation Sans"/>
              </a:rPr>
              <a:t>their </a:t>
            </a:r>
            <a:r>
              <a:rPr sz="2600" spc="10" dirty="0">
                <a:solidFill>
                  <a:srgbClr val="3B3B3B"/>
                </a:solidFill>
                <a:latin typeface="Liberation Sans"/>
                <a:cs typeface="Liberation Sans"/>
              </a:rPr>
              <a:t>pedagogical</a:t>
            </a:r>
            <a:r>
              <a:rPr sz="2600" spc="-5" dirty="0">
                <a:solidFill>
                  <a:srgbClr val="3B3B3B"/>
                </a:solidFill>
                <a:latin typeface="Liberation Sans"/>
                <a:cs typeface="Liberation Sans"/>
              </a:rPr>
              <a:t> </a:t>
            </a:r>
            <a:r>
              <a:rPr sz="2600" spc="10" dirty="0">
                <a:solidFill>
                  <a:srgbClr val="3B3B3B"/>
                </a:solidFill>
                <a:latin typeface="Liberation Sans"/>
                <a:cs typeface="Liberation Sans"/>
              </a:rPr>
              <a:t>value.</a:t>
            </a:r>
            <a:endParaRPr sz="2600">
              <a:latin typeface="Liberation Sans"/>
              <a:cs typeface="Liberation Sans"/>
            </a:endParaRPr>
          </a:p>
          <a:p>
            <a:pPr marL="12700" marR="280035">
              <a:lnSpc>
                <a:spcPts val="2930"/>
              </a:lnSpc>
              <a:spcBef>
                <a:spcPts val="1395"/>
              </a:spcBef>
            </a:pPr>
            <a:r>
              <a:rPr sz="2600" spc="10" dirty="0">
                <a:solidFill>
                  <a:srgbClr val="3B3B3B"/>
                </a:solidFill>
                <a:latin typeface="Liberation Sans"/>
                <a:cs typeface="Liberation Sans"/>
              </a:rPr>
              <a:t>Educators </a:t>
            </a:r>
            <a:r>
              <a:rPr sz="2600" spc="15" dirty="0">
                <a:solidFill>
                  <a:srgbClr val="3B3B3B"/>
                </a:solidFill>
                <a:latin typeface="Liberation Sans"/>
                <a:cs typeface="Liberation Sans"/>
              </a:rPr>
              <a:t>must </a:t>
            </a:r>
            <a:r>
              <a:rPr sz="2600" spc="10" dirty="0">
                <a:solidFill>
                  <a:srgbClr val="3B3B3B"/>
                </a:solidFill>
                <a:latin typeface="Liberation Sans"/>
                <a:cs typeface="Liberation Sans"/>
              </a:rPr>
              <a:t>be careful to ensure that activities </a:t>
            </a:r>
            <a:r>
              <a:rPr sz="2600" spc="15" dirty="0">
                <a:solidFill>
                  <a:srgbClr val="3B3B3B"/>
                </a:solidFill>
                <a:latin typeface="Liberation Sans"/>
                <a:cs typeface="Liberation Sans"/>
              </a:rPr>
              <a:t>have  </a:t>
            </a:r>
            <a:r>
              <a:rPr sz="2600" spc="10" dirty="0">
                <a:solidFill>
                  <a:srgbClr val="3B3B3B"/>
                </a:solidFill>
                <a:latin typeface="Liberation Sans"/>
                <a:cs typeface="Liberation Sans"/>
              </a:rPr>
              <a:t>educational merit </a:t>
            </a:r>
            <a:r>
              <a:rPr sz="2600" spc="15" dirty="0">
                <a:solidFill>
                  <a:srgbClr val="3B3B3B"/>
                </a:solidFill>
                <a:latin typeface="Liberation Sans"/>
                <a:cs typeface="Liberation Sans"/>
              </a:rPr>
              <a:t>and </a:t>
            </a:r>
            <a:r>
              <a:rPr sz="2600" spc="10" dirty="0">
                <a:solidFill>
                  <a:srgbClr val="3B3B3B"/>
                </a:solidFill>
                <a:latin typeface="Liberation Sans"/>
                <a:cs typeface="Liberation Sans"/>
              </a:rPr>
              <a:t>that students do not </a:t>
            </a:r>
            <a:r>
              <a:rPr sz="2600" spc="15" dirty="0">
                <a:solidFill>
                  <a:srgbClr val="3B3B3B"/>
                </a:solidFill>
                <a:latin typeface="Liberation Sans"/>
                <a:cs typeface="Liberation Sans"/>
              </a:rPr>
              <a:t>become  </a:t>
            </a:r>
            <a:r>
              <a:rPr sz="2600" spc="10" dirty="0">
                <a:solidFill>
                  <a:srgbClr val="3B3B3B"/>
                </a:solidFill>
                <a:latin typeface="Liberation Sans"/>
                <a:cs typeface="Liberation Sans"/>
              </a:rPr>
              <a:t>infatuated </a:t>
            </a:r>
            <a:r>
              <a:rPr sz="2600" spc="5" dirty="0">
                <a:solidFill>
                  <a:srgbClr val="3B3B3B"/>
                </a:solidFill>
                <a:latin typeface="Liberation Sans"/>
                <a:cs typeface="Liberation Sans"/>
              </a:rPr>
              <a:t>with </a:t>
            </a:r>
            <a:r>
              <a:rPr sz="2600" spc="10" dirty="0">
                <a:solidFill>
                  <a:srgbClr val="3B3B3B"/>
                </a:solidFill>
                <a:latin typeface="Liberation Sans"/>
                <a:cs typeface="Liberation Sans"/>
              </a:rPr>
              <a:t>the technology</a:t>
            </a:r>
            <a:r>
              <a:rPr sz="2600" spc="5" dirty="0">
                <a:solidFill>
                  <a:srgbClr val="3B3B3B"/>
                </a:solidFill>
                <a:latin typeface="Liberation Sans"/>
                <a:cs typeface="Liberation Sans"/>
              </a:rPr>
              <a:t> </a:t>
            </a:r>
            <a:r>
              <a:rPr sz="2600" spc="10" dirty="0">
                <a:solidFill>
                  <a:srgbClr val="3B3B3B"/>
                </a:solidFill>
                <a:latin typeface="Liberation Sans"/>
                <a:cs typeface="Liberation Sans"/>
              </a:rPr>
              <a:t>alone.</a:t>
            </a:r>
            <a:endParaRPr sz="26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4800" y="553720"/>
            <a:ext cx="69240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62050" algn="l"/>
              </a:tabLst>
            </a:pPr>
            <a:r>
              <a:rPr sz="4400" spc="-5" dirty="0"/>
              <a:t>Apa	</a:t>
            </a:r>
            <a:r>
              <a:rPr sz="4400" dirty="0"/>
              <a:t>itu </a:t>
            </a:r>
            <a:r>
              <a:rPr sz="4400" spc="-5" dirty="0"/>
              <a:t>Augmented</a:t>
            </a:r>
            <a:r>
              <a:rPr sz="4400" spc="-305" dirty="0"/>
              <a:t> </a:t>
            </a:r>
            <a:r>
              <a:rPr sz="4400" spc="-5" dirty="0"/>
              <a:t>Reality?</a:t>
            </a:r>
            <a:endParaRPr sz="4400"/>
          </a:p>
        </p:txBody>
      </p:sp>
      <p:sp>
        <p:nvSpPr>
          <p:cNvPr id="5" name="object 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333375" marR="5080">
              <a:lnSpc>
                <a:spcPct val="93800"/>
              </a:lnSpc>
              <a:spcBef>
                <a:spcPts val="345"/>
              </a:spcBef>
            </a:pPr>
            <a:r>
              <a:rPr sz="3050" spc="5" dirty="0">
                <a:solidFill>
                  <a:srgbClr val="00007F"/>
                </a:solidFill>
              </a:rPr>
              <a:t>Realitas tertambah</a:t>
            </a:r>
            <a:r>
              <a:rPr sz="3050" spc="5" dirty="0"/>
              <a:t>, </a:t>
            </a:r>
            <a:r>
              <a:rPr sz="3050" dirty="0"/>
              <a:t>atau kadang dikenal dengan  </a:t>
            </a:r>
            <a:r>
              <a:rPr sz="3050" spc="5" dirty="0"/>
              <a:t>singkatan bahasa </a:t>
            </a:r>
            <a:r>
              <a:rPr sz="3050" dirty="0"/>
              <a:t>Inggrisnya </a:t>
            </a:r>
            <a:r>
              <a:rPr sz="3050" spc="15" dirty="0"/>
              <a:t>AR </a:t>
            </a:r>
            <a:r>
              <a:rPr sz="3050" spc="5" dirty="0"/>
              <a:t>(</a:t>
            </a:r>
            <a:r>
              <a:rPr sz="3050" i="1" spc="5" dirty="0">
                <a:solidFill>
                  <a:srgbClr val="00007F"/>
                </a:solidFill>
                <a:latin typeface="Liberation Sans"/>
                <a:cs typeface="Liberation Sans"/>
              </a:rPr>
              <a:t>augmented  reality</a:t>
            </a:r>
            <a:r>
              <a:rPr sz="3050" spc="5" dirty="0"/>
              <a:t>), adalah </a:t>
            </a:r>
            <a:r>
              <a:rPr sz="3050" dirty="0"/>
              <a:t>teknologi yang menggabungkan  </a:t>
            </a:r>
            <a:r>
              <a:rPr sz="3050" spc="5" dirty="0"/>
              <a:t>benda maya dua dimensi </a:t>
            </a:r>
            <a:r>
              <a:rPr sz="3050" dirty="0"/>
              <a:t>dan ataupun tiga  </a:t>
            </a:r>
            <a:r>
              <a:rPr sz="3050" spc="5" dirty="0"/>
              <a:t>dimensi ke </a:t>
            </a:r>
            <a:r>
              <a:rPr sz="3050" dirty="0"/>
              <a:t>dalam </a:t>
            </a:r>
            <a:r>
              <a:rPr sz="3050" spc="5" dirty="0"/>
              <a:t>sebuah </a:t>
            </a:r>
            <a:r>
              <a:rPr sz="3050" dirty="0"/>
              <a:t>lingkungan nyata tiga  </a:t>
            </a:r>
            <a:r>
              <a:rPr sz="3050" spc="5" dirty="0"/>
              <a:t>dimensi </a:t>
            </a:r>
            <a:r>
              <a:rPr sz="3050" dirty="0"/>
              <a:t>lalu </a:t>
            </a:r>
            <a:r>
              <a:rPr sz="3050" spc="5" dirty="0"/>
              <a:t>memproyeksikan </a:t>
            </a:r>
            <a:r>
              <a:rPr sz="3050" dirty="0"/>
              <a:t>benda-benda </a:t>
            </a:r>
            <a:r>
              <a:rPr sz="3050" spc="5" dirty="0"/>
              <a:t>maya  </a:t>
            </a:r>
            <a:r>
              <a:rPr sz="3050" dirty="0"/>
              <a:t>tersebut </a:t>
            </a:r>
            <a:r>
              <a:rPr sz="3050" spc="5" dirty="0"/>
              <a:t>dalam waktu </a:t>
            </a:r>
            <a:r>
              <a:rPr sz="3050" dirty="0"/>
              <a:t>nyata </a:t>
            </a:r>
            <a:r>
              <a:rPr sz="3050" spc="5" dirty="0"/>
              <a:t>(</a:t>
            </a:r>
            <a:r>
              <a:rPr sz="3050" i="1" spc="5" dirty="0">
                <a:latin typeface="Liberation Sans"/>
                <a:cs typeface="Liberation Sans"/>
              </a:rPr>
              <a:t>real</a:t>
            </a:r>
            <a:r>
              <a:rPr sz="3050" i="1" spc="-20" dirty="0">
                <a:latin typeface="Liberation Sans"/>
                <a:cs typeface="Liberation Sans"/>
              </a:rPr>
              <a:t> </a:t>
            </a:r>
            <a:r>
              <a:rPr sz="3050" i="1" spc="5" dirty="0">
                <a:latin typeface="Liberation Sans"/>
                <a:cs typeface="Liberation Sans"/>
              </a:rPr>
              <a:t>time</a:t>
            </a:r>
            <a:r>
              <a:rPr sz="3050" spc="5" dirty="0"/>
              <a:t>).</a:t>
            </a:r>
            <a:endParaRPr sz="3050">
              <a:latin typeface="Liberation Sans"/>
              <a:cs typeface="Liberation Sans"/>
            </a:endParaRPr>
          </a:p>
          <a:p>
            <a:pPr marL="333375" marR="424815">
              <a:lnSpc>
                <a:spcPct val="93800"/>
              </a:lnSpc>
              <a:spcBef>
                <a:spcPts val="1355"/>
              </a:spcBef>
            </a:pPr>
            <a:r>
              <a:rPr sz="3050" spc="-20" dirty="0"/>
              <a:t>Tidak </a:t>
            </a:r>
            <a:r>
              <a:rPr sz="3050" dirty="0"/>
              <a:t>seperti </a:t>
            </a:r>
            <a:r>
              <a:rPr sz="3050" dirty="0">
                <a:solidFill>
                  <a:srgbClr val="00007F"/>
                </a:solidFill>
              </a:rPr>
              <a:t>realitas </a:t>
            </a:r>
            <a:r>
              <a:rPr sz="3050" spc="5" dirty="0">
                <a:solidFill>
                  <a:srgbClr val="00007F"/>
                </a:solidFill>
              </a:rPr>
              <a:t>maya </a:t>
            </a:r>
            <a:r>
              <a:rPr sz="3050" dirty="0"/>
              <a:t>(</a:t>
            </a:r>
            <a:r>
              <a:rPr sz="3050" i="1" dirty="0">
                <a:solidFill>
                  <a:srgbClr val="00007F"/>
                </a:solidFill>
                <a:latin typeface="Liberation Sans"/>
                <a:cs typeface="Liberation Sans"/>
              </a:rPr>
              <a:t>virtual </a:t>
            </a:r>
            <a:r>
              <a:rPr sz="3050" i="1" spc="5" dirty="0">
                <a:solidFill>
                  <a:srgbClr val="00007F"/>
                </a:solidFill>
                <a:latin typeface="Liberation Sans"/>
                <a:cs typeface="Liberation Sans"/>
              </a:rPr>
              <a:t>reality</a:t>
            </a:r>
            <a:r>
              <a:rPr sz="3050" spc="5" dirty="0"/>
              <a:t>) </a:t>
            </a:r>
            <a:r>
              <a:rPr sz="3050" dirty="0"/>
              <a:t>yang  sepenuhnya menggantikan kenyataan, realitas  tertambah sekedar </a:t>
            </a:r>
            <a:r>
              <a:rPr sz="3050" spc="5" dirty="0"/>
              <a:t>menambahkan </a:t>
            </a:r>
            <a:r>
              <a:rPr sz="3050" dirty="0"/>
              <a:t>atau  melengkapi kenyataan.</a:t>
            </a:r>
            <a:endParaRPr sz="3050">
              <a:latin typeface="Liberation Sans"/>
              <a:cs typeface="Liberation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4359" y="1856739"/>
            <a:ext cx="163830" cy="2343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50" spc="270" dirty="0">
                <a:solidFill>
                  <a:srgbClr val="3B3B3B"/>
                </a:solidFill>
                <a:latin typeface="Trebuchet MS"/>
                <a:cs typeface="Trebuchet MS"/>
              </a:rPr>
              <a:t>●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4359" y="5081270"/>
            <a:ext cx="163830" cy="2343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50" spc="270" dirty="0">
                <a:solidFill>
                  <a:srgbClr val="3B3B3B"/>
                </a:solidFill>
                <a:latin typeface="Trebuchet MS"/>
                <a:cs typeface="Trebuchet MS"/>
              </a:rPr>
              <a:t>●</a:t>
            </a:r>
            <a:endParaRPr sz="13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4800" y="553720"/>
            <a:ext cx="69240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62050" algn="l"/>
              </a:tabLst>
            </a:pPr>
            <a:r>
              <a:rPr sz="4400" spc="-5" dirty="0"/>
              <a:t>Apa	</a:t>
            </a:r>
            <a:r>
              <a:rPr sz="4400" dirty="0"/>
              <a:t>itu </a:t>
            </a:r>
            <a:r>
              <a:rPr sz="4400" spc="-5" dirty="0"/>
              <a:t>Augmented</a:t>
            </a:r>
            <a:r>
              <a:rPr sz="4400" spc="-305" dirty="0"/>
              <a:t> </a:t>
            </a:r>
            <a:r>
              <a:rPr sz="4400" spc="-5" dirty="0"/>
              <a:t>Reality?</a:t>
            </a:r>
            <a:endParaRPr sz="4400"/>
          </a:p>
        </p:txBody>
      </p:sp>
      <p:sp>
        <p:nvSpPr>
          <p:cNvPr id="6" name="object 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351155" marR="277495">
              <a:lnSpc>
                <a:spcPct val="92800"/>
              </a:lnSpc>
              <a:spcBef>
                <a:spcPts val="375"/>
              </a:spcBef>
            </a:pPr>
            <a:r>
              <a:rPr sz="3200" spc="-10" dirty="0"/>
              <a:t>Realitas tertambah dapat diaplikasikan untuk  </a:t>
            </a:r>
            <a:r>
              <a:rPr sz="3200" spc="-5" dirty="0"/>
              <a:t>semua </a:t>
            </a:r>
            <a:r>
              <a:rPr sz="3200" spc="-10" dirty="0"/>
              <a:t>indera, tidak </a:t>
            </a:r>
            <a:r>
              <a:rPr sz="3200" spc="-5" dirty="0"/>
              <a:t>hanya visual, </a:t>
            </a:r>
            <a:r>
              <a:rPr sz="3200" spc="-10" dirty="0"/>
              <a:t>termasuk  pendengaran, sentuhan, dan</a:t>
            </a:r>
            <a:r>
              <a:rPr sz="3200" spc="-5" dirty="0"/>
              <a:t> </a:t>
            </a:r>
            <a:r>
              <a:rPr sz="3200" spc="-10" dirty="0"/>
              <a:t>penciuman.</a:t>
            </a:r>
            <a:endParaRPr sz="3200"/>
          </a:p>
          <a:p>
            <a:pPr marL="351155" marR="477520">
              <a:lnSpc>
                <a:spcPts val="3560"/>
              </a:lnSpc>
              <a:spcBef>
                <a:spcPts val="1490"/>
              </a:spcBef>
            </a:pPr>
            <a:r>
              <a:rPr sz="3200" spc="-10" dirty="0"/>
              <a:t>Gunanya untuk memperkaya pengalaman  penggunanya, </a:t>
            </a:r>
            <a:r>
              <a:rPr sz="3200" spc="-5" dirty="0"/>
              <a:t>membantu </a:t>
            </a:r>
            <a:r>
              <a:rPr sz="3200" spc="-10" dirty="0"/>
              <a:t>persepsi dan  interaksi penggunanya dengan dunia</a:t>
            </a:r>
            <a:r>
              <a:rPr sz="3200" spc="5" dirty="0"/>
              <a:t> </a:t>
            </a:r>
            <a:r>
              <a:rPr sz="3200" spc="-10" dirty="0"/>
              <a:t>nyata.</a:t>
            </a:r>
            <a:endParaRPr sz="3200"/>
          </a:p>
          <a:p>
            <a:pPr marL="351155" marR="5080">
              <a:lnSpc>
                <a:spcPct val="92800"/>
              </a:lnSpc>
              <a:spcBef>
                <a:spcPts val="1345"/>
              </a:spcBef>
            </a:pPr>
            <a:r>
              <a:rPr sz="3200" spc="-10" dirty="0"/>
              <a:t>Informasi </a:t>
            </a:r>
            <a:r>
              <a:rPr sz="3200" spc="-5" dirty="0"/>
              <a:t>yang </a:t>
            </a:r>
            <a:r>
              <a:rPr sz="3200" spc="-10" dirty="0"/>
              <a:t>ditampilkan oleh benda </a:t>
            </a:r>
            <a:r>
              <a:rPr sz="3200" spc="-5" dirty="0"/>
              <a:t>maya  </a:t>
            </a:r>
            <a:r>
              <a:rPr sz="3200" spc="-10" dirty="0"/>
              <a:t>membantu pengguna melaksanakan kegiatan-  kegiatan dalam dunia</a:t>
            </a:r>
            <a:r>
              <a:rPr sz="3200" spc="-15" dirty="0"/>
              <a:t> </a:t>
            </a:r>
            <a:r>
              <a:rPr sz="3200" spc="-10" dirty="0"/>
              <a:t>nyata.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99440" y="185420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65" dirty="0">
                <a:solidFill>
                  <a:srgbClr val="3B3B3B"/>
                </a:solidFill>
                <a:latin typeface="Trebuchet MS"/>
                <a:cs typeface="Trebuchet MS"/>
              </a:rPr>
              <a:t>●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9440" y="339217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65" dirty="0">
                <a:solidFill>
                  <a:srgbClr val="3B3B3B"/>
                </a:solidFill>
                <a:latin typeface="Trebuchet MS"/>
                <a:cs typeface="Trebuchet MS"/>
              </a:rPr>
              <a:t>●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9440" y="492887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65" dirty="0">
                <a:solidFill>
                  <a:srgbClr val="3B3B3B"/>
                </a:solidFill>
                <a:latin typeface="Trebuchet MS"/>
                <a:cs typeface="Trebuchet MS"/>
              </a:rPr>
              <a:t>●</a:t>
            </a:r>
            <a:endParaRPr sz="14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6550" y="553720"/>
            <a:ext cx="68580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Apa bedanya dengan</a:t>
            </a:r>
            <a:r>
              <a:rPr sz="4400" spc="-80" dirty="0"/>
              <a:t> </a:t>
            </a:r>
            <a:r>
              <a:rPr sz="4400" spc="-5" dirty="0"/>
              <a:t>efek?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94359" y="1856739"/>
            <a:ext cx="163830" cy="2343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50" spc="270" dirty="0">
                <a:solidFill>
                  <a:srgbClr val="3B3B3B"/>
                </a:solidFill>
                <a:latin typeface="Trebuchet MS"/>
                <a:cs typeface="Trebuchet MS"/>
              </a:rPr>
              <a:t>●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4359" y="3337559"/>
            <a:ext cx="163830" cy="2343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50" spc="270" dirty="0">
                <a:solidFill>
                  <a:srgbClr val="3B3B3B"/>
                </a:solidFill>
                <a:latin typeface="Trebuchet MS"/>
                <a:cs typeface="Trebuchet MS"/>
              </a:rPr>
              <a:t>●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5510" y="1719580"/>
            <a:ext cx="8592820" cy="459041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9270" algn="just">
              <a:lnSpc>
                <a:spcPct val="93900"/>
              </a:lnSpc>
              <a:spcBef>
                <a:spcPts val="340"/>
              </a:spcBef>
            </a:pPr>
            <a:r>
              <a:rPr sz="3050" spc="5" dirty="0">
                <a:solidFill>
                  <a:srgbClr val="3B3B3B"/>
                </a:solidFill>
                <a:latin typeface="Liberation Sans"/>
                <a:cs typeface="Liberation Sans"/>
              </a:rPr>
              <a:t>Efek </a:t>
            </a:r>
            <a:r>
              <a:rPr sz="3050" dirty="0">
                <a:solidFill>
                  <a:srgbClr val="3B3B3B"/>
                </a:solidFill>
                <a:latin typeface="Liberation Sans"/>
                <a:cs typeface="Liberation Sans"/>
              </a:rPr>
              <a:t>tambahan </a:t>
            </a:r>
            <a:r>
              <a:rPr sz="3050" spc="5" dirty="0">
                <a:solidFill>
                  <a:srgbClr val="3B3B3B"/>
                </a:solidFill>
                <a:latin typeface="Liberation Sans"/>
                <a:cs typeface="Liberation Sans"/>
              </a:rPr>
              <a:t>(misal </a:t>
            </a:r>
            <a:r>
              <a:rPr sz="3050" dirty="0">
                <a:solidFill>
                  <a:srgbClr val="3B3B3B"/>
                </a:solidFill>
                <a:latin typeface="Liberation Sans"/>
                <a:cs typeface="Liberation Sans"/>
              </a:rPr>
              <a:t>visual </a:t>
            </a:r>
            <a:r>
              <a:rPr sz="3050" spc="-5" dirty="0">
                <a:solidFill>
                  <a:srgbClr val="3B3B3B"/>
                </a:solidFill>
                <a:latin typeface="Liberation Sans"/>
                <a:cs typeface="Liberation Sans"/>
              </a:rPr>
              <a:t>effect) </a:t>
            </a:r>
            <a:r>
              <a:rPr sz="3050" dirty="0">
                <a:solidFill>
                  <a:srgbClr val="3B3B3B"/>
                </a:solidFill>
                <a:latin typeface="Liberation Sans"/>
                <a:cs typeface="Liberation Sans"/>
              </a:rPr>
              <a:t>tidak dapat  diajak berinteraksi </a:t>
            </a:r>
            <a:r>
              <a:rPr sz="3050" spc="5" dirty="0">
                <a:solidFill>
                  <a:srgbClr val="3B3B3B"/>
                </a:solidFill>
                <a:latin typeface="Liberation Sans"/>
                <a:cs typeface="Liberation Sans"/>
              </a:rPr>
              <a:t>dan hanya </a:t>
            </a:r>
            <a:r>
              <a:rPr sz="3050" dirty="0">
                <a:solidFill>
                  <a:srgbClr val="3B3B3B"/>
                </a:solidFill>
                <a:latin typeface="Liberation Sans"/>
                <a:cs typeface="Liberation Sans"/>
              </a:rPr>
              <a:t>dinikmati </a:t>
            </a:r>
            <a:r>
              <a:rPr sz="3050" spc="5" dirty="0">
                <a:solidFill>
                  <a:srgbClr val="3B3B3B"/>
                </a:solidFill>
                <a:latin typeface="Liberation Sans"/>
                <a:cs typeface="Liberation Sans"/>
              </a:rPr>
              <a:t>secara  searah</a:t>
            </a:r>
            <a:r>
              <a:rPr sz="3050" spc="-5" dirty="0">
                <a:solidFill>
                  <a:srgbClr val="3B3B3B"/>
                </a:solidFill>
                <a:latin typeface="Liberation Sans"/>
                <a:cs typeface="Liberation Sans"/>
              </a:rPr>
              <a:t> </a:t>
            </a:r>
            <a:r>
              <a:rPr sz="3050" dirty="0">
                <a:solidFill>
                  <a:srgbClr val="3B3B3B"/>
                </a:solidFill>
                <a:latin typeface="Liberation Sans"/>
                <a:cs typeface="Liberation Sans"/>
              </a:rPr>
              <a:t>saja.</a:t>
            </a:r>
            <a:endParaRPr sz="3050">
              <a:latin typeface="Liberation Sans"/>
              <a:cs typeface="Liberation Sans"/>
            </a:endParaRPr>
          </a:p>
          <a:p>
            <a:pPr marL="12700" marR="5080">
              <a:lnSpc>
                <a:spcPct val="93800"/>
              </a:lnSpc>
              <a:spcBef>
                <a:spcPts val="1360"/>
              </a:spcBef>
            </a:pPr>
            <a:r>
              <a:rPr sz="3050" spc="5" dirty="0">
                <a:solidFill>
                  <a:srgbClr val="3B3B3B"/>
                </a:solidFill>
                <a:latin typeface="Liberation Sans"/>
                <a:cs typeface="Liberation Sans"/>
              </a:rPr>
              <a:t>Milgram dan Kishino </a:t>
            </a:r>
            <a:r>
              <a:rPr sz="3050" dirty="0">
                <a:solidFill>
                  <a:srgbClr val="3B3B3B"/>
                </a:solidFill>
                <a:latin typeface="Liberation Sans"/>
                <a:cs typeface="Liberation Sans"/>
              </a:rPr>
              <a:t>(1994) merumuskan  kerangka kemungkinan penggabungan dan  peleburan dunia </a:t>
            </a:r>
            <a:r>
              <a:rPr sz="3050" spc="5" dirty="0">
                <a:solidFill>
                  <a:srgbClr val="3B3B3B"/>
                </a:solidFill>
                <a:latin typeface="Liberation Sans"/>
                <a:cs typeface="Liberation Sans"/>
              </a:rPr>
              <a:t>nyata dan </a:t>
            </a:r>
            <a:r>
              <a:rPr sz="3050" dirty="0">
                <a:solidFill>
                  <a:srgbClr val="3B3B3B"/>
                </a:solidFill>
                <a:latin typeface="Liberation Sans"/>
                <a:cs typeface="Liberation Sans"/>
              </a:rPr>
              <a:t>dunia </a:t>
            </a:r>
            <a:r>
              <a:rPr sz="3050" spc="5" dirty="0">
                <a:solidFill>
                  <a:srgbClr val="3B3B3B"/>
                </a:solidFill>
                <a:latin typeface="Liberation Sans"/>
                <a:cs typeface="Liberation Sans"/>
              </a:rPr>
              <a:t>maya </a:t>
            </a:r>
            <a:r>
              <a:rPr sz="3050" spc="10" dirty="0">
                <a:solidFill>
                  <a:srgbClr val="3B3B3B"/>
                </a:solidFill>
                <a:latin typeface="Liberation Sans"/>
                <a:cs typeface="Liberation Sans"/>
              </a:rPr>
              <a:t>ke </a:t>
            </a:r>
            <a:r>
              <a:rPr sz="3050" dirty="0">
                <a:solidFill>
                  <a:srgbClr val="3B3B3B"/>
                </a:solidFill>
                <a:latin typeface="Liberation Sans"/>
                <a:cs typeface="Liberation Sans"/>
              </a:rPr>
              <a:t>dalam  </a:t>
            </a:r>
            <a:r>
              <a:rPr sz="3050" spc="5" dirty="0">
                <a:solidFill>
                  <a:srgbClr val="3B3B3B"/>
                </a:solidFill>
                <a:latin typeface="Liberation Sans"/>
                <a:cs typeface="Liberation Sans"/>
              </a:rPr>
              <a:t>sebuah kontinuum </a:t>
            </a:r>
            <a:r>
              <a:rPr sz="3050" dirty="0">
                <a:solidFill>
                  <a:srgbClr val="3B3B3B"/>
                </a:solidFill>
                <a:latin typeface="Liberation Sans"/>
                <a:cs typeface="Liberation Sans"/>
              </a:rPr>
              <a:t>virtualitas. </a:t>
            </a:r>
            <a:r>
              <a:rPr sz="3050" spc="5" dirty="0">
                <a:solidFill>
                  <a:srgbClr val="3B3B3B"/>
                </a:solidFill>
                <a:latin typeface="Liberation Sans"/>
                <a:cs typeface="Liberation Sans"/>
              </a:rPr>
              <a:t>Sisi yang </a:t>
            </a:r>
            <a:r>
              <a:rPr sz="3050" dirty="0">
                <a:solidFill>
                  <a:srgbClr val="3B3B3B"/>
                </a:solidFill>
                <a:latin typeface="Liberation Sans"/>
                <a:cs typeface="Liberation Sans"/>
              </a:rPr>
              <a:t>paling kiri  </a:t>
            </a:r>
            <a:r>
              <a:rPr sz="3050" spc="5" dirty="0">
                <a:solidFill>
                  <a:srgbClr val="3B3B3B"/>
                </a:solidFill>
                <a:latin typeface="Liberation Sans"/>
                <a:cs typeface="Liberation Sans"/>
              </a:rPr>
              <a:t>adalah </a:t>
            </a:r>
            <a:r>
              <a:rPr sz="3050" dirty="0">
                <a:solidFill>
                  <a:srgbClr val="3B3B3B"/>
                </a:solidFill>
                <a:latin typeface="Liberation Sans"/>
                <a:cs typeface="Liberation Sans"/>
              </a:rPr>
              <a:t>lingkungan nyata yang hanya berisi </a:t>
            </a:r>
            <a:r>
              <a:rPr sz="3050" spc="5" dirty="0">
                <a:solidFill>
                  <a:srgbClr val="3B3B3B"/>
                </a:solidFill>
                <a:latin typeface="Liberation Sans"/>
                <a:cs typeface="Liberation Sans"/>
              </a:rPr>
              <a:t>benda  </a:t>
            </a:r>
            <a:r>
              <a:rPr sz="3050" dirty="0">
                <a:solidFill>
                  <a:srgbClr val="3B3B3B"/>
                </a:solidFill>
                <a:latin typeface="Liberation Sans"/>
                <a:cs typeface="Liberation Sans"/>
              </a:rPr>
              <a:t>nyata, </a:t>
            </a:r>
            <a:r>
              <a:rPr sz="3050" spc="5" dirty="0">
                <a:solidFill>
                  <a:srgbClr val="3B3B3B"/>
                </a:solidFill>
                <a:latin typeface="Liberation Sans"/>
                <a:cs typeface="Liberation Sans"/>
              </a:rPr>
              <a:t>dan sisi </a:t>
            </a:r>
            <a:r>
              <a:rPr sz="3050" dirty="0">
                <a:solidFill>
                  <a:srgbClr val="3B3B3B"/>
                </a:solidFill>
                <a:latin typeface="Liberation Sans"/>
                <a:cs typeface="Liberation Sans"/>
              </a:rPr>
              <a:t>paling kanan adalah lingkungan  </a:t>
            </a:r>
            <a:r>
              <a:rPr sz="3050" spc="5" dirty="0">
                <a:solidFill>
                  <a:srgbClr val="3B3B3B"/>
                </a:solidFill>
                <a:latin typeface="Liberation Sans"/>
                <a:cs typeface="Liberation Sans"/>
              </a:rPr>
              <a:t>maya yang </a:t>
            </a:r>
            <a:r>
              <a:rPr sz="3050" dirty="0">
                <a:solidFill>
                  <a:srgbClr val="3B3B3B"/>
                </a:solidFill>
                <a:latin typeface="Liberation Sans"/>
                <a:cs typeface="Liberation Sans"/>
              </a:rPr>
              <a:t>berisi </a:t>
            </a:r>
            <a:r>
              <a:rPr sz="3050" spc="5" dirty="0">
                <a:solidFill>
                  <a:srgbClr val="3B3B3B"/>
                </a:solidFill>
                <a:latin typeface="Liberation Sans"/>
                <a:cs typeface="Liberation Sans"/>
              </a:rPr>
              <a:t>benda</a:t>
            </a:r>
            <a:r>
              <a:rPr sz="3050" spc="-30" dirty="0">
                <a:solidFill>
                  <a:srgbClr val="3B3B3B"/>
                </a:solidFill>
                <a:latin typeface="Liberation Sans"/>
                <a:cs typeface="Liberation Sans"/>
              </a:rPr>
              <a:t> </a:t>
            </a:r>
            <a:r>
              <a:rPr sz="3050" spc="5" dirty="0">
                <a:solidFill>
                  <a:srgbClr val="3B3B3B"/>
                </a:solidFill>
                <a:latin typeface="Liberation Sans"/>
                <a:cs typeface="Liberation Sans"/>
              </a:rPr>
              <a:t>maya.</a:t>
            </a:r>
            <a:endParaRPr sz="305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8570" y="553720"/>
            <a:ext cx="50177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/>
              <a:t>Virtuality</a:t>
            </a:r>
            <a:r>
              <a:rPr sz="4400" spc="-75" dirty="0"/>
              <a:t> </a:t>
            </a:r>
            <a:r>
              <a:rPr sz="4400" spc="-5" dirty="0"/>
              <a:t>Continuum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51155" marR="5080">
              <a:lnSpc>
                <a:spcPct val="93000"/>
              </a:lnSpc>
              <a:spcBef>
                <a:spcPts val="350"/>
              </a:spcBef>
            </a:pPr>
            <a:r>
              <a:rPr spc="-5" dirty="0"/>
              <a:t>Dalam </a:t>
            </a:r>
            <a:r>
              <a:rPr dirty="0"/>
              <a:t>realitas </a:t>
            </a:r>
            <a:r>
              <a:rPr spc="-10" dirty="0"/>
              <a:t>tertambah, </a:t>
            </a:r>
            <a:r>
              <a:rPr spc="-5" dirty="0"/>
              <a:t>yang lebih dekat </a:t>
            </a:r>
            <a:r>
              <a:rPr dirty="0"/>
              <a:t>ke sisi  kiri, </a:t>
            </a:r>
            <a:r>
              <a:rPr spc="-5" dirty="0"/>
              <a:t>lingkungan bersifat nyata dan benda bersifat  maya, sementara dalam </a:t>
            </a:r>
            <a:r>
              <a:rPr spc="-10" dirty="0"/>
              <a:t>augmented </a:t>
            </a:r>
            <a:r>
              <a:rPr spc="-5" dirty="0"/>
              <a:t>virtuality </a:t>
            </a:r>
            <a:r>
              <a:rPr spc="-10" dirty="0"/>
              <a:t>atau  </a:t>
            </a:r>
            <a:r>
              <a:rPr spc="-5" dirty="0"/>
              <a:t>virtualitas </a:t>
            </a:r>
            <a:r>
              <a:rPr spc="-10" dirty="0"/>
              <a:t>tertambah, </a:t>
            </a:r>
            <a:r>
              <a:rPr dirty="0"/>
              <a:t>yang </a:t>
            </a:r>
            <a:r>
              <a:rPr spc="-5" dirty="0"/>
              <a:t>lebih dekat </a:t>
            </a:r>
            <a:r>
              <a:rPr dirty="0"/>
              <a:t>ke sisi  </a:t>
            </a:r>
            <a:r>
              <a:rPr spc="-5" dirty="0"/>
              <a:t>kanan, lingkungan bersifat </a:t>
            </a:r>
            <a:r>
              <a:rPr dirty="0"/>
              <a:t>maya </a:t>
            </a:r>
            <a:r>
              <a:rPr spc="-5" dirty="0"/>
              <a:t>dan benda  bersifat nyata. Realitas </a:t>
            </a:r>
            <a:r>
              <a:rPr spc="-10" dirty="0"/>
              <a:t>tertambah </a:t>
            </a:r>
            <a:r>
              <a:rPr spc="-5" dirty="0"/>
              <a:t>dan virtualitas  </a:t>
            </a:r>
            <a:r>
              <a:rPr spc="-10" dirty="0"/>
              <a:t>tertambah </a:t>
            </a:r>
            <a:r>
              <a:rPr spc="-5" dirty="0"/>
              <a:t>digabungkan menjadi mixed reality atau  realitas</a:t>
            </a:r>
            <a:r>
              <a:rPr spc="-10" dirty="0"/>
              <a:t> </a:t>
            </a:r>
            <a:r>
              <a:rPr spc="-5" dirty="0"/>
              <a:t>campuran.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1847850"/>
            <a:ext cx="161925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254" dirty="0">
                <a:solidFill>
                  <a:srgbClr val="3B3B3B"/>
                </a:solidFill>
                <a:latin typeface="Trebuchet MS"/>
                <a:cs typeface="Trebuchet MS"/>
              </a:rPr>
              <a:t>●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00430" y="5256529"/>
            <a:ext cx="8460740" cy="17640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99260" y="553720"/>
            <a:ext cx="6671309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Contoh Augmented</a:t>
            </a:r>
            <a:r>
              <a:rPr sz="4400" spc="-310" dirty="0"/>
              <a:t> </a:t>
            </a:r>
            <a:r>
              <a:rPr sz="4400" spc="-5" dirty="0"/>
              <a:t>Reality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900430" y="1440180"/>
            <a:ext cx="8280400" cy="55803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99260" y="553720"/>
            <a:ext cx="6671309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Contoh Augmented</a:t>
            </a:r>
            <a:r>
              <a:rPr sz="4400" spc="-310" dirty="0"/>
              <a:t> </a:t>
            </a:r>
            <a:r>
              <a:rPr sz="4400" spc="-5" dirty="0"/>
              <a:t>Reality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1620519" y="1529080"/>
            <a:ext cx="6840220" cy="52743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99260" y="553720"/>
            <a:ext cx="6671309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Contoh Augmented</a:t>
            </a:r>
            <a:r>
              <a:rPr sz="4400" spc="-310" dirty="0"/>
              <a:t> </a:t>
            </a:r>
            <a:r>
              <a:rPr sz="4400" spc="-5" dirty="0"/>
              <a:t>Reality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1324610" y="1383030"/>
            <a:ext cx="7496809" cy="5600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99260" y="553720"/>
            <a:ext cx="6671309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Contoh Augmented</a:t>
            </a:r>
            <a:r>
              <a:rPr sz="4400" spc="-310" dirty="0"/>
              <a:t> </a:t>
            </a:r>
            <a:r>
              <a:rPr sz="4400" spc="-5" dirty="0"/>
              <a:t>Reality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1214119" y="1769110"/>
            <a:ext cx="7620000" cy="4610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atch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hatch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BINA DARMA TEMPLATE 2</Template>
  <TotalTime>14</TotalTime>
  <Words>617</Words>
  <Application>Microsoft Office PowerPoint</Application>
  <PresentationFormat>Custom</PresentationFormat>
  <Paragraphs>93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Thatch</vt:lpstr>
      <vt:lpstr>PowerPoint Presentation</vt:lpstr>
      <vt:lpstr>Apa itu Augmented Reality?</vt:lpstr>
      <vt:lpstr>Apa itu Augmented Reality?</vt:lpstr>
      <vt:lpstr>Apa bedanya dengan efek?</vt:lpstr>
      <vt:lpstr>Virtuality Continuum</vt:lpstr>
      <vt:lpstr>Contoh Augmented Reality</vt:lpstr>
      <vt:lpstr>Contoh Augmented Reality</vt:lpstr>
      <vt:lpstr>Contoh Augmented Reality</vt:lpstr>
      <vt:lpstr>Contoh Augmented Reality</vt:lpstr>
      <vt:lpstr>Augmented Reality &amp; Computer Vision?</vt:lpstr>
      <vt:lpstr>Augmented Reality &amp; Computer Vision?</vt:lpstr>
      <vt:lpstr>Augmented Reality &amp; Computer Vision?</vt:lpstr>
      <vt:lpstr>Augmented Reality &amp; Computer Vision</vt:lpstr>
      <vt:lpstr>Augmented Reality &amp; Computer Vision?</vt:lpstr>
      <vt:lpstr>Good sides of Augmented Reality</vt:lpstr>
      <vt:lpstr>Augmented Reality Downsides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Mahas</dc:creator>
  <cp:lastModifiedBy>Arul Zone</cp:lastModifiedBy>
  <cp:revision>5</cp:revision>
  <dcterms:created xsi:type="dcterms:W3CDTF">2019-05-08T04:42:13Z</dcterms:created>
  <dcterms:modified xsi:type="dcterms:W3CDTF">2021-03-30T04:47:56Z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2012-05-03T00:00:00Z</vt:filetime>
  </property>
  <property fmtid="{D5CDD505-2E9C-101B-9397-08002B2CF9AE}" pid="3" name="Creator">
    <vt:lpwstr>Impress</vt:lpwstr>
  </property>
  <property fmtid="{D5CDD505-2E9C-101B-9397-08002B2CF9AE}" pid="4" name="LastSaved">
    <vt:filetime>2019-05-08T00:00:00Z</vt:filetime>
  </property>
</Properties>
</file>