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2" r:id="rId1"/>
  </p:sldMasterIdLst>
  <p:handoutMasterIdLst>
    <p:handoutMasterId r:id="rId12"/>
  </p:handoutMasterIdLst>
  <p:sldIdLst>
    <p:sldId id="491" r:id="rId2"/>
    <p:sldId id="451" r:id="rId3"/>
    <p:sldId id="497" r:id="rId4"/>
    <p:sldId id="498" r:id="rId5"/>
    <p:sldId id="492" r:id="rId6"/>
    <p:sldId id="493" r:id="rId7"/>
    <p:sldId id="494" r:id="rId8"/>
    <p:sldId id="495" r:id="rId9"/>
    <p:sldId id="496" r:id="rId10"/>
    <p:sldId id="499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FF"/>
    <a:srgbClr val="CC0000"/>
    <a:srgbClr val="0033CC"/>
    <a:srgbClr val="CCFF99"/>
    <a:srgbClr val="FFFF99"/>
    <a:srgbClr val="008000"/>
    <a:srgbClr val="B1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9A8C8329-2D8A-4CF4-97C6-A718DDE3FC08}" type="datetimeFigureOut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BA60109D-DEAC-426E-94F6-D037C7907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4275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583BCFB5-B206-4D5D-A462-9DA86DE5D2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FAB6A-79C4-454D-AD50-C42BF77D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D0D5-762A-4D05-87DF-98E6536F62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C3601259-F7C0-4F0A-BA1B-26D3976E5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56" y="2058"/>
            <a:ext cx="9141256" cy="68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4D0ACE5E-C5EC-4373-9A5C-51B99B9D3A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85FE-1F75-4D6C-B5E6-871E15F49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63E2-B1CC-416E-BDAB-84CD8CCAD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9AFDA-8EA4-4C3E-94CE-A86C628C4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8FF39-3C8E-44FC-AAFB-598D016B09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30EC0-952C-43C9-937E-A63024FEB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38188-1FB2-4319-BE12-F77ECA9E8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C9B8A8-D8E6-4289-810F-4695603FC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KEBUDAYAAN DIGITAL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R.M. NASRUL HALIM D., M.KOM.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61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40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 smtClean="0"/>
              <a:t>POKOK BAHASAN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id-ID" dirty="0"/>
              <a:t>TEORI DAN KONSEP NEW MEDIA</a:t>
            </a:r>
          </a:p>
          <a:p>
            <a:pPr algn="just">
              <a:defRPr/>
            </a:pPr>
            <a:r>
              <a:rPr lang="id-ID" dirty="0"/>
              <a:t>PERKEMBANGAN NEW MEDIA</a:t>
            </a:r>
          </a:p>
          <a:p>
            <a:pPr algn="just">
              <a:defRPr/>
            </a:pPr>
            <a:r>
              <a:rPr lang="id-ID" dirty="0"/>
              <a:t>TREND KEBUDAYAAN DIGITAL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 smtClean="0"/>
              <a:t>TUJUAN PEMBELAJARAN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id-ID" dirty="0"/>
              <a:t>Mahasiswa mampu memahami jenis kebudayaan baru yang muncul akibat perkembangan teknologi dan media digital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 smtClean="0"/>
              <a:t>TEORI DAN KONSEP </a:t>
            </a:r>
            <a:r>
              <a:rPr lang="id-ID" i="1" dirty="0" smtClean="0"/>
              <a:t>NEW MEDIA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id-ID" dirty="0"/>
              <a:t>Istilah new media atau media baru </a:t>
            </a:r>
            <a:r>
              <a:rPr lang="id-ID" dirty="0" smtClean="0"/>
              <a:t>telah </a:t>
            </a:r>
            <a:r>
              <a:rPr lang="id-ID" dirty="0"/>
              <a:t>digunakan sejak tahun </a:t>
            </a:r>
            <a:r>
              <a:rPr lang="id-ID" dirty="0" smtClean="0"/>
              <a:t>1960an, merujuk </a:t>
            </a:r>
            <a:r>
              <a:rPr lang="id-ID" dirty="0"/>
              <a:t>pada penggunaan serta penerapan seperangkat teknologi komunikasi yang dikenal dengan </a:t>
            </a:r>
            <a:r>
              <a:rPr lang="id-ID" i="1" dirty="0"/>
              <a:t>dotcom mania, cyberspace,</a:t>
            </a:r>
            <a:r>
              <a:rPr lang="id-ID" dirty="0"/>
              <a:t> dan televisi </a:t>
            </a:r>
            <a:r>
              <a:rPr lang="id-ID" dirty="0" smtClean="0"/>
              <a:t>interaktif.</a:t>
            </a:r>
          </a:p>
          <a:p>
            <a:pPr algn="just">
              <a:defRPr/>
            </a:pPr>
            <a:r>
              <a:rPr lang="id-ID" dirty="0" smtClean="0"/>
              <a:t>Kata </a:t>
            </a:r>
            <a:r>
              <a:rPr lang="id-ID" dirty="0"/>
              <a:t>“new” memerlukan permasalahan historis, sebuah kerangka kerja temporal dan spasial yang beresiko dalam membangun “yang baru” sebagai sebuah kulminasi serta pemenuhan “yang lama</a:t>
            </a:r>
            <a:r>
              <a:rPr lang="id-ID" dirty="0" smtClean="0"/>
              <a:t>”.</a:t>
            </a:r>
          </a:p>
          <a:p>
            <a:pPr algn="just">
              <a:defRPr/>
            </a:pPr>
            <a:r>
              <a:rPr lang="id-ID" dirty="0" smtClean="0"/>
              <a:t>Menurut beberapa </a:t>
            </a:r>
            <a:r>
              <a:rPr lang="id-ID" dirty="0"/>
              <a:t>ahli </a:t>
            </a:r>
            <a:r>
              <a:rPr lang="id-ID" dirty="0" smtClean="0"/>
              <a:t>new </a:t>
            </a:r>
            <a:r>
              <a:rPr lang="id-ID" dirty="0"/>
              <a:t>media sebagai transisi dari media yang menggunakan teknologi analog ke media yang menggunakan teknologi </a:t>
            </a:r>
            <a:r>
              <a:rPr lang="id-ID" dirty="0" smtClean="0"/>
              <a:t>digital.</a:t>
            </a:r>
          </a:p>
          <a:p>
            <a:pPr algn="just">
              <a:defRPr/>
            </a:pPr>
            <a:r>
              <a:rPr lang="id-ID" dirty="0" smtClean="0"/>
              <a:t>Jadi</a:t>
            </a:r>
            <a:r>
              <a:rPr lang="id-ID" dirty="0"/>
              <a:t>, dapat dikatakan bahwa new media adalah media yang berbasiskan teknologi digital. </a:t>
            </a:r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TEORI DAN KONSEP </a:t>
            </a:r>
            <a:r>
              <a:rPr lang="id-ID" i="1" dirty="0"/>
              <a:t>NEW 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Ciri-ciri </a:t>
            </a:r>
            <a:r>
              <a:rPr lang="id-ID" dirty="0"/>
              <a:t>perubahan media konvensional adalah:</a:t>
            </a:r>
          </a:p>
          <a:p>
            <a:pPr lvl="1" algn="just"/>
            <a:r>
              <a:rPr lang="id-ID" dirty="0" smtClean="0"/>
              <a:t>bertambahnya </a:t>
            </a:r>
            <a:r>
              <a:rPr lang="id-ID" dirty="0"/>
              <a:t>teknologi dalam jenis-jenis media komunikasi seperti film, televisi, bahkan game.</a:t>
            </a:r>
          </a:p>
          <a:p>
            <a:pPr lvl="1" algn="just"/>
            <a:r>
              <a:rPr lang="id-ID" dirty="0" smtClean="0"/>
              <a:t>khalayak </a:t>
            </a:r>
            <a:r>
              <a:rPr lang="id-ID" dirty="0"/>
              <a:t>yang dulunya hanya bersifat sebagai konsumen di media konvensional, kini juga mampu berkontribusi dalam penyebarluasan informasi. Contoh: blog, Twitter, citizen journalism.</a:t>
            </a:r>
          </a:p>
          <a:p>
            <a:pPr lvl="1" algn="just"/>
            <a:r>
              <a:rPr lang="id-ID" dirty="0" smtClean="0"/>
              <a:t>perluasan </a:t>
            </a:r>
            <a:r>
              <a:rPr lang="id-ID" dirty="0"/>
              <a:t>ranah jangkauan komunikasi yang dapat masuk ke dalam sektor-sektor industri lainnya.</a:t>
            </a:r>
          </a:p>
        </p:txBody>
      </p:sp>
    </p:spTree>
    <p:extLst>
      <p:ext uri="{BB962C8B-B14F-4D97-AF65-F5344CB8AC3E}">
        <p14:creationId xmlns:p14="http://schemas.microsoft.com/office/powerpoint/2010/main" val="34051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PERKEMBANGAN </a:t>
            </a:r>
            <a:r>
              <a:rPr lang="id-ID" i="1" dirty="0" smtClean="0"/>
              <a:t>NEW MEDIA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Era Media Pertama (</a:t>
            </a:r>
            <a:r>
              <a:rPr lang="it-IT" i="1" dirty="0"/>
              <a:t>First Media Age</a:t>
            </a:r>
            <a:r>
              <a:rPr lang="it-IT" dirty="0" smtClean="0"/>
              <a:t>)</a:t>
            </a:r>
            <a:endParaRPr lang="id-ID" dirty="0" smtClean="0"/>
          </a:p>
          <a:p>
            <a:r>
              <a:rPr lang="it-IT" dirty="0" smtClean="0"/>
              <a:t>Era Media Kedua (</a:t>
            </a:r>
            <a:r>
              <a:rPr lang="it-IT" i="1" dirty="0" smtClean="0"/>
              <a:t>Second Media Age</a:t>
            </a:r>
            <a:r>
              <a:rPr lang="it-IT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428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Era Media Pertama (First Media 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00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Revolusi elektronik yang diakibatkan oleh berbagai media telekomunikasi dan media massa televisi telah membawa struktur informasi simultan kepada masyarakat elektronik (Holmes, 2009 : 684</a:t>
            </a:r>
            <a:r>
              <a:rPr lang="id-ID" dirty="0" smtClean="0"/>
              <a:t>).</a:t>
            </a:r>
          </a:p>
          <a:p>
            <a:pPr algn="just"/>
            <a:r>
              <a:rPr lang="id-ID" dirty="0" smtClean="0"/>
              <a:t>Era </a:t>
            </a:r>
            <a:r>
              <a:rPr lang="id-ID" dirty="0"/>
              <a:t>media pertama atau disebut juga dengan era media penyiaran memiliki ciri-ciri sebagai berikut :</a:t>
            </a:r>
          </a:p>
          <a:p>
            <a:pPr lvl="1" algn="just"/>
            <a:r>
              <a:rPr lang="id-ID" dirty="0" smtClean="0"/>
              <a:t>Produksi </a:t>
            </a:r>
            <a:r>
              <a:rPr lang="id-ID" dirty="0"/>
              <a:t>yang terpusat atau dari satu orang ke banyak orang.</a:t>
            </a:r>
          </a:p>
          <a:p>
            <a:pPr lvl="1" algn="just"/>
            <a:r>
              <a:rPr lang="id-ID" dirty="0"/>
              <a:t>Komunikasi satu arah.</a:t>
            </a:r>
          </a:p>
          <a:p>
            <a:pPr lvl="1" algn="just"/>
            <a:r>
              <a:rPr lang="id-ID" dirty="0"/>
              <a:t>Sebagian besar media cenderung dikontrol oleh Negara. (Baca juga : Kode Etik Wartawan – Teori Pers)</a:t>
            </a:r>
          </a:p>
          <a:p>
            <a:pPr lvl="1" algn="just"/>
            <a:r>
              <a:rPr lang="id-ID" dirty="0"/>
              <a:t>Reproduksi stratafikasi sosial dan ketidaksetaraan melalui media.</a:t>
            </a:r>
          </a:p>
          <a:p>
            <a:pPr lvl="1" algn="just"/>
            <a:r>
              <a:rPr lang="id-ID" dirty="0"/>
              <a:t>Partisipan terfragmentasi dan terbentuk sebagai massa.</a:t>
            </a:r>
          </a:p>
          <a:p>
            <a:pPr lvl="1" algn="just"/>
            <a:r>
              <a:rPr lang="id-ID" dirty="0"/>
              <a:t>Mempengaruhi kesadaran.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71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Era Media Kedua (</a:t>
            </a:r>
            <a:r>
              <a:rPr lang="it-IT" i="1" dirty="0"/>
              <a:t>Second Media Age</a:t>
            </a:r>
            <a:r>
              <a:rPr lang="it-IT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Gagasan era media kedua yang telah dikembangkan pada tahun </a:t>
            </a:r>
            <a:r>
              <a:rPr lang="id-ID" dirty="0" smtClean="0"/>
              <a:t>1980an</a:t>
            </a:r>
          </a:p>
          <a:p>
            <a:pPr algn="just"/>
            <a:r>
              <a:rPr lang="id-ID" dirty="0" smtClean="0"/>
              <a:t>Salah </a:t>
            </a:r>
            <a:r>
              <a:rPr lang="id-ID" dirty="0"/>
              <a:t>satunya adalah hilangnya konsep media dari komunikasi massa ke dalam berbagai bentuk media yang memiliki ruang lingkup sangat luas namun lebih personal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Era </a:t>
            </a:r>
            <a:r>
              <a:rPr lang="id-ID" dirty="0"/>
              <a:t>media kedua atau disebut juga dengan era media interaktif memiliki ciri-ciri sebagai </a:t>
            </a:r>
            <a:r>
              <a:rPr lang="id-ID" dirty="0" smtClean="0"/>
              <a:t>berikut:</a:t>
            </a:r>
            <a:endParaRPr lang="id-ID" dirty="0"/>
          </a:p>
          <a:p>
            <a:pPr lvl="1" algn="just"/>
            <a:r>
              <a:rPr lang="id-ID" dirty="0" smtClean="0"/>
              <a:t>Desentralisasi</a:t>
            </a:r>
            <a:r>
              <a:rPr lang="id-ID" dirty="0"/>
              <a:t>.</a:t>
            </a:r>
          </a:p>
          <a:p>
            <a:pPr lvl="1" algn="just"/>
            <a:r>
              <a:rPr lang="id-ID" dirty="0"/>
              <a:t>Komunikasi dua arah</a:t>
            </a:r>
          </a:p>
          <a:p>
            <a:pPr lvl="1" algn="just"/>
            <a:r>
              <a:rPr lang="id-ID" dirty="0"/>
              <a:t>Menghindari adanya kontrol yang dilakukan oleh Negara.</a:t>
            </a:r>
          </a:p>
          <a:p>
            <a:pPr lvl="1" algn="just"/>
            <a:r>
              <a:rPr lang="id-ID" dirty="0"/>
              <a:t>Demokratisasi, memfasilitasi warga Negara.</a:t>
            </a:r>
          </a:p>
          <a:p>
            <a:pPr lvl="1" algn="just"/>
            <a:r>
              <a:rPr lang="id-ID" dirty="0"/>
              <a:t>Partisipan terlihat mempertahankan individualitas mereka.</a:t>
            </a:r>
          </a:p>
          <a:p>
            <a:pPr lvl="1" algn="just"/>
            <a:r>
              <a:rPr lang="id-ID" dirty="0"/>
              <a:t>Mempengaruhi pengalaman individu tentang ruang dan waktu.</a:t>
            </a:r>
          </a:p>
        </p:txBody>
      </p:sp>
    </p:spTree>
    <p:extLst>
      <p:ext uri="{BB962C8B-B14F-4D97-AF65-F5344CB8AC3E}">
        <p14:creationId xmlns:p14="http://schemas.microsoft.com/office/powerpoint/2010/main" val="23446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TREND KEBUDAYAAN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Trend kebudayaan digital </a:t>
            </a:r>
            <a:r>
              <a:rPr lang="id-ID"/>
              <a:t>di </a:t>
            </a:r>
            <a:r>
              <a:rPr lang="id-ID" smtClean="0"/>
              <a:t>dunia</a:t>
            </a:r>
            <a:endParaRPr lang="id-ID" smtClean="0"/>
          </a:p>
          <a:p>
            <a:r>
              <a:rPr lang="id-ID" dirty="0" smtClean="0"/>
              <a:t>Trend kebudayaan digital di Indonesia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3959954"/>
      </p:ext>
    </p:extLst>
  </p:cSld>
  <p:clrMapOvr>
    <a:masterClrMapping/>
  </p:clrMapOvr>
</p:sld>
</file>

<file path=ppt/theme/theme1.xml><?xml version="1.0" encoding="utf-8"?>
<a:theme xmlns:a="http://schemas.openxmlformats.org/drawingml/2006/main" name="BINA DARMA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2</Template>
  <TotalTime>3715</TotalTime>
  <Words>433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BINA DARMA TEMPLATE 2</vt:lpstr>
      <vt:lpstr>KEBUDAYAAN DIGITAL</vt:lpstr>
      <vt:lpstr>POKOK BAHASAN</vt:lpstr>
      <vt:lpstr>TUJUAN PEMBELAJARAN</vt:lpstr>
      <vt:lpstr>TEORI DAN KONSEP NEW MEDIA</vt:lpstr>
      <vt:lpstr>TEORI DAN KONSEP NEW MEDIA</vt:lpstr>
      <vt:lpstr>PERKEMBANGAN NEW MEDIA</vt:lpstr>
      <vt:lpstr>Era Media Pertama (First Media Age)</vt:lpstr>
      <vt:lpstr>Era Media Kedua (Second Media Age)</vt:lpstr>
      <vt:lpstr>TREND KEBUDAYAAN DIGITAL</vt:lpstr>
      <vt:lpstr>TERIMA KASIH</vt:lpstr>
    </vt:vector>
  </TitlesOfParts>
  <Company>Universitas Islam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Teknik Informatika</dc:creator>
  <cp:lastModifiedBy>Arul Zone</cp:lastModifiedBy>
  <cp:revision>352</cp:revision>
  <dcterms:created xsi:type="dcterms:W3CDTF">2007-11-04T03:58:31Z</dcterms:created>
  <dcterms:modified xsi:type="dcterms:W3CDTF">2021-03-30T04:46:21Z</dcterms:modified>
</cp:coreProperties>
</file>