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2" r:id="rId1"/>
  </p:sldMasterIdLst>
  <p:handoutMasterIdLst>
    <p:handoutMasterId r:id="rId45"/>
  </p:handoutMasterIdLst>
  <p:sldIdLst>
    <p:sldId id="491" r:id="rId2"/>
    <p:sldId id="494" r:id="rId3"/>
    <p:sldId id="496" r:id="rId4"/>
    <p:sldId id="495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92" r:id="rId43"/>
    <p:sldId id="493" r:id="rId4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FF"/>
    <a:srgbClr val="CC0000"/>
    <a:srgbClr val="0033CC"/>
    <a:srgbClr val="CCFF99"/>
    <a:srgbClr val="FFFF99"/>
    <a:srgbClr val="008000"/>
    <a:srgbClr val="B1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4" autoAdjust="0"/>
  </p:normalViewPr>
  <p:slideViewPr>
    <p:cSldViewPr snapToGrid="0"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4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fld id="{9A8C8329-2D8A-4CF4-97C6-A718DDE3FC08}" type="datetimeFigureOut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fld id="{BA60109D-DEAC-426E-94F6-D037C7907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9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backup data\DIREKTORAT MULTIMEDIA\TEMPLATE PPT\TEMPLATE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64275"/>
            <a:ext cx="2133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64275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583BCFB5-B206-4D5D-A462-9DA86DE5D2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FAB6A-79C4-454D-AD50-C42BF77D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7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6D0D5-762A-4D05-87DF-98E6536F62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ackup data\DIREKTORAT MULTIMEDIA\TEMPLATE PPT\TEMPLATE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C3601259-F7C0-4F0A-BA1B-26D3976E53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8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backup data\DIREKTORAT MULTIMEDIA\TEMPLATE PPT\TEMPLATE 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56" y="2058"/>
            <a:ext cx="9141256" cy="685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4D0ACE5E-C5EC-4373-9A5C-51B99B9D3A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B85FE-1F75-4D6C-B5E6-871E15F49A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363E2-B1CC-416E-BDAB-84CD8CCADC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9AFDA-8EA4-4C3E-94CE-A86C628C4A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8FF39-3C8E-44FC-AAFB-598D016B09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D30EC0-952C-43C9-937E-A63024FEB9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38188-1FB2-4319-BE12-F77ECA9E8D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0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C9B8A8-D8E6-4289-810F-4695603FC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BASIS DATA MULTIMEDIA</a:t>
            </a:r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R.M. NASRUL HALIM D., M.KOM.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61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SMBD-Multimedia</a:t>
            </a:r>
            <a:br>
              <a:rPr lang="en-US" sz="3200" dirty="0" smtClean="0"/>
            </a:b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Memenuhi</a:t>
            </a:r>
            <a:r>
              <a:rPr lang="en-US" sz="3200" dirty="0" smtClean="0"/>
              <a:t> </a:t>
            </a:r>
            <a:r>
              <a:rPr lang="en-US" sz="3200" dirty="0" err="1" smtClean="0"/>
              <a:t>Kebutuhan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i="1" dirty="0" smtClean="0">
                <a:latin typeface="Calibri" pitchFamily="34" charset="0"/>
              </a:rPr>
              <a:t>Recovery</a:t>
            </a:r>
          </a:p>
          <a:p>
            <a:pPr algn="just">
              <a:buFont typeface="Wingdings" pitchFamily="2" charset="2"/>
              <a:buNone/>
            </a:pPr>
            <a:r>
              <a:rPr lang="en-US" sz="3200" dirty="0" smtClean="0">
                <a:latin typeface="Calibri" pitchFamily="34" charset="0"/>
              </a:rPr>
              <a:t>	</a:t>
            </a:r>
            <a:r>
              <a:rPr lang="en-US" sz="3200" dirty="0" err="1" smtClean="0">
                <a:latin typeface="Calibri" pitchFamily="34" charset="0"/>
              </a:rPr>
              <a:t>Kegagalan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transaksi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tidak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mempengaruhi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persistensi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penyimpanan</a:t>
            </a:r>
            <a:r>
              <a:rPr lang="en-US" sz="3200" dirty="0" smtClean="0">
                <a:latin typeface="Calibri" pitchFamily="34" charset="0"/>
              </a:rPr>
              <a:t> data</a:t>
            </a:r>
          </a:p>
          <a:p>
            <a:pPr algn="just"/>
            <a:r>
              <a:rPr lang="en-US" sz="3200" i="1" dirty="0" smtClean="0">
                <a:latin typeface="Calibri" pitchFamily="34" charset="0"/>
              </a:rPr>
              <a:t>Query support</a:t>
            </a:r>
          </a:p>
          <a:p>
            <a:pPr algn="just">
              <a:buFont typeface="Wingdings" pitchFamily="2" charset="2"/>
              <a:buNone/>
            </a:pPr>
            <a:r>
              <a:rPr lang="en-US" sz="3200" dirty="0" smtClean="0">
                <a:latin typeface="Calibri" pitchFamily="34" charset="0"/>
              </a:rPr>
              <a:t>	Query </a:t>
            </a:r>
            <a:r>
              <a:rPr lang="en-US" sz="3200" dirty="0" err="1" smtClean="0">
                <a:latin typeface="Calibri" pitchFamily="34" charset="0"/>
              </a:rPr>
              <a:t>terhadap</a:t>
            </a:r>
            <a:r>
              <a:rPr lang="en-US" sz="3200" dirty="0" smtClean="0">
                <a:latin typeface="Calibri" pitchFamily="34" charset="0"/>
              </a:rPr>
              <a:t> data multimedia </a:t>
            </a:r>
            <a:r>
              <a:rPr lang="en-US" sz="3200" dirty="0" err="1" smtClean="0">
                <a:latin typeface="Calibri" pitchFamily="34" charset="0"/>
              </a:rPr>
              <a:t>dapat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dilakukan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dengan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mudah</a:t>
            </a:r>
            <a:endParaRPr lang="en-US" sz="3200" dirty="0" smtClean="0">
              <a:latin typeface="Calibri" pitchFamily="34" charset="0"/>
            </a:endParaRP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SMBD-Multimedia</a:t>
            </a:r>
            <a:br>
              <a:rPr lang="en-US" sz="3600" dirty="0" smtClean="0"/>
            </a:br>
            <a:r>
              <a:rPr lang="en-US" sz="3600" dirty="0" err="1" smtClean="0"/>
              <a:t>Harus</a:t>
            </a:r>
            <a:r>
              <a:rPr lang="en-US" sz="3600" dirty="0" smtClean="0"/>
              <a:t> </a:t>
            </a:r>
            <a:r>
              <a:rPr lang="en-US" sz="3600" dirty="0" err="1" smtClean="0"/>
              <a:t>Memenuhi</a:t>
            </a:r>
            <a:r>
              <a:rPr lang="en-US" sz="3600" dirty="0" smtClean="0"/>
              <a:t> </a:t>
            </a:r>
            <a:r>
              <a:rPr lang="en-US" sz="3600" dirty="0" err="1" smtClean="0"/>
              <a:t>Kebutuhan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748353" y="1630718"/>
            <a:ext cx="7696200" cy="4513263"/>
          </a:xfrm>
        </p:spPr>
        <p:txBody>
          <a:bodyPr/>
          <a:lstStyle/>
          <a:p>
            <a:pPr algn="just"/>
            <a:r>
              <a:rPr lang="en-US" sz="3200" i="1" dirty="0" smtClean="0">
                <a:latin typeface="Calibri" pitchFamily="34" charset="0"/>
              </a:rPr>
              <a:t>Integration</a:t>
            </a:r>
          </a:p>
          <a:p>
            <a:pPr algn="just">
              <a:buFont typeface="Wingdings" pitchFamily="2" charset="2"/>
              <a:buNone/>
            </a:pPr>
            <a:r>
              <a:rPr lang="en-US" sz="3200" dirty="0" smtClean="0">
                <a:latin typeface="Calibri" pitchFamily="34" charset="0"/>
              </a:rPr>
              <a:t>	Item data </a:t>
            </a:r>
            <a:r>
              <a:rPr lang="en-US" sz="3200" dirty="0" err="1" smtClean="0">
                <a:latin typeface="Calibri" pitchFamily="34" charset="0"/>
              </a:rPr>
              <a:t>tidak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perlu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diduplikasi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untuk</a:t>
            </a:r>
            <a:r>
              <a:rPr lang="en-US" sz="3200" dirty="0" smtClean="0">
                <a:latin typeface="Calibri" pitchFamily="34" charset="0"/>
              </a:rPr>
              <a:t> program </a:t>
            </a:r>
            <a:r>
              <a:rPr lang="en-US" sz="3200" dirty="0" err="1" smtClean="0">
                <a:latin typeface="Calibri" pitchFamily="34" charset="0"/>
              </a:rPr>
              <a:t>berbeda</a:t>
            </a:r>
            <a:endParaRPr lang="en-US" sz="3200" dirty="0" smtClean="0">
              <a:latin typeface="Calibri" pitchFamily="34" charset="0"/>
            </a:endParaRPr>
          </a:p>
          <a:p>
            <a:pPr algn="just"/>
            <a:r>
              <a:rPr lang="en-US" sz="3200" i="1" dirty="0" smtClean="0">
                <a:latin typeface="Calibri" pitchFamily="34" charset="0"/>
              </a:rPr>
              <a:t>Data independence</a:t>
            </a:r>
          </a:p>
          <a:p>
            <a:pPr algn="just">
              <a:buFont typeface="Wingdings" pitchFamily="2" charset="2"/>
              <a:buNone/>
            </a:pPr>
            <a:r>
              <a:rPr lang="nn-NO" sz="3200" dirty="0" smtClean="0">
                <a:latin typeface="Calibri" pitchFamily="34" charset="0"/>
              </a:rPr>
              <a:t>	Basis data &amp; manajemen basis data terpisah dari program aplikasi</a:t>
            </a:r>
          </a:p>
          <a:p>
            <a:pPr algn="just"/>
            <a:r>
              <a:rPr lang="en-US" sz="3200" i="1" dirty="0" smtClean="0">
                <a:latin typeface="Calibri" pitchFamily="34" charset="0"/>
              </a:rPr>
              <a:t>Concurrency control</a:t>
            </a:r>
          </a:p>
          <a:p>
            <a:pPr algn="just">
              <a:buFont typeface="Wingdings" pitchFamily="2" charset="2"/>
              <a:buNone/>
            </a:pPr>
            <a:r>
              <a:rPr lang="en-US" sz="3200" dirty="0" smtClean="0">
                <a:latin typeface="Calibri" pitchFamily="34" charset="0"/>
              </a:rPr>
              <a:t>	</a:t>
            </a:r>
            <a:r>
              <a:rPr lang="en-US" sz="3200" dirty="0" err="1" smtClean="0">
                <a:latin typeface="Calibri" pitchFamily="34" charset="0"/>
              </a:rPr>
              <a:t>Transaksi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dapat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dilakukan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secara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konkuren</a:t>
            </a:r>
            <a:endParaRPr lang="en-US" sz="32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SMBD-Multimedia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Harus</a:t>
            </a:r>
            <a:r>
              <a:rPr lang="en-US" sz="3600" dirty="0" smtClean="0"/>
              <a:t> </a:t>
            </a:r>
            <a:r>
              <a:rPr lang="en-US" sz="3600" dirty="0" err="1" smtClean="0"/>
              <a:t>Mempunyai</a:t>
            </a:r>
            <a:r>
              <a:rPr lang="en-US" sz="3600" dirty="0" smtClean="0"/>
              <a:t> (</a:t>
            </a:r>
            <a:r>
              <a:rPr lang="en-US" sz="3600" dirty="0" err="1" smtClean="0"/>
              <a:t>tambahan</a:t>
            </a:r>
            <a:r>
              <a:rPr lang="en-US" sz="3600" dirty="0" smtClean="0"/>
              <a:t>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nn-NO" dirty="0" smtClean="0">
                <a:latin typeface="Calibri" pitchFamily="34" charset="0"/>
              </a:rPr>
              <a:t>Kemampuan untuk menyeragamkan data query (data media, data tekstual) yang direpresentasikan dalam format berbeda-beda</a:t>
            </a:r>
          </a:p>
          <a:p>
            <a:pPr algn="just"/>
            <a:r>
              <a:rPr lang="en-US" dirty="0" err="1" smtClean="0">
                <a:latin typeface="Calibri" pitchFamily="34" charset="0"/>
              </a:rPr>
              <a:t>Kemampuan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untuk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melakukan</a:t>
            </a:r>
            <a:r>
              <a:rPr lang="en-US" dirty="0" smtClean="0">
                <a:latin typeface="Calibri" pitchFamily="34" charset="0"/>
              </a:rPr>
              <a:t> query </a:t>
            </a:r>
            <a:r>
              <a:rPr lang="en-US" dirty="0" err="1" smtClean="0">
                <a:latin typeface="Calibri" pitchFamily="34" charset="0"/>
              </a:rPr>
              <a:t>secara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serentak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dari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sumber</a:t>
            </a:r>
            <a:r>
              <a:rPr lang="en-US" dirty="0" smtClean="0">
                <a:latin typeface="Calibri" pitchFamily="34" charset="0"/>
              </a:rPr>
              <a:t> media query yang </a:t>
            </a:r>
            <a:r>
              <a:rPr lang="en-US" dirty="0" err="1" smtClean="0">
                <a:latin typeface="Calibri" pitchFamily="34" charset="0"/>
              </a:rPr>
              <a:t>berbeda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serta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melakukan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operasi</a:t>
            </a:r>
            <a:r>
              <a:rPr lang="en-US" dirty="0" smtClean="0">
                <a:latin typeface="Calibri" pitchFamily="34" charset="0"/>
              </a:rPr>
              <a:t> basis data </a:t>
            </a:r>
            <a:r>
              <a:rPr lang="en-US" dirty="0" err="1" smtClean="0">
                <a:latin typeface="Calibri" pitchFamily="34" charset="0"/>
              </a:rPr>
              <a:t>mendukung</a:t>
            </a:r>
            <a:r>
              <a:rPr lang="en-US" dirty="0" smtClean="0">
                <a:latin typeface="Calibri" pitchFamily="34" charset="0"/>
              </a:rPr>
              <a:t>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SMBD-Multimedia </a:t>
            </a:r>
            <a:br>
              <a:rPr lang="en-US" sz="3200" dirty="0" smtClean="0"/>
            </a:b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Mempunyai</a:t>
            </a:r>
            <a:r>
              <a:rPr lang="en-US" sz="3200" dirty="0" smtClean="0"/>
              <a:t> (</a:t>
            </a:r>
            <a:r>
              <a:rPr lang="en-US" sz="3200" dirty="0" err="1" smtClean="0"/>
              <a:t>tambahan</a:t>
            </a:r>
            <a:r>
              <a:rPr lang="en-US" sz="3200" dirty="0" smtClean="0"/>
              <a:t>)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762000" y="1678343"/>
            <a:ext cx="7696200" cy="45243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err="1" smtClean="0">
                <a:latin typeface="Calibri" pitchFamily="34" charset="0"/>
              </a:rPr>
              <a:t>Kemampuan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untuk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meretrieve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objek</a:t>
            </a:r>
            <a:r>
              <a:rPr lang="en-US" sz="2800" dirty="0" smtClean="0">
                <a:latin typeface="Calibri" pitchFamily="34" charset="0"/>
              </a:rPr>
              <a:t> media </a:t>
            </a:r>
            <a:r>
              <a:rPr lang="en-US" sz="2800" dirty="0" err="1" smtClean="0">
                <a:latin typeface="Calibri" pitchFamily="34" charset="0"/>
              </a:rPr>
              <a:t>dari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penyimpanan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lokal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secara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kontinu</a:t>
            </a:r>
            <a:r>
              <a:rPr lang="en-US" sz="2800" dirty="0" smtClean="0">
                <a:latin typeface="Calibri" pitchFamily="34" charset="0"/>
              </a:rPr>
              <a:t>. </a:t>
            </a:r>
            <a:r>
              <a:rPr lang="en-US" sz="2800" dirty="0" smtClean="0"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Calibri" pitchFamily="34" charset="0"/>
              </a:rPr>
              <a:t>mendukung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penyimpanan</a:t>
            </a:r>
            <a:endParaRPr lang="en-US" sz="2800" dirty="0" smtClean="0">
              <a:latin typeface="Calibri" pitchFamily="34" charset="0"/>
            </a:endParaRPr>
          </a:p>
          <a:p>
            <a:pPr algn="just"/>
            <a:r>
              <a:rPr lang="en-US" sz="2800" dirty="0" err="1" smtClean="0">
                <a:latin typeface="Calibri" pitchFamily="34" charset="0"/>
              </a:rPr>
              <a:t>Kemampuan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untuk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menjawab</a:t>
            </a:r>
            <a:r>
              <a:rPr lang="en-US" sz="2800" dirty="0" smtClean="0">
                <a:latin typeface="Calibri" pitchFamily="34" charset="0"/>
              </a:rPr>
              <a:t> query &amp; </a:t>
            </a:r>
            <a:r>
              <a:rPr lang="en-US" sz="2800" dirty="0" err="1" smtClean="0">
                <a:latin typeface="Calibri" pitchFamily="34" charset="0"/>
              </a:rPr>
              <a:t>mempresentasikan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jawaban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untuk</a:t>
            </a:r>
            <a:r>
              <a:rPr lang="en-US" sz="2800" dirty="0" smtClean="0">
                <a:latin typeface="Calibri" pitchFamily="34" charset="0"/>
              </a:rPr>
              <a:t> query </a:t>
            </a:r>
            <a:r>
              <a:rPr lang="en-US" sz="2800" dirty="0" err="1" smtClean="0">
                <a:latin typeface="Calibri" pitchFamily="34" charset="0"/>
              </a:rPr>
              <a:t>dengan</a:t>
            </a:r>
            <a:r>
              <a:rPr lang="en-US" sz="2800" dirty="0" smtClean="0">
                <a:latin typeface="Calibri" pitchFamily="34" charset="0"/>
              </a:rPr>
              <a:t> media audio-visual </a:t>
            </a:r>
            <a:r>
              <a:rPr lang="en-US" sz="2800" dirty="0" smtClean="0">
                <a:latin typeface="Calibri" pitchFamily="34" charset="0"/>
                <a:sym typeface="Wingdings" pitchFamily="2" charset="2"/>
              </a:rPr>
              <a:t>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mendukung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presentasi</a:t>
            </a:r>
            <a:r>
              <a:rPr lang="en-US" sz="2800" dirty="0" smtClean="0">
                <a:latin typeface="Calibri" pitchFamily="34" charset="0"/>
              </a:rPr>
              <a:t> &amp; </a:t>
            </a:r>
            <a:r>
              <a:rPr lang="en-US" sz="2800" dirty="0" err="1" smtClean="0">
                <a:latin typeface="Calibri" pitchFamily="34" charset="0"/>
              </a:rPr>
              <a:t>pengiriman</a:t>
            </a:r>
            <a:endParaRPr lang="en-US" sz="2800" dirty="0" smtClean="0">
              <a:latin typeface="Calibri" pitchFamily="34" charset="0"/>
            </a:endParaRPr>
          </a:p>
          <a:p>
            <a:pPr algn="just"/>
            <a:r>
              <a:rPr lang="en-US" sz="2800" dirty="0" err="1" smtClean="0">
                <a:latin typeface="Calibri" pitchFamily="34" charset="0"/>
              </a:rPr>
              <a:t>Kemampuan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untuk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mempresentasikan</a:t>
            </a:r>
            <a:r>
              <a:rPr lang="en-US" sz="2800" dirty="0" smtClean="0">
                <a:latin typeface="Calibri" pitchFamily="34" charset="0"/>
              </a:rPr>
              <a:t> query yang </a:t>
            </a:r>
            <a:r>
              <a:rPr lang="en-US" sz="2800" dirty="0" err="1" smtClean="0">
                <a:latin typeface="Calibri" pitchFamily="34" charset="0"/>
              </a:rPr>
              <a:t>memuaskan</a:t>
            </a:r>
            <a:r>
              <a:rPr lang="en-US" sz="2800" dirty="0" smtClean="0">
                <a:latin typeface="Calibri" pitchFamily="34" charset="0"/>
              </a:rPr>
              <a:t> kebutuhan2 </a:t>
            </a:r>
            <a:r>
              <a:rPr lang="en-US" sz="2800" dirty="0" err="1" smtClean="0">
                <a:latin typeface="Calibri" pitchFamily="34" charset="0"/>
              </a:rPr>
              <a:t>dari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Layanan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Kualitas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Calibri" pitchFamily="34" charset="0"/>
              </a:rPr>
              <a:t>mendukung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presentasi</a:t>
            </a:r>
            <a:r>
              <a:rPr lang="en-US" sz="2800" dirty="0" smtClean="0">
                <a:latin typeface="Calibri" pitchFamily="34" charset="0"/>
              </a:rPr>
              <a:t> &amp; </a:t>
            </a:r>
            <a:r>
              <a:rPr lang="en-US" sz="2800" dirty="0" err="1" smtClean="0">
                <a:latin typeface="Calibri" pitchFamily="34" charset="0"/>
              </a:rPr>
              <a:t>pengiriman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/>
              <a:t>Arsitektur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Basis Data Multimedia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 err="1" smtClean="0">
                <a:latin typeface="Calibri" pitchFamily="34" charset="0"/>
              </a:rPr>
              <a:t>Berbasis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pada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Principle of Autonomy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lvl="1" algn="just">
              <a:defRPr/>
            </a:pPr>
            <a:r>
              <a:rPr lang="en-US" sz="2800" dirty="0" err="1" smtClean="0">
                <a:latin typeface="Calibri" pitchFamily="34" charset="0"/>
                <a:ea typeface="+mn-ea"/>
              </a:rPr>
              <a:t>Setiap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tipe</a:t>
            </a:r>
            <a:r>
              <a:rPr lang="en-US" sz="2800" dirty="0" smtClean="0">
                <a:latin typeface="Calibri" pitchFamily="34" charset="0"/>
                <a:ea typeface="+mn-ea"/>
              </a:rPr>
              <a:t> media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dikelola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dengan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cara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khusus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sesuai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dengan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tipe</a:t>
            </a:r>
            <a:r>
              <a:rPr lang="en-US" sz="2800" dirty="0" smtClean="0">
                <a:latin typeface="Calibri" pitchFamily="34" charset="0"/>
                <a:ea typeface="+mn-ea"/>
              </a:rPr>
              <a:t> media</a:t>
            </a:r>
          </a:p>
          <a:p>
            <a:pPr lvl="1" algn="just">
              <a:defRPr/>
            </a:pPr>
            <a:r>
              <a:rPr lang="en-US" sz="2800" dirty="0" err="1" smtClean="0">
                <a:latin typeface="Calibri" pitchFamily="34" charset="0"/>
                <a:ea typeface="+mn-ea"/>
              </a:rPr>
              <a:t>Dapat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melakukan</a:t>
            </a:r>
            <a:r>
              <a:rPr lang="en-US" sz="2800" dirty="0" smtClean="0">
                <a:latin typeface="Calibri" pitchFamily="34" charset="0"/>
                <a:ea typeface="+mn-ea"/>
              </a:rPr>
              <a:t> join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antar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struktur</a:t>
            </a:r>
            <a:r>
              <a:rPr lang="en-US" sz="2800" dirty="0" smtClean="0">
                <a:latin typeface="Calibri" pitchFamily="34" charset="0"/>
                <a:ea typeface="+mn-ea"/>
              </a:rPr>
              <a:t> data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berbeda</a:t>
            </a:r>
            <a:endParaRPr lang="en-US" sz="2800" dirty="0" smtClean="0">
              <a:latin typeface="Calibri" pitchFamily="34" charset="0"/>
              <a:ea typeface="+mn-ea"/>
            </a:endParaRPr>
          </a:p>
          <a:p>
            <a:pPr lvl="1" algn="just">
              <a:defRPr/>
            </a:pPr>
            <a:r>
              <a:rPr lang="en-US" sz="2800" dirty="0" err="1" smtClean="0">
                <a:latin typeface="Calibri" pitchFamily="34" charset="0"/>
                <a:ea typeface="+mn-ea"/>
              </a:rPr>
              <a:t>Pemrosesan</a:t>
            </a:r>
            <a:r>
              <a:rPr lang="en-US" sz="2800" dirty="0" smtClean="0">
                <a:latin typeface="Calibri" pitchFamily="34" charset="0"/>
                <a:ea typeface="+mn-ea"/>
              </a:rPr>
              <a:t> query yang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relatif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cepat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dikarenakan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struktur</a:t>
            </a:r>
            <a:r>
              <a:rPr lang="en-US" sz="2800" dirty="0" smtClean="0">
                <a:latin typeface="Calibri" pitchFamily="34" charset="0"/>
                <a:ea typeface="+mn-ea"/>
              </a:rPr>
              <a:t> yang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khusus</a:t>
            </a:r>
            <a:endParaRPr lang="en-US" sz="2800" dirty="0" smtClean="0">
              <a:latin typeface="Calibri" pitchFamily="34" charset="0"/>
              <a:ea typeface="+mn-ea"/>
            </a:endParaRPr>
          </a:p>
          <a:p>
            <a:pPr lvl="1" algn="just">
              <a:defRPr/>
            </a:pPr>
            <a:r>
              <a:rPr lang="en-US" sz="2800" dirty="0" err="1" smtClean="0">
                <a:latin typeface="Calibri" pitchFamily="34" charset="0"/>
                <a:ea typeface="+mn-ea"/>
              </a:rPr>
              <a:t>Satu-satunya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pilihan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untuk</a:t>
            </a:r>
            <a:r>
              <a:rPr lang="en-US" sz="2800" dirty="0" smtClean="0">
                <a:latin typeface="Calibri" pitchFamily="34" charset="0"/>
                <a:ea typeface="+mn-ea"/>
              </a:rPr>
              <a:t> bank data yang legal</a:t>
            </a:r>
          </a:p>
          <a:p>
            <a:pPr algn="just">
              <a:defRPr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Gambar</a:t>
            </a:r>
            <a:r>
              <a:rPr lang="en-US" sz="4000" dirty="0" smtClean="0"/>
              <a:t> </a:t>
            </a:r>
            <a:r>
              <a:rPr lang="en-US" sz="4000" dirty="0" err="1" smtClean="0"/>
              <a:t>Arsitektur</a:t>
            </a:r>
            <a:r>
              <a:rPr lang="en-US" sz="4000" dirty="0" smtClean="0"/>
              <a:t> (1)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89" y="1536231"/>
            <a:ext cx="7263049" cy="465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 smtClean="0"/>
              <a:t>Arsitektur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Basis Data Multimedia (2)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 err="1" smtClean="0">
                <a:latin typeface="Calibri" pitchFamily="34" charset="0"/>
              </a:rPr>
              <a:t>Berbasis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pada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i="1" u="sng" dirty="0" smtClean="0">
                <a:latin typeface="Calibri" pitchFamily="34" charset="0"/>
              </a:rPr>
              <a:t>Principle of Uniformity</a:t>
            </a:r>
          </a:p>
          <a:p>
            <a:pPr lvl="1" algn="just">
              <a:defRPr/>
            </a:pPr>
            <a:r>
              <a:rPr lang="en-US" sz="2800" dirty="0" err="1" smtClean="0">
                <a:latin typeface="Calibri" pitchFamily="34" charset="0"/>
                <a:ea typeface="+mn-ea"/>
              </a:rPr>
              <a:t>Struktur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abstrak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tunggal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untuk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mengindeks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semua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tipe</a:t>
            </a:r>
            <a:r>
              <a:rPr lang="en-US" sz="2800" dirty="0" smtClean="0">
                <a:latin typeface="Calibri" pitchFamily="34" charset="0"/>
                <a:ea typeface="+mn-ea"/>
              </a:rPr>
              <a:t> media</a:t>
            </a:r>
          </a:p>
          <a:p>
            <a:pPr lvl="1" algn="just">
              <a:defRPr/>
            </a:pPr>
            <a:r>
              <a:rPr lang="en-US" sz="2800" dirty="0" err="1" smtClean="0">
                <a:latin typeface="Calibri" pitchFamily="34" charset="0"/>
                <a:ea typeface="+mn-ea"/>
              </a:rPr>
              <a:t>Abstrak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di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luar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dari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bagian</a:t>
            </a:r>
            <a:r>
              <a:rPr lang="en-US" sz="2800" dirty="0" smtClean="0">
                <a:latin typeface="Calibri" pitchFamily="34" charset="0"/>
                <a:ea typeface="+mn-ea"/>
              </a:rPr>
              <a:t> yang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umum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dari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tipe</a:t>
            </a:r>
            <a:r>
              <a:rPr lang="en-US" sz="2800" dirty="0" smtClean="0">
                <a:latin typeface="Calibri" pitchFamily="34" charset="0"/>
                <a:ea typeface="+mn-ea"/>
              </a:rPr>
              <a:t> media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berbeda</a:t>
            </a:r>
            <a:r>
              <a:rPr lang="en-US" sz="2800" dirty="0" smtClean="0">
                <a:latin typeface="Calibri" pitchFamily="34" charset="0"/>
                <a:ea typeface="+mn-ea"/>
              </a:rPr>
              <a:t> metadata</a:t>
            </a:r>
          </a:p>
          <a:p>
            <a:pPr lvl="1" algn="just">
              <a:defRPr/>
            </a:pPr>
            <a:r>
              <a:rPr lang="en-US" sz="2800" dirty="0" err="1" smtClean="0">
                <a:latin typeface="Calibri" pitchFamily="34" charset="0"/>
                <a:ea typeface="+mn-ea"/>
              </a:rPr>
              <a:t>Struktur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hanya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satu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implementasi</a:t>
            </a:r>
            <a:r>
              <a:rPr lang="en-US" sz="2800" dirty="0" smtClean="0">
                <a:latin typeface="Calibri" pitchFamily="34" charset="0"/>
                <a:ea typeface="+mn-ea"/>
              </a:rPr>
              <a:t> yang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mudah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</a:p>
          <a:p>
            <a:pPr lvl="1" algn="just">
              <a:defRPr/>
            </a:pPr>
            <a:r>
              <a:rPr lang="en-US" sz="2800" dirty="0" err="1" smtClean="0">
                <a:latin typeface="Calibri" pitchFamily="34" charset="0"/>
                <a:ea typeface="+mn-ea"/>
              </a:rPr>
              <a:t>Anotasi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untuk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tipe</a:t>
            </a:r>
            <a:r>
              <a:rPr lang="en-US" sz="2800" dirty="0" smtClean="0">
                <a:latin typeface="Calibri" pitchFamily="34" charset="0"/>
                <a:ea typeface="+mn-ea"/>
              </a:rPr>
              <a:t> media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berbeda</a:t>
            </a:r>
            <a:endParaRPr lang="en-US" sz="2800" dirty="0" smtClean="0">
              <a:latin typeface="Calibri" pitchFamily="34" charset="0"/>
              <a:ea typeface="+mn-ea"/>
            </a:endParaRPr>
          </a:p>
          <a:p>
            <a:pPr algn="just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Gambar</a:t>
            </a:r>
            <a:r>
              <a:rPr lang="en-US" sz="4000" dirty="0" smtClean="0"/>
              <a:t> </a:t>
            </a:r>
            <a:r>
              <a:rPr lang="en-US" sz="4000" dirty="0" err="1" smtClean="0"/>
              <a:t>Arsitektur</a:t>
            </a:r>
            <a:r>
              <a:rPr lang="en-US" sz="4000" dirty="0" smtClean="0"/>
              <a:t> (2)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08" y="1433015"/>
            <a:ext cx="6608849" cy="461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/>
              <a:t>Arsitektur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Basis Data Multimedia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800" dirty="0" err="1" smtClean="0">
                <a:latin typeface="Calibri" pitchFamily="34" charset="0"/>
              </a:rPr>
              <a:t>Berbasis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pada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i="1" u="sng" dirty="0" smtClean="0">
                <a:latin typeface="Calibri" pitchFamily="34" charset="0"/>
              </a:rPr>
              <a:t>Principle of Hybrid Organization</a:t>
            </a:r>
          </a:p>
          <a:p>
            <a:pPr lvl="1" algn="just">
              <a:defRPr/>
            </a:pPr>
            <a:r>
              <a:rPr lang="en-US" sz="2800" dirty="0" err="1" smtClean="0">
                <a:latin typeface="Calibri" pitchFamily="34" charset="0"/>
                <a:ea typeface="+mn-ea"/>
              </a:rPr>
              <a:t>Hibrid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dari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dua</a:t>
            </a:r>
            <a:r>
              <a:rPr lang="en-US" sz="2800" dirty="0" smtClean="0">
                <a:latin typeface="Calibri" pitchFamily="34" charset="0"/>
                <a:ea typeface="+mn-ea"/>
              </a:rPr>
              <a:t> yang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pertama</a:t>
            </a:r>
            <a:r>
              <a:rPr lang="en-US" sz="2800" dirty="0" smtClean="0">
                <a:latin typeface="Calibri" pitchFamily="34" charset="0"/>
                <a:ea typeface="+mn-ea"/>
              </a:rPr>
              <a:t>.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Tipe</a:t>
            </a:r>
            <a:r>
              <a:rPr lang="en-US" sz="2800" dirty="0" smtClean="0">
                <a:latin typeface="Calibri" pitchFamily="34" charset="0"/>
                <a:ea typeface="+mn-ea"/>
              </a:rPr>
              <a:t> media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tertentu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menggunakan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indeks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mereka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sendiri</a:t>
            </a:r>
            <a:r>
              <a:rPr lang="en-US" sz="2800" dirty="0" smtClean="0">
                <a:latin typeface="Calibri" pitchFamily="34" charset="0"/>
                <a:ea typeface="+mn-ea"/>
              </a:rPr>
              <a:t>,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sedangkan</a:t>
            </a:r>
            <a:r>
              <a:rPr lang="en-US" sz="2800" dirty="0" smtClean="0">
                <a:latin typeface="Calibri" pitchFamily="34" charset="0"/>
                <a:ea typeface="+mn-ea"/>
              </a:rPr>
              <a:t> yang lain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menggunakan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indeks</a:t>
            </a:r>
            <a:r>
              <a:rPr lang="en-US" sz="2800" dirty="0" smtClean="0">
                <a:latin typeface="Calibri" pitchFamily="34" charset="0"/>
                <a:ea typeface="+mn-ea"/>
              </a:rPr>
              <a:t> yang  ‘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diseragamkan</a:t>
            </a:r>
            <a:r>
              <a:rPr lang="en-US" sz="2800" dirty="0" smtClean="0">
                <a:latin typeface="Calibri" pitchFamily="34" charset="0"/>
                <a:ea typeface="+mn-ea"/>
              </a:rPr>
              <a:t>’. </a:t>
            </a:r>
          </a:p>
          <a:p>
            <a:pPr lvl="1" algn="just">
              <a:defRPr/>
            </a:pPr>
            <a:r>
              <a:rPr lang="en-US" sz="2800" dirty="0" err="1" smtClean="0">
                <a:latin typeface="Calibri" pitchFamily="34" charset="0"/>
                <a:ea typeface="+mn-ea"/>
              </a:rPr>
              <a:t>Mendapatkan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keuntungan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dari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dua</a:t>
            </a:r>
            <a:r>
              <a:rPr lang="en-US" sz="2800" dirty="0" smtClean="0">
                <a:latin typeface="Calibri" pitchFamily="34" charset="0"/>
                <a:ea typeface="+mn-ea"/>
              </a:rPr>
              <a:t> yang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pertama</a:t>
            </a:r>
            <a:endParaRPr lang="en-US" sz="2800" dirty="0" smtClean="0">
              <a:latin typeface="Calibri" pitchFamily="34" charset="0"/>
              <a:ea typeface="+mn-ea"/>
            </a:endParaRPr>
          </a:p>
          <a:p>
            <a:pPr lvl="1" algn="just">
              <a:defRPr/>
            </a:pPr>
            <a:r>
              <a:rPr lang="en-US" sz="2800" dirty="0" smtClean="0">
                <a:latin typeface="Calibri" pitchFamily="34" charset="0"/>
                <a:ea typeface="+mn-ea"/>
              </a:rPr>
              <a:t>Join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melalui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sumber</a:t>
            </a:r>
            <a:r>
              <a:rPr lang="en-US" sz="2800" dirty="0" smtClean="0">
                <a:latin typeface="Calibri" pitchFamily="34" charset="0"/>
                <a:ea typeface="+mn-ea"/>
              </a:rPr>
              <a:t> data yang multiple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menggunakan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indeks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mereka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sendiri</a:t>
            </a:r>
            <a:endParaRPr lang="en-US" sz="2800" dirty="0" smtClean="0">
              <a:latin typeface="Calibri" pitchFamily="34" charset="0"/>
              <a:ea typeface="+mn-ea"/>
            </a:endParaRPr>
          </a:p>
          <a:p>
            <a:pPr algn="just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Gambar</a:t>
            </a:r>
            <a:r>
              <a:rPr lang="en-US" sz="3600" dirty="0" smtClean="0"/>
              <a:t> </a:t>
            </a:r>
            <a:r>
              <a:rPr lang="en-US" sz="3600" dirty="0" err="1" smtClean="0"/>
              <a:t>Arsitektur</a:t>
            </a:r>
            <a:r>
              <a:rPr lang="en-US" sz="3600" dirty="0" smtClean="0"/>
              <a:t> (3)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1768475"/>
            <a:ext cx="6626225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POKOK 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DATA MULTIMEDIA</a:t>
            </a:r>
          </a:p>
          <a:p>
            <a:r>
              <a:rPr lang="id-ID" dirty="0" smtClean="0"/>
              <a:t>SMBD MULTIMEDIA</a:t>
            </a:r>
          </a:p>
          <a:p>
            <a:r>
              <a:rPr lang="id-ID" dirty="0" smtClean="0"/>
              <a:t>ARSITEKTUR BASIS DATA MULTIMEDIA</a:t>
            </a:r>
          </a:p>
          <a:p>
            <a:r>
              <a:rPr lang="id-ID" dirty="0" smtClean="0"/>
              <a:t>QUERY</a:t>
            </a:r>
          </a:p>
          <a:p>
            <a:r>
              <a:rPr lang="id-ID" dirty="0" smtClean="0"/>
              <a:t>METADATA &amp; ABSTRAKSI MEDIA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375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Skenario</a:t>
            </a:r>
            <a:r>
              <a:rPr lang="en-US" sz="3600" dirty="0" smtClean="0"/>
              <a:t> </a:t>
            </a:r>
            <a:r>
              <a:rPr lang="en-US" sz="3600" dirty="0" smtClean="0"/>
              <a:t>Multimedia </a:t>
            </a:r>
            <a:r>
              <a:rPr lang="en-US" sz="3600" dirty="0" err="1" smtClean="0"/>
              <a:t>Sederhana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 err="1" smtClean="0">
                <a:latin typeface="Calibri" pitchFamily="34" charset="0"/>
              </a:rPr>
              <a:t>Mengenai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investigasi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polisi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dalam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operasi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narkoba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skala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besar</a:t>
            </a:r>
            <a:r>
              <a:rPr lang="en-US" dirty="0" smtClean="0">
                <a:latin typeface="Calibri" pitchFamily="34" charset="0"/>
              </a:rPr>
              <a:t>. </a:t>
            </a:r>
            <a:r>
              <a:rPr lang="en-US" dirty="0" err="1" smtClean="0">
                <a:latin typeface="Calibri" pitchFamily="34" charset="0"/>
              </a:rPr>
              <a:t>Investigasi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ini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menghasilkan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tipe</a:t>
            </a:r>
            <a:r>
              <a:rPr lang="en-US" dirty="0" smtClean="0">
                <a:latin typeface="Calibri" pitchFamily="34" charset="0"/>
              </a:rPr>
              <a:t> data</a:t>
            </a:r>
          </a:p>
          <a:p>
            <a:pPr lvl="1" algn="just">
              <a:defRPr/>
            </a:pPr>
            <a:r>
              <a:rPr lang="en-US" dirty="0" smtClean="0">
                <a:latin typeface="Calibri" pitchFamily="34" charset="0"/>
                <a:ea typeface="+mn-ea"/>
              </a:rPr>
              <a:t>Data video, </a:t>
            </a:r>
            <a:r>
              <a:rPr lang="en-US" dirty="0" err="1" smtClean="0">
                <a:latin typeface="Calibri" pitchFamily="34" charset="0"/>
                <a:ea typeface="+mn-ea"/>
              </a:rPr>
              <a:t>diambil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dari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kamera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pemantau</a:t>
            </a:r>
            <a:r>
              <a:rPr lang="en-US" dirty="0" smtClean="0">
                <a:latin typeface="Calibri" pitchFamily="34" charset="0"/>
                <a:ea typeface="+mn-ea"/>
              </a:rPr>
              <a:t> yang </a:t>
            </a:r>
            <a:r>
              <a:rPr lang="en-US" dirty="0" err="1" smtClean="0">
                <a:latin typeface="Calibri" pitchFamily="34" charset="0"/>
                <a:ea typeface="+mn-ea"/>
              </a:rPr>
              <a:t>merekam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semua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aktifitas</a:t>
            </a:r>
            <a:r>
              <a:rPr lang="en-US" dirty="0" smtClean="0">
                <a:latin typeface="Calibri" pitchFamily="34" charset="0"/>
                <a:ea typeface="+mn-ea"/>
              </a:rPr>
              <a:t>  </a:t>
            </a:r>
            <a:r>
              <a:rPr lang="en-US" dirty="0" err="1" smtClean="0">
                <a:latin typeface="Calibri" pitchFamily="34" charset="0"/>
                <a:ea typeface="+mn-ea"/>
              </a:rPr>
              <a:t>pada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beberapa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lokasi</a:t>
            </a:r>
            <a:endParaRPr lang="en-US" dirty="0" smtClean="0">
              <a:latin typeface="Calibri" pitchFamily="34" charset="0"/>
              <a:ea typeface="+mn-ea"/>
            </a:endParaRPr>
          </a:p>
          <a:p>
            <a:pPr lvl="1" algn="just">
              <a:defRPr/>
            </a:pPr>
            <a:r>
              <a:rPr lang="en-US" dirty="0" smtClean="0">
                <a:latin typeface="Calibri" pitchFamily="34" charset="0"/>
                <a:ea typeface="+mn-ea"/>
              </a:rPr>
              <a:t>Data audio </a:t>
            </a:r>
            <a:r>
              <a:rPr lang="en-US" dirty="0" err="1" smtClean="0">
                <a:latin typeface="Calibri" pitchFamily="34" charset="0"/>
                <a:ea typeface="+mn-ea"/>
              </a:rPr>
              <a:t>diambil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secara</a:t>
            </a:r>
            <a:r>
              <a:rPr lang="en-US" dirty="0" smtClean="0">
                <a:latin typeface="Calibri" pitchFamily="34" charset="0"/>
                <a:ea typeface="+mn-ea"/>
              </a:rPr>
              <a:t> legal </a:t>
            </a:r>
            <a:r>
              <a:rPr lang="en-US" dirty="0" err="1" smtClean="0">
                <a:latin typeface="Calibri" pitchFamily="34" charset="0"/>
                <a:ea typeface="+mn-ea"/>
              </a:rPr>
              <a:t>melalui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telepon</a:t>
            </a:r>
            <a:endParaRPr lang="en-US" dirty="0" smtClean="0">
              <a:latin typeface="Calibri" pitchFamily="34" charset="0"/>
              <a:ea typeface="+mn-ea"/>
            </a:endParaRPr>
          </a:p>
          <a:p>
            <a:pPr lvl="1" algn="just">
              <a:defRPr/>
            </a:pPr>
            <a:r>
              <a:rPr lang="en-US" dirty="0" smtClean="0">
                <a:latin typeface="Calibri" pitchFamily="34" charset="0"/>
                <a:ea typeface="+mn-ea"/>
              </a:rPr>
              <a:t>Data </a:t>
            </a:r>
            <a:r>
              <a:rPr lang="en-US" dirty="0" err="1" smtClean="0">
                <a:latin typeface="Calibri" pitchFamily="34" charset="0"/>
                <a:ea typeface="+mn-ea"/>
              </a:rPr>
              <a:t>citra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terdiri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atas</a:t>
            </a:r>
            <a:r>
              <a:rPr lang="en-US" dirty="0" smtClean="0">
                <a:latin typeface="Calibri" pitchFamily="34" charset="0"/>
                <a:ea typeface="+mn-ea"/>
              </a:rPr>
              <a:t> foto2 yang </a:t>
            </a:r>
            <a:r>
              <a:rPr lang="en-US" dirty="0" err="1" smtClean="0">
                <a:latin typeface="Calibri" pitchFamily="34" charset="0"/>
                <a:ea typeface="+mn-ea"/>
              </a:rPr>
              <a:t>diambil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oleh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penyelidik</a:t>
            </a:r>
            <a:endParaRPr lang="en-US" dirty="0" smtClean="0">
              <a:latin typeface="Calibri" pitchFamily="34" charset="0"/>
              <a:ea typeface="+mn-ea"/>
            </a:endParaRPr>
          </a:p>
          <a:p>
            <a:pPr algn="just">
              <a:defRPr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Skenario</a:t>
            </a:r>
            <a:r>
              <a:rPr lang="en-US" sz="3200" dirty="0" smtClean="0"/>
              <a:t> </a:t>
            </a:r>
            <a:r>
              <a:rPr lang="en-US" sz="3600" dirty="0" smtClean="0"/>
              <a:t>Multimedia</a:t>
            </a:r>
            <a:r>
              <a:rPr lang="en-US" sz="3200" dirty="0" smtClean="0"/>
              <a:t> </a:t>
            </a:r>
            <a:r>
              <a:rPr lang="en-US" sz="3200" dirty="0" err="1" smtClean="0"/>
              <a:t>Sederhana</a:t>
            </a:r>
            <a:endParaRPr 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>
                <a:latin typeface="Calibri" pitchFamily="34" charset="0"/>
              </a:rPr>
              <a:t>Data </a:t>
            </a:r>
            <a:r>
              <a:rPr lang="en-US" sz="3200" dirty="0" err="1" smtClean="0">
                <a:latin typeface="Calibri" pitchFamily="34" charset="0"/>
              </a:rPr>
              <a:t>dokumen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ditahan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polisi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pada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saat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pengeledahan</a:t>
            </a:r>
            <a:r>
              <a:rPr lang="en-US" sz="3200" dirty="0" smtClean="0">
                <a:latin typeface="Calibri" pitchFamily="34" charset="0"/>
              </a:rPr>
              <a:t> di </a:t>
            </a:r>
            <a:r>
              <a:rPr lang="en-US" sz="3200" dirty="0" err="1" smtClean="0">
                <a:latin typeface="Calibri" pitchFamily="34" charset="0"/>
              </a:rPr>
              <a:t>beberapa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tempat</a:t>
            </a:r>
            <a:endParaRPr lang="en-US" sz="3200" dirty="0" smtClean="0">
              <a:latin typeface="Calibri" pitchFamily="34" charset="0"/>
            </a:endParaRPr>
          </a:p>
          <a:p>
            <a:pPr algn="just"/>
            <a:r>
              <a:rPr lang="en-US" sz="3200" dirty="0" smtClean="0">
                <a:latin typeface="Calibri" pitchFamily="34" charset="0"/>
              </a:rPr>
              <a:t>Data </a:t>
            </a:r>
            <a:r>
              <a:rPr lang="en-US" sz="3200" dirty="0" err="1" smtClean="0">
                <a:latin typeface="Calibri" pitchFamily="34" charset="0"/>
              </a:rPr>
              <a:t>relasional</a:t>
            </a:r>
            <a:r>
              <a:rPr lang="en-US" sz="3200" dirty="0" smtClean="0">
                <a:latin typeface="Calibri" pitchFamily="34" charset="0"/>
              </a:rPr>
              <a:t> yang </a:t>
            </a:r>
            <a:r>
              <a:rPr lang="en-US" sz="3200" dirty="0" err="1" smtClean="0">
                <a:latin typeface="Calibri" pitchFamily="34" charset="0"/>
              </a:rPr>
              <a:t>terstruktur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terdiri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dari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informasi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mengenai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latar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belakang</a:t>
            </a:r>
            <a:r>
              <a:rPr lang="en-US" sz="3200" dirty="0" smtClean="0">
                <a:latin typeface="Calibri" pitchFamily="34" charset="0"/>
              </a:rPr>
              <a:t>, </a:t>
            </a:r>
            <a:r>
              <a:rPr lang="en-US" sz="3200" dirty="0" err="1" smtClean="0">
                <a:latin typeface="Calibri" pitchFamily="34" charset="0"/>
              </a:rPr>
              <a:t>catatan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hitam</a:t>
            </a:r>
            <a:r>
              <a:rPr lang="en-US" sz="3200" dirty="0" smtClean="0">
                <a:latin typeface="Calibri" pitchFamily="34" charset="0"/>
              </a:rPr>
              <a:t>, </a:t>
            </a:r>
            <a:r>
              <a:rPr lang="en-US" sz="3200" dirty="0" err="1" smtClean="0">
                <a:latin typeface="Calibri" pitchFamily="34" charset="0"/>
              </a:rPr>
              <a:t>dll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dari</a:t>
            </a:r>
            <a:r>
              <a:rPr lang="en-US" sz="3200" dirty="0" smtClean="0">
                <a:latin typeface="Calibri" pitchFamily="34" charset="0"/>
              </a:rPr>
              <a:t> orang yang </a:t>
            </a:r>
            <a:r>
              <a:rPr lang="en-US" sz="3200" dirty="0" err="1" smtClean="0">
                <a:latin typeface="Calibri" pitchFamily="34" charset="0"/>
              </a:rPr>
              <a:t>dicurigai</a:t>
            </a:r>
            <a:endParaRPr lang="en-US" sz="3200" dirty="0" smtClean="0">
              <a:latin typeface="Calibri" pitchFamily="34" charset="0"/>
            </a:endParaRPr>
          </a:p>
          <a:p>
            <a:pPr algn="just"/>
            <a:r>
              <a:rPr lang="en-US" sz="3200" dirty="0" smtClean="0">
                <a:latin typeface="Calibri" pitchFamily="34" charset="0"/>
              </a:rPr>
              <a:t>Data GIS </a:t>
            </a:r>
            <a:r>
              <a:rPr lang="en-US" sz="3200" dirty="0" err="1" smtClean="0">
                <a:latin typeface="Calibri" pitchFamily="34" charset="0"/>
              </a:rPr>
              <a:t>mengenai</a:t>
            </a:r>
            <a:r>
              <a:rPr lang="en-US" sz="3200" dirty="0" smtClean="0">
                <a:latin typeface="Calibri" pitchFamily="34" charset="0"/>
              </a:rPr>
              <a:t> data </a:t>
            </a:r>
            <a:r>
              <a:rPr lang="en-US" sz="3200" dirty="0" err="1" smtClean="0">
                <a:latin typeface="Calibri" pitchFamily="34" charset="0"/>
              </a:rPr>
              <a:t>geografis</a:t>
            </a:r>
            <a:r>
              <a:rPr lang="en-US" sz="3200" dirty="0" smtClean="0">
                <a:latin typeface="Calibri" pitchFamily="34" charset="0"/>
              </a:rPr>
              <a:t> yang </a:t>
            </a:r>
            <a:r>
              <a:rPr lang="en-US" sz="3200" dirty="0" err="1" smtClean="0">
                <a:latin typeface="Calibri" pitchFamily="34" charset="0"/>
              </a:rPr>
              <a:t>relevan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dengan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investigasi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narkoba</a:t>
            </a:r>
            <a:endParaRPr lang="en-US" sz="3200" dirty="0" smtClean="0">
              <a:latin typeface="Calibri" pitchFamily="34" charset="0"/>
            </a:endParaRP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 smtClean="0"/>
              <a:t>QUERY</a:t>
            </a:r>
            <a:endParaRPr lang="en-US" sz="4000" b="1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3200" dirty="0" smtClean="0">
                <a:latin typeface="Calibri" pitchFamily="34" charset="0"/>
              </a:rPr>
              <a:t>Query </a:t>
            </a:r>
            <a:r>
              <a:rPr lang="en-US" sz="3200" dirty="0" err="1" smtClean="0">
                <a:latin typeface="Calibri" pitchFamily="34" charset="0"/>
              </a:rPr>
              <a:t>citra</a:t>
            </a:r>
            <a:r>
              <a:rPr lang="en-US" sz="3200" dirty="0" smtClean="0">
                <a:latin typeface="Calibri" pitchFamily="34" charset="0"/>
              </a:rPr>
              <a:t> (</a:t>
            </a:r>
            <a:r>
              <a:rPr lang="en-US" sz="3200" dirty="0" err="1" smtClean="0">
                <a:latin typeface="Calibri" pitchFamily="34" charset="0"/>
              </a:rPr>
              <a:t>dengan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contoh</a:t>
            </a:r>
            <a:r>
              <a:rPr lang="en-US" sz="3200" dirty="0" smtClean="0">
                <a:latin typeface="Calibri" pitchFamily="34" charset="0"/>
              </a:rPr>
              <a:t>) :</a:t>
            </a:r>
          </a:p>
          <a:p>
            <a:pPr lvl="1" algn="just">
              <a:defRPr/>
            </a:pPr>
            <a:r>
              <a:rPr lang="en-US" sz="2800" dirty="0" err="1" smtClean="0">
                <a:latin typeface="Calibri" pitchFamily="34" charset="0"/>
                <a:ea typeface="+mn-ea"/>
              </a:rPr>
              <a:t>Polisi</a:t>
            </a:r>
            <a:r>
              <a:rPr lang="en-US" sz="2800" dirty="0" smtClean="0">
                <a:latin typeface="Calibri" pitchFamily="34" charset="0"/>
                <a:ea typeface="+mn-ea"/>
              </a:rPr>
              <a:t> Rocky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mempunyai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sebuah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foto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dia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ingin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mengetahui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identitas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orang</a:t>
            </a:r>
            <a:r>
              <a:rPr lang="en-US" sz="2800" dirty="0" smtClean="0">
                <a:latin typeface="Calibri" pitchFamily="34" charset="0"/>
                <a:ea typeface="+mn-ea"/>
              </a:rPr>
              <a:t> yang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ada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pada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gambar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tersebut</a:t>
            </a:r>
            <a:r>
              <a:rPr lang="en-US" sz="2800" dirty="0" smtClean="0">
                <a:latin typeface="Calibri" pitchFamily="34" charset="0"/>
                <a:ea typeface="+mn-ea"/>
              </a:rPr>
              <a:t>.</a:t>
            </a:r>
          </a:p>
          <a:p>
            <a:pPr lvl="1" algn="just">
              <a:defRPr/>
            </a:pPr>
            <a:r>
              <a:rPr lang="en-US" sz="2800" dirty="0" smtClean="0">
                <a:latin typeface="Calibri" pitchFamily="34" charset="0"/>
                <a:ea typeface="+mn-ea"/>
              </a:rPr>
              <a:t>Query: “</a:t>
            </a:r>
            <a:r>
              <a:rPr lang="en-US" sz="2800" dirty="0" err="1" smtClean="0">
                <a:latin typeface="Calibri" pitchFamily="34" charset="0"/>
                <a:ea typeface="+mn-ea"/>
              </a:rPr>
              <a:t>Tampilkan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semua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citra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dimana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orang</a:t>
            </a:r>
            <a:r>
              <a:rPr lang="en-US" sz="2800" dirty="0" smtClean="0">
                <a:latin typeface="Calibri" pitchFamily="34" charset="0"/>
                <a:ea typeface="+mn-ea"/>
              </a:rPr>
              <a:t> (</a:t>
            </a:r>
            <a:r>
              <a:rPr lang="en-US" sz="2800" dirty="0" err="1" smtClean="0">
                <a:latin typeface="Calibri" pitchFamily="34" charset="0"/>
                <a:ea typeface="+mn-ea"/>
              </a:rPr>
              <a:t>pada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tampilan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layar</a:t>
            </a:r>
            <a:r>
              <a:rPr lang="en-US" sz="2800" dirty="0" smtClean="0">
                <a:latin typeface="Calibri" pitchFamily="34" charset="0"/>
                <a:ea typeface="+mn-ea"/>
              </a:rPr>
              <a:t>)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dalam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foto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tersebut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berada</a:t>
            </a:r>
            <a:r>
              <a:rPr lang="en-US" sz="2800" dirty="0" smtClean="0">
                <a:latin typeface="Calibri" pitchFamily="34" charset="0"/>
                <a:ea typeface="+mn-ea"/>
              </a:rPr>
              <a:t>.</a:t>
            </a:r>
          </a:p>
          <a:p>
            <a:pPr algn="just"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/>
              <a:t>QUERY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3600" dirty="0" smtClean="0">
                <a:latin typeface="Calibri" pitchFamily="34" charset="0"/>
              </a:rPr>
              <a:t>Query </a:t>
            </a:r>
            <a:r>
              <a:rPr lang="en-US" sz="3600" dirty="0" err="1" smtClean="0">
                <a:latin typeface="Calibri" pitchFamily="34" charset="0"/>
              </a:rPr>
              <a:t>citra</a:t>
            </a:r>
            <a:r>
              <a:rPr lang="en-US" sz="3600" dirty="0" smtClean="0">
                <a:latin typeface="Calibri" pitchFamily="34" charset="0"/>
              </a:rPr>
              <a:t>(</a:t>
            </a:r>
            <a:r>
              <a:rPr lang="en-US" sz="3600" dirty="0" err="1" smtClean="0">
                <a:latin typeface="Calibri" pitchFamily="34" charset="0"/>
              </a:rPr>
              <a:t>dengan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mengetikkan</a:t>
            </a:r>
            <a:r>
              <a:rPr lang="en-US" sz="3600" dirty="0" smtClean="0">
                <a:latin typeface="Calibri" pitchFamily="34" charset="0"/>
              </a:rPr>
              <a:t>):</a:t>
            </a:r>
          </a:p>
          <a:p>
            <a:pPr lvl="1" algn="just">
              <a:defRPr/>
            </a:pPr>
            <a:r>
              <a:rPr lang="en-US" sz="3200" dirty="0" err="1" smtClean="0">
                <a:latin typeface="Calibri" pitchFamily="34" charset="0"/>
                <a:ea typeface="+mn-ea"/>
              </a:rPr>
              <a:t>Polisi</a:t>
            </a:r>
            <a:r>
              <a:rPr lang="en-US" sz="3200" dirty="0" smtClean="0">
                <a:latin typeface="Calibri" pitchFamily="34" charset="0"/>
                <a:ea typeface="+mn-ea"/>
              </a:rPr>
              <a:t> Rocky </a:t>
            </a:r>
            <a:r>
              <a:rPr lang="en-US" sz="3200" dirty="0" err="1" smtClean="0">
                <a:latin typeface="Calibri" pitchFamily="34" charset="0"/>
                <a:ea typeface="+mn-ea"/>
              </a:rPr>
              <a:t>ingin</a:t>
            </a:r>
            <a:r>
              <a:rPr lang="en-US" sz="3200" dirty="0" smtClean="0">
                <a:latin typeface="Calibri" pitchFamily="34" charset="0"/>
                <a:ea typeface="+mn-ea"/>
              </a:rPr>
              <a:t> </a:t>
            </a:r>
            <a:r>
              <a:rPr lang="en-US" sz="3200" dirty="0" err="1" smtClean="0">
                <a:latin typeface="Calibri" pitchFamily="34" charset="0"/>
                <a:ea typeface="+mn-ea"/>
              </a:rPr>
              <a:t>menganalisa</a:t>
            </a:r>
            <a:r>
              <a:rPr lang="en-US" sz="3200" dirty="0" smtClean="0">
                <a:latin typeface="Calibri" pitchFamily="34" charset="0"/>
                <a:ea typeface="+mn-ea"/>
              </a:rPr>
              <a:t> </a:t>
            </a:r>
            <a:r>
              <a:rPr lang="en-US" sz="3200" dirty="0" err="1" smtClean="0">
                <a:latin typeface="Calibri" pitchFamily="34" charset="0"/>
                <a:ea typeface="+mn-ea"/>
              </a:rPr>
              <a:t>gambar-gambar</a:t>
            </a:r>
            <a:r>
              <a:rPr lang="en-US" sz="3200" dirty="0" smtClean="0">
                <a:latin typeface="Calibri" pitchFamily="34" charset="0"/>
                <a:ea typeface="+mn-ea"/>
              </a:rPr>
              <a:t> “Big Spender”.</a:t>
            </a:r>
          </a:p>
          <a:p>
            <a:pPr lvl="1" algn="just">
              <a:defRPr/>
            </a:pPr>
            <a:r>
              <a:rPr lang="en-US" sz="3200" dirty="0" smtClean="0">
                <a:latin typeface="Calibri" pitchFamily="34" charset="0"/>
                <a:ea typeface="+mn-ea"/>
              </a:rPr>
              <a:t>Query: “</a:t>
            </a:r>
            <a:r>
              <a:rPr lang="en-US" sz="3200" dirty="0" err="1" smtClean="0">
                <a:latin typeface="Calibri" pitchFamily="34" charset="0"/>
                <a:ea typeface="+mn-ea"/>
              </a:rPr>
              <a:t>Tampilkan</a:t>
            </a:r>
            <a:r>
              <a:rPr lang="en-US" sz="3200" dirty="0" smtClean="0">
                <a:latin typeface="Calibri" pitchFamily="34" charset="0"/>
                <a:ea typeface="+mn-ea"/>
              </a:rPr>
              <a:t> </a:t>
            </a:r>
            <a:r>
              <a:rPr lang="en-US" sz="3200" dirty="0" err="1" smtClean="0">
                <a:latin typeface="Calibri" pitchFamily="34" charset="0"/>
                <a:ea typeface="+mn-ea"/>
              </a:rPr>
              <a:t>semua</a:t>
            </a:r>
            <a:r>
              <a:rPr lang="en-US" sz="3200" dirty="0" smtClean="0">
                <a:latin typeface="Calibri" pitchFamily="34" charset="0"/>
                <a:ea typeface="+mn-ea"/>
              </a:rPr>
              <a:t> </a:t>
            </a:r>
            <a:r>
              <a:rPr lang="en-US" sz="3200" dirty="0" err="1" smtClean="0">
                <a:latin typeface="Calibri" pitchFamily="34" charset="0"/>
                <a:ea typeface="+mn-ea"/>
              </a:rPr>
              <a:t>citra</a:t>
            </a:r>
            <a:r>
              <a:rPr lang="en-US" sz="3200" dirty="0" smtClean="0">
                <a:latin typeface="Calibri" pitchFamily="34" charset="0"/>
                <a:ea typeface="+mn-ea"/>
              </a:rPr>
              <a:t> yang </a:t>
            </a:r>
            <a:r>
              <a:rPr lang="en-US" sz="3200" dirty="0" err="1" smtClean="0">
                <a:latin typeface="Calibri" pitchFamily="34" charset="0"/>
                <a:ea typeface="+mn-ea"/>
              </a:rPr>
              <a:t>terlihat</a:t>
            </a:r>
            <a:r>
              <a:rPr lang="en-US" sz="3200" dirty="0" smtClean="0">
                <a:latin typeface="Calibri" pitchFamily="34" charset="0"/>
                <a:ea typeface="+mn-ea"/>
              </a:rPr>
              <a:t> “Big Spender”.</a:t>
            </a:r>
          </a:p>
          <a:p>
            <a:pPr algn="just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/>
              <a:t>QUERY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 smtClean="0">
                <a:latin typeface="Calibri" pitchFamily="34" charset="0"/>
              </a:rPr>
              <a:t>Query video :</a:t>
            </a:r>
          </a:p>
          <a:p>
            <a:pPr lvl="1" algn="just">
              <a:defRPr/>
            </a:pPr>
            <a:r>
              <a:rPr lang="en-US" dirty="0" err="1" smtClean="0">
                <a:latin typeface="Calibri" pitchFamily="34" charset="0"/>
                <a:ea typeface="+mn-ea"/>
              </a:rPr>
              <a:t>Polisi</a:t>
            </a:r>
            <a:r>
              <a:rPr lang="en-US" dirty="0" smtClean="0">
                <a:latin typeface="Calibri" pitchFamily="34" charset="0"/>
                <a:ea typeface="+mn-ea"/>
              </a:rPr>
              <a:t> Rocky </a:t>
            </a:r>
            <a:r>
              <a:rPr lang="en-US" dirty="0" err="1" smtClean="0">
                <a:latin typeface="Calibri" pitchFamily="34" charset="0"/>
                <a:ea typeface="+mn-ea"/>
              </a:rPr>
              <a:t>sedang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mempelajari</a:t>
            </a:r>
            <a:r>
              <a:rPr lang="en-US" dirty="0" smtClean="0">
                <a:latin typeface="Calibri" pitchFamily="34" charset="0"/>
                <a:ea typeface="+mn-ea"/>
              </a:rPr>
              <a:t> video </a:t>
            </a:r>
            <a:r>
              <a:rPr lang="en-US" dirty="0" err="1" smtClean="0">
                <a:latin typeface="Calibri" pitchFamily="34" charset="0"/>
                <a:ea typeface="+mn-ea"/>
              </a:rPr>
              <a:t>pemantau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mengenai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seseorang</a:t>
            </a:r>
            <a:r>
              <a:rPr lang="en-US" dirty="0" smtClean="0">
                <a:latin typeface="Calibri" pitchFamily="34" charset="0"/>
                <a:ea typeface="+mn-ea"/>
              </a:rPr>
              <a:t> yang </a:t>
            </a:r>
            <a:r>
              <a:rPr lang="en-US" dirty="0" err="1" smtClean="0">
                <a:latin typeface="Calibri" pitchFamily="34" charset="0"/>
                <a:ea typeface="+mn-ea"/>
              </a:rPr>
              <a:t>diserang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oleh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seorang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penyerang</a:t>
            </a:r>
            <a:r>
              <a:rPr lang="en-US" dirty="0" smtClean="0">
                <a:latin typeface="Calibri" pitchFamily="34" charset="0"/>
                <a:ea typeface="+mn-ea"/>
              </a:rPr>
              <a:t>. </a:t>
            </a:r>
            <a:r>
              <a:rPr lang="en-US" dirty="0" err="1" smtClean="0">
                <a:latin typeface="Calibri" pitchFamily="34" charset="0"/>
                <a:ea typeface="+mn-ea"/>
              </a:rPr>
              <a:t>Muka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penyerang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tidak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jelas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dan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algoritma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pemrosesan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citra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tidak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memuaskan</a:t>
            </a:r>
            <a:r>
              <a:rPr lang="en-US" dirty="0" smtClean="0">
                <a:latin typeface="Calibri" pitchFamily="34" charset="0"/>
                <a:ea typeface="+mn-ea"/>
              </a:rPr>
              <a:t>. Rocky </a:t>
            </a:r>
            <a:r>
              <a:rPr lang="en-US" dirty="0" err="1" smtClean="0">
                <a:latin typeface="Calibri" pitchFamily="34" charset="0"/>
                <a:ea typeface="+mn-ea"/>
              </a:rPr>
              <a:t>berfikir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bahwa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penyerang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adalah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seseorang</a:t>
            </a:r>
            <a:r>
              <a:rPr lang="en-US" dirty="0" smtClean="0">
                <a:latin typeface="Calibri" pitchFamily="34" charset="0"/>
                <a:ea typeface="+mn-ea"/>
              </a:rPr>
              <a:t> yang </a:t>
            </a:r>
            <a:r>
              <a:rPr lang="en-US" dirty="0" err="1" smtClean="0">
                <a:latin typeface="Calibri" pitchFamily="34" charset="0"/>
                <a:ea typeface="+mn-ea"/>
              </a:rPr>
              <a:t>mengenal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korban</a:t>
            </a:r>
            <a:r>
              <a:rPr lang="en-US" dirty="0" smtClean="0">
                <a:latin typeface="Calibri" pitchFamily="34" charset="0"/>
                <a:ea typeface="+mn-ea"/>
              </a:rPr>
              <a:t>.</a:t>
            </a:r>
          </a:p>
          <a:p>
            <a:pPr lvl="1" algn="just">
              <a:defRPr/>
            </a:pPr>
            <a:r>
              <a:rPr lang="en-US" dirty="0" smtClean="0">
                <a:latin typeface="Calibri" pitchFamily="34" charset="0"/>
                <a:ea typeface="+mn-ea"/>
              </a:rPr>
              <a:t>Query: “</a:t>
            </a:r>
            <a:r>
              <a:rPr lang="en-US" dirty="0" err="1" smtClean="0">
                <a:latin typeface="Calibri" pitchFamily="34" charset="0"/>
                <a:ea typeface="+mn-ea"/>
              </a:rPr>
              <a:t>Temukan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semua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segmen</a:t>
            </a:r>
            <a:r>
              <a:rPr lang="en-US" dirty="0" smtClean="0">
                <a:latin typeface="Calibri" pitchFamily="34" charset="0"/>
                <a:ea typeface="+mn-ea"/>
              </a:rPr>
              <a:t> video </a:t>
            </a:r>
            <a:r>
              <a:rPr lang="en-US" dirty="0" err="1" smtClean="0">
                <a:latin typeface="Calibri" pitchFamily="34" charset="0"/>
                <a:ea typeface="+mn-ea"/>
              </a:rPr>
              <a:t>dimana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terlihat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korban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penyerangan</a:t>
            </a:r>
            <a:r>
              <a:rPr lang="en-US" dirty="0" smtClean="0">
                <a:latin typeface="Calibri" pitchFamily="34" charset="0"/>
                <a:ea typeface="+mn-ea"/>
              </a:rPr>
              <a:t>”</a:t>
            </a:r>
          </a:p>
          <a:p>
            <a:pPr lvl="1" algn="just">
              <a:defRPr/>
            </a:pPr>
            <a:endParaRPr lang="en-US" dirty="0" smtClean="0"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/>
              <a:t>QUERY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 err="1" smtClean="0">
                <a:latin typeface="Calibri" pitchFamily="34" charset="0"/>
              </a:rPr>
              <a:t>Dengan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menganalisa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jawaban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dari</a:t>
            </a:r>
            <a:r>
              <a:rPr lang="en-US" dirty="0" smtClean="0">
                <a:latin typeface="Calibri" pitchFamily="34" charset="0"/>
              </a:rPr>
              <a:t> query </a:t>
            </a:r>
            <a:r>
              <a:rPr lang="en-US" dirty="0" err="1" smtClean="0">
                <a:latin typeface="Calibri" pitchFamily="34" charset="0"/>
              </a:rPr>
              <a:t>di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atas</a:t>
            </a:r>
            <a:r>
              <a:rPr lang="en-US" dirty="0" smtClean="0">
                <a:latin typeface="Calibri" pitchFamily="34" charset="0"/>
              </a:rPr>
              <a:t>, Rocky </a:t>
            </a:r>
            <a:r>
              <a:rPr lang="en-US" dirty="0" err="1" smtClean="0">
                <a:latin typeface="Calibri" pitchFamily="34" charset="0"/>
              </a:rPr>
              <a:t>berharap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menemukan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orang</a:t>
            </a:r>
            <a:r>
              <a:rPr lang="en-US" dirty="0" smtClean="0">
                <a:latin typeface="Calibri" pitchFamily="34" charset="0"/>
              </a:rPr>
              <a:t> lain yang </a:t>
            </a:r>
            <a:r>
              <a:rPr lang="en-US" dirty="0" err="1" smtClean="0">
                <a:latin typeface="Calibri" pitchFamily="34" charset="0"/>
              </a:rPr>
              <a:t>berinteraksi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dengan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korban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 algn="just">
              <a:defRPr/>
            </a:pPr>
            <a:r>
              <a:rPr lang="en-US" dirty="0" smtClean="0">
                <a:latin typeface="Calibri" pitchFamily="34" charset="0"/>
              </a:rPr>
              <a:t>Query Multimedia heterogeneous:</a:t>
            </a:r>
          </a:p>
          <a:p>
            <a:pPr lvl="1" algn="just">
              <a:defRPr/>
            </a:pPr>
            <a:r>
              <a:rPr lang="en-US" dirty="0" err="1" smtClean="0">
                <a:latin typeface="Calibri" pitchFamily="34" charset="0"/>
                <a:ea typeface="+mn-ea"/>
              </a:rPr>
              <a:t>Temukan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semua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individu</a:t>
            </a:r>
            <a:r>
              <a:rPr lang="en-US" dirty="0" smtClean="0">
                <a:latin typeface="Calibri" pitchFamily="34" charset="0"/>
                <a:ea typeface="+mn-ea"/>
              </a:rPr>
              <a:t> yang </a:t>
            </a:r>
            <a:r>
              <a:rPr lang="en-US" dirty="0" err="1" smtClean="0">
                <a:latin typeface="Calibri" pitchFamily="34" charset="0"/>
                <a:ea typeface="+mn-ea"/>
              </a:rPr>
              <a:t>berfoto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dengan</a:t>
            </a:r>
            <a:r>
              <a:rPr lang="en-US" dirty="0" smtClean="0">
                <a:latin typeface="Calibri" pitchFamily="34" charset="0"/>
                <a:ea typeface="+mn-ea"/>
              </a:rPr>
              <a:t> “Big Spender”&amp; </a:t>
            </a:r>
            <a:r>
              <a:rPr lang="en-US" dirty="0" err="1" smtClean="0">
                <a:latin typeface="Calibri" pitchFamily="34" charset="0"/>
                <a:ea typeface="+mn-ea"/>
              </a:rPr>
              <a:t>dihukum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dalam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pembunuhan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di</a:t>
            </a:r>
            <a:r>
              <a:rPr lang="en-US" dirty="0" smtClean="0">
                <a:latin typeface="Calibri" pitchFamily="34" charset="0"/>
                <a:ea typeface="+mn-ea"/>
              </a:rPr>
              <a:t> China Selatan &amp; yang </a:t>
            </a:r>
            <a:r>
              <a:rPr lang="en-US" dirty="0" err="1" smtClean="0">
                <a:latin typeface="Calibri" pitchFamily="34" charset="0"/>
                <a:ea typeface="+mn-ea"/>
              </a:rPr>
              <a:t>melakukan</a:t>
            </a:r>
            <a:r>
              <a:rPr lang="en-US" dirty="0" smtClean="0">
                <a:latin typeface="Calibri" pitchFamily="34" charset="0"/>
                <a:ea typeface="+mn-ea"/>
              </a:rPr>
              <a:t> transfer </a:t>
            </a:r>
            <a:r>
              <a:rPr lang="en-US" dirty="0" err="1" smtClean="0">
                <a:latin typeface="Calibri" pitchFamily="34" charset="0"/>
                <a:ea typeface="+mn-ea"/>
              </a:rPr>
              <a:t>dana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secara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elektronik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ke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rekening</a:t>
            </a:r>
            <a:r>
              <a:rPr lang="en-US" dirty="0" smtClean="0">
                <a:latin typeface="Calibri" pitchFamily="34" charset="0"/>
                <a:ea typeface="+mn-ea"/>
              </a:rPr>
              <a:t> bank </a:t>
            </a:r>
            <a:r>
              <a:rPr lang="en-US" dirty="0" err="1" smtClean="0">
                <a:latin typeface="Calibri" pitchFamily="34" charset="0"/>
                <a:ea typeface="+mn-ea"/>
              </a:rPr>
              <a:t>mereka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dari</a:t>
            </a:r>
            <a:r>
              <a:rPr lang="en-US" dirty="0" smtClean="0">
                <a:latin typeface="Calibri" pitchFamily="34" charset="0"/>
                <a:ea typeface="+mn-ea"/>
              </a:rPr>
              <a:t> ABC Corp.</a:t>
            </a:r>
          </a:p>
          <a:p>
            <a:pPr algn="just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Pengorganisasian</a:t>
            </a:r>
            <a:r>
              <a:rPr lang="en-US" sz="2800" dirty="0" smtClean="0"/>
              <a:t> </a:t>
            </a:r>
            <a:r>
              <a:rPr lang="en-US" sz="2800" dirty="0" smtClean="0"/>
              <a:t>Data Multimedia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i="1" dirty="0" smtClean="0"/>
              <a:t>Principle of Uniformity</a:t>
            </a:r>
            <a:endParaRPr lang="en-US" sz="2800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latin typeface="Calibri" pitchFamily="34" charset="0"/>
              </a:rPr>
              <a:t>Berikut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ini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pernyataan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mengenai</a:t>
            </a:r>
            <a:r>
              <a:rPr lang="en-US" dirty="0" smtClean="0">
                <a:latin typeface="Calibri" pitchFamily="34" charset="0"/>
              </a:rPr>
              <a:t> data media yang </a:t>
            </a:r>
            <a:r>
              <a:rPr lang="en-US" dirty="0" err="1" smtClean="0">
                <a:latin typeface="Calibri" pitchFamily="34" charset="0"/>
              </a:rPr>
              <a:t>dibuat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manusia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atau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keluaran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dari</a:t>
            </a:r>
            <a:r>
              <a:rPr lang="en-US" dirty="0" smtClean="0">
                <a:latin typeface="Calibri" pitchFamily="34" charset="0"/>
              </a:rPr>
              <a:t> proses retrieval </a:t>
            </a:r>
            <a:r>
              <a:rPr lang="en-US" dirty="0" err="1" smtClean="0">
                <a:latin typeface="Calibri" pitchFamily="34" charset="0"/>
              </a:rPr>
              <a:t>citra</a:t>
            </a:r>
            <a:r>
              <a:rPr lang="en-US" dirty="0" smtClean="0">
                <a:latin typeface="Calibri" pitchFamily="34" charset="0"/>
              </a:rPr>
              <a:t>/video/</a:t>
            </a:r>
            <a:r>
              <a:rPr lang="en-US" dirty="0" err="1" smtClean="0">
                <a:latin typeface="Calibri" pitchFamily="34" charset="0"/>
              </a:rPr>
              <a:t>teks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lvl="1" algn="just">
              <a:buFontTx/>
              <a:buNone/>
            </a:pPr>
            <a:r>
              <a:rPr lang="en-US" dirty="0" smtClean="0">
                <a:latin typeface="Calibri" pitchFamily="34" charset="0"/>
              </a:rPr>
              <a:t>- </a:t>
            </a:r>
            <a:r>
              <a:rPr lang="en-US" dirty="0" err="1" smtClean="0">
                <a:latin typeface="Calibri" pitchFamily="34" charset="0"/>
              </a:rPr>
              <a:t>Pada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citra</a:t>
            </a:r>
            <a:r>
              <a:rPr lang="en-US" dirty="0" smtClean="0">
                <a:latin typeface="Calibri" pitchFamily="34" charset="0"/>
              </a:rPr>
              <a:t> photol.gif </a:t>
            </a:r>
            <a:r>
              <a:rPr lang="en-US" dirty="0" err="1" smtClean="0">
                <a:latin typeface="Calibri" pitchFamily="34" charset="0"/>
              </a:rPr>
              <a:t>digambarkan</a:t>
            </a:r>
            <a:r>
              <a:rPr lang="en-US" dirty="0" smtClean="0">
                <a:latin typeface="Calibri" pitchFamily="34" charset="0"/>
              </a:rPr>
              <a:t> Jane Shady, “Big Spender” &amp; orang </a:t>
            </a:r>
            <a:r>
              <a:rPr lang="en-US" dirty="0" err="1" smtClean="0">
                <a:latin typeface="Calibri" pitchFamily="34" charset="0"/>
              </a:rPr>
              <a:t>ketiga</a:t>
            </a:r>
            <a:r>
              <a:rPr lang="en-US" dirty="0" smtClean="0">
                <a:latin typeface="Calibri" pitchFamily="34" charset="0"/>
              </a:rPr>
              <a:t> yang </a:t>
            </a:r>
            <a:r>
              <a:rPr lang="en-US" dirty="0" err="1" smtClean="0">
                <a:latin typeface="Calibri" pitchFamily="34" charset="0"/>
              </a:rPr>
              <a:t>tidak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dikenal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dalam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Sheung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Shui</a:t>
            </a:r>
            <a:r>
              <a:rPr lang="en-US" dirty="0" smtClean="0">
                <a:latin typeface="Calibri" pitchFamily="34" charset="0"/>
              </a:rPr>
              <a:t>. </a:t>
            </a:r>
            <a:r>
              <a:rPr lang="en-US" dirty="0" err="1" smtClean="0">
                <a:latin typeface="Calibri" pitchFamily="34" charset="0"/>
              </a:rPr>
              <a:t>Gambar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diambil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pada</a:t>
            </a:r>
            <a:r>
              <a:rPr lang="en-US" dirty="0" smtClean="0">
                <a:latin typeface="Calibri" pitchFamily="34" charset="0"/>
              </a:rPr>
              <a:t> 5 </a:t>
            </a:r>
            <a:r>
              <a:rPr lang="en-US" dirty="0" err="1" smtClean="0">
                <a:latin typeface="Calibri" pitchFamily="34" charset="0"/>
              </a:rPr>
              <a:t>Januari</a:t>
            </a:r>
            <a:r>
              <a:rPr lang="en-US" dirty="0" smtClean="0">
                <a:latin typeface="Calibri" pitchFamily="34" charset="0"/>
              </a:rPr>
              <a:t> 1997.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/>
              <a:t>Pengorganisasian Data Multimedia Berbasis pada </a:t>
            </a:r>
            <a:r>
              <a:rPr lang="en-US" sz="2800" b="1" i="1" smtClean="0"/>
              <a:t>Principle of Uniformity</a:t>
            </a:r>
            <a:endParaRPr lang="en-US" sz="280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Video-clip videol.mpg memperlihatkan Jane Shady memberikan“Big Spender” </a:t>
            </a:r>
            <a:r>
              <a:rPr lang="en-US" i="1" smtClean="0">
                <a:latin typeface="Calibri" pitchFamily="34" charset="0"/>
              </a:rPr>
              <a:t>briefcase </a:t>
            </a:r>
            <a:r>
              <a:rPr lang="en-US" smtClean="0">
                <a:latin typeface="Calibri" pitchFamily="34" charset="0"/>
              </a:rPr>
              <a:t>(dalam 50-100 frame). Video diperoleh dari pemantauan pada rumah Big Spender di Kowloon Tong, Oktober, 1996.</a:t>
            </a:r>
          </a:p>
          <a:p>
            <a:r>
              <a:rPr lang="en-US" smtClean="0">
                <a:latin typeface="Calibri" pitchFamily="34" charset="0"/>
              </a:rPr>
              <a:t>Dokumen bigspender.txt (sebuah dokumen kepolisian) terdiri atas informasi latar belakang dari Big Spender.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Metadata </a:t>
            </a:r>
            <a:r>
              <a:rPr lang="en-US" sz="4000" b="1" dirty="0" smtClean="0"/>
              <a:t>&amp; </a:t>
            </a:r>
            <a:r>
              <a:rPr lang="en-US" sz="4000" b="1" dirty="0" err="1" smtClean="0"/>
              <a:t>Abstraksi</a:t>
            </a:r>
            <a:r>
              <a:rPr lang="en-US" sz="4000" b="1" dirty="0" smtClean="0"/>
              <a:t> Media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800" dirty="0" err="1" smtClean="0">
                <a:latin typeface="Calibri" pitchFamily="34" charset="0"/>
              </a:rPr>
              <a:t>Semua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pernyataan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atas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merupakan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pernyataan</a:t>
            </a:r>
            <a:r>
              <a:rPr lang="en-US" sz="2800" dirty="0" smtClean="0">
                <a:latin typeface="Calibri" pitchFamily="34" charset="0"/>
              </a:rPr>
              <a:t> metadata</a:t>
            </a:r>
          </a:p>
          <a:p>
            <a:pPr lvl="1" algn="just">
              <a:buFontTx/>
              <a:buChar char="-"/>
              <a:defRPr/>
            </a:pPr>
            <a:r>
              <a:rPr lang="en-US" sz="2800" dirty="0" err="1" smtClean="0">
                <a:latin typeface="Calibri" pitchFamily="34" charset="0"/>
                <a:ea typeface="+mn-ea"/>
              </a:rPr>
              <a:t>Asosiasi</a:t>
            </a:r>
            <a:r>
              <a:rPr lang="en-US" sz="2800" dirty="0" smtClean="0">
                <a:latin typeface="Calibri" pitchFamily="34" charset="0"/>
                <a:ea typeface="+mn-ea"/>
              </a:rPr>
              <a:t>,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dengan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setiap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objek</a:t>
            </a:r>
            <a:r>
              <a:rPr lang="en-US" sz="2800" dirty="0" smtClean="0">
                <a:latin typeface="Calibri" pitchFamily="34" charset="0"/>
                <a:ea typeface="+mn-ea"/>
              </a:rPr>
              <a:t> media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oi</a:t>
            </a:r>
            <a:r>
              <a:rPr lang="en-US" sz="2800" dirty="0" smtClean="0">
                <a:latin typeface="Calibri" pitchFamily="34" charset="0"/>
                <a:ea typeface="+mn-ea"/>
              </a:rPr>
              <a:t>,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beberapa</a:t>
            </a:r>
            <a:r>
              <a:rPr lang="en-US" sz="2800" dirty="0" smtClean="0">
                <a:latin typeface="Calibri" pitchFamily="34" charset="0"/>
                <a:ea typeface="+mn-ea"/>
              </a:rPr>
              <a:t> metadata,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md</a:t>
            </a:r>
            <a:r>
              <a:rPr lang="en-US" sz="2800" dirty="0" smtClean="0">
                <a:latin typeface="Calibri" pitchFamily="34" charset="0"/>
                <a:ea typeface="+mn-ea"/>
              </a:rPr>
              <a:t>(</a:t>
            </a:r>
            <a:r>
              <a:rPr lang="en-US" sz="2800" dirty="0" err="1" smtClean="0">
                <a:latin typeface="Calibri" pitchFamily="34" charset="0"/>
                <a:ea typeface="+mn-ea"/>
              </a:rPr>
              <a:t>oi</a:t>
            </a:r>
            <a:r>
              <a:rPr lang="en-US" sz="2800" dirty="0" smtClean="0">
                <a:latin typeface="Calibri" pitchFamily="34" charset="0"/>
                <a:ea typeface="+mn-ea"/>
              </a:rPr>
              <a:t>)</a:t>
            </a:r>
          </a:p>
          <a:p>
            <a:pPr lvl="1" algn="just">
              <a:buFontTx/>
              <a:buChar char="-"/>
              <a:defRPr/>
            </a:pPr>
            <a:r>
              <a:rPr lang="en-US" sz="2800" dirty="0" err="1" smtClean="0">
                <a:latin typeface="Calibri" pitchFamily="34" charset="0"/>
                <a:ea typeface="+mn-ea"/>
              </a:rPr>
              <a:t>Jika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arsip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terdiri</a:t>
            </a:r>
            <a:r>
              <a:rPr lang="en-US" sz="2800" dirty="0" smtClean="0">
                <a:latin typeface="Calibri" pitchFamily="34" charset="0"/>
                <a:ea typeface="+mn-ea"/>
              </a:rPr>
              <a:t> objek2 o1,..., on,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maka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lakukan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indeks</a:t>
            </a:r>
            <a:r>
              <a:rPr lang="en-US" sz="2800" dirty="0" smtClean="0">
                <a:latin typeface="Calibri" pitchFamily="34" charset="0"/>
                <a:ea typeface="+mn-ea"/>
              </a:rPr>
              <a:t> metadata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md</a:t>
            </a:r>
            <a:r>
              <a:rPr lang="en-US" sz="2800" dirty="0" smtClean="0">
                <a:latin typeface="Calibri" pitchFamily="34" charset="0"/>
                <a:ea typeface="+mn-ea"/>
              </a:rPr>
              <a:t>(o1),...,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md</a:t>
            </a:r>
            <a:r>
              <a:rPr lang="en-US" sz="2800" dirty="0" smtClean="0">
                <a:latin typeface="Calibri" pitchFamily="34" charset="0"/>
                <a:ea typeface="+mn-ea"/>
              </a:rPr>
              <a:t>(on)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dengan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cara</a:t>
            </a:r>
            <a:r>
              <a:rPr lang="en-US" sz="2800" dirty="0" smtClean="0">
                <a:latin typeface="Calibri" pitchFamily="34" charset="0"/>
                <a:ea typeface="+mn-ea"/>
              </a:rPr>
              <a:t> yang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sesuai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dengan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pengaksesan</a:t>
            </a:r>
            <a:r>
              <a:rPr lang="en-US" sz="2800" dirty="0" smtClean="0">
                <a:latin typeface="Calibri" pitchFamily="34" charset="0"/>
                <a:ea typeface="+mn-ea"/>
              </a:rPr>
              <a:t> yang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dilakukan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pengguna</a:t>
            </a:r>
            <a:r>
              <a:rPr lang="en-US" sz="2800" dirty="0" smtClean="0">
                <a:latin typeface="Calibri" pitchFamily="34" charset="0"/>
                <a:ea typeface="+mn-ea"/>
              </a:rPr>
              <a:t>.</a:t>
            </a:r>
          </a:p>
          <a:p>
            <a:pPr algn="just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Metadata &amp; </a:t>
            </a:r>
            <a:r>
              <a:rPr lang="en-US" sz="3600" b="1" dirty="0" err="1" smtClean="0"/>
              <a:t>Abstraksi</a:t>
            </a:r>
            <a:r>
              <a:rPr lang="en-US" sz="3600" b="1" dirty="0" smtClean="0"/>
              <a:t> Media</a:t>
            </a:r>
            <a:endParaRPr 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 err="1" smtClean="0">
                <a:latin typeface="Calibri" pitchFamily="34" charset="0"/>
              </a:rPr>
              <a:t>Diharapkan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dapat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menggunakan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struktur</a:t>
            </a:r>
            <a:r>
              <a:rPr lang="en-US" sz="3600" dirty="0" smtClean="0">
                <a:latin typeface="Calibri" pitchFamily="34" charset="0"/>
              </a:rPr>
              <a:t> data </a:t>
            </a:r>
            <a:r>
              <a:rPr lang="en-US" sz="3600" dirty="0" err="1" smtClean="0">
                <a:latin typeface="Calibri" pitchFamily="34" charset="0"/>
              </a:rPr>
              <a:t>tunggal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untuk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merepresentasikan</a:t>
            </a:r>
            <a:r>
              <a:rPr lang="en-US" sz="3600" dirty="0" smtClean="0">
                <a:latin typeface="Calibri" pitchFamily="34" charset="0"/>
              </a:rPr>
              <a:t> metadata, via </a:t>
            </a:r>
            <a:r>
              <a:rPr lang="en-US" sz="3600" dirty="0" err="1" smtClean="0">
                <a:latin typeface="Calibri" pitchFamily="34" charset="0"/>
              </a:rPr>
              <a:t>abstraksi</a:t>
            </a:r>
            <a:r>
              <a:rPr lang="en-US" sz="3600" dirty="0" smtClean="0">
                <a:latin typeface="Calibri" pitchFamily="34" charset="0"/>
              </a:rPr>
              <a:t> media </a:t>
            </a:r>
          </a:p>
          <a:p>
            <a:pPr algn="just"/>
            <a:r>
              <a:rPr lang="en-US" sz="3600" dirty="0" err="1" smtClean="0">
                <a:latin typeface="Calibri" pitchFamily="34" charset="0"/>
              </a:rPr>
              <a:t>Abstraksi</a:t>
            </a:r>
            <a:r>
              <a:rPr lang="en-US" sz="3600" dirty="0" smtClean="0">
                <a:latin typeface="Calibri" pitchFamily="34" charset="0"/>
              </a:rPr>
              <a:t> media </a:t>
            </a:r>
            <a:r>
              <a:rPr lang="en-US" sz="3600" dirty="0" err="1" smtClean="0">
                <a:latin typeface="Calibri" pitchFamily="34" charset="0"/>
              </a:rPr>
              <a:t>merupakan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struktur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matematis</a:t>
            </a:r>
            <a:r>
              <a:rPr lang="en-US" sz="3600" dirty="0" smtClean="0">
                <a:latin typeface="Calibri" pitchFamily="34" charset="0"/>
              </a:rPr>
              <a:t> yang </a:t>
            </a:r>
            <a:r>
              <a:rPr lang="en-US" sz="3600" dirty="0" err="1" smtClean="0">
                <a:latin typeface="Calibri" pitchFamily="34" charset="0"/>
              </a:rPr>
              <a:t>merepresentasikan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konten</a:t>
            </a:r>
            <a:r>
              <a:rPr lang="en-US" sz="3600" dirty="0" smtClean="0">
                <a:latin typeface="Calibri" pitchFamily="34" charset="0"/>
              </a:rPr>
              <a:t> media.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Mahasiswa mampu mengenal teknik penyimpanan dan pengambilan data multimedia</a:t>
            </a:r>
          </a:p>
        </p:txBody>
      </p:sp>
    </p:spTree>
    <p:extLst>
      <p:ext uri="{BB962C8B-B14F-4D97-AF65-F5344CB8AC3E}">
        <p14:creationId xmlns:p14="http://schemas.microsoft.com/office/powerpoint/2010/main" val="3267328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Query SMDS</a:t>
            </a:r>
            <a:r>
              <a:rPr lang="id-ID" sz="3200" b="1" dirty="0" smtClean="0"/>
              <a:t> </a:t>
            </a:r>
            <a:r>
              <a:rPr lang="en-US" sz="3200" b="1" dirty="0" smtClean="0"/>
              <a:t>(</a:t>
            </a:r>
            <a:r>
              <a:rPr lang="en-US" sz="3200" b="1" i="1" dirty="0" smtClean="0"/>
              <a:t>Uniform representation)</a:t>
            </a:r>
            <a:endParaRPr lang="en-US" sz="3200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dirty="0" err="1" smtClean="0">
                <a:latin typeface="Calibri" pitchFamily="34" charset="0"/>
              </a:rPr>
              <a:t>Queri</a:t>
            </a:r>
            <a:r>
              <a:rPr lang="en-US" dirty="0" smtClean="0">
                <a:latin typeface="Calibri" pitchFamily="34" charset="0"/>
              </a:rPr>
              <a:t> SMDS (S</a:t>
            </a:r>
            <a:r>
              <a:rPr lang="en-US" i="1" dirty="0" smtClean="0">
                <a:latin typeface="Calibri" pitchFamily="34" charset="0"/>
              </a:rPr>
              <a:t>imple Multimedia Database System) </a:t>
            </a:r>
            <a:r>
              <a:rPr lang="en-US" dirty="0" err="1" smtClean="0">
                <a:latin typeface="Calibri" pitchFamily="34" charset="0"/>
              </a:rPr>
              <a:t>berbasiskan</a:t>
            </a:r>
            <a:r>
              <a:rPr lang="en-US" dirty="0" smtClean="0">
                <a:latin typeface="Calibri" pitchFamily="34" charset="0"/>
              </a:rPr>
              <a:t> SQL.  </a:t>
            </a:r>
            <a:r>
              <a:rPr lang="en-US" dirty="0" err="1" smtClean="0">
                <a:latin typeface="Calibri" pitchFamily="34" charset="0"/>
              </a:rPr>
              <a:t>Fungsi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dasar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algn="just"/>
            <a:r>
              <a:rPr lang="en-US" sz="2800" dirty="0" err="1" smtClean="0">
                <a:latin typeface="Century" pitchFamily="18" charset="0"/>
              </a:rPr>
              <a:t>FindType</a:t>
            </a:r>
            <a:r>
              <a:rPr lang="en-US" sz="2800" dirty="0" smtClean="0">
                <a:latin typeface="Century" pitchFamily="18" charset="0"/>
              </a:rPr>
              <a:t>(</a:t>
            </a:r>
            <a:r>
              <a:rPr lang="en-US" sz="2800" dirty="0" err="1" smtClean="0">
                <a:latin typeface="Century" pitchFamily="18" charset="0"/>
              </a:rPr>
              <a:t>Obj</a:t>
            </a:r>
            <a:r>
              <a:rPr lang="en-US" sz="2800" dirty="0" smtClean="0">
                <a:latin typeface="Century" pitchFamily="18" charset="0"/>
              </a:rPr>
              <a:t>)</a:t>
            </a:r>
            <a:r>
              <a:rPr lang="en-US" dirty="0" smtClean="0"/>
              <a:t>:</a:t>
            </a:r>
            <a:r>
              <a:rPr lang="en-US" dirty="0" err="1" smtClean="0"/>
              <a:t>fungsi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media (</a:t>
            </a:r>
            <a:r>
              <a:rPr lang="en-US" dirty="0" err="1" smtClean="0"/>
              <a:t>obj</a:t>
            </a:r>
            <a:r>
              <a:rPr lang="en-US" dirty="0" smtClean="0"/>
              <a:t>)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&amp; 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sz="2800" dirty="0" err="1" smtClean="0">
                <a:latin typeface="Century" pitchFamily="18" charset="0"/>
              </a:rPr>
              <a:t>FindType</a:t>
            </a:r>
            <a:r>
              <a:rPr lang="en-US" sz="2800" dirty="0" smtClean="0">
                <a:latin typeface="Century" pitchFamily="18" charset="0"/>
              </a:rPr>
              <a:t>(iml.gif) = gif.</a:t>
            </a:r>
          </a:p>
          <a:p>
            <a:pPr algn="just">
              <a:buFont typeface="Wingdings" pitchFamily="2" charset="2"/>
              <a:buNone/>
            </a:pPr>
            <a:r>
              <a:rPr lang="en-US" sz="2800" dirty="0" smtClean="0">
                <a:latin typeface="Century" pitchFamily="18" charset="0"/>
              </a:rPr>
              <a:t>			</a:t>
            </a:r>
            <a:r>
              <a:rPr lang="en-US" sz="2800" dirty="0" err="1" smtClean="0">
                <a:latin typeface="Century" pitchFamily="18" charset="0"/>
              </a:rPr>
              <a:t>FindType</a:t>
            </a:r>
            <a:r>
              <a:rPr lang="en-US" sz="2800" dirty="0" smtClean="0">
                <a:latin typeface="Century" pitchFamily="18" charset="0"/>
              </a:rPr>
              <a:t>(moviel.mpg) = mpg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Query </a:t>
            </a:r>
            <a:r>
              <a:rPr lang="en-US" sz="3600" b="1" dirty="0" smtClean="0"/>
              <a:t>SMDS</a:t>
            </a:r>
            <a:r>
              <a:rPr lang="id-ID" sz="3600" b="1" dirty="0" smtClean="0"/>
              <a:t> </a:t>
            </a:r>
            <a:r>
              <a:rPr lang="en-US" sz="3600" b="1" dirty="0" smtClean="0"/>
              <a:t>(</a:t>
            </a:r>
            <a:r>
              <a:rPr lang="en-US" sz="3600" b="1" i="1" dirty="0" smtClean="0"/>
              <a:t>Uniform representation)</a:t>
            </a:r>
            <a:endParaRPr lang="en-US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err="1" smtClean="0">
                <a:latin typeface="Calibri" pitchFamily="34" charset="0"/>
              </a:rPr>
              <a:t>FindObjWithFeature</a:t>
            </a:r>
            <a:r>
              <a:rPr lang="en-US" sz="3200" dirty="0" smtClean="0">
                <a:latin typeface="Calibri" pitchFamily="34" charset="0"/>
              </a:rPr>
              <a:t>(f): </a:t>
            </a:r>
            <a:r>
              <a:rPr lang="en-US" sz="3200" dirty="0" err="1" smtClean="0">
                <a:latin typeface="Calibri" pitchFamily="34" charset="0"/>
              </a:rPr>
              <a:t>fungsi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untuk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memanggil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fitur</a:t>
            </a:r>
            <a:r>
              <a:rPr lang="en-US" sz="3200" dirty="0" smtClean="0">
                <a:latin typeface="Calibri" pitchFamily="34" charset="0"/>
              </a:rPr>
              <a:t>(f) </a:t>
            </a:r>
            <a:r>
              <a:rPr lang="en-US" sz="3200" dirty="0" err="1" smtClean="0">
                <a:latin typeface="Calibri" pitchFamily="34" charset="0"/>
              </a:rPr>
              <a:t>sebagai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masukan</a:t>
            </a:r>
            <a:r>
              <a:rPr lang="en-US" sz="3200" dirty="0" smtClean="0">
                <a:latin typeface="Calibri" pitchFamily="34" charset="0"/>
              </a:rPr>
              <a:t> &amp; </a:t>
            </a:r>
            <a:r>
              <a:rPr lang="en-US" sz="3200" dirty="0" err="1" smtClean="0">
                <a:latin typeface="Calibri" pitchFamily="34" charset="0"/>
              </a:rPr>
              <a:t>mengembalikan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sebagai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objek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keluaran</a:t>
            </a:r>
            <a:r>
              <a:rPr lang="en-US" sz="3200" dirty="0" smtClean="0">
                <a:latin typeface="Calibri" pitchFamily="34" charset="0"/>
              </a:rPr>
              <a:t>, </a:t>
            </a:r>
            <a:r>
              <a:rPr lang="en-US" sz="3200" dirty="0" err="1" smtClean="0">
                <a:latin typeface="Calibri" pitchFamily="34" charset="0"/>
              </a:rPr>
              <a:t>semua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objek</a:t>
            </a:r>
            <a:r>
              <a:rPr lang="en-US" sz="3200" dirty="0" smtClean="0">
                <a:latin typeface="Calibri" pitchFamily="34" charset="0"/>
              </a:rPr>
              <a:t> media yang </a:t>
            </a:r>
            <a:r>
              <a:rPr lang="en-US" sz="3200" dirty="0" err="1" smtClean="0">
                <a:latin typeface="Calibri" pitchFamily="34" charset="0"/>
              </a:rPr>
              <a:t>mempunyai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fitur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tsb</a:t>
            </a:r>
            <a:r>
              <a:rPr lang="en-US" sz="3200" dirty="0" smtClean="0">
                <a:latin typeface="Calibri" pitchFamily="34" charset="0"/>
              </a:rPr>
              <a:t>. </a:t>
            </a:r>
            <a:r>
              <a:rPr lang="en-US" sz="3200" dirty="0" err="1" smtClean="0">
                <a:latin typeface="Calibri" pitchFamily="34" charset="0"/>
              </a:rPr>
              <a:t>Contoh</a:t>
            </a:r>
            <a:endParaRPr lang="en-US" sz="32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2400" dirty="0" smtClean="0">
                <a:latin typeface="Century" pitchFamily="18" charset="0"/>
              </a:rPr>
              <a:t>	</a:t>
            </a:r>
            <a:r>
              <a:rPr lang="en-US" sz="2400" dirty="0" err="1" smtClean="0">
                <a:latin typeface="Century" pitchFamily="18" charset="0"/>
              </a:rPr>
              <a:t>FindObjWithFeature</a:t>
            </a:r>
            <a:r>
              <a:rPr lang="en-US" sz="2400" dirty="0" smtClean="0">
                <a:latin typeface="Century" pitchFamily="18" charset="0"/>
              </a:rPr>
              <a:t>(john) = {iml.gif,im2.gif,im3.gif,videol. mpg:[1,5]}. </a:t>
            </a:r>
          </a:p>
          <a:p>
            <a:pPr algn="just">
              <a:buFont typeface="Wingdings" pitchFamily="2" charset="2"/>
              <a:buNone/>
            </a:pPr>
            <a:r>
              <a:rPr lang="en-US" sz="2400" dirty="0" smtClean="0">
                <a:latin typeface="Century" pitchFamily="18" charset="0"/>
              </a:rPr>
              <a:t>	</a:t>
            </a:r>
            <a:r>
              <a:rPr lang="en-US" sz="2400" dirty="0" err="1" smtClean="0">
                <a:latin typeface="Century" pitchFamily="18" charset="0"/>
              </a:rPr>
              <a:t>FindObjWithFeature</a:t>
            </a:r>
            <a:r>
              <a:rPr lang="en-US" sz="2400" dirty="0" smtClean="0">
                <a:latin typeface="Century" pitchFamily="18" charset="0"/>
              </a:rPr>
              <a:t>(</a:t>
            </a:r>
            <a:r>
              <a:rPr lang="en-US" sz="2400" dirty="0" err="1" smtClean="0">
                <a:latin typeface="Century" pitchFamily="18" charset="0"/>
              </a:rPr>
              <a:t>mary</a:t>
            </a:r>
            <a:r>
              <a:rPr lang="en-US" sz="2400" dirty="0" smtClean="0">
                <a:latin typeface="Century" pitchFamily="18" charset="0"/>
              </a:rPr>
              <a:t>) = {videol.mpg:[1,5],videol.mpg:[15,50]}.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Query </a:t>
            </a:r>
            <a:r>
              <a:rPr lang="en-US" sz="3600" b="1" dirty="0" smtClean="0"/>
              <a:t>SMDS</a:t>
            </a:r>
            <a:r>
              <a:rPr lang="id-ID" sz="3600" b="1" dirty="0" smtClean="0"/>
              <a:t> </a:t>
            </a:r>
            <a:r>
              <a:rPr lang="en-US" sz="3600" b="1" dirty="0" smtClean="0"/>
              <a:t>(</a:t>
            </a:r>
            <a:r>
              <a:rPr lang="en-US" sz="3600" b="1" i="1" dirty="0" smtClean="0"/>
              <a:t>Uniform representation)</a:t>
            </a:r>
            <a:endParaRPr lang="en-US" sz="4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 err="1" smtClean="0">
                <a:latin typeface="Calibri" pitchFamily="34" charset="0"/>
              </a:rPr>
              <a:t>FindObjWithFeatureandAttr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f,a,v</a:t>
            </a:r>
            <a:r>
              <a:rPr lang="en-US" dirty="0" smtClean="0">
                <a:latin typeface="Calibri" pitchFamily="34" charset="0"/>
              </a:rPr>
              <a:t>): </a:t>
            </a:r>
            <a:r>
              <a:rPr lang="en-US" dirty="0" err="1" smtClean="0">
                <a:latin typeface="Calibri" pitchFamily="34" charset="0"/>
              </a:rPr>
              <a:t>Fungsi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ini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menggunakan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masukan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fitur</a:t>
            </a:r>
            <a:r>
              <a:rPr lang="en-US" dirty="0" smtClean="0">
                <a:latin typeface="Calibri" pitchFamily="34" charset="0"/>
              </a:rPr>
              <a:t> f, </a:t>
            </a:r>
            <a:r>
              <a:rPr lang="en-US" dirty="0" err="1" smtClean="0">
                <a:latin typeface="Calibri" pitchFamily="34" charset="0"/>
              </a:rPr>
              <a:t>nama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atribut</a:t>
            </a:r>
            <a:r>
              <a:rPr lang="en-US" dirty="0" smtClean="0">
                <a:latin typeface="Calibri" pitchFamily="34" charset="0"/>
              </a:rPr>
              <a:t> a, </a:t>
            </a:r>
            <a:r>
              <a:rPr lang="en-US" dirty="0" err="1" smtClean="0">
                <a:latin typeface="Calibri" pitchFamily="34" charset="0"/>
              </a:rPr>
              <a:t>nilai</a:t>
            </a:r>
            <a:r>
              <a:rPr lang="en-US" dirty="0" smtClean="0">
                <a:latin typeface="Calibri" pitchFamily="34" charset="0"/>
              </a:rPr>
              <a:t> v. </a:t>
            </a:r>
            <a:r>
              <a:rPr lang="en-US" dirty="0" err="1" smtClean="0">
                <a:latin typeface="Calibri" pitchFamily="34" charset="0"/>
              </a:rPr>
              <a:t>Sebagai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keluaran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semua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objek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obj</a:t>
            </a:r>
            <a:r>
              <a:rPr lang="en-US" dirty="0" smtClean="0">
                <a:latin typeface="Calibri" pitchFamily="34" charset="0"/>
              </a:rPr>
              <a:t> yang </a:t>
            </a:r>
            <a:r>
              <a:rPr lang="en-US" dirty="0" err="1" smtClean="0">
                <a:latin typeface="Calibri" pitchFamily="34" charset="0"/>
              </a:rPr>
              <a:t>mengandung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fitur</a:t>
            </a:r>
            <a:r>
              <a:rPr lang="en-US" dirty="0" smtClean="0">
                <a:latin typeface="Calibri" pitchFamily="34" charset="0"/>
              </a:rPr>
              <a:t> &amp; </a:t>
            </a:r>
            <a:r>
              <a:rPr lang="en-US" dirty="0" err="1" smtClean="0">
                <a:latin typeface="Calibri" pitchFamily="34" charset="0"/>
              </a:rPr>
              <a:t>nilai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atribut</a:t>
            </a:r>
            <a:r>
              <a:rPr lang="en-US" dirty="0" smtClean="0">
                <a:latin typeface="Calibri" pitchFamily="34" charset="0"/>
              </a:rPr>
              <a:t> a </a:t>
            </a:r>
            <a:r>
              <a:rPr lang="en-US" dirty="0" err="1" smtClean="0">
                <a:latin typeface="Calibri" pitchFamily="34" charset="0"/>
              </a:rPr>
              <a:t>pada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objek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obj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adalah</a:t>
            </a:r>
            <a:r>
              <a:rPr lang="en-US" dirty="0" smtClean="0">
                <a:latin typeface="Calibri" pitchFamily="34" charset="0"/>
              </a:rPr>
              <a:t> v. </a:t>
            </a:r>
            <a:r>
              <a:rPr lang="en-US" dirty="0" err="1" smtClean="0">
                <a:latin typeface="Calibri" pitchFamily="34" charset="0"/>
              </a:rPr>
              <a:t>Contoh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lvl="1" algn="just">
              <a:buFontTx/>
              <a:buNone/>
              <a:defRPr/>
            </a:pPr>
            <a:r>
              <a:rPr lang="en-US" dirty="0" smtClean="0">
                <a:latin typeface="Calibri" pitchFamily="34" charset="0"/>
              </a:rPr>
              <a:t>- </a:t>
            </a:r>
            <a:r>
              <a:rPr lang="en-US" dirty="0" err="1" smtClean="0">
                <a:latin typeface="Calibri" pitchFamily="34" charset="0"/>
              </a:rPr>
              <a:t>FindObjWithFeatureandAttr</a:t>
            </a:r>
            <a:r>
              <a:rPr lang="en-US" dirty="0" smtClean="0">
                <a:latin typeface="Calibri" pitchFamily="34" charset="0"/>
              </a:rPr>
              <a:t> (Big </a:t>
            </a:r>
            <a:r>
              <a:rPr lang="en-US" dirty="0" err="1" smtClean="0">
                <a:latin typeface="Calibri" pitchFamily="34" charset="0"/>
              </a:rPr>
              <a:t>Spender,suit,blue</a:t>
            </a:r>
            <a:r>
              <a:rPr lang="en-US" dirty="0" smtClean="0">
                <a:latin typeface="Calibri" pitchFamily="34" charset="0"/>
              </a:rPr>
              <a:t>): Query </a:t>
            </a:r>
            <a:r>
              <a:rPr lang="en-US" dirty="0" err="1" smtClean="0">
                <a:latin typeface="Calibri" pitchFamily="34" charset="0"/>
              </a:rPr>
              <a:t>untuk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menemukan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semua</a:t>
            </a:r>
            <a:r>
              <a:rPr lang="en-US" dirty="0" smtClean="0">
                <a:latin typeface="Calibri" pitchFamily="34" charset="0"/>
              </a:rPr>
              <a:t> media </a:t>
            </a:r>
            <a:r>
              <a:rPr lang="en-US" dirty="0" err="1" smtClean="0">
                <a:latin typeface="Calibri" pitchFamily="34" charset="0"/>
              </a:rPr>
              <a:t>objek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dimana</a:t>
            </a:r>
            <a:r>
              <a:rPr lang="en-US" dirty="0" smtClean="0">
                <a:latin typeface="Calibri" pitchFamily="34" charset="0"/>
              </a:rPr>
              <a:t> Big Spender </a:t>
            </a:r>
            <a:r>
              <a:rPr lang="en-US" dirty="0" err="1" smtClean="0">
                <a:latin typeface="Calibri" pitchFamily="34" charset="0"/>
                <a:ea typeface="+mn-ea"/>
              </a:rPr>
              <a:t>terlihat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dalam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pakaian</a:t>
            </a:r>
            <a:r>
              <a:rPr lang="en-US" dirty="0" smtClean="0">
                <a:latin typeface="Calibri" pitchFamily="34" charset="0"/>
                <a:ea typeface="+mn-ea"/>
              </a:rPr>
              <a:t> </a:t>
            </a:r>
            <a:r>
              <a:rPr lang="en-US" dirty="0" err="1" smtClean="0">
                <a:latin typeface="Calibri" pitchFamily="34" charset="0"/>
                <a:ea typeface="+mn-ea"/>
              </a:rPr>
              <a:t>biru</a:t>
            </a:r>
            <a:r>
              <a:rPr lang="en-US" dirty="0" smtClean="0">
                <a:latin typeface="Calibri" pitchFamily="34" charset="0"/>
                <a:ea typeface="+mn-ea"/>
              </a:rPr>
              <a:t>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Query </a:t>
            </a:r>
            <a:r>
              <a:rPr lang="en-US" sz="3600" b="1" dirty="0" smtClean="0"/>
              <a:t>SMDS</a:t>
            </a:r>
            <a:r>
              <a:rPr lang="id-ID" sz="3600" b="1" dirty="0" smtClean="0"/>
              <a:t> </a:t>
            </a:r>
            <a:r>
              <a:rPr lang="en-US" sz="3600" b="1" dirty="0" smtClean="0"/>
              <a:t>(</a:t>
            </a:r>
            <a:r>
              <a:rPr lang="en-US" sz="3600" b="1" i="1" dirty="0" smtClean="0"/>
              <a:t>Uniform representation)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400" dirty="0" err="1" smtClean="0">
                <a:latin typeface="Calibri" pitchFamily="34" charset="0"/>
              </a:rPr>
              <a:t>FindFeaturesinObj</a:t>
            </a:r>
            <a:r>
              <a:rPr lang="en-US" sz="2400" dirty="0" smtClean="0">
                <a:latin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</a:rPr>
              <a:t>Obj</a:t>
            </a:r>
            <a:r>
              <a:rPr lang="en-US" sz="2400" dirty="0" smtClean="0">
                <a:latin typeface="Calibri" pitchFamily="34" charset="0"/>
              </a:rPr>
              <a:t>): Query </a:t>
            </a:r>
            <a:r>
              <a:rPr lang="en-US" sz="2400" dirty="0" err="1" smtClean="0">
                <a:latin typeface="Calibri" pitchFamily="34" charset="0"/>
              </a:rPr>
              <a:t>untuk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menemukan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semua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fitur</a:t>
            </a:r>
            <a:r>
              <a:rPr lang="en-US" sz="2400" dirty="0" smtClean="0">
                <a:latin typeface="Calibri" pitchFamily="34" charset="0"/>
              </a:rPr>
              <a:t> yang </a:t>
            </a:r>
            <a:r>
              <a:rPr lang="en-US" sz="2400" dirty="0" err="1" smtClean="0">
                <a:latin typeface="Calibri" pitchFamily="34" charset="0"/>
              </a:rPr>
              <a:t>terdapat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pada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objek</a:t>
            </a:r>
            <a:r>
              <a:rPr lang="en-US" sz="2400" dirty="0" smtClean="0">
                <a:latin typeface="Calibri" pitchFamily="34" charset="0"/>
              </a:rPr>
              <a:t> media. </a:t>
            </a:r>
            <a:r>
              <a:rPr lang="en-US" sz="2400" dirty="0" err="1" smtClean="0">
                <a:latin typeface="Calibri" pitchFamily="34" charset="0"/>
              </a:rPr>
              <a:t>Sebagai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keluaran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adalah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kumpulan</a:t>
            </a:r>
            <a:r>
              <a:rPr lang="en-US" sz="2400" dirty="0" smtClean="0">
                <a:latin typeface="Calibri" pitchFamily="34" charset="0"/>
              </a:rPr>
              <a:t> fitur2 </a:t>
            </a:r>
            <a:r>
              <a:rPr lang="en-US" sz="2400" dirty="0" err="1" smtClean="0">
                <a:latin typeface="Calibri" pitchFamily="34" charset="0"/>
              </a:rPr>
              <a:t>tsb</a:t>
            </a:r>
            <a:r>
              <a:rPr lang="en-US" sz="2400" dirty="0" smtClean="0">
                <a:latin typeface="Calibri" pitchFamily="34" charset="0"/>
              </a:rPr>
              <a:t>. </a:t>
            </a:r>
          </a:p>
          <a:p>
            <a:pPr algn="just">
              <a:defRPr/>
            </a:pPr>
            <a:r>
              <a:rPr lang="en-US" sz="2400" dirty="0" err="1" smtClean="0">
                <a:latin typeface="Calibri" pitchFamily="34" charset="0"/>
              </a:rPr>
              <a:t>Contoh</a:t>
            </a:r>
            <a:r>
              <a:rPr lang="en-US" sz="2400" dirty="0" smtClean="0">
                <a:latin typeface="Calibri" pitchFamily="34" charset="0"/>
              </a:rPr>
              <a:t>:</a:t>
            </a:r>
          </a:p>
          <a:p>
            <a:pPr lvl="1" algn="just">
              <a:buFontTx/>
              <a:buChar char="-"/>
              <a:defRPr/>
            </a:pPr>
            <a:r>
              <a:rPr lang="en-US" sz="2400" dirty="0" err="1" smtClean="0">
                <a:latin typeface="Calibri" pitchFamily="34" charset="0"/>
                <a:ea typeface="+mn-ea"/>
              </a:rPr>
              <a:t>FindFeaturesinObj</a:t>
            </a:r>
            <a:r>
              <a:rPr lang="en-US" sz="2400" dirty="0" smtClean="0">
                <a:latin typeface="Calibri" pitchFamily="34" charset="0"/>
                <a:ea typeface="+mn-ea"/>
              </a:rPr>
              <a:t>(iml.gif):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Untuk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menemukan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semua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fitur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pada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citra</a:t>
            </a:r>
            <a:r>
              <a:rPr lang="en-US" sz="2400" dirty="0" smtClean="0">
                <a:latin typeface="Calibri" pitchFamily="34" charset="0"/>
                <a:ea typeface="+mn-ea"/>
              </a:rPr>
              <a:t> file iml.gif.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Sebagai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keluaran</a:t>
            </a:r>
            <a:r>
              <a:rPr lang="en-US" sz="2400" dirty="0" smtClean="0">
                <a:latin typeface="Calibri" pitchFamily="34" charset="0"/>
                <a:ea typeface="+mn-ea"/>
              </a:rPr>
              <a:t>,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objek</a:t>
            </a:r>
            <a:r>
              <a:rPr lang="en-US" sz="2400" dirty="0" smtClean="0">
                <a:latin typeface="Calibri" pitchFamily="34" charset="0"/>
                <a:ea typeface="+mn-ea"/>
              </a:rPr>
              <a:t> John &amp; Lisa.</a:t>
            </a:r>
          </a:p>
          <a:p>
            <a:pPr lvl="1" algn="just">
              <a:buFontTx/>
              <a:buChar char="-"/>
              <a:defRPr/>
            </a:pPr>
            <a:r>
              <a:rPr lang="en-US" sz="2400" dirty="0" err="1" smtClean="0">
                <a:latin typeface="Calibri" pitchFamily="34" charset="0"/>
                <a:ea typeface="+mn-ea"/>
              </a:rPr>
              <a:t>FindFeaturesinObj</a:t>
            </a:r>
            <a:r>
              <a:rPr lang="en-US" sz="2400" dirty="0" smtClean="0">
                <a:latin typeface="Calibri" pitchFamily="34" charset="0"/>
                <a:ea typeface="+mn-ea"/>
              </a:rPr>
              <a:t>(videol.mpg:[1,15]):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Untuk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menemukan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semua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fitur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dalam</a:t>
            </a:r>
            <a:r>
              <a:rPr lang="en-US" sz="2400" dirty="0" smtClean="0">
                <a:latin typeface="Calibri" pitchFamily="34" charset="0"/>
                <a:ea typeface="+mn-ea"/>
              </a:rPr>
              <a:t> 15 frame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pertama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pada</a:t>
            </a:r>
            <a:r>
              <a:rPr lang="en-US" sz="2400" dirty="0" smtClean="0">
                <a:latin typeface="Calibri" pitchFamily="34" charset="0"/>
                <a:ea typeface="+mn-ea"/>
              </a:rPr>
              <a:t> file video videol.mpg.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Sebagai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keluaran</a:t>
            </a:r>
            <a:r>
              <a:rPr lang="en-US" sz="2400" dirty="0" smtClean="0">
                <a:latin typeface="Calibri" pitchFamily="34" charset="0"/>
                <a:ea typeface="+mn-ea"/>
              </a:rPr>
              <a:t>,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objek</a:t>
            </a:r>
            <a:r>
              <a:rPr lang="en-US" sz="2400" dirty="0" smtClean="0">
                <a:latin typeface="Calibri" pitchFamily="34" charset="0"/>
                <a:ea typeface="+mn-ea"/>
              </a:rPr>
              <a:t> Mary &amp; John.</a:t>
            </a:r>
          </a:p>
          <a:p>
            <a:pPr algn="just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Query </a:t>
            </a:r>
            <a:r>
              <a:rPr lang="en-US" sz="3200" b="1" dirty="0" smtClean="0"/>
              <a:t>SMDS</a:t>
            </a:r>
            <a:r>
              <a:rPr lang="id-ID" sz="3200" b="1" dirty="0" smtClean="0"/>
              <a:t> </a:t>
            </a:r>
            <a:r>
              <a:rPr lang="en-US" sz="3200" b="1" dirty="0" smtClean="0"/>
              <a:t>(</a:t>
            </a:r>
            <a:r>
              <a:rPr lang="en-US" sz="3200" b="1" i="1" dirty="0" smtClean="0"/>
              <a:t>Uniform representation)</a:t>
            </a:r>
            <a:endParaRPr lang="en-US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000" dirty="0" err="1" smtClean="0">
                <a:latin typeface="Calibri" pitchFamily="34" charset="0"/>
              </a:rPr>
              <a:t>FindFeaturesandAttrinObj</a:t>
            </a:r>
            <a:r>
              <a:rPr lang="en-US" sz="3000" dirty="0" smtClean="0">
                <a:latin typeface="Calibri" pitchFamily="34" charset="0"/>
              </a:rPr>
              <a:t>(</a:t>
            </a:r>
            <a:r>
              <a:rPr lang="en-US" sz="3000" dirty="0" err="1" smtClean="0">
                <a:latin typeface="Calibri" pitchFamily="34" charset="0"/>
              </a:rPr>
              <a:t>Obj</a:t>
            </a:r>
            <a:r>
              <a:rPr lang="en-US" sz="3000" dirty="0" smtClean="0">
                <a:latin typeface="Calibri" pitchFamily="34" charset="0"/>
              </a:rPr>
              <a:t>): Query </a:t>
            </a:r>
            <a:r>
              <a:rPr lang="en-US" sz="3000" dirty="0" err="1" smtClean="0">
                <a:latin typeface="Calibri" pitchFamily="34" charset="0"/>
              </a:rPr>
              <a:t>ini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sama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seperti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sebelumnya</a:t>
            </a:r>
            <a:r>
              <a:rPr lang="en-US" sz="3000" dirty="0" smtClean="0">
                <a:latin typeface="Calibri" pitchFamily="34" charset="0"/>
              </a:rPr>
              <a:t>, </a:t>
            </a:r>
            <a:r>
              <a:rPr lang="en-US" sz="3000" dirty="0" err="1" smtClean="0">
                <a:latin typeface="Calibri" pitchFamily="34" charset="0"/>
              </a:rPr>
              <a:t>sebagai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keluaran</a:t>
            </a:r>
            <a:r>
              <a:rPr lang="en-US" sz="3000" dirty="0" smtClean="0">
                <a:latin typeface="Calibri" pitchFamily="34" charset="0"/>
              </a:rPr>
              <a:t>, </a:t>
            </a:r>
            <a:r>
              <a:rPr lang="en-US" sz="3000" dirty="0" err="1" smtClean="0">
                <a:latin typeface="Calibri" pitchFamily="34" charset="0"/>
              </a:rPr>
              <a:t>sebuah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relasi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dengan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skema</a:t>
            </a:r>
            <a:r>
              <a:rPr lang="en-US" sz="3000" dirty="0" smtClean="0">
                <a:latin typeface="Calibri" pitchFamily="34" charset="0"/>
              </a:rPr>
              <a:t> </a:t>
            </a:r>
          </a:p>
          <a:p>
            <a:pPr algn="just">
              <a:buFont typeface="Wingdings" pitchFamily="2" charset="2"/>
              <a:buNone/>
            </a:pPr>
            <a:r>
              <a:rPr lang="en-US" sz="3000" dirty="0" smtClean="0">
                <a:latin typeface="Calibri" pitchFamily="34" charset="0"/>
              </a:rPr>
              <a:t>			(</a:t>
            </a:r>
            <a:r>
              <a:rPr lang="en-US" sz="3000" dirty="0" err="1" smtClean="0">
                <a:latin typeface="Calibri" pitchFamily="34" charset="0"/>
              </a:rPr>
              <a:t>Feature,Attribute,Value</a:t>
            </a:r>
            <a:r>
              <a:rPr lang="en-US" sz="3000" dirty="0" smtClean="0">
                <a:latin typeface="Calibri" pitchFamily="34" charset="0"/>
              </a:rPr>
              <a:t>)</a:t>
            </a:r>
          </a:p>
          <a:p>
            <a:pPr algn="just">
              <a:buFont typeface="Wingdings" pitchFamily="2" charset="2"/>
              <a:buNone/>
            </a:pPr>
            <a:r>
              <a:rPr lang="en-US" sz="3000" dirty="0" smtClean="0">
                <a:latin typeface="Calibri" pitchFamily="34" charset="0"/>
              </a:rPr>
              <a:t>	</a:t>
            </a:r>
            <a:r>
              <a:rPr lang="en-US" sz="3000" dirty="0" err="1" smtClean="0">
                <a:latin typeface="Calibri" pitchFamily="34" charset="0"/>
              </a:rPr>
              <a:t>dimana</a:t>
            </a:r>
            <a:r>
              <a:rPr lang="en-US" sz="3000" dirty="0" smtClean="0">
                <a:latin typeface="Calibri" pitchFamily="34" charset="0"/>
              </a:rPr>
              <a:t> triple (</a:t>
            </a:r>
            <a:r>
              <a:rPr lang="en-US" sz="3000" dirty="0" err="1" smtClean="0">
                <a:latin typeface="Calibri" pitchFamily="34" charset="0"/>
              </a:rPr>
              <a:t>f,a,v</a:t>
            </a:r>
            <a:r>
              <a:rPr lang="en-US" sz="3000" dirty="0" smtClean="0">
                <a:latin typeface="Calibri" pitchFamily="34" charset="0"/>
              </a:rPr>
              <a:t>) </a:t>
            </a:r>
            <a:r>
              <a:rPr lang="en-US" sz="3000" dirty="0" err="1" smtClean="0">
                <a:latin typeface="Calibri" pitchFamily="34" charset="0"/>
              </a:rPr>
              <a:t>timbul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pada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relasi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keluaran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jika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dan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hanya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jika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fitur</a:t>
            </a:r>
            <a:r>
              <a:rPr lang="en-US" sz="3000" dirty="0" smtClean="0">
                <a:latin typeface="Calibri" pitchFamily="34" charset="0"/>
              </a:rPr>
              <a:t> f </a:t>
            </a:r>
            <a:r>
              <a:rPr lang="en-US" sz="3000" dirty="0" err="1" smtClean="0">
                <a:latin typeface="Calibri" pitchFamily="34" charset="0"/>
              </a:rPr>
              <a:t>terdapat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pada</a:t>
            </a:r>
            <a:r>
              <a:rPr lang="en-US" sz="3000" dirty="0" smtClean="0">
                <a:latin typeface="Calibri" pitchFamily="34" charset="0"/>
              </a:rPr>
              <a:t> query </a:t>
            </a:r>
            <a:r>
              <a:rPr lang="en-US" sz="3000" dirty="0" err="1" smtClean="0">
                <a:latin typeface="Calibri" pitchFamily="34" charset="0"/>
              </a:rPr>
              <a:t>FindFeaturesinObj</a:t>
            </a:r>
            <a:r>
              <a:rPr lang="en-US" sz="3000" dirty="0" smtClean="0">
                <a:latin typeface="Calibri" pitchFamily="34" charset="0"/>
              </a:rPr>
              <a:t>(</a:t>
            </a:r>
            <a:r>
              <a:rPr lang="en-US" sz="3000" dirty="0" err="1" smtClean="0">
                <a:latin typeface="Calibri" pitchFamily="34" charset="0"/>
              </a:rPr>
              <a:t>Obj</a:t>
            </a:r>
            <a:r>
              <a:rPr lang="en-US" sz="3000" dirty="0" smtClean="0">
                <a:latin typeface="Calibri" pitchFamily="34" charset="0"/>
              </a:rPr>
              <a:t>)&amp; </a:t>
            </a:r>
            <a:r>
              <a:rPr lang="en-US" sz="3000" dirty="0" err="1" smtClean="0">
                <a:latin typeface="Calibri" pitchFamily="34" charset="0"/>
              </a:rPr>
              <a:t>atribut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fitur</a:t>
            </a:r>
            <a:r>
              <a:rPr lang="en-US" sz="3000" dirty="0" smtClean="0">
                <a:latin typeface="Calibri" pitchFamily="34" charset="0"/>
              </a:rPr>
              <a:t> a </a:t>
            </a:r>
            <a:r>
              <a:rPr lang="en-US" sz="3000" dirty="0" err="1" smtClean="0">
                <a:latin typeface="Calibri" pitchFamily="34" charset="0"/>
              </a:rPr>
              <a:t>didefinisikan</a:t>
            </a:r>
            <a:r>
              <a:rPr lang="en-US" sz="3000" dirty="0" smtClean="0">
                <a:latin typeface="Calibri" pitchFamily="34" charset="0"/>
              </a:rPr>
              <a:t> &amp; </a:t>
            </a:r>
            <a:r>
              <a:rPr lang="en-US" sz="3000" dirty="0" err="1" smtClean="0">
                <a:latin typeface="Calibri" pitchFamily="34" charset="0"/>
              </a:rPr>
              <a:t>mempunyai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 err="1" smtClean="0">
                <a:latin typeface="Calibri" pitchFamily="34" charset="0"/>
              </a:rPr>
              <a:t>nilai</a:t>
            </a:r>
            <a:r>
              <a:rPr lang="en-US" sz="3000" dirty="0" smtClean="0">
                <a:latin typeface="Calibri" pitchFamily="34" charset="0"/>
              </a:rPr>
              <a:t> v.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Query </a:t>
            </a:r>
            <a:r>
              <a:rPr lang="en-US" sz="3600" b="1" dirty="0" smtClean="0"/>
              <a:t>SMDS</a:t>
            </a:r>
            <a:r>
              <a:rPr lang="id-ID" sz="3600" b="1" dirty="0" smtClean="0"/>
              <a:t> </a:t>
            </a:r>
            <a:r>
              <a:rPr lang="en-US" sz="3600" b="1" dirty="0" smtClean="0"/>
              <a:t>(</a:t>
            </a:r>
            <a:r>
              <a:rPr lang="en-US" sz="3600" b="1" i="1" dirty="0" smtClean="0"/>
              <a:t>Uniform representation)</a:t>
            </a:r>
            <a:endParaRPr 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latin typeface="Calibri" pitchFamily="34" charset="0"/>
              </a:rPr>
              <a:t>Contoh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entury" pitchFamily="18" charset="0"/>
              </a:rPr>
              <a:t>FindFeaturesandAttrinObj</a:t>
            </a:r>
            <a:r>
              <a:rPr lang="en-US" dirty="0" smtClean="0">
                <a:latin typeface="Century" pitchFamily="18" charset="0"/>
              </a:rPr>
              <a:t>(iml.gif) </a:t>
            </a:r>
            <a:r>
              <a:rPr lang="en-US" dirty="0" err="1" smtClean="0">
                <a:latin typeface="Calibri" pitchFamily="34" charset="0"/>
              </a:rPr>
              <a:t>memberikan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jawaban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berupa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tabel</a:t>
            </a:r>
            <a:endParaRPr lang="en-US" dirty="0" smtClean="0">
              <a:latin typeface="Calibri" pitchFamily="34" charset="0"/>
            </a:endParaRPr>
          </a:p>
          <a:p>
            <a:pPr algn="just"/>
            <a:endParaRPr lang="en-US" dirty="0" smtClean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484563"/>
            <a:ext cx="6513513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Query </a:t>
            </a:r>
            <a:r>
              <a:rPr lang="en-US" sz="3600" b="1" dirty="0" smtClean="0"/>
              <a:t>SMDS </a:t>
            </a:r>
            <a:r>
              <a:rPr lang="en-US" sz="3600" b="1" dirty="0" err="1" smtClean="0"/>
              <a:t>dengan</a:t>
            </a:r>
            <a:r>
              <a:rPr lang="id-ID" sz="3600" b="1" dirty="0" smtClean="0"/>
              <a:t> </a:t>
            </a:r>
            <a:r>
              <a:rPr lang="en-US" sz="3600" b="1" dirty="0" smtClean="0"/>
              <a:t>SMDS-SQL</a:t>
            </a:r>
            <a:endParaRPr lang="en-US" sz="3600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 smtClean="0">
                <a:latin typeface="Calibri" pitchFamily="34" charset="0"/>
              </a:rPr>
              <a:t>Sintaks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b="1" dirty="0" smtClean="0">
                <a:latin typeface="Calibri" pitchFamily="34" charset="0"/>
              </a:rPr>
              <a:t>SELECT </a:t>
            </a:r>
            <a:r>
              <a:rPr lang="en-US" sz="2800" b="1" dirty="0" err="1" smtClean="0">
                <a:latin typeface="Calibri" pitchFamily="34" charset="0"/>
              </a:rPr>
              <a:t>dapat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terdiri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atas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entitas</a:t>
            </a:r>
            <a:r>
              <a:rPr lang="en-US" sz="2800" b="1" dirty="0" smtClean="0">
                <a:latin typeface="Calibri" pitchFamily="34" charset="0"/>
              </a:rPr>
              <a:t> media. </a:t>
            </a:r>
            <a:r>
              <a:rPr lang="en-US" sz="2800" b="1" dirty="0" err="1" smtClean="0">
                <a:latin typeface="Calibri" pitchFamily="34" charset="0"/>
              </a:rPr>
              <a:t>Sebuah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entitas</a:t>
            </a:r>
            <a:r>
              <a:rPr lang="en-US" sz="2800" b="1" dirty="0" smtClean="0">
                <a:latin typeface="Calibri" pitchFamily="34" charset="0"/>
              </a:rPr>
              <a:t> media </a:t>
            </a:r>
            <a:r>
              <a:rPr lang="en-US" sz="2800" b="1" dirty="0" err="1" smtClean="0">
                <a:latin typeface="Calibri" pitchFamily="34" charset="0"/>
              </a:rPr>
              <a:t>didefinisikan</a:t>
            </a:r>
            <a:r>
              <a:rPr lang="en-US" sz="2800" b="1" dirty="0" smtClean="0">
                <a:latin typeface="Calibri" pitchFamily="34" charset="0"/>
              </a:rPr>
              <a:t>:</a:t>
            </a:r>
          </a:p>
          <a:p>
            <a:pPr lvl="1" algn="just">
              <a:buFontTx/>
              <a:buChar char="-"/>
            </a:pPr>
            <a:r>
              <a:rPr lang="en-US" sz="2200" dirty="0" err="1" smtClean="0">
                <a:latin typeface="Calibri" pitchFamily="34" charset="0"/>
              </a:rPr>
              <a:t>jika</a:t>
            </a:r>
            <a:r>
              <a:rPr lang="en-US" sz="2200" dirty="0" smtClean="0">
                <a:latin typeface="Calibri" pitchFamily="34" charset="0"/>
              </a:rPr>
              <a:t> m </a:t>
            </a:r>
            <a:r>
              <a:rPr lang="en-US" sz="2200" dirty="0" err="1" smtClean="0">
                <a:latin typeface="Calibri" pitchFamily="34" charset="0"/>
              </a:rPr>
              <a:t>adalah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objek</a:t>
            </a:r>
            <a:r>
              <a:rPr lang="en-US" sz="2200" dirty="0" smtClean="0">
                <a:latin typeface="Calibri" pitchFamily="34" charset="0"/>
              </a:rPr>
              <a:t> media </a:t>
            </a:r>
            <a:r>
              <a:rPr lang="en-US" sz="2200" dirty="0" err="1" smtClean="0">
                <a:latin typeface="Calibri" pitchFamily="34" charset="0"/>
              </a:rPr>
              <a:t>kontinu</a:t>
            </a:r>
            <a:r>
              <a:rPr lang="en-US" sz="2200" dirty="0" smtClean="0">
                <a:latin typeface="Calibri" pitchFamily="34" charset="0"/>
              </a:rPr>
              <a:t>, &amp; i, j integer, </a:t>
            </a:r>
            <a:r>
              <a:rPr lang="en-US" sz="2200" dirty="0" err="1" smtClean="0">
                <a:latin typeface="Calibri" pitchFamily="34" charset="0"/>
              </a:rPr>
              <a:t>maka</a:t>
            </a:r>
            <a:r>
              <a:rPr lang="en-US" sz="2200" dirty="0" smtClean="0">
                <a:latin typeface="Calibri" pitchFamily="34" charset="0"/>
              </a:rPr>
              <a:t> m:[i, j] </a:t>
            </a:r>
            <a:r>
              <a:rPr lang="en-US" sz="2200" dirty="0" err="1" smtClean="0">
                <a:latin typeface="Calibri" pitchFamily="34" charset="0"/>
              </a:rPr>
              <a:t>adalah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entitas</a:t>
            </a:r>
            <a:r>
              <a:rPr lang="en-US" sz="2200" dirty="0" smtClean="0">
                <a:latin typeface="Calibri" pitchFamily="34" charset="0"/>
              </a:rPr>
              <a:t> media </a:t>
            </a:r>
            <a:r>
              <a:rPr lang="en-US" sz="2200" dirty="0" err="1" smtClean="0">
                <a:latin typeface="Calibri" pitchFamily="34" charset="0"/>
              </a:rPr>
              <a:t>dinyatakan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entitas</a:t>
            </a:r>
            <a:r>
              <a:rPr lang="en-US" sz="2200" dirty="0" smtClean="0">
                <a:latin typeface="Calibri" pitchFamily="34" charset="0"/>
              </a:rPr>
              <a:t> media </a:t>
            </a:r>
            <a:r>
              <a:rPr lang="en-US" sz="2200" dirty="0" err="1" smtClean="0">
                <a:latin typeface="Calibri" pitchFamily="34" charset="0"/>
              </a:rPr>
              <a:t>dengan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sekumpulan</a:t>
            </a:r>
            <a:r>
              <a:rPr lang="en-US" sz="2200" dirty="0" smtClean="0">
                <a:latin typeface="Calibri" pitchFamily="34" charset="0"/>
              </a:rPr>
              <a:t> frame </a:t>
            </a:r>
            <a:r>
              <a:rPr lang="en-US" sz="2200" dirty="0" err="1" smtClean="0">
                <a:latin typeface="Calibri" pitchFamily="34" charset="0"/>
              </a:rPr>
              <a:t>dari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objek</a:t>
            </a:r>
            <a:r>
              <a:rPr lang="en-US" sz="2200" dirty="0" smtClean="0">
                <a:latin typeface="Calibri" pitchFamily="34" charset="0"/>
              </a:rPr>
              <a:t> media m yang </a:t>
            </a:r>
            <a:r>
              <a:rPr lang="en-US" sz="2200" dirty="0" err="1" smtClean="0">
                <a:latin typeface="Calibri" pitchFamily="34" charset="0"/>
              </a:rPr>
              <a:t>berada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antara</a:t>
            </a:r>
            <a:r>
              <a:rPr lang="en-US" sz="2200" dirty="0" smtClean="0">
                <a:latin typeface="Calibri" pitchFamily="34" charset="0"/>
              </a:rPr>
              <a:t>(</a:t>
            </a:r>
            <a:r>
              <a:rPr lang="en-US" sz="2200" dirty="0" err="1" smtClean="0">
                <a:latin typeface="Calibri" pitchFamily="34" charset="0"/>
              </a:rPr>
              <a:t>termasuk</a:t>
            </a:r>
            <a:r>
              <a:rPr lang="en-US" sz="2200" dirty="0" smtClean="0">
                <a:latin typeface="Calibri" pitchFamily="34" charset="0"/>
              </a:rPr>
              <a:t>) segment i, j.</a:t>
            </a:r>
          </a:p>
          <a:p>
            <a:pPr lvl="1" algn="just">
              <a:buFontTx/>
              <a:buChar char="-"/>
            </a:pPr>
            <a:r>
              <a:rPr lang="en-US" sz="2200" dirty="0" err="1" smtClean="0">
                <a:latin typeface="Calibri" pitchFamily="34" charset="0"/>
              </a:rPr>
              <a:t>jika</a:t>
            </a:r>
            <a:r>
              <a:rPr lang="en-US" sz="2200" dirty="0" smtClean="0">
                <a:latin typeface="Calibri" pitchFamily="34" charset="0"/>
              </a:rPr>
              <a:t> m </a:t>
            </a:r>
            <a:r>
              <a:rPr lang="en-US" sz="2200" dirty="0" err="1" smtClean="0">
                <a:latin typeface="Calibri" pitchFamily="34" charset="0"/>
              </a:rPr>
              <a:t>bukan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objek</a:t>
            </a:r>
            <a:r>
              <a:rPr lang="en-US" sz="2200" dirty="0" smtClean="0">
                <a:latin typeface="Calibri" pitchFamily="34" charset="0"/>
              </a:rPr>
              <a:t> media </a:t>
            </a:r>
            <a:r>
              <a:rPr lang="en-US" sz="2200" dirty="0" err="1" smtClean="0">
                <a:latin typeface="Calibri" pitchFamily="34" charset="0"/>
              </a:rPr>
              <a:t>kontinu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maka</a:t>
            </a:r>
            <a:r>
              <a:rPr lang="en-US" sz="2200" dirty="0" smtClean="0">
                <a:latin typeface="Calibri" pitchFamily="34" charset="0"/>
              </a:rPr>
              <a:t> m </a:t>
            </a:r>
            <a:r>
              <a:rPr lang="en-US" sz="2200" dirty="0" err="1" smtClean="0">
                <a:latin typeface="Calibri" pitchFamily="34" charset="0"/>
              </a:rPr>
              <a:t>adalah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entitas</a:t>
            </a:r>
            <a:r>
              <a:rPr lang="en-US" sz="2200" dirty="0" smtClean="0">
                <a:latin typeface="Calibri" pitchFamily="34" charset="0"/>
              </a:rPr>
              <a:t> media.</a:t>
            </a:r>
          </a:p>
          <a:p>
            <a:pPr lvl="1" algn="just">
              <a:buFontTx/>
              <a:buChar char="-"/>
            </a:pPr>
            <a:r>
              <a:rPr lang="en-US" sz="2200" dirty="0" err="1" smtClean="0">
                <a:latin typeface="Calibri" pitchFamily="34" charset="0"/>
              </a:rPr>
              <a:t>jika</a:t>
            </a:r>
            <a:r>
              <a:rPr lang="en-US" sz="2200" dirty="0" smtClean="0">
                <a:latin typeface="Calibri" pitchFamily="34" charset="0"/>
              </a:rPr>
              <a:t> m </a:t>
            </a:r>
            <a:r>
              <a:rPr lang="en-US" sz="2200" dirty="0" err="1" smtClean="0">
                <a:latin typeface="Calibri" pitchFamily="34" charset="0"/>
              </a:rPr>
              <a:t>adalah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entitas</a:t>
            </a:r>
            <a:r>
              <a:rPr lang="en-US" sz="2200" dirty="0" smtClean="0">
                <a:latin typeface="Calibri" pitchFamily="34" charset="0"/>
              </a:rPr>
              <a:t> media, &amp; a </a:t>
            </a:r>
            <a:r>
              <a:rPr lang="en-US" sz="2200" dirty="0" err="1" smtClean="0">
                <a:latin typeface="Calibri" pitchFamily="34" charset="0"/>
              </a:rPr>
              <a:t>adalah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atribut</a:t>
            </a:r>
            <a:r>
              <a:rPr lang="en-US" sz="2200" dirty="0" smtClean="0">
                <a:latin typeface="Calibri" pitchFamily="34" charset="0"/>
              </a:rPr>
              <a:t> m, </a:t>
            </a:r>
            <a:r>
              <a:rPr lang="en-US" sz="2200" dirty="0" err="1" smtClean="0">
                <a:latin typeface="Calibri" pitchFamily="34" charset="0"/>
              </a:rPr>
              <a:t>maka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m.a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merupakan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entitas</a:t>
            </a:r>
            <a:r>
              <a:rPr lang="en-US" sz="2200" dirty="0" smtClean="0">
                <a:latin typeface="Calibri" pitchFamily="34" charset="0"/>
              </a:rPr>
              <a:t> media.</a:t>
            </a:r>
          </a:p>
          <a:p>
            <a:pPr algn="just"/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/>
              <a:t>Query SMDS dengan</a:t>
            </a:r>
            <a:br>
              <a:rPr lang="en-US" sz="3200" b="1" smtClean="0"/>
            </a:br>
            <a:r>
              <a:rPr lang="en-US" sz="3200" b="1" smtClean="0"/>
              <a:t>SMDS-SQL</a:t>
            </a:r>
            <a:endParaRPr 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>
                <a:latin typeface="Calibri" pitchFamily="34" charset="0"/>
              </a:rPr>
              <a:t>Sintaks </a:t>
            </a:r>
            <a:r>
              <a:rPr lang="en-US" sz="3200" b="1" smtClean="0">
                <a:latin typeface="Calibri" pitchFamily="34" charset="0"/>
              </a:rPr>
              <a:t>FROM </a:t>
            </a:r>
            <a:r>
              <a:rPr lang="en-US" sz="3200" smtClean="0">
                <a:latin typeface="Calibri" pitchFamily="34" charset="0"/>
              </a:rPr>
              <a:t>terdiri atas masukan-masukan</a:t>
            </a:r>
          </a:p>
          <a:p>
            <a:pPr>
              <a:buFont typeface="Wingdings" pitchFamily="2" charset="2"/>
              <a:buNone/>
            </a:pPr>
            <a:r>
              <a:rPr lang="en-US" sz="3200" smtClean="0">
                <a:latin typeface="Calibri" pitchFamily="34" charset="0"/>
              </a:rPr>
              <a:t>		&lt;media&gt; &lt;source&gt; &lt;M&gt;</a:t>
            </a:r>
          </a:p>
          <a:p>
            <a:pPr>
              <a:buFont typeface="Wingdings" pitchFamily="2" charset="2"/>
              <a:buNone/>
            </a:pPr>
            <a:r>
              <a:rPr lang="en-US" sz="3200" smtClean="0">
                <a:latin typeface="Calibri" pitchFamily="34" charset="0"/>
              </a:rPr>
              <a:t>	dimana hanya objek media yang dihubungkan dengan tipe media &amp; sumber data yang akan diproses, &amp; M adalah variabel objek media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Query SMDS </a:t>
            </a:r>
            <a:r>
              <a:rPr lang="en-US" sz="3200" b="1" dirty="0" err="1" smtClean="0"/>
              <a:t>dengan</a:t>
            </a:r>
            <a:r>
              <a:rPr lang="id-ID" sz="3200" b="1" dirty="0" smtClean="0"/>
              <a:t> </a:t>
            </a:r>
            <a:r>
              <a:rPr lang="en-US" sz="3200" b="1" dirty="0" smtClean="0"/>
              <a:t>SMDS-SQL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3200" dirty="0" err="1" smtClean="0">
                <a:latin typeface="Calibri" pitchFamily="34" charset="0"/>
              </a:rPr>
              <a:t>Sintaks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b="1" dirty="0" smtClean="0">
                <a:latin typeface="Calibri" pitchFamily="34" charset="0"/>
              </a:rPr>
              <a:t>WHERE </a:t>
            </a:r>
            <a:r>
              <a:rPr lang="en-US" sz="3200" dirty="0" err="1" smtClean="0">
                <a:latin typeface="Calibri" pitchFamily="34" charset="0"/>
              </a:rPr>
              <a:t>dengan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bentuk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ekspresi</a:t>
            </a:r>
            <a:endParaRPr lang="en-US" sz="32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None/>
              <a:defRPr/>
            </a:pPr>
            <a:r>
              <a:rPr lang="en-US" sz="3200" dirty="0" smtClean="0">
                <a:latin typeface="Calibri" pitchFamily="34" charset="0"/>
              </a:rPr>
              <a:t>  		term IN func_ca11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en-US" sz="3200" dirty="0" smtClean="0">
                <a:latin typeface="Calibri" pitchFamily="34" charset="0"/>
              </a:rPr>
              <a:t>	</a:t>
            </a:r>
            <a:r>
              <a:rPr lang="en-US" sz="3200" dirty="0" err="1" smtClean="0">
                <a:latin typeface="Calibri" pitchFamily="34" charset="0"/>
              </a:rPr>
              <a:t>dimana</a:t>
            </a:r>
            <a:endParaRPr lang="en-US" sz="3200" dirty="0" smtClean="0">
              <a:latin typeface="Calibri" pitchFamily="34" charset="0"/>
            </a:endParaRPr>
          </a:p>
          <a:p>
            <a:pPr lvl="1" algn="just">
              <a:buFontTx/>
              <a:buChar char="-"/>
              <a:defRPr/>
            </a:pPr>
            <a:r>
              <a:rPr lang="en-US" sz="2800" dirty="0" smtClean="0">
                <a:latin typeface="Calibri" pitchFamily="34" charset="0"/>
                <a:ea typeface="+mn-ea"/>
              </a:rPr>
              <a:t>term: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variabel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atau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objek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dengan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tipe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keluaran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func_call</a:t>
            </a:r>
            <a:r>
              <a:rPr lang="en-US" sz="2800" dirty="0" smtClean="0">
                <a:latin typeface="Calibri" pitchFamily="34" charset="0"/>
                <a:ea typeface="+mn-ea"/>
              </a:rPr>
              <a:t>&amp;</a:t>
            </a:r>
          </a:p>
          <a:p>
            <a:pPr lvl="1" algn="just">
              <a:buFontTx/>
              <a:buChar char="-"/>
              <a:defRPr/>
            </a:pPr>
            <a:r>
              <a:rPr lang="en-US" sz="2800" dirty="0" err="1" smtClean="0">
                <a:latin typeface="Calibri" pitchFamily="34" charset="0"/>
                <a:ea typeface="+mn-ea"/>
              </a:rPr>
              <a:t>func_call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merupakan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salah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satu</a:t>
            </a:r>
            <a:r>
              <a:rPr lang="en-US" sz="2800" dirty="0" smtClean="0">
                <a:latin typeface="Calibri" pitchFamily="34" charset="0"/>
                <a:ea typeface="+mn-ea"/>
              </a:rPr>
              <a:t> 5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fungsi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di</a:t>
            </a:r>
            <a:r>
              <a:rPr lang="en-US" sz="2800" dirty="0" smtClean="0">
                <a:latin typeface="Calibri" pitchFamily="34" charset="0"/>
                <a:ea typeface="+mn-ea"/>
              </a:rPr>
              <a:t> </a:t>
            </a:r>
            <a:r>
              <a:rPr lang="en-US" sz="2800" dirty="0" err="1" smtClean="0">
                <a:latin typeface="Calibri" pitchFamily="34" charset="0"/>
                <a:ea typeface="+mn-ea"/>
              </a:rPr>
              <a:t>atas</a:t>
            </a:r>
            <a:endParaRPr lang="en-US" sz="2800" dirty="0" smtClean="0">
              <a:latin typeface="Calibri" pitchFamily="34" charset="0"/>
              <a:ea typeface="+mn-ea"/>
            </a:endParaRPr>
          </a:p>
          <a:p>
            <a:pPr algn="just"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Pernyataan</a:t>
            </a:r>
            <a:r>
              <a:rPr lang="en-US" sz="4000" dirty="0" smtClean="0"/>
              <a:t> </a:t>
            </a:r>
            <a:r>
              <a:rPr lang="en-US" sz="4000" dirty="0" smtClean="0"/>
              <a:t>SMDS-SQL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 smtClean="0">
                <a:latin typeface="Calibri" pitchFamily="34" charset="0"/>
              </a:rPr>
              <a:t>Temukan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semua</a:t>
            </a:r>
            <a:r>
              <a:rPr lang="en-US" sz="2400" dirty="0" smtClean="0">
                <a:latin typeface="Calibri" pitchFamily="34" charset="0"/>
              </a:rPr>
              <a:t>  </a:t>
            </a:r>
            <a:r>
              <a:rPr lang="en-US" sz="2400" dirty="0" err="1" smtClean="0">
                <a:latin typeface="Calibri" pitchFamily="34" charset="0"/>
              </a:rPr>
              <a:t>objek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citra</a:t>
            </a:r>
            <a:r>
              <a:rPr lang="en-US" sz="2400" dirty="0" smtClean="0">
                <a:latin typeface="Calibri" pitchFamily="34" charset="0"/>
              </a:rPr>
              <a:t>/video yang </a:t>
            </a:r>
            <a:r>
              <a:rPr lang="en-US" sz="2400" dirty="0" err="1" smtClean="0">
                <a:latin typeface="Calibri" pitchFamily="34" charset="0"/>
              </a:rPr>
              <a:t>terdapat</a:t>
            </a:r>
            <a:r>
              <a:rPr lang="en-US" sz="2400" dirty="0" smtClean="0">
                <a:latin typeface="Calibri" pitchFamily="34" charset="0"/>
              </a:rPr>
              <a:t> Jane Shady </a:t>
            </a:r>
            <a:r>
              <a:rPr lang="en-US" sz="2400" dirty="0" err="1" smtClean="0">
                <a:latin typeface="Calibri" pitchFamily="34" charset="0"/>
              </a:rPr>
              <a:t>dan</a:t>
            </a:r>
            <a:r>
              <a:rPr lang="en-US" sz="2400" dirty="0" smtClean="0">
                <a:latin typeface="Calibri" pitchFamily="34" charset="0"/>
              </a:rPr>
              <a:t> Big Spender. </a:t>
            </a:r>
            <a:r>
              <a:rPr lang="en-US" sz="2400" dirty="0" err="1" smtClean="0">
                <a:latin typeface="Calibri" pitchFamily="34" charset="0"/>
              </a:rPr>
              <a:t>Ekspresi</a:t>
            </a:r>
            <a:r>
              <a:rPr lang="en-US" sz="2400" dirty="0" smtClean="0">
                <a:latin typeface="Calibri" pitchFamily="34" charset="0"/>
              </a:rPr>
              <a:t> query </a:t>
            </a:r>
            <a:r>
              <a:rPr lang="en-US" sz="2400" dirty="0" err="1" smtClean="0">
                <a:latin typeface="Calibri" pitchFamily="34" charset="0"/>
              </a:rPr>
              <a:t>dengan</a:t>
            </a:r>
            <a:r>
              <a:rPr lang="en-US" sz="2400" dirty="0" smtClean="0">
                <a:latin typeface="Calibri" pitchFamily="34" charset="0"/>
              </a:rPr>
              <a:t> SMDS-SQL:</a:t>
            </a:r>
          </a:p>
          <a:p>
            <a:pPr algn="just"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</a:rPr>
              <a:t>	SELECT M</a:t>
            </a:r>
          </a:p>
          <a:p>
            <a:pPr algn="just"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</a:rPr>
              <a:t>	FROM </a:t>
            </a:r>
            <a:r>
              <a:rPr lang="en-US" sz="2400" dirty="0" err="1" smtClean="0">
                <a:latin typeface="Calibri" pitchFamily="34" charset="0"/>
              </a:rPr>
              <a:t>smds</a:t>
            </a:r>
            <a:r>
              <a:rPr lang="en-US" sz="2400" dirty="0" smtClean="0">
                <a:latin typeface="Calibri" pitchFamily="34" charset="0"/>
              </a:rPr>
              <a:t> source1 M</a:t>
            </a:r>
          </a:p>
          <a:p>
            <a:pPr algn="just"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</a:rPr>
              <a:t>	WHERE (</a:t>
            </a:r>
            <a:r>
              <a:rPr lang="en-US" sz="2400" dirty="0" err="1" smtClean="0">
                <a:latin typeface="Calibri" pitchFamily="34" charset="0"/>
              </a:rPr>
              <a:t>FindType</a:t>
            </a:r>
            <a:r>
              <a:rPr lang="en-US" sz="2400" dirty="0" smtClean="0">
                <a:latin typeface="Calibri" pitchFamily="34" charset="0"/>
              </a:rPr>
              <a:t>(M) = Video OR </a:t>
            </a:r>
            <a:r>
              <a:rPr lang="en-US" sz="2400" dirty="0" err="1" smtClean="0">
                <a:latin typeface="Calibri" pitchFamily="34" charset="0"/>
              </a:rPr>
              <a:t>FindType</a:t>
            </a:r>
            <a:r>
              <a:rPr lang="en-US" sz="2400" dirty="0" smtClean="0">
                <a:latin typeface="Calibri" pitchFamily="34" charset="0"/>
              </a:rPr>
              <a:t>(M) =Image)</a:t>
            </a:r>
          </a:p>
          <a:p>
            <a:pPr algn="just"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</a:rPr>
              <a:t>		AND </a:t>
            </a:r>
          </a:p>
          <a:p>
            <a:pPr algn="just"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</a:rPr>
              <a:t>	M IN </a:t>
            </a:r>
            <a:r>
              <a:rPr lang="en-US" sz="2400" dirty="0" err="1" smtClean="0">
                <a:latin typeface="Calibri" pitchFamily="34" charset="0"/>
              </a:rPr>
              <a:t>FindObjWithFeature</a:t>
            </a:r>
            <a:r>
              <a:rPr lang="en-US" sz="2400" dirty="0" smtClean="0">
                <a:latin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</a:rPr>
              <a:t>BigSpender</a:t>
            </a:r>
            <a:r>
              <a:rPr lang="en-US" sz="2400" dirty="0" smtClean="0">
                <a:latin typeface="Calibri" pitchFamily="34" charset="0"/>
              </a:rPr>
              <a:t>)</a:t>
            </a:r>
          </a:p>
          <a:p>
            <a:pPr algn="just"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</a:rPr>
              <a:t>		AND</a:t>
            </a:r>
          </a:p>
          <a:p>
            <a:pPr algn="just"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</a:rPr>
              <a:t>	M IN </a:t>
            </a:r>
            <a:r>
              <a:rPr lang="en-US" sz="2400" dirty="0" err="1" smtClean="0">
                <a:latin typeface="Calibri" pitchFamily="34" charset="0"/>
              </a:rPr>
              <a:t>FindObjWithFeature</a:t>
            </a:r>
            <a:r>
              <a:rPr lang="en-US" sz="2400" dirty="0" smtClean="0">
                <a:latin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</a:rPr>
              <a:t>JaneShady</a:t>
            </a:r>
            <a:r>
              <a:rPr lang="en-US" sz="2400" dirty="0" smtClean="0">
                <a:latin typeface="Calibri" pitchFamily="34" charset="0"/>
              </a:rPr>
              <a:t>).</a:t>
            </a:r>
          </a:p>
          <a:p>
            <a:pPr algn="just">
              <a:buFont typeface="Wingdings" pitchFamily="2" charset="2"/>
              <a:buNone/>
            </a:pPr>
            <a:endParaRPr lang="en-US" sz="24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MULTIMEDIA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800" dirty="0" smtClean="0">
                <a:latin typeface="Calibri" pitchFamily="34" charset="0"/>
              </a:rPr>
              <a:t>Data multimedia </a:t>
            </a:r>
            <a:r>
              <a:rPr lang="en-US" sz="2800" dirty="0" err="1" smtClean="0">
                <a:latin typeface="Calibri" pitchFamily="34" charset="0"/>
              </a:rPr>
              <a:t>terdiri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atas</a:t>
            </a:r>
            <a:endParaRPr lang="en-US" sz="2800" dirty="0" smtClean="0">
              <a:latin typeface="Calibri" pitchFamily="34" charset="0"/>
            </a:endParaRPr>
          </a:p>
          <a:p>
            <a:pPr lvl="1" algn="just">
              <a:buFontTx/>
              <a:buChar char="-"/>
              <a:defRPr/>
            </a:pPr>
            <a:r>
              <a:rPr lang="en-US" sz="2400" dirty="0" smtClean="0">
                <a:latin typeface="Calibri" pitchFamily="34" charset="0"/>
                <a:ea typeface="+mn-ea"/>
              </a:rPr>
              <a:t>Citra</a:t>
            </a:r>
          </a:p>
          <a:p>
            <a:pPr lvl="1" algn="just">
              <a:buFontTx/>
              <a:buChar char="-"/>
              <a:defRPr/>
            </a:pPr>
            <a:r>
              <a:rPr lang="en-US" sz="2400" dirty="0" smtClean="0">
                <a:latin typeface="Calibri" pitchFamily="34" charset="0"/>
                <a:ea typeface="+mn-ea"/>
              </a:rPr>
              <a:t>Audio</a:t>
            </a:r>
          </a:p>
          <a:p>
            <a:pPr lvl="1" algn="just">
              <a:buFontTx/>
              <a:buChar char="-"/>
              <a:defRPr/>
            </a:pPr>
            <a:r>
              <a:rPr lang="en-US" sz="2400" dirty="0" smtClean="0">
                <a:latin typeface="Calibri" pitchFamily="34" charset="0"/>
                <a:ea typeface="+mn-ea"/>
              </a:rPr>
              <a:t>Video</a:t>
            </a:r>
          </a:p>
          <a:p>
            <a:pPr algn="just">
              <a:defRPr/>
            </a:pPr>
            <a:r>
              <a:rPr lang="en-US" sz="2800" dirty="0" err="1" smtClean="0">
                <a:latin typeface="Calibri" pitchFamily="34" charset="0"/>
              </a:rPr>
              <a:t>Setiap</a:t>
            </a:r>
            <a:r>
              <a:rPr lang="en-US" sz="2800" dirty="0" smtClean="0">
                <a:latin typeface="Calibri" pitchFamily="34" charset="0"/>
              </a:rPr>
              <a:t> data multimedia </a:t>
            </a:r>
            <a:r>
              <a:rPr lang="en-US" sz="2800" dirty="0" err="1" smtClean="0">
                <a:latin typeface="Calibri" pitchFamily="34" charset="0"/>
              </a:rPr>
              <a:t>mempunyai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atribut</a:t>
            </a:r>
            <a:r>
              <a:rPr lang="en-US" sz="2800" dirty="0" smtClean="0">
                <a:latin typeface="Calibri" pitchFamily="34" charset="0"/>
              </a:rPr>
              <a:t> yang </a:t>
            </a:r>
            <a:r>
              <a:rPr lang="en-US" sz="2800" dirty="0" err="1" smtClean="0">
                <a:latin typeface="Calibri" pitchFamily="34" charset="0"/>
              </a:rPr>
              <a:t>menggambarkan</a:t>
            </a:r>
            <a:r>
              <a:rPr lang="en-US" sz="2800" dirty="0" smtClean="0">
                <a:latin typeface="Calibri" pitchFamily="34" charset="0"/>
              </a:rPr>
              <a:t>:</a:t>
            </a:r>
          </a:p>
          <a:p>
            <a:pPr lvl="1" algn="just">
              <a:buFontTx/>
              <a:buChar char="-"/>
              <a:defRPr/>
            </a:pPr>
            <a:r>
              <a:rPr lang="en-US" sz="2400" dirty="0" err="1" smtClean="0">
                <a:latin typeface="Calibri" pitchFamily="34" charset="0"/>
                <a:ea typeface="+mn-ea"/>
              </a:rPr>
              <a:t>Kapan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dibuat</a:t>
            </a:r>
            <a:endParaRPr lang="en-US" sz="2400" dirty="0" smtClean="0">
              <a:latin typeface="Calibri" pitchFamily="34" charset="0"/>
              <a:ea typeface="+mn-ea"/>
            </a:endParaRPr>
          </a:p>
          <a:p>
            <a:pPr lvl="1" algn="just">
              <a:buFontTx/>
              <a:buChar char="-"/>
              <a:defRPr/>
            </a:pPr>
            <a:r>
              <a:rPr lang="en-US" sz="2400" dirty="0" err="1" smtClean="0">
                <a:latin typeface="Calibri" pitchFamily="34" charset="0"/>
                <a:ea typeface="+mn-ea"/>
              </a:rPr>
              <a:t>Siapa</a:t>
            </a:r>
            <a:r>
              <a:rPr lang="en-US" sz="2400" dirty="0" smtClean="0">
                <a:latin typeface="Calibri" pitchFamily="34" charset="0"/>
                <a:ea typeface="+mn-ea"/>
              </a:rPr>
              <a:t> yang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membuat</a:t>
            </a:r>
            <a:endParaRPr lang="en-US" sz="2400" dirty="0" smtClean="0">
              <a:latin typeface="Calibri" pitchFamily="34" charset="0"/>
              <a:ea typeface="+mn-ea"/>
            </a:endParaRPr>
          </a:p>
          <a:p>
            <a:pPr lvl="1" algn="just">
              <a:buFontTx/>
              <a:buChar char="-"/>
              <a:defRPr/>
            </a:pPr>
            <a:r>
              <a:rPr lang="en-US" sz="2400" dirty="0" err="1" smtClean="0">
                <a:latin typeface="Calibri" pitchFamily="34" charset="0"/>
                <a:ea typeface="+mn-ea"/>
              </a:rPr>
              <a:t>Kategori</a:t>
            </a:r>
            <a:r>
              <a:rPr lang="en-US" sz="2400" dirty="0" smtClean="0">
                <a:latin typeface="Calibri" pitchFamily="34" charset="0"/>
                <a:ea typeface="+mn-ea"/>
              </a:rPr>
              <a:t> data/</a:t>
            </a:r>
            <a:r>
              <a:rPr lang="en-US" sz="2400" dirty="0" err="1" smtClean="0">
                <a:latin typeface="Calibri" pitchFamily="34" charset="0"/>
                <a:ea typeface="+mn-ea"/>
              </a:rPr>
              <a:t>objek</a:t>
            </a:r>
            <a:endParaRPr lang="en-US" sz="2400" dirty="0" smtClean="0">
              <a:latin typeface="Calibri" pitchFamily="34" charset="0"/>
              <a:ea typeface="+mn-ea"/>
            </a:endParaRPr>
          </a:p>
          <a:p>
            <a:pPr algn="just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4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Pernyataan SMDS-SQL</a:t>
            </a:r>
            <a:endParaRPr 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747713" y="1801813"/>
            <a:ext cx="7696200" cy="4038600"/>
          </a:xfrm>
        </p:spPr>
        <p:txBody>
          <a:bodyPr>
            <a:normAutofit lnSpcReduction="10000"/>
          </a:bodyPr>
          <a:lstStyle/>
          <a:p>
            <a:r>
              <a:rPr lang="en-US" sz="2800" smtClean="0">
                <a:latin typeface="Calibri" pitchFamily="34" charset="0"/>
              </a:rPr>
              <a:t>Temukan semua objek citra/video dimana terdapat Big Spender mengenakan pakaian ungu. Ekspresi query SMDS-SQL :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Calibri" pitchFamily="34" charset="0"/>
              </a:rPr>
              <a:t>	</a:t>
            </a:r>
            <a:r>
              <a:rPr lang="en-US" sz="2600" smtClean="0">
                <a:latin typeface="Calibri" pitchFamily="34" charset="0"/>
              </a:rPr>
              <a:t>SELECT M</a:t>
            </a:r>
          </a:p>
          <a:p>
            <a:pPr>
              <a:buFont typeface="Wingdings" pitchFamily="2" charset="2"/>
              <a:buNone/>
            </a:pPr>
            <a:r>
              <a:rPr lang="en-US" sz="2600" smtClean="0">
                <a:latin typeface="Calibri" pitchFamily="34" charset="0"/>
              </a:rPr>
              <a:t>	FROM smds sourcel M</a:t>
            </a:r>
          </a:p>
          <a:p>
            <a:pPr>
              <a:buFont typeface="Wingdings" pitchFamily="2" charset="2"/>
              <a:buNone/>
            </a:pPr>
            <a:r>
              <a:rPr lang="en-US" sz="2600" smtClean="0">
                <a:latin typeface="Calibri" pitchFamily="34" charset="0"/>
              </a:rPr>
              <a:t>	WHERE (FindType(M) = Video OR FindType(M) = Image)</a:t>
            </a:r>
          </a:p>
          <a:p>
            <a:pPr>
              <a:buFont typeface="Wingdings" pitchFamily="2" charset="2"/>
              <a:buNone/>
            </a:pPr>
            <a:r>
              <a:rPr lang="en-US" sz="2600" smtClean="0">
                <a:latin typeface="Calibri" pitchFamily="34" charset="0"/>
              </a:rPr>
              <a:t>	AND M IN FindObjWithFeatureandAttr(BigSpender, suit, purple)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Pernyataan</a:t>
            </a:r>
            <a:r>
              <a:rPr lang="en-US" sz="3600" dirty="0" smtClean="0"/>
              <a:t> SMDS-SQL</a:t>
            </a:r>
            <a:endParaRPr lang="en-US" sz="4800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 smtClean="0">
                <a:latin typeface="Calibri" pitchFamily="34" charset="0"/>
              </a:rPr>
              <a:t>Temukan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semua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citra</a:t>
            </a:r>
            <a:r>
              <a:rPr lang="en-US" sz="2800" dirty="0" smtClean="0">
                <a:latin typeface="Calibri" pitchFamily="34" charset="0"/>
              </a:rPr>
              <a:t> yang </a:t>
            </a:r>
            <a:r>
              <a:rPr lang="en-US" sz="2800" dirty="0" err="1" smtClean="0">
                <a:latin typeface="Calibri" pitchFamily="34" charset="0"/>
              </a:rPr>
              <a:t>terdapat</a:t>
            </a:r>
            <a:r>
              <a:rPr lang="en-US" sz="2800" dirty="0" smtClean="0">
                <a:latin typeface="Calibri" pitchFamily="34" charset="0"/>
              </a:rPr>
              <a:t> Jane Shady &amp; orang yang </a:t>
            </a:r>
            <a:r>
              <a:rPr lang="en-US" sz="2800" dirty="0" err="1" smtClean="0">
                <a:latin typeface="Calibri" pitchFamily="34" charset="0"/>
              </a:rPr>
              <a:t>tampak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pada</a:t>
            </a:r>
            <a:r>
              <a:rPr lang="en-US" sz="2800" dirty="0" smtClean="0">
                <a:latin typeface="Calibri" pitchFamily="34" charset="0"/>
              </a:rPr>
              <a:t> video </a:t>
            </a:r>
            <a:r>
              <a:rPr lang="en-US" sz="2800" dirty="0" err="1" smtClean="0">
                <a:latin typeface="Calibri" pitchFamily="34" charset="0"/>
              </a:rPr>
              <a:t>bersama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dengan</a:t>
            </a:r>
            <a:r>
              <a:rPr lang="en-US" sz="2800" dirty="0" smtClean="0">
                <a:latin typeface="Calibri" pitchFamily="34" charset="0"/>
              </a:rPr>
              <a:t> Big Spender. Query </a:t>
            </a:r>
            <a:r>
              <a:rPr lang="en-US" sz="2800" dirty="0" err="1" smtClean="0">
                <a:latin typeface="Calibri" pitchFamily="34" charset="0"/>
              </a:rPr>
              <a:t>ini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melibatkan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operasi</a:t>
            </a:r>
            <a:r>
              <a:rPr lang="en-US" sz="2800" dirty="0" smtClean="0">
                <a:latin typeface="Calibri" pitchFamily="34" charset="0"/>
              </a:rPr>
              <a:t> ‘join’ </a:t>
            </a:r>
            <a:r>
              <a:rPr lang="en-US" sz="2800" dirty="0" err="1" smtClean="0">
                <a:latin typeface="Calibri" pitchFamily="34" charset="0"/>
              </a:rPr>
              <a:t>dari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beberapa</a:t>
            </a:r>
            <a:r>
              <a:rPr lang="en-US" sz="2800" dirty="0" smtClean="0">
                <a:latin typeface="Calibri" pitchFamily="34" charset="0"/>
              </a:rPr>
              <a:t> domain data </a:t>
            </a:r>
            <a:r>
              <a:rPr lang="en-US" sz="2800" dirty="0" err="1" smtClean="0">
                <a:latin typeface="Calibri" pitchFamily="34" charset="0"/>
              </a:rPr>
              <a:t>berbeda</a:t>
            </a:r>
            <a:r>
              <a:rPr lang="en-US" sz="2800" dirty="0" smtClean="0">
                <a:latin typeface="Calibri" pitchFamily="34" charset="0"/>
              </a:rPr>
              <a:t>. </a:t>
            </a:r>
            <a:r>
              <a:rPr lang="en-US" sz="2800" dirty="0" err="1" smtClean="0">
                <a:latin typeface="Calibri" pitchFamily="34" charset="0"/>
              </a:rPr>
              <a:t>Dalam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hal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ini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digunakan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variabel</a:t>
            </a:r>
            <a:r>
              <a:rPr lang="en-US" sz="2800" dirty="0" smtClean="0">
                <a:latin typeface="Calibri" pitchFamily="34" charset="0"/>
              </a:rPr>
              <a:t> "Person", </a:t>
            </a:r>
            <a:r>
              <a:rPr lang="en-US" sz="2800" dirty="0" err="1" smtClean="0">
                <a:latin typeface="Calibri" pitchFamily="34" charset="0"/>
              </a:rPr>
              <a:t>untuk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menyatakan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seseorang</a:t>
            </a:r>
            <a:r>
              <a:rPr lang="en-US" sz="2800" dirty="0" smtClean="0">
                <a:latin typeface="Calibri" pitchFamily="34" charset="0"/>
              </a:rPr>
              <a:t> yang </a:t>
            </a:r>
            <a:r>
              <a:rPr lang="en-US" sz="2800" dirty="0" err="1" smtClean="0">
                <a:latin typeface="Calibri" pitchFamily="34" charset="0"/>
              </a:rPr>
              <a:t>tidak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dikenal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dimana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identitasnya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dapat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didefinisikan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0" y="1365869"/>
            <a:ext cx="7447271" cy="48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120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167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Isu</a:t>
            </a:r>
            <a:r>
              <a:rPr lang="en-US" sz="4000" dirty="0" smtClean="0"/>
              <a:t>: Basis Data Multimedia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27" y="1485047"/>
            <a:ext cx="8056562" cy="4746625"/>
          </a:xfrm>
        </p:spPr>
        <p:txBody>
          <a:bodyPr/>
          <a:lstStyle/>
          <a:p>
            <a:pPr algn="just">
              <a:defRPr/>
            </a:pPr>
            <a:r>
              <a:rPr lang="en-US" sz="2800" dirty="0" smtClean="0">
                <a:latin typeface="Calibri" pitchFamily="34" charset="0"/>
              </a:rPr>
              <a:t>Basis data multimedia </a:t>
            </a:r>
            <a:r>
              <a:rPr lang="en-US" sz="2800" dirty="0" err="1" smtClean="0">
                <a:latin typeface="Calibri" pitchFamily="34" charset="0"/>
              </a:rPr>
              <a:t>harus</a:t>
            </a:r>
            <a:r>
              <a:rPr lang="id-ID" sz="2800" dirty="0" smtClean="0">
                <a:latin typeface="Calibri" pitchFamily="34" charset="0"/>
              </a:rPr>
              <a:t>:</a:t>
            </a:r>
            <a:endParaRPr lang="en-US" sz="2800" dirty="0" smtClean="0">
              <a:latin typeface="Calibri" pitchFamily="34" charset="0"/>
            </a:endParaRPr>
          </a:p>
          <a:p>
            <a:pPr marL="285750" lvl="1" algn="just">
              <a:buFontTx/>
              <a:buChar char="-"/>
              <a:defRPr/>
            </a:pPr>
            <a:r>
              <a:rPr lang="en-US" sz="2400" dirty="0" err="1" smtClean="0">
                <a:latin typeface="Calibri" pitchFamily="34" charset="0"/>
                <a:ea typeface="+mn-ea"/>
              </a:rPr>
              <a:t>Mendukung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penyimpanan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objek</a:t>
            </a:r>
            <a:r>
              <a:rPr lang="en-US" sz="2400" dirty="0" smtClean="0">
                <a:latin typeface="Calibri" pitchFamily="34" charset="0"/>
                <a:ea typeface="+mn-ea"/>
              </a:rPr>
              <a:t> yang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besar</a:t>
            </a:r>
            <a:r>
              <a:rPr lang="en-US" sz="2400" dirty="0" smtClean="0">
                <a:latin typeface="Calibri" pitchFamily="34" charset="0"/>
                <a:ea typeface="+mn-ea"/>
              </a:rPr>
              <a:t> (gigabyte),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terutama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untuk</a:t>
            </a:r>
            <a:r>
              <a:rPr lang="en-US" sz="2400" dirty="0" smtClean="0">
                <a:latin typeface="Calibri" pitchFamily="34" charset="0"/>
                <a:ea typeface="+mn-ea"/>
              </a:rPr>
              <a:t> video,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alternatif</a:t>
            </a:r>
            <a:r>
              <a:rPr lang="en-US" sz="2400" dirty="0" smtClean="0">
                <a:latin typeface="Calibri" pitchFamily="34" charset="0"/>
                <a:ea typeface="+mn-ea"/>
              </a:rPr>
              <a:t> lain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objek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disimpan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di</a:t>
            </a:r>
            <a:r>
              <a:rPr lang="en-US" sz="2400" dirty="0" smtClean="0">
                <a:latin typeface="Calibri" pitchFamily="34" charset="0"/>
                <a:ea typeface="+mn-ea"/>
              </a:rPr>
              <a:t> file (</a:t>
            </a:r>
            <a:r>
              <a:rPr lang="en-US" sz="2400" dirty="0" err="1" smtClean="0">
                <a:latin typeface="Calibri" pitchFamily="34" charset="0"/>
                <a:ea typeface="+mn-ea"/>
              </a:rPr>
              <a:t>luar</a:t>
            </a:r>
            <a:r>
              <a:rPr lang="en-US" sz="2400" dirty="0" smtClean="0">
                <a:latin typeface="Calibri" pitchFamily="34" charset="0"/>
                <a:ea typeface="+mn-ea"/>
              </a:rPr>
              <a:t> basis data),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sedangkan</a:t>
            </a:r>
            <a:r>
              <a:rPr lang="en-US" sz="2400" dirty="0" smtClean="0">
                <a:latin typeface="Calibri" pitchFamily="34" charset="0"/>
                <a:ea typeface="+mn-ea"/>
              </a:rPr>
              <a:t> basis data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hanya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menyimpan</a:t>
            </a:r>
            <a:r>
              <a:rPr lang="en-US" sz="2400" dirty="0" smtClean="0">
                <a:latin typeface="Calibri" pitchFamily="34" charset="0"/>
                <a:ea typeface="+mn-ea"/>
              </a:rPr>
              <a:t> pointer (</a:t>
            </a:r>
            <a:r>
              <a:rPr lang="en-US" sz="2400" dirty="0" err="1" smtClean="0">
                <a:latin typeface="Calibri" pitchFamily="34" charset="0"/>
                <a:ea typeface="+mn-ea"/>
              </a:rPr>
              <a:t>nama</a:t>
            </a:r>
            <a:r>
              <a:rPr lang="en-US" sz="2400" dirty="0" smtClean="0">
                <a:latin typeface="Calibri" pitchFamily="34" charset="0"/>
                <a:ea typeface="+mn-ea"/>
              </a:rPr>
              <a:t> file)</a:t>
            </a:r>
          </a:p>
          <a:p>
            <a:pPr marL="285750" lvl="1" algn="just">
              <a:buFontTx/>
              <a:buChar char="-"/>
              <a:defRPr/>
            </a:pPr>
            <a:r>
              <a:rPr lang="en-US" sz="2400" dirty="0" err="1" smtClean="0">
                <a:latin typeface="Calibri" pitchFamily="34" charset="0"/>
                <a:ea typeface="+mn-ea"/>
              </a:rPr>
              <a:t>Proses</a:t>
            </a:r>
            <a:r>
              <a:rPr lang="en-US" sz="2400" dirty="0" smtClean="0">
                <a:latin typeface="Calibri" pitchFamily="34" charset="0"/>
                <a:ea typeface="+mn-ea"/>
              </a:rPr>
              <a:t> retrieval data (audio &amp; video)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harus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pada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waktu</a:t>
            </a:r>
            <a:r>
              <a:rPr lang="en-US" sz="2400" dirty="0" smtClean="0">
                <a:latin typeface="Calibri" pitchFamily="34" charset="0"/>
                <a:ea typeface="+mn-ea"/>
              </a:rPr>
              <a:t> yang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tepat</a:t>
            </a:r>
            <a:r>
              <a:rPr lang="en-US" sz="2400" dirty="0" smtClean="0">
                <a:latin typeface="Calibri" pitchFamily="34" charset="0"/>
                <a:ea typeface="+mn-ea"/>
              </a:rPr>
              <a:t> (data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tersedia</a:t>
            </a:r>
            <a:r>
              <a:rPr lang="en-US" sz="2400" dirty="0" smtClean="0">
                <a:latin typeface="Calibri" pitchFamily="34" charset="0"/>
                <a:ea typeface="+mn-ea"/>
              </a:rPr>
              <a:t>)</a:t>
            </a:r>
          </a:p>
          <a:p>
            <a:pPr marL="285750" lvl="1" algn="just">
              <a:buFontTx/>
              <a:buChar char="-"/>
              <a:defRPr/>
            </a:pPr>
            <a:r>
              <a:rPr lang="en-US" sz="2400" dirty="0" err="1" smtClean="0">
                <a:latin typeface="Calibri" pitchFamily="34" charset="0"/>
                <a:ea typeface="+mn-ea"/>
              </a:rPr>
              <a:t>Mendukung</a:t>
            </a:r>
            <a:r>
              <a:rPr lang="en-US" sz="2400" dirty="0" smtClean="0">
                <a:latin typeface="Calibri" pitchFamily="34" charset="0"/>
                <a:ea typeface="+mn-ea"/>
              </a:rPr>
              <a:t> retrieval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berbasis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similaritas</a:t>
            </a:r>
            <a:r>
              <a:rPr lang="en-US" sz="2400" dirty="0" smtClean="0">
                <a:latin typeface="Calibri" pitchFamily="34" charset="0"/>
                <a:ea typeface="+mn-ea"/>
              </a:rPr>
              <a:t> yang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digunakan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pada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aplikasi</a:t>
            </a:r>
            <a:r>
              <a:rPr lang="en-US" sz="2400" dirty="0" smtClean="0">
                <a:latin typeface="Calibri" pitchFamily="34" charset="0"/>
                <a:ea typeface="+mn-ea"/>
              </a:rPr>
              <a:t> basis data multimedia.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Mis</a:t>
            </a:r>
            <a:r>
              <a:rPr lang="en-US" sz="2400" dirty="0" smtClean="0">
                <a:latin typeface="Calibri" pitchFamily="34" charset="0"/>
                <a:ea typeface="+mn-ea"/>
              </a:rPr>
              <a:t>: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suatu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citra</a:t>
            </a:r>
            <a:r>
              <a:rPr lang="en-US" sz="2400" dirty="0" smtClean="0">
                <a:latin typeface="Calibri" pitchFamily="34" charset="0"/>
                <a:ea typeface="+mn-ea"/>
              </a:rPr>
              <a:t> yang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disimpan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di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dalam</a:t>
            </a:r>
            <a:r>
              <a:rPr lang="en-US" sz="2400" dirty="0" smtClean="0">
                <a:latin typeface="Calibri" pitchFamily="34" charset="0"/>
                <a:ea typeface="+mn-ea"/>
              </a:rPr>
              <a:t> basis data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harus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dapat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diretrieve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berdasarkan</a:t>
            </a:r>
            <a:r>
              <a:rPr lang="en-US" sz="2400" dirty="0" smtClean="0">
                <a:latin typeface="Calibri" pitchFamily="34" charset="0"/>
                <a:ea typeface="+mn-ea"/>
              </a:rPr>
              <a:t> query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citra</a:t>
            </a:r>
            <a:r>
              <a:rPr lang="en-US" sz="2400" dirty="0" smtClean="0">
                <a:latin typeface="Calibri" pitchFamily="34" charset="0"/>
                <a:ea typeface="+mn-ea"/>
              </a:rPr>
              <a:t>. </a:t>
            </a:r>
          </a:p>
          <a:p>
            <a:pPr algn="just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/>
              <a:t>Isu</a:t>
            </a:r>
            <a:r>
              <a:rPr lang="en-US" sz="3200" b="1" dirty="0" smtClean="0"/>
              <a:t>: Basis Data Multimedia Format Data Multimedia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 smtClean="0"/>
              <a:t>Data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format </a:t>
            </a:r>
            <a:r>
              <a:rPr lang="en-US" i="1" dirty="0" smtClean="0"/>
              <a:t>JPEG (Joint Picture Experts Group)</a:t>
            </a:r>
          </a:p>
          <a:p>
            <a:pPr algn="just">
              <a:defRPr/>
            </a:pPr>
            <a:r>
              <a:rPr lang="en-US" dirty="0" smtClean="0"/>
              <a:t>Data audio &amp; video </a:t>
            </a:r>
            <a:r>
              <a:rPr lang="en-US" dirty="0" err="1" smtClean="0"/>
              <a:t>dalam</a:t>
            </a:r>
            <a:r>
              <a:rPr lang="en-US" dirty="0" smtClean="0"/>
              <a:t> format </a:t>
            </a:r>
            <a:r>
              <a:rPr lang="en-US" i="1" dirty="0" smtClean="0"/>
              <a:t>MPEG (Moving Picture Experts Group)</a:t>
            </a:r>
          </a:p>
          <a:p>
            <a:pPr lvl="1" algn="just">
              <a:buFontTx/>
              <a:buChar char="-"/>
              <a:defRPr/>
            </a:pPr>
            <a:r>
              <a:rPr lang="en-US" dirty="0" smtClean="0">
                <a:ea typeface="+mn-ea"/>
              </a:rPr>
              <a:t>MPEG-1 </a:t>
            </a:r>
            <a:r>
              <a:rPr lang="en-US" dirty="0" err="1" smtClean="0">
                <a:ea typeface="+mn-ea"/>
              </a:rPr>
              <a:t>menyimpan</a:t>
            </a:r>
            <a:r>
              <a:rPr lang="en-US" dirty="0" smtClean="0">
                <a:ea typeface="+mn-ea"/>
              </a:rPr>
              <a:t> 1 </a:t>
            </a:r>
            <a:r>
              <a:rPr lang="en-US" dirty="0" err="1" smtClean="0">
                <a:ea typeface="+mn-ea"/>
              </a:rPr>
              <a:t>menit</a:t>
            </a:r>
            <a:r>
              <a:rPr lang="en-US" dirty="0" smtClean="0">
                <a:ea typeface="+mn-ea"/>
              </a:rPr>
              <a:t> video/audio dalam12.5 megabytes</a:t>
            </a:r>
          </a:p>
          <a:p>
            <a:pPr lvl="1" algn="just">
              <a:buFontTx/>
              <a:buChar char="-"/>
              <a:defRPr/>
            </a:pPr>
            <a:r>
              <a:rPr lang="en-US" dirty="0" smtClean="0">
                <a:ea typeface="+mn-ea"/>
              </a:rPr>
              <a:t>MPEG-2 </a:t>
            </a:r>
            <a:r>
              <a:rPr lang="en-US" dirty="0" err="1" smtClean="0">
                <a:ea typeface="+mn-ea"/>
              </a:rPr>
              <a:t>menyimpan</a:t>
            </a:r>
            <a:r>
              <a:rPr lang="en-US" dirty="0" smtClean="0">
                <a:ea typeface="+mn-ea"/>
              </a:rPr>
              <a:t> 1 </a:t>
            </a:r>
            <a:r>
              <a:rPr lang="en-US" dirty="0" err="1" smtClean="0">
                <a:ea typeface="+mn-ea"/>
              </a:rPr>
              <a:t>menit</a:t>
            </a:r>
            <a:r>
              <a:rPr lang="en-US" dirty="0" smtClean="0">
                <a:ea typeface="+mn-ea"/>
              </a:rPr>
              <a:t> video/audio dalam17 megabytes</a:t>
            </a:r>
          </a:p>
          <a:p>
            <a:pPr algn="just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Isu</a:t>
            </a:r>
            <a:r>
              <a:rPr lang="en-US" dirty="0" smtClean="0"/>
              <a:t>: Basis Data Multimedia Data Media </a:t>
            </a:r>
            <a:r>
              <a:rPr lang="en-US" dirty="0" err="1" smtClean="0"/>
              <a:t>Kontinu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600" dirty="0" err="1" smtClean="0">
                <a:latin typeface="Calibri" pitchFamily="34" charset="0"/>
              </a:rPr>
              <a:t>Contohnya</a:t>
            </a:r>
            <a:r>
              <a:rPr lang="en-US" sz="2600" dirty="0" smtClean="0">
                <a:latin typeface="Calibri" pitchFamily="34" charset="0"/>
              </a:rPr>
              <a:t>, Data video &amp; audio</a:t>
            </a:r>
          </a:p>
          <a:p>
            <a:pPr algn="just">
              <a:defRPr/>
            </a:pPr>
            <a:r>
              <a:rPr lang="en-US" sz="2600" dirty="0" err="1" smtClean="0">
                <a:latin typeface="Calibri" pitchFamily="34" charset="0"/>
              </a:rPr>
              <a:t>Kebutuhan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sistem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dengan</a:t>
            </a:r>
            <a:r>
              <a:rPr lang="en-US" sz="2600" dirty="0" smtClean="0">
                <a:latin typeface="Calibri" pitchFamily="34" charset="0"/>
              </a:rPr>
              <a:t> media </a:t>
            </a:r>
            <a:r>
              <a:rPr lang="en-US" sz="2600" dirty="0" err="1" smtClean="0">
                <a:latin typeface="Calibri" pitchFamily="34" charset="0"/>
              </a:rPr>
              <a:t>kontinu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adalah</a:t>
            </a:r>
            <a:r>
              <a:rPr lang="en-US" sz="2600" dirty="0" smtClean="0">
                <a:latin typeface="Calibri" pitchFamily="34" charset="0"/>
              </a:rPr>
              <a:t>:</a:t>
            </a:r>
          </a:p>
          <a:p>
            <a:pPr lvl="1" algn="just">
              <a:buFontTx/>
              <a:buChar char="-"/>
              <a:defRPr/>
            </a:pPr>
            <a:r>
              <a:rPr lang="en-US" sz="2400" dirty="0" err="1" smtClean="0">
                <a:latin typeface="Calibri" pitchFamily="34" charset="0"/>
                <a:ea typeface="+mn-ea"/>
              </a:rPr>
              <a:t>Kecepatan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pengiriman</a:t>
            </a:r>
            <a:r>
              <a:rPr lang="en-US" sz="2400" dirty="0" smtClean="0">
                <a:latin typeface="Calibri" pitchFamily="34" charset="0"/>
                <a:ea typeface="+mn-ea"/>
              </a:rPr>
              <a:t> data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harus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sesuai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tidak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ada</a:t>
            </a:r>
            <a:r>
              <a:rPr lang="en-US" sz="2400" dirty="0" smtClean="0">
                <a:latin typeface="Calibri" pitchFamily="34" charset="0"/>
                <a:ea typeface="+mn-ea"/>
              </a:rPr>
              <a:t> gap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pada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hasil</a:t>
            </a:r>
            <a:r>
              <a:rPr lang="en-US" sz="2400" dirty="0" smtClean="0">
                <a:latin typeface="Calibri" pitchFamily="34" charset="0"/>
                <a:ea typeface="+mn-ea"/>
              </a:rPr>
              <a:t> audio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maupun</a:t>
            </a:r>
            <a:r>
              <a:rPr lang="en-US" sz="2400" dirty="0" smtClean="0">
                <a:latin typeface="Calibri" pitchFamily="34" charset="0"/>
                <a:ea typeface="+mn-ea"/>
              </a:rPr>
              <a:t> video</a:t>
            </a:r>
          </a:p>
          <a:p>
            <a:pPr lvl="1" algn="just">
              <a:buFontTx/>
              <a:buChar char="-"/>
              <a:defRPr/>
            </a:pPr>
            <a:r>
              <a:rPr lang="en-US" sz="2400" dirty="0" smtClean="0">
                <a:latin typeface="Calibri" pitchFamily="34" charset="0"/>
                <a:ea typeface="+mn-ea"/>
              </a:rPr>
              <a:t>Tempo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pengiriman</a:t>
            </a:r>
            <a:r>
              <a:rPr lang="en-US" sz="2400" dirty="0" smtClean="0">
                <a:latin typeface="Calibri" pitchFamily="34" charset="0"/>
                <a:ea typeface="+mn-ea"/>
              </a:rPr>
              <a:t> data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tidak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menyebabkan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terjadi</a:t>
            </a:r>
            <a:r>
              <a:rPr lang="en-US" sz="2400" dirty="0" smtClean="0">
                <a:latin typeface="Calibri" pitchFamily="34" charset="0"/>
                <a:ea typeface="+mn-ea"/>
              </a:rPr>
              <a:t> overflow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pada</a:t>
            </a:r>
            <a:r>
              <a:rPr lang="en-US" sz="2400" dirty="0" smtClean="0">
                <a:latin typeface="Calibri" pitchFamily="34" charset="0"/>
                <a:ea typeface="+mn-ea"/>
              </a:rPr>
              <a:t> buffer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sistem</a:t>
            </a:r>
            <a:endParaRPr lang="en-US" sz="2400" dirty="0" smtClean="0">
              <a:latin typeface="Calibri" pitchFamily="34" charset="0"/>
              <a:ea typeface="+mn-ea"/>
            </a:endParaRPr>
          </a:p>
          <a:p>
            <a:pPr lvl="1" algn="just">
              <a:buFontTx/>
              <a:buChar char="-"/>
              <a:defRPr/>
            </a:pPr>
            <a:r>
              <a:rPr lang="en-US" sz="2400" dirty="0" err="1" smtClean="0">
                <a:latin typeface="Calibri" pitchFamily="34" charset="0"/>
                <a:ea typeface="+mn-ea"/>
              </a:rPr>
              <a:t>Sinkronisasi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antara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aliran</a:t>
            </a:r>
            <a:r>
              <a:rPr lang="en-US" sz="2400" dirty="0" smtClean="0">
                <a:latin typeface="Calibri" pitchFamily="34" charset="0"/>
                <a:ea typeface="+mn-ea"/>
              </a:rPr>
              <a:t> data yang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berbeda</a:t>
            </a:r>
            <a:r>
              <a:rPr lang="en-US" sz="2400" dirty="0" smtClean="0">
                <a:latin typeface="Calibri" pitchFamily="34" charset="0"/>
                <a:ea typeface="+mn-ea"/>
              </a:rPr>
              <a:t>.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Misalkan</a:t>
            </a:r>
            <a:r>
              <a:rPr lang="en-US" sz="2400" dirty="0" smtClean="0">
                <a:latin typeface="Calibri" pitchFamily="34" charset="0"/>
                <a:ea typeface="+mn-ea"/>
              </a:rPr>
              <a:t>,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antara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gerakan</a:t>
            </a:r>
            <a:r>
              <a:rPr lang="en-US" sz="2400" dirty="0" smtClean="0">
                <a:latin typeface="Calibri" pitchFamily="34" charset="0"/>
                <a:ea typeface="+mn-ea"/>
              </a:rPr>
              <a:t> yang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terlihat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dengan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suara</a:t>
            </a:r>
            <a:r>
              <a:rPr lang="en-US" sz="2400" dirty="0" smtClean="0">
                <a:latin typeface="Calibri" pitchFamily="34" charset="0"/>
                <a:ea typeface="+mn-ea"/>
              </a:rPr>
              <a:t> </a:t>
            </a:r>
            <a:r>
              <a:rPr lang="en-US" sz="2400" dirty="0" err="1" smtClean="0">
                <a:latin typeface="Calibri" pitchFamily="34" charset="0"/>
                <a:ea typeface="+mn-ea"/>
              </a:rPr>
              <a:t>pada</a:t>
            </a:r>
            <a:r>
              <a:rPr lang="en-US" sz="2400" dirty="0" smtClean="0">
                <a:latin typeface="Calibri" pitchFamily="34" charset="0"/>
                <a:ea typeface="+mn-ea"/>
              </a:rPr>
              <a:t> video</a:t>
            </a:r>
          </a:p>
          <a:p>
            <a:pPr algn="just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SMBD-MULTIMEDIA</a:t>
            </a:r>
            <a:endParaRPr lang="en-US" sz="4000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i="1" dirty="0" smtClean="0">
                <a:latin typeface="Calibri" pitchFamily="34" charset="0"/>
              </a:rPr>
              <a:t>Database Management System –Multimedia </a:t>
            </a:r>
            <a:r>
              <a:rPr lang="en-US" sz="3200" dirty="0" smtClean="0">
                <a:latin typeface="Calibri" pitchFamily="34" charset="0"/>
              </a:rPr>
              <a:t>(</a:t>
            </a:r>
            <a:r>
              <a:rPr lang="en-US" sz="3200" dirty="0" err="1" smtClean="0">
                <a:latin typeface="Calibri" pitchFamily="34" charset="0"/>
              </a:rPr>
              <a:t>Sistem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Manajemen</a:t>
            </a:r>
            <a:r>
              <a:rPr lang="en-US" sz="3200" dirty="0" smtClean="0">
                <a:latin typeface="Calibri" pitchFamily="34" charset="0"/>
              </a:rPr>
              <a:t> Basis Data Multimedia / SMBD-M) </a:t>
            </a:r>
            <a:r>
              <a:rPr lang="en-US" sz="3200" dirty="0" err="1" smtClean="0">
                <a:latin typeface="Calibri" pitchFamily="34" charset="0"/>
              </a:rPr>
              <a:t>merupakan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suatu</a:t>
            </a:r>
            <a:r>
              <a:rPr lang="en-US" sz="3200" dirty="0" smtClean="0">
                <a:latin typeface="Calibri" pitchFamily="34" charset="0"/>
              </a:rPr>
              <a:t> framework yang </a:t>
            </a:r>
            <a:r>
              <a:rPr lang="en-US" sz="3200" dirty="0" err="1" smtClean="0">
                <a:latin typeface="Calibri" pitchFamily="34" charset="0"/>
              </a:rPr>
              <a:t>mengatur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berbagai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tipe</a:t>
            </a:r>
            <a:r>
              <a:rPr lang="en-US" sz="3200" dirty="0" smtClean="0">
                <a:latin typeface="Calibri" pitchFamily="34" charset="0"/>
              </a:rPr>
              <a:t> data </a:t>
            </a:r>
            <a:r>
              <a:rPr lang="en-US" sz="3200" dirty="0" err="1" smtClean="0">
                <a:latin typeface="Calibri" pitchFamily="34" charset="0"/>
              </a:rPr>
              <a:t>berbeda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dari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sumber</a:t>
            </a:r>
            <a:r>
              <a:rPr lang="en-US" sz="3200" dirty="0" smtClean="0">
                <a:latin typeface="Calibri" pitchFamily="34" charset="0"/>
              </a:rPr>
              <a:t> media </a:t>
            </a:r>
            <a:r>
              <a:rPr lang="en-US" sz="3200" dirty="0" err="1" smtClean="0">
                <a:latin typeface="Calibri" pitchFamily="34" charset="0"/>
              </a:rPr>
              <a:t>berbeda</a:t>
            </a:r>
            <a:r>
              <a:rPr lang="en-US" sz="3200" dirty="0" smtClean="0">
                <a:latin typeface="Calibri" pitchFamily="34" charset="0"/>
              </a:rPr>
              <a:t>, </a:t>
            </a:r>
            <a:r>
              <a:rPr lang="en-US" sz="3200" dirty="0" err="1" smtClean="0">
                <a:latin typeface="Calibri" pitchFamily="34" charset="0"/>
              </a:rPr>
              <a:t>dimana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direpresentasikan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dalam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berbagai</a:t>
            </a:r>
            <a:r>
              <a:rPr lang="en-US" sz="3200" dirty="0" smtClean="0">
                <a:latin typeface="Calibri" pitchFamily="34" charset="0"/>
              </a:rPr>
              <a:t> format</a:t>
            </a:r>
            <a:r>
              <a:rPr lang="en-US" sz="3200" i="1" dirty="0" smtClean="0">
                <a:latin typeface="Calibri" pitchFamily="34" charset="0"/>
              </a:rPr>
              <a:t>. 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SMBD-Multimedia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Harus</a:t>
            </a:r>
            <a:r>
              <a:rPr lang="en-US" sz="3600" dirty="0" smtClean="0"/>
              <a:t> </a:t>
            </a:r>
            <a:r>
              <a:rPr lang="en-US" sz="3600" dirty="0" err="1" smtClean="0"/>
              <a:t>Memenuhi</a:t>
            </a:r>
            <a:r>
              <a:rPr lang="en-US" sz="3600" dirty="0" smtClean="0"/>
              <a:t> </a:t>
            </a:r>
            <a:r>
              <a:rPr lang="en-US" sz="3600" dirty="0" err="1" smtClean="0"/>
              <a:t>Kebutuhan</a:t>
            </a:r>
            <a:endParaRPr lang="en-US" sz="3600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i="1" dirty="0" smtClean="0">
                <a:latin typeface="Calibri" pitchFamily="34" charset="0"/>
              </a:rPr>
              <a:t>Persistence</a:t>
            </a:r>
            <a:endParaRPr lang="en-US" sz="2800" i="1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dirty="0" err="1" smtClean="0">
                <a:latin typeface="Calibri" pitchFamily="34" charset="0"/>
              </a:rPr>
              <a:t>Objek</a:t>
            </a:r>
            <a:r>
              <a:rPr lang="en-US" sz="2800" dirty="0" smtClean="0">
                <a:latin typeface="Calibri" pitchFamily="34" charset="0"/>
              </a:rPr>
              <a:t> data </a:t>
            </a:r>
            <a:r>
              <a:rPr lang="en-US" sz="2800" dirty="0" err="1" smtClean="0">
                <a:latin typeface="Calibri" pitchFamily="34" charset="0"/>
              </a:rPr>
              <a:t>dapat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disimpan</a:t>
            </a:r>
            <a:r>
              <a:rPr lang="en-US" sz="2800" dirty="0" smtClean="0">
                <a:latin typeface="Calibri" pitchFamily="34" charset="0"/>
              </a:rPr>
              <a:t> &amp; </a:t>
            </a:r>
            <a:r>
              <a:rPr lang="en-US" sz="2800" dirty="0" err="1" smtClean="0">
                <a:latin typeface="Calibri" pitchFamily="34" charset="0"/>
              </a:rPr>
              <a:t>digunakan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kembali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oleh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transaksi</a:t>
            </a:r>
            <a:r>
              <a:rPr lang="en-US" sz="2800" dirty="0" smtClean="0">
                <a:latin typeface="Calibri" pitchFamily="34" charset="0"/>
              </a:rPr>
              <a:t> &amp; program </a:t>
            </a:r>
            <a:r>
              <a:rPr lang="en-US" sz="2800" dirty="0" err="1" smtClean="0">
                <a:latin typeface="Calibri" pitchFamily="34" charset="0"/>
              </a:rPr>
              <a:t>berbeda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  <a:p>
            <a:pPr algn="just"/>
            <a:r>
              <a:rPr lang="en-US" sz="2800" i="1" dirty="0" smtClean="0">
                <a:latin typeface="Calibri" pitchFamily="34" charset="0"/>
              </a:rPr>
              <a:t>Privacy</a:t>
            </a:r>
          </a:p>
          <a:p>
            <a:pPr algn="just">
              <a:buFont typeface="Wingdings" pitchFamily="2" charset="2"/>
              <a:buNone/>
            </a:pPr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dirty="0" err="1" smtClean="0">
                <a:latin typeface="Calibri" pitchFamily="34" charset="0"/>
              </a:rPr>
              <a:t>Pengontrolan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pengaksesan</a:t>
            </a:r>
            <a:r>
              <a:rPr lang="en-US" sz="2800" dirty="0" smtClean="0">
                <a:latin typeface="Calibri" pitchFamily="34" charset="0"/>
              </a:rPr>
              <a:t> &amp; </a:t>
            </a:r>
            <a:r>
              <a:rPr lang="en-US" sz="2800" dirty="0" err="1" smtClean="0">
                <a:latin typeface="Calibri" pitchFamily="34" charset="0"/>
              </a:rPr>
              <a:t>otorisasi</a:t>
            </a:r>
            <a:endParaRPr lang="en-US" sz="2800" dirty="0" smtClean="0">
              <a:latin typeface="Calibri" pitchFamily="34" charset="0"/>
            </a:endParaRPr>
          </a:p>
          <a:p>
            <a:pPr algn="just"/>
            <a:r>
              <a:rPr lang="en-US" sz="2800" i="1" dirty="0" smtClean="0">
                <a:latin typeface="Calibri" pitchFamily="34" charset="0"/>
              </a:rPr>
              <a:t>Integrity control</a:t>
            </a:r>
          </a:p>
          <a:p>
            <a:pPr algn="just">
              <a:buFont typeface="Wingdings" pitchFamily="2" charset="2"/>
              <a:buNone/>
            </a:pPr>
            <a:r>
              <a:rPr lang="en-US" sz="2800" dirty="0" smtClean="0">
                <a:latin typeface="Calibri" pitchFamily="34" charset="0"/>
              </a:rPr>
              <a:t>	</a:t>
            </a:r>
            <a:r>
              <a:rPr lang="en-US" sz="2800" dirty="0" err="1" smtClean="0">
                <a:latin typeface="Calibri" pitchFamily="34" charset="0"/>
              </a:rPr>
              <a:t>Menjamin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konsistensi</a:t>
            </a:r>
            <a:r>
              <a:rPr lang="en-US" sz="2800" dirty="0" smtClean="0">
                <a:latin typeface="Calibri" pitchFamily="34" charset="0"/>
              </a:rPr>
              <a:t> basis data </a:t>
            </a:r>
            <a:r>
              <a:rPr lang="en-US" sz="2800" dirty="0" err="1" smtClean="0">
                <a:latin typeface="Calibri" pitchFamily="34" charset="0"/>
              </a:rPr>
              <a:t>pada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saat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transaksi</a:t>
            </a:r>
            <a:endParaRPr lang="en-US" sz="2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NA DARMA TEMP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BINA DARMA TEMPLATE 2</Template>
  <TotalTime>3634</TotalTime>
  <Words>1415</Words>
  <Application>Microsoft Office PowerPoint</Application>
  <PresentationFormat>On-screen Show (4:3)</PresentationFormat>
  <Paragraphs>176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BINA DARMA TEMPLATE 2</vt:lpstr>
      <vt:lpstr>BASIS DATA MULTIMEDIA</vt:lpstr>
      <vt:lpstr>POKOK BAHASAN</vt:lpstr>
      <vt:lpstr>TUJUAN PEMBELAJARAN</vt:lpstr>
      <vt:lpstr>DATA MULTIMEDIA</vt:lpstr>
      <vt:lpstr>Isu: Basis Data Multimedia</vt:lpstr>
      <vt:lpstr>Isu: Basis Data Multimedia Format Data Multimedia</vt:lpstr>
      <vt:lpstr>Isu: Basis Data Multimedia Data Media Kontinu</vt:lpstr>
      <vt:lpstr>SMBD-MULTIMEDIA</vt:lpstr>
      <vt:lpstr>SMBD-Multimedia Harus Memenuhi Kebutuhan</vt:lpstr>
      <vt:lpstr>SMBD-Multimedia Harus Memenuhi Kebutuhan</vt:lpstr>
      <vt:lpstr>SMBD-Multimedia Harus Memenuhi Kebutuhan</vt:lpstr>
      <vt:lpstr>SMBD-Multimedia  Harus Mempunyai (tambahan)</vt:lpstr>
      <vt:lpstr>SMBD-Multimedia  Harus Mempunyai (tambahan)</vt:lpstr>
      <vt:lpstr>Arsitektur Basis Data Multimedia (1)</vt:lpstr>
      <vt:lpstr>Gambar Arsitektur (1)</vt:lpstr>
      <vt:lpstr>Arsitektur Basis Data Multimedia (2)</vt:lpstr>
      <vt:lpstr>Gambar Arsitektur (2)</vt:lpstr>
      <vt:lpstr>Arsitektur Basis Data Multimedia (3)</vt:lpstr>
      <vt:lpstr>Gambar Arsitektur (3)</vt:lpstr>
      <vt:lpstr>Skenario Multimedia Sederhana</vt:lpstr>
      <vt:lpstr>Skenario Multimedia Sederhana</vt:lpstr>
      <vt:lpstr>QUERY</vt:lpstr>
      <vt:lpstr>QUERY</vt:lpstr>
      <vt:lpstr>QUERY</vt:lpstr>
      <vt:lpstr>QUERY</vt:lpstr>
      <vt:lpstr>Pengorganisasian Data Multimedia Berbasis pada Principle of Uniformity</vt:lpstr>
      <vt:lpstr>Pengorganisasian Data Multimedia Berbasis pada Principle of Uniformity</vt:lpstr>
      <vt:lpstr>Metadata &amp; Abstraksi Media</vt:lpstr>
      <vt:lpstr>Metadata &amp; Abstraksi Media</vt:lpstr>
      <vt:lpstr>Query SMDS (Uniform representation)</vt:lpstr>
      <vt:lpstr>Query SMDS (Uniform representation)</vt:lpstr>
      <vt:lpstr>Query SMDS (Uniform representation)</vt:lpstr>
      <vt:lpstr>Query SMDS (Uniform representation)</vt:lpstr>
      <vt:lpstr>Query SMDS (Uniform representation)</vt:lpstr>
      <vt:lpstr>Query SMDS (Uniform representation)</vt:lpstr>
      <vt:lpstr>Query SMDS dengan SMDS-SQL</vt:lpstr>
      <vt:lpstr>Query SMDS dengan SMDS-SQL</vt:lpstr>
      <vt:lpstr>Query SMDS dengan SMDS-SQL</vt:lpstr>
      <vt:lpstr>Pernyataan SMDS-SQL</vt:lpstr>
      <vt:lpstr>Pernyataan SMDS-SQL</vt:lpstr>
      <vt:lpstr>Pernyataan SMDS-SQL</vt:lpstr>
      <vt:lpstr>PowerPoint Presentation</vt:lpstr>
      <vt:lpstr>TERIMA KASIH</vt:lpstr>
    </vt:vector>
  </TitlesOfParts>
  <Company>Universitas Islam 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Teknik Informatika</dc:creator>
  <cp:lastModifiedBy>Arul Zone</cp:lastModifiedBy>
  <cp:revision>308</cp:revision>
  <dcterms:created xsi:type="dcterms:W3CDTF">2007-11-04T03:58:31Z</dcterms:created>
  <dcterms:modified xsi:type="dcterms:W3CDTF">2021-03-30T04:19:37Z</dcterms:modified>
</cp:coreProperties>
</file>