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301" r:id="rId2"/>
    <p:sldId id="299" r:id="rId3"/>
    <p:sldId id="302" r:id="rId4"/>
    <p:sldId id="276" r:id="rId5"/>
    <p:sldId id="279" r:id="rId6"/>
    <p:sldId id="278" r:id="rId7"/>
    <p:sldId id="280" r:id="rId8"/>
    <p:sldId id="292" r:id="rId9"/>
    <p:sldId id="293" r:id="rId10"/>
    <p:sldId id="281" r:id="rId11"/>
    <p:sldId id="282" r:id="rId12"/>
    <p:sldId id="284" r:id="rId13"/>
    <p:sldId id="285" r:id="rId14"/>
    <p:sldId id="286" r:id="rId15"/>
    <p:sldId id="287" r:id="rId16"/>
    <p:sldId id="288" r:id="rId17"/>
    <p:sldId id="289" r:id="rId18"/>
    <p:sldId id="290" r:id="rId19"/>
    <p:sldId id="291" r:id="rId20"/>
    <p:sldId id="295" r:id="rId21"/>
    <p:sldId id="294" r:id="rId22"/>
    <p:sldId id="296" r:id="rId23"/>
    <p:sldId id="297"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1027F1-61E8-4377-AFB8-4E92C621F6C2}" type="datetimeFigureOut">
              <a:rPr lang="id-ID" smtClean="0"/>
              <a:t>28/02/2021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84F449-78C3-443F-BAE9-58C463A2D615}" type="slidenum">
              <a:rPr lang="id-ID" smtClean="0"/>
              <a:t>‹#›</a:t>
            </a:fld>
            <a:endParaRPr lang="id-ID"/>
          </a:p>
        </p:txBody>
      </p:sp>
    </p:spTree>
    <p:extLst>
      <p:ext uri="{BB962C8B-B14F-4D97-AF65-F5344CB8AC3E}">
        <p14:creationId xmlns:p14="http://schemas.microsoft.com/office/powerpoint/2010/main" val="325651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284F449-78C3-443F-BAE9-58C463A2D615}" type="slidenum">
              <a:rPr lang="id-ID" smtClean="0"/>
              <a:t>9</a:t>
            </a:fld>
            <a:endParaRPr lang="id-ID"/>
          </a:p>
        </p:txBody>
      </p:sp>
    </p:spTree>
    <p:extLst>
      <p:ext uri="{BB962C8B-B14F-4D97-AF65-F5344CB8AC3E}">
        <p14:creationId xmlns:p14="http://schemas.microsoft.com/office/powerpoint/2010/main" val="2922549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9" name="Picture 5" descr="D:\backup data\DIREKTORAT MULTIMEDIA\TEMPLATE PPT\TEMPLATE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a:xfrm>
            <a:off x="457200" y="6264275"/>
            <a:ext cx="2133600" cy="365125"/>
          </a:xfrm>
        </p:spPr>
        <p:txBody>
          <a:bodyPr/>
          <a:lstStyle>
            <a:lvl1pPr>
              <a:defRPr>
                <a:solidFill>
                  <a:srgbClr val="002060"/>
                </a:solidFill>
              </a:defRPr>
            </a:lvl1pPr>
          </a:lstStyle>
          <a:p>
            <a:fld id="{0564D1C8-B95C-419F-9465-32D8AAEAC387}" type="datetimeFigureOut">
              <a:rPr lang="id-ID" smtClean="0"/>
              <a:t>28/02/2021</a:t>
            </a:fld>
            <a:endParaRPr lang="id-ID"/>
          </a:p>
        </p:txBody>
      </p:sp>
      <p:sp>
        <p:nvSpPr>
          <p:cNvPr id="5" name="Footer Placeholder 4"/>
          <p:cNvSpPr>
            <a:spLocks noGrp="1"/>
          </p:cNvSpPr>
          <p:nvPr>
            <p:ph type="ftr" sz="quarter" idx="11"/>
          </p:nvPr>
        </p:nvSpPr>
        <p:spPr>
          <a:xfrm>
            <a:off x="3124200" y="6264275"/>
            <a:ext cx="2895600" cy="365125"/>
          </a:xfrm>
        </p:spPr>
        <p:txBody>
          <a:bodyPr/>
          <a:lstStyle>
            <a:lvl1pPr>
              <a:defRPr>
                <a:solidFill>
                  <a:srgbClr val="002060"/>
                </a:solidFill>
              </a:defRPr>
            </a:lvl1pPr>
          </a:lstStyle>
          <a:p>
            <a:endParaRPr lang="id-ID"/>
          </a:p>
        </p:txBody>
      </p:sp>
      <p:sp>
        <p:nvSpPr>
          <p:cNvPr id="6" name="Slide Number Placeholder 5"/>
          <p:cNvSpPr>
            <a:spLocks noGrp="1"/>
          </p:cNvSpPr>
          <p:nvPr>
            <p:ph type="sldNum" sz="quarter" idx="12"/>
          </p:nvPr>
        </p:nvSpPr>
        <p:spPr>
          <a:xfrm>
            <a:off x="6553200" y="6264275"/>
            <a:ext cx="2133600" cy="365125"/>
          </a:xfrm>
        </p:spPr>
        <p:txBody>
          <a:bodyPr/>
          <a:lstStyle>
            <a:lvl1pPr>
              <a:defRPr>
                <a:solidFill>
                  <a:srgbClr val="002060"/>
                </a:solidFill>
              </a:defRPr>
            </a:lvl1pPr>
          </a:lstStyle>
          <a:p>
            <a:fld id="{297C21D3-13F9-4D48-BA2F-3C9B613B1916}" type="slidenum">
              <a:rPr lang="id-ID" smtClean="0"/>
              <a:t>‹#›</a:t>
            </a:fld>
            <a:endParaRPr lang="id-ID"/>
          </a:p>
        </p:txBody>
      </p:sp>
    </p:spTree>
    <p:extLst>
      <p:ext uri="{BB962C8B-B14F-4D97-AF65-F5344CB8AC3E}">
        <p14:creationId xmlns:p14="http://schemas.microsoft.com/office/powerpoint/2010/main" val="306199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64D1C8-B95C-419F-9465-32D8AAEAC387}" type="datetimeFigureOut">
              <a:rPr lang="id-ID" smtClean="0"/>
              <a:t>28/02/2021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427477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64D1C8-B95C-419F-9465-32D8AAEAC387}" type="datetimeFigureOut">
              <a:rPr lang="id-ID" smtClean="0"/>
              <a:t>28/02/2021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49793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50" name="Picture 2" descr="D:\backup data\DIREKTORAT MULTIMEDIA\TEMPLATE PPT\TEMPLATE 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400800"/>
            <a:ext cx="2133600" cy="365125"/>
          </a:xfrm>
        </p:spPr>
        <p:txBody>
          <a:bodyPr/>
          <a:lstStyle/>
          <a:p>
            <a:fld id="{0564D1C8-B95C-419F-9465-32D8AAEAC387}" type="datetimeFigureOut">
              <a:rPr lang="id-ID" smtClean="0"/>
              <a:t>28/02/2021</a:t>
            </a:fld>
            <a:endParaRPr lang="id-ID"/>
          </a:p>
        </p:txBody>
      </p:sp>
      <p:sp>
        <p:nvSpPr>
          <p:cNvPr id="5" name="Footer Placeholder 4"/>
          <p:cNvSpPr>
            <a:spLocks noGrp="1"/>
          </p:cNvSpPr>
          <p:nvPr>
            <p:ph type="ftr" sz="quarter" idx="11"/>
          </p:nvPr>
        </p:nvSpPr>
        <p:spPr>
          <a:xfrm>
            <a:off x="3124200" y="6416675"/>
            <a:ext cx="2895600" cy="365125"/>
          </a:xfrm>
        </p:spPr>
        <p:txBody>
          <a:bodyPr/>
          <a:lstStyle/>
          <a:p>
            <a:endParaRPr lang="id-ID"/>
          </a:p>
        </p:txBody>
      </p:sp>
      <p:sp>
        <p:nvSpPr>
          <p:cNvPr id="6" name="Slide Number Placeholder 5"/>
          <p:cNvSpPr>
            <a:spLocks noGrp="1"/>
          </p:cNvSpPr>
          <p:nvPr>
            <p:ph type="sldNum" sz="quarter" idx="12"/>
          </p:nvPr>
        </p:nvSpPr>
        <p:spPr>
          <a:xfrm>
            <a:off x="6553200" y="6416675"/>
            <a:ext cx="2133600" cy="365125"/>
          </a:xfrm>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156028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3075" name="Picture 3" descr="D:\backup data\DIREKTORAT MULTIMEDIA\TEMPLATE PPT\TEMPLATE 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6" y="2058"/>
            <a:ext cx="9141256" cy="68559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77000"/>
            <a:ext cx="2133600" cy="365125"/>
          </a:xfrm>
        </p:spPr>
        <p:txBody>
          <a:bodyPr/>
          <a:lstStyle>
            <a:lvl1pPr>
              <a:defRPr>
                <a:solidFill>
                  <a:srgbClr val="FFC000"/>
                </a:solidFill>
              </a:defRPr>
            </a:lvl1pPr>
          </a:lstStyle>
          <a:p>
            <a:fld id="{0564D1C8-B95C-419F-9465-32D8AAEAC387}" type="datetimeFigureOut">
              <a:rPr lang="id-ID" smtClean="0"/>
              <a:t>28/02/2021</a:t>
            </a:fld>
            <a:endParaRPr lang="id-ID"/>
          </a:p>
        </p:txBody>
      </p:sp>
      <p:sp>
        <p:nvSpPr>
          <p:cNvPr id="5" name="Footer Placeholder 4"/>
          <p:cNvSpPr>
            <a:spLocks noGrp="1"/>
          </p:cNvSpPr>
          <p:nvPr>
            <p:ph type="ftr" sz="quarter" idx="11"/>
          </p:nvPr>
        </p:nvSpPr>
        <p:spPr>
          <a:xfrm>
            <a:off x="3124200" y="6477000"/>
            <a:ext cx="2895600" cy="365125"/>
          </a:xfrm>
        </p:spPr>
        <p:txBody>
          <a:bodyPr/>
          <a:lstStyle>
            <a:lvl1pPr>
              <a:defRPr>
                <a:solidFill>
                  <a:srgbClr val="002060"/>
                </a:solidFill>
              </a:defRPr>
            </a:lvl1pPr>
          </a:lstStyle>
          <a:p>
            <a:endParaRPr lang="id-ID"/>
          </a:p>
        </p:txBody>
      </p:sp>
      <p:sp>
        <p:nvSpPr>
          <p:cNvPr id="6" name="Slide Number Placeholder 5"/>
          <p:cNvSpPr>
            <a:spLocks noGrp="1"/>
          </p:cNvSpPr>
          <p:nvPr>
            <p:ph type="sldNum" sz="quarter" idx="12"/>
          </p:nvPr>
        </p:nvSpPr>
        <p:spPr>
          <a:xfrm>
            <a:off x="6553200" y="6477000"/>
            <a:ext cx="2133600" cy="365125"/>
          </a:xfrm>
        </p:spPr>
        <p:txBody>
          <a:bodyPr/>
          <a:lstStyle>
            <a:lvl1pPr>
              <a:defRPr>
                <a:solidFill>
                  <a:srgbClr val="002060"/>
                </a:solidFill>
              </a:defRPr>
            </a:lvl1pPr>
          </a:lstStyle>
          <a:p>
            <a:fld id="{297C21D3-13F9-4D48-BA2F-3C9B613B1916}" type="slidenum">
              <a:rPr lang="id-ID" smtClean="0"/>
              <a:t>‹#›</a:t>
            </a:fld>
            <a:endParaRPr lang="id-ID"/>
          </a:p>
        </p:txBody>
      </p:sp>
    </p:spTree>
    <p:extLst>
      <p:ext uri="{BB962C8B-B14F-4D97-AF65-F5344CB8AC3E}">
        <p14:creationId xmlns:p14="http://schemas.microsoft.com/office/powerpoint/2010/main" val="247004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564D1C8-B95C-419F-9465-32D8AAEAC387}" type="datetimeFigureOut">
              <a:rPr lang="id-ID" smtClean="0"/>
              <a:t>28/02/2021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125755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564D1C8-B95C-419F-9465-32D8AAEAC387}" type="datetimeFigureOut">
              <a:rPr lang="id-ID" smtClean="0"/>
              <a:t>28/02/2021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423839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564D1C8-B95C-419F-9465-32D8AAEAC387}" type="datetimeFigureOut">
              <a:rPr lang="id-ID" smtClean="0"/>
              <a:t>28/02/2021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413459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4D1C8-B95C-419F-9465-32D8AAEAC387}" type="datetimeFigureOut">
              <a:rPr lang="id-ID" smtClean="0"/>
              <a:t>28/02/2021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8100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4D1C8-B95C-419F-9465-32D8AAEAC387}" type="datetimeFigureOut">
              <a:rPr lang="id-ID" smtClean="0"/>
              <a:t>28/02/2021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24175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4D1C8-B95C-419F-9465-32D8AAEAC387}" type="datetimeFigureOut">
              <a:rPr lang="id-ID" smtClean="0"/>
              <a:t>28/02/2021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7C21D3-13F9-4D48-BA2F-3C9B613B1916}" type="slidenum">
              <a:rPr lang="id-ID" smtClean="0"/>
              <a:t>‹#›</a:t>
            </a:fld>
            <a:endParaRPr lang="id-ID"/>
          </a:p>
        </p:txBody>
      </p:sp>
    </p:spTree>
    <p:extLst>
      <p:ext uri="{BB962C8B-B14F-4D97-AF65-F5344CB8AC3E}">
        <p14:creationId xmlns:p14="http://schemas.microsoft.com/office/powerpoint/2010/main" val="262830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4D1C8-B95C-419F-9465-32D8AAEAC387}" type="datetimeFigureOut">
              <a:rPr lang="id-ID" smtClean="0"/>
              <a:t>28/02/2021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C21D3-13F9-4D48-BA2F-3C9B613B1916}" type="slidenum">
              <a:rPr lang="id-ID" smtClean="0"/>
              <a:t>‹#›</a:t>
            </a:fld>
            <a:endParaRPr lang="id-ID"/>
          </a:p>
        </p:txBody>
      </p:sp>
    </p:spTree>
    <p:extLst>
      <p:ext uri="{BB962C8B-B14F-4D97-AF65-F5344CB8AC3E}">
        <p14:creationId xmlns:p14="http://schemas.microsoft.com/office/powerpoint/2010/main" val="830337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KOMPRESI DATA TEKS</a:t>
            </a:r>
            <a:endParaRPr lang="id-ID" dirty="0"/>
          </a:p>
        </p:txBody>
      </p:sp>
      <p:sp>
        <p:nvSpPr>
          <p:cNvPr id="3" name="Subtitle 2"/>
          <p:cNvSpPr>
            <a:spLocks noGrp="1"/>
          </p:cNvSpPr>
          <p:nvPr>
            <p:ph type="subTitle" idx="1"/>
          </p:nvPr>
        </p:nvSpPr>
        <p:spPr/>
        <p:txBody>
          <a:bodyPr/>
          <a:lstStyle/>
          <a:p>
            <a:r>
              <a:rPr lang="id-ID" dirty="0" smtClean="0"/>
              <a:t>R.M. Nasrul Halim D., M.Kom.</a:t>
            </a:r>
            <a:endParaRPr lang="id-ID" dirty="0"/>
          </a:p>
        </p:txBody>
      </p:sp>
    </p:spTree>
    <p:extLst>
      <p:ext uri="{BB962C8B-B14F-4D97-AF65-F5344CB8AC3E}">
        <p14:creationId xmlns:p14="http://schemas.microsoft.com/office/powerpoint/2010/main" val="332464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a:t>Static Huffman Coding</a:t>
            </a:r>
          </a:p>
        </p:txBody>
      </p:sp>
      <p:sp>
        <p:nvSpPr>
          <p:cNvPr id="3" name="Content Placeholder 2"/>
          <p:cNvSpPr>
            <a:spLocks noGrp="1"/>
          </p:cNvSpPr>
          <p:nvPr>
            <p:ph idx="1"/>
          </p:nvPr>
        </p:nvSpPr>
        <p:spPr/>
        <p:txBody>
          <a:bodyPr>
            <a:normAutofit fontScale="92500" lnSpcReduction="20000"/>
          </a:bodyPr>
          <a:lstStyle/>
          <a:p>
            <a:pPr algn="just"/>
            <a:r>
              <a:rPr lang="id-ID" dirty="0" smtClean="0"/>
              <a:t>Frekuensi </a:t>
            </a:r>
            <a:r>
              <a:rPr lang="id-ID" dirty="0"/>
              <a:t>karakter dari string yang akan dikompres dianalisa terlebih dahulu. Selanjutnya dibuat pohon </a:t>
            </a:r>
            <a:r>
              <a:rPr lang="id-ID" dirty="0" smtClean="0"/>
              <a:t>huffman </a:t>
            </a:r>
            <a:r>
              <a:rPr lang="id-ID" dirty="0"/>
              <a:t>yang merupakan pohon biner dengan </a:t>
            </a:r>
            <a:r>
              <a:rPr lang="id-ID" i="1" dirty="0"/>
              <a:t>root</a:t>
            </a:r>
            <a:r>
              <a:rPr lang="id-ID" dirty="0"/>
              <a:t> awal yang diberi nilai 0 (sebelah kiri) atau 1 (sebelah </a:t>
            </a:r>
            <a:r>
              <a:rPr lang="id-ID" dirty="0" smtClean="0"/>
              <a:t>kanan)</a:t>
            </a:r>
          </a:p>
          <a:p>
            <a:pPr algn="just"/>
            <a:r>
              <a:rPr lang="id-ID" i="1" dirty="0" smtClean="0"/>
              <a:t>Bottom-up </a:t>
            </a:r>
            <a:r>
              <a:rPr lang="id-ID" i="1" dirty="0"/>
              <a:t>approach </a:t>
            </a:r>
            <a:r>
              <a:rPr lang="id-ID" dirty="0"/>
              <a:t>= frekuensi terkecil dikerjakan terlebih dahulu dan diletakkan ke dalam </a:t>
            </a:r>
            <a:r>
              <a:rPr lang="id-ID" i="1" dirty="0" smtClean="0"/>
              <a:t>leaf</a:t>
            </a:r>
            <a:r>
              <a:rPr lang="id-ID" dirty="0" smtClean="0"/>
              <a:t> (</a:t>
            </a:r>
            <a:r>
              <a:rPr lang="id-ID" dirty="0"/>
              <a:t>daun).</a:t>
            </a:r>
          </a:p>
          <a:p>
            <a:pPr algn="just"/>
            <a:r>
              <a:rPr lang="id-ID" dirty="0"/>
              <a:t>Kemudian </a:t>
            </a:r>
            <a:r>
              <a:rPr lang="id-ID" i="1" dirty="0" smtClean="0"/>
              <a:t>leaf-leaf</a:t>
            </a:r>
            <a:r>
              <a:rPr lang="id-ID" dirty="0" smtClean="0"/>
              <a:t> </a:t>
            </a:r>
            <a:r>
              <a:rPr lang="id-ID" dirty="0"/>
              <a:t>akan dikombinasikan dan dijumlahkan probabilitasnya menjadi </a:t>
            </a:r>
            <a:r>
              <a:rPr lang="id-ID" i="1" dirty="0"/>
              <a:t>root </a:t>
            </a:r>
            <a:r>
              <a:rPr lang="id-ID" dirty="0"/>
              <a:t>diatasnya</a:t>
            </a:r>
            <a:r>
              <a:rPr lang="id-ID" dirty="0" smtClean="0"/>
              <a:t>.</a:t>
            </a:r>
            <a:endParaRPr lang="id-ID" dirty="0"/>
          </a:p>
        </p:txBody>
      </p:sp>
    </p:spTree>
    <p:extLst>
      <p:ext uri="{BB962C8B-B14F-4D97-AF65-F5344CB8AC3E}">
        <p14:creationId xmlns:p14="http://schemas.microsoft.com/office/powerpoint/2010/main" val="49339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a:t>Static Huffman Coding</a:t>
            </a:r>
            <a:endParaRPr lang="id-ID" dirty="0"/>
          </a:p>
        </p:txBody>
      </p:sp>
      <p:sp>
        <p:nvSpPr>
          <p:cNvPr id="3" name="Content Placeholder 2"/>
          <p:cNvSpPr>
            <a:spLocks noGrp="1"/>
          </p:cNvSpPr>
          <p:nvPr>
            <p:ph idx="1"/>
          </p:nvPr>
        </p:nvSpPr>
        <p:spPr/>
        <p:txBody>
          <a:bodyPr/>
          <a:lstStyle/>
          <a:p>
            <a:pPr algn="just"/>
            <a:r>
              <a:rPr lang="id-ID" altLang="zh-CN" dirty="0" smtClean="0">
                <a:ea typeface="SimSun" pitchFamily="2" charset="-122"/>
              </a:rPr>
              <a:t>Contoh teks:  MAMA  SAYA</a:t>
            </a:r>
          </a:p>
          <a:p>
            <a:pPr marL="530225" indent="0" algn="just">
              <a:buNone/>
            </a:pPr>
            <a:r>
              <a:rPr lang="id-ID" altLang="zh-CN" dirty="0" smtClean="0">
                <a:ea typeface="SimSun" pitchFamily="2" charset="-122"/>
              </a:rPr>
              <a:t>A   = 4  </a:t>
            </a:r>
            <a:r>
              <a:rPr lang="id-ID" altLang="zh-CN" dirty="0" smtClean="0">
                <a:ea typeface="SimSun" pitchFamily="2" charset="-122"/>
                <a:sym typeface="Wingdings" pitchFamily="2" charset="2"/>
              </a:rPr>
              <a:t></a:t>
            </a:r>
            <a:r>
              <a:rPr lang="id-ID" altLang="zh-CN" dirty="0" smtClean="0">
                <a:ea typeface="SimSun" pitchFamily="2" charset="-122"/>
              </a:rPr>
              <a:t>  4/8 = 0.5  </a:t>
            </a:r>
          </a:p>
          <a:p>
            <a:pPr marL="530225" indent="0" algn="just">
              <a:buNone/>
            </a:pPr>
            <a:r>
              <a:rPr lang="id-ID" altLang="zh-CN" dirty="0" smtClean="0">
                <a:ea typeface="SimSun" pitchFamily="2" charset="-122"/>
              </a:rPr>
              <a:t>M  = 2  </a:t>
            </a:r>
            <a:r>
              <a:rPr lang="id-ID" altLang="zh-CN" dirty="0" smtClean="0">
                <a:ea typeface="SimSun" pitchFamily="2" charset="-122"/>
                <a:sym typeface="Wingdings" pitchFamily="2" charset="2"/>
              </a:rPr>
              <a:t></a:t>
            </a:r>
            <a:r>
              <a:rPr lang="id-ID" altLang="zh-CN" dirty="0" smtClean="0">
                <a:ea typeface="SimSun" pitchFamily="2" charset="-122"/>
              </a:rPr>
              <a:t>  2/8 = 0.25  </a:t>
            </a:r>
          </a:p>
          <a:p>
            <a:pPr marL="530225" indent="0" algn="just">
              <a:buNone/>
            </a:pPr>
            <a:r>
              <a:rPr lang="id-ID" altLang="zh-CN" dirty="0" smtClean="0">
                <a:ea typeface="SimSun" pitchFamily="2" charset="-122"/>
              </a:rPr>
              <a:t>S   = 1  </a:t>
            </a:r>
            <a:r>
              <a:rPr lang="id-ID" altLang="zh-CN" dirty="0" smtClean="0">
                <a:ea typeface="SimSun" pitchFamily="2" charset="-122"/>
                <a:sym typeface="Wingdings" pitchFamily="2" charset="2"/>
              </a:rPr>
              <a:t></a:t>
            </a:r>
            <a:r>
              <a:rPr lang="id-ID" altLang="zh-CN" dirty="0" smtClean="0">
                <a:ea typeface="SimSun" pitchFamily="2" charset="-122"/>
              </a:rPr>
              <a:t>  1/8 = 0.125 </a:t>
            </a:r>
          </a:p>
          <a:p>
            <a:pPr marL="530225" indent="0" algn="just">
              <a:buNone/>
            </a:pPr>
            <a:r>
              <a:rPr lang="id-ID" altLang="zh-CN" dirty="0" smtClean="0">
                <a:ea typeface="SimSun" pitchFamily="2" charset="-122"/>
              </a:rPr>
              <a:t>Y   = 1  </a:t>
            </a:r>
            <a:r>
              <a:rPr lang="id-ID" altLang="zh-CN" dirty="0" smtClean="0">
                <a:ea typeface="SimSun" pitchFamily="2" charset="-122"/>
                <a:sym typeface="Wingdings" pitchFamily="2" charset="2"/>
              </a:rPr>
              <a:t></a:t>
            </a:r>
            <a:r>
              <a:rPr lang="id-ID" altLang="zh-CN" dirty="0" smtClean="0">
                <a:ea typeface="SimSun" pitchFamily="2" charset="-122"/>
              </a:rPr>
              <a:t>  1/8 = 0.125</a:t>
            </a:r>
          </a:p>
          <a:p>
            <a:pPr algn="just"/>
            <a:r>
              <a:rPr lang="id-ID" altLang="zh-CN" dirty="0" smtClean="0">
                <a:ea typeface="SimSun" pitchFamily="2" charset="-122"/>
              </a:rPr>
              <a:t>Total = 8 karakter</a:t>
            </a:r>
          </a:p>
          <a:p>
            <a:pPr algn="just"/>
            <a:endParaRPr lang="id-ID" dirty="0"/>
          </a:p>
        </p:txBody>
      </p:sp>
    </p:spTree>
    <p:extLst>
      <p:ext uri="{BB962C8B-B14F-4D97-AF65-F5344CB8AC3E}">
        <p14:creationId xmlns:p14="http://schemas.microsoft.com/office/powerpoint/2010/main" val="103546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id-ID" i="1" dirty="0" smtClean="0"/>
              <a:t>Huffman </a:t>
            </a:r>
            <a:r>
              <a:rPr lang="id-ID" i="1" dirty="0"/>
              <a:t>Coding</a:t>
            </a:r>
            <a:r>
              <a:rPr lang="id-ID" dirty="0" smtClean="0"/>
              <a:t> </a:t>
            </a:r>
            <a:endParaRPr lang="id-ID" dirty="0"/>
          </a:p>
        </p:txBody>
      </p:sp>
      <p:sp>
        <p:nvSpPr>
          <p:cNvPr id="3" name="Content Placeholder 2"/>
          <p:cNvSpPr>
            <a:spLocks noGrp="1"/>
          </p:cNvSpPr>
          <p:nvPr>
            <p:ph idx="1"/>
          </p:nvPr>
        </p:nvSpPr>
        <p:spPr>
          <a:xfrm>
            <a:off x="457200" y="1600201"/>
            <a:ext cx="8229600" cy="964704"/>
          </a:xfrm>
        </p:spPr>
        <p:txBody>
          <a:bodyPr>
            <a:normAutofit fontScale="92500" lnSpcReduction="10000"/>
          </a:bodyPr>
          <a:lstStyle/>
          <a:p>
            <a:r>
              <a:rPr lang="id-ID" dirty="0" smtClean="0"/>
              <a:t>Dalam </a:t>
            </a:r>
            <a:r>
              <a:rPr lang="id-ID" dirty="0"/>
              <a:t>kode ASCII </a:t>
            </a:r>
            <a:r>
              <a:rPr lang="id-ID" dirty="0" smtClean="0"/>
              <a:t> string </a:t>
            </a:r>
            <a:r>
              <a:rPr lang="id-ID" dirty="0"/>
              <a:t>“</a:t>
            </a:r>
            <a:r>
              <a:rPr lang="id-ID" sz="3200" b="1" dirty="0"/>
              <a:t>ABBABABACAACDDD</a:t>
            </a:r>
            <a:r>
              <a:rPr lang="id-ID" dirty="0"/>
              <a:t>” ditulis :</a:t>
            </a:r>
          </a:p>
        </p:txBody>
      </p:sp>
      <p:pic>
        <p:nvPicPr>
          <p:cNvPr id="1026" name="Picture 2" descr="http://1.bp.blogspot.com/-ocE8M8eNgU4/TveC2Sug7mI/AAAAAAAAAMc/S0xYT7qusXU/s16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415" y="2708920"/>
            <a:ext cx="6840760" cy="344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985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a:t>
            </a:r>
            <a:r>
              <a:rPr lang="id-ID" i="1" dirty="0"/>
              <a:t>Huffman Coding</a:t>
            </a:r>
            <a:r>
              <a:rPr lang="id-ID" dirty="0"/>
              <a:t> </a:t>
            </a:r>
          </a:p>
        </p:txBody>
      </p:sp>
      <p:sp>
        <p:nvSpPr>
          <p:cNvPr id="3" name="Content Placeholder 2"/>
          <p:cNvSpPr>
            <a:spLocks noGrp="1"/>
          </p:cNvSpPr>
          <p:nvPr>
            <p:ph idx="1"/>
          </p:nvPr>
        </p:nvSpPr>
        <p:spPr>
          <a:xfrm>
            <a:off x="457200" y="1600200"/>
            <a:ext cx="8229600" cy="892695"/>
          </a:xfrm>
        </p:spPr>
        <p:txBody>
          <a:bodyPr>
            <a:normAutofit fontScale="85000" lnSpcReduction="10000"/>
          </a:bodyPr>
          <a:lstStyle/>
          <a:p>
            <a:pPr marL="0" indent="0" algn="just">
              <a:buNone/>
            </a:pPr>
            <a:r>
              <a:rPr lang="id-ID" dirty="0" smtClean="0"/>
              <a:t>1. Buat </a:t>
            </a:r>
            <a:r>
              <a:rPr lang="id-ID" dirty="0"/>
              <a:t>daftar frekuensi kemunculan tiap-tiap karakter dan urutkan dari yang terkecil hingga terbesar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2780928"/>
            <a:ext cx="8159421" cy="2427256"/>
          </a:xfrm>
          <a:prstGeom prst="rect">
            <a:avLst/>
          </a:prstGeom>
        </p:spPr>
      </p:pic>
    </p:spTree>
    <p:extLst>
      <p:ext uri="{BB962C8B-B14F-4D97-AF65-F5344CB8AC3E}">
        <p14:creationId xmlns:p14="http://schemas.microsoft.com/office/powerpoint/2010/main" val="4214539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a:t>
            </a:r>
            <a:r>
              <a:rPr lang="id-ID" i="1" dirty="0"/>
              <a:t>Huffman Coding</a:t>
            </a:r>
            <a:r>
              <a:rPr lang="id-ID" dirty="0"/>
              <a:t> </a:t>
            </a:r>
          </a:p>
        </p:txBody>
      </p:sp>
      <p:sp>
        <p:nvSpPr>
          <p:cNvPr id="3" name="Content Placeholder 2"/>
          <p:cNvSpPr>
            <a:spLocks noGrp="1"/>
          </p:cNvSpPr>
          <p:nvPr>
            <p:ph idx="1"/>
          </p:nvPr>
        </p:nvSpPr>
        <p:spPr/>
        <p:txBody>
          <a:bodyPr/>
          <a:lstStyle/>
          <a:p>
            <a:pPr marL="0" indent="0" algn="just">
              <a:buNone/>
            </a:pPr>
            <a:r>
              <a:rPr lang="id-ID" dirty="0" smtClean="0"/>
              <a:t>2. Gabung </a:t>
            </a:r>
            <a:r>
              <a:rPr lang="id-ID" dirty="0"/>
              <a:t>2 </a:t>
            </a:r>
            <a:r>
              <a:rPr lang="id-ID" dirty="0" smtClean="0"/>
              <a:t>buah daun (</a:t>
            </a:r>
            <a:r>
              <a:rPr lang="id-ID" i="1" dirty="0" smtClean="0"/>
              <a:t>leaf</a:t>
            </a:r>
            <a:r>
              <a:rPr lang="id-ID" dirty="0" smtClean="0"/>
              <a:t>) </a:t>
            </a:r>
            <a:r>
              <a:rPr lang="id-ID" dirty="0"/>
              <a:t>yang mempunyai frekuensi kemunculan terkecil dan urutkan kembali</a:t>
            </a:r>
            <a:r>
              <a:rPr lang="id-ID" dirty="0" smtClean="0"/>
              <a:t>.</a:t>
            </a:r>
          </a:p>
          <a:p>
            <a:pPr marL="0" indent="0" algn="just">
              <a:buNone/>
            </a:pP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59" y="2636912"/>
            <a:ext cx="8169633" cy="1728192"/>
          </a:xfrm>
          <a:prstGeom prst="rect">
            <a:avLst/>
          </a:prstGeom>
        </p:spPr>
      </p:pic>
    </p:spTree>
    <p:extLst>
      <p:ext uri="{BB962C8B-B14F-4D97-AF65-F5344CB8AC3E}">
        <p14:creationId xmlns:p14="http://schemas.microsoft.com/office/powerpoint/2010/main" val="1321100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864096"/>
          </a:xfrm>
        </p:spPr>
        <p:txBody>
          <a:bodyPr>
            <a:normAutofit fontScale="92500" lnSpcReduction="20000"/>
          </a:bodyPr>
          <a:lstStyle/>
          <a:p>
            <a:pPr marL="0" indent="0">
              <a:buNone/>
            </a:pPr>
            <a:r>
              <a:rPr lang="id-ID" dirty="0" smtClean="0"/>
              <a:t>3. Ulangi langkah 2 sampai semua daun (</a:t>
            </a:r>
            <a:r>
              <a:rPr lang="id-ID" i="1" dirty="0" smtClean="0"/>
              <a:t>leaf</a:t>
            </a:r>
            <a:r>
              <a:rPr lang="id-ID" dirty="0" smtClean="0"/>
              <a:t>) tergabung hingga terbentuk pohon (</a:t>
            </a:r>
            <a:r>
              <a:rPr lang="id-ID" i="1" dirty="0" smtClean="0"/>
              <a:t>tree</a:t>
            </a:r>
            <a:r>
              <a:rPr lang="id-ID" dirty="0" smtClean="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69" y="1268760"/>
            <a:ext cx="7249391" cy="21004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90" y="3568253"/>
            <a:ext cx="7249391" cy="3077080"/>
          </a:xfrm>
          <a:prstGeom prst="rect">
            <a:avLst/>
          </a:prstGeom>
        </p:spPr>
      </p:pic>
    </p:spTree>
    <p:extLst>
      <p:ext uri="{BB962C8B-B14F-4D97-AF65-F5344CB8AC3E}">
        <p14:creationId xmlns:p14="http://schemas.microsoft.com/office/powerpoint/2010/main" val="113874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532656"/>
          </a:xfrm>
        </p:spPr>
        <p:txBody>
          <a:bodyPr>
            <a:normAutofit fontScale="85000" lnSpcReduction="10000"/>
          </a:bodyPr>
          <a:lstStyle/>
          <a:p>
            <a:pPr marL="0" indent="0">
              <a:buNone/>
            </a:pPr>
            <a:r>
              <a:rPr lang="id-ID" dirty="0" smtClean="0"/>
              <a:t>4. </a:t>
            </a:r>
            <a:r>
              <a:rPr lang="id-ID" dirty="0"/>
              <a:t>Beri label dari akar ke daun, sebelah kiri = 0, kanan = </a:t>
            </a:r>
            <a:r>
              <a:rPr lang="id-ID" dirty="0" smtClean="0"/>
              <a:t>1</a:t>
            </a:r>
          </a:p>
          <a:p>
            <a:pPr marL="0" indent="0">
              <a:buNone/>
            </a:pPr>
            <a:endParaRPr lang="id-ID"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24744"/>
            <a:ext cx="6351068" cy="4381434"/>
          </a:xfrm>
          <a:prstGeom prst="rect">
            <a:avLst/>
          </a:prstGeom>
        </p:spPr>
      </p:pic>
    </p:spTree>
    <p:extLst>
      <p:ext uri="{BB962C8B-B14F-4D97-AF65-F5344CB8AC3E}">
        <p14:creationId xmlns:p14="http://schemas.microsoft.com/office/powerpoint/2010/main" val="1888476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45224"/>
            <a:ext cx="8229600" cy="892696"/>
          </a:xfrm>
        </p:spPr>
        <p:txBody>
          <a:bodyPr>
            <a:normAutofit fontScale="77500" lnSpcReduction="20000"/>
          </a:bodyPr>
          <a:lstStyle/>
          <a:p>
            <a:r>
              <a:rPr lang="id-ID" dirty="0" smtClean="0"/>
              <a:t>Dalam kode </a:t>
            </a:r>
            <a:r>
              <a:rPr lang="id-ID" dirty="0"/>
              <a:t>Huffman, string “</a:t>
            </a:r>
            <a:r>
              <a:rPr lang="id-ID" sz="2800" b="1" dirty="0"/>
              <a:t>ABBABABACAACDDD</a:t>
            </a:r>
            <a:r>
              <a:rPr lang="id-ID" dirty="0"/>
              <a:t>” ditulis:</a:t>
            </a:r>
          </a:p>
          <a:p>
            <a:pPr marL="0" indent="0">
              <a:buNone/>
            </a:pPr>
            <a:r>
              <a:rPr lang="id-ID" dirty="0" smtClean="0"/>
              <a:t>	0 10 10 </a:t>
            </a:r>
            <a:r>
              <a:rPr lang="id-ID" dirty="0"/>
              <a:t>0 </a:t>
            </a:r>
            <a:r>
              <a:rPr lang="id-ID" dirty="0" smtClean="0"/>
              <a:t>10 </a:t>
            </a:r>
            <a:r>
              <a:rPr lang="id-ID" dirty="0"/>
              <a:t>0 </a:t>
            </a:r>
            <a:r>
              <a:rPr lang="id-ID" dirty="0" smtClean="0"/>
              <a:t>10 </a:t>
            </a:r>
            <a:r>
              <a:rPr lang="id-ID" dirty="0"/>
              <a:t>0 </a:t>
            </a:r>
            <a:r>
              <a:rPr lang="id-ID" dirty="0" smtClean="0"/>
              <a:t>110 </a:t>
            </a:r>
            <a:r>
              <a:rPr lang="id-ID" dirty="0"/>
              <a:t>0 0 </a:t>
            </a:r>
            <a:r>
              <a:rPr lang="id-ID" dirty="0" smtClean="0"/>
              <a:t>110 111 111 111</a:t>
            </a:r>
            <a:endParaRPr lang="id-ID" dirty="0"/>
          </a:p>
        </p:txBody>
      </p:sp>
      <p:sp>
        <p:nvSpPr>
          <p:cNvPr id="5" name="Content Placeholder 2"/>
          <p:cNvSpPr txBox="1">
            <a:spLocks/>
          </p:cNvSpPr>
          <p:nvPr/>
        </p:nvSpPr>
        <p:spPr>
          <a:xfrm>
            <a:off x="609600" y="908720"/>
            <a:ext cx="8229600" cy="892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0" indent="0" algn="just">
              <a:buNone/>
            </a:pPr>
            <a:r>
              <a:rPr lang="id-ID" dirty="0" smtClean="0"/>
              <a:t>5. Telusuri dari akar ke daun (dari atas ke bawah), sehingga menghasilkan kode Huffman berikut :</a:t>
            </a:r>
            <a:endParaRPr lang="id-ID" dirty="0"/>
          </a:p>
        </p:txBody>
      </p:sp>
      <p:graphicFrame>
        <p:nvGraphicFramePr>
          <p:cNvPr id="2" name="Table 1"/>
          <p:cNvGraphicFramePr>
            <a:graphicFrameLocks noGrp="1"/>
          </p:cNvGraphicFramePr>
          <p:nvPr>
            <p:extLst>
              <p:ext uri="{D42A27DB-BD31-4B8C-83A1-F6EECF244321}">
                <p14:modId xmlns:p14="http://schemas.microsoft.com/office/powerpoint/2010/main" val="2985427048"/>
              </p:ext>
            </p:extLst>
          </p:nvPr>
        </p:nvGraphicFramePr>
        <p:xfrm>
          <a:off x="1096104" y="2245104"/>
          <a:ext cx="6096000" cy="2646680"/>
        </p:xfrm>
        <a:graphic>
          <a:graphicData uri="http://schemas.openxmlformats.org/drawingml/2006/table">
            <a:tbl>
              <a:tblPr firstRow="1" bandRow="1">
                <a:tableStyleId>{37CE84F3-28C3-443E-9E96-99CF82512B78}</a:tableStyleId>
              </a:tblPr>
              <a:tblGrid>
                <a:gridCol w="1524000"/>
                <a:gridCol w="1524000"/>
                <a:gridCol w="1524000"/>
                <a:gridCol w="416064"/>
                <a:gridCol w="1107936"/>
              </a:tblGrid>
              <a:tr h="370840">
                <a:tc>
                  <a:txBody>
                    <a:bodyPr/>
                    <a:lstStyle/>
                    <a:p>
                      <a:pPr algn="ctr"/>
                      <a:r>
                        <a:rPr lang="id-ID" sz="2000" b="1" dirty="0" smtClean="0"/>
                        <a:t>A = 0</a:t>
                      </a:r>
                      <a:endParaRPr lang="id-ID" sz="2000" b="1" dirty="0"/>
                    </a:p>
                  </a:txBody>
                  <a:tcPr/>
                </a:tc>
                <a:tc>
                  <a:txBody>
                    <a:bodyPr/>
                    <a:lstStyle/>
                    <a:p>
                      <a:pPr algn="ctr"/>
                      <a:r>
                        <a:rPr lang="id-ID" sz="2000" b="1" dirty="0" smtClean="0"/>
                        <a:t>B = 10</a:t>
                      </a:r>
                      <a:endParaRPr lang="id-ID" sz="2000" b="1" dirty="0"/>
                    </a:p>
                  </a:txBody>
                  <a:tcPr/>
                </a:tc>
                <a:tc>
                  <a:txBody>
                    <a:bodyPr/>
                    <a:lstStyle/>
                    <a:p>
                      <a:pPr algn="ctr"/>
                      <a:r>
                        <a:rPr lang="id-ID" sz="2000" b="1" dirty="0" smtClean="0"/>
                        <a:t>C = 110</a:t>
                      </a:r>
                      <a:endParaRPr lang="id-ID" sz="2000" b="1" dirty="0"/>
                    </a:p>
                  </a:txBody>
                  <a:tcPr/>
                </a:tc>
                <a:tc gridSpan="2">
                  <a:txBody>
                    <a:bodyPr/>
                    <a:lstStyle/>
                    <a:p>
                      <a:pPr algn="ctr"/>
                      <a:r>
                        <a:rPr lang="id-ID" sz="2000" b="1" dirty="0" smtClean="0"/>
                        <a:t>D</a:t>
                      </a:r>
                      <a:r>
                        <a:rPr lang="id-ID" sz="2000" b="1" baseline="0" dirty="0" smtClean="0"/>
                        <a:t> = 111</a:t>
                      </a:r>
                      <a:endParaRPr lang="id-ID" sz="2000" b="1" dirty="0"/>
                    </a:p>
                  </a:txBody>
                  <a:tcPr/>
                </a:tc>
                <a:tc hMerge="1">
                  <a:txBody>
                    <a:bodyPr/>
                    <a:lstStyle/>
                    <a:p>
                      <a:endParaRPr lang="id-ID"/>
                    </a:p>
                  </a:txBody>
                  <a:tcPr/>
                </a:tc>
              </a:tr>
              <a:tr h="370840">
                <a:tc gridSpan="5">
                  <a:txBody>
                    <a:bodyPr/>
                    <a:lstStyle/>
                    <a:p>
                      <a:pPr algn="ctr"/>
                      <a:endParaRPr lang="id-ID" b="1"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a:p>
                  </a:txBody>
                  <a:tcPr/>
                </a:tc>
              </a:tr>
              <a:tr h="370840">
                <a:tc>
                  <a:txBody>
                    <a:bodyPr/>
                    <a:lstStyle/>
                    <a:p>
                      <a:pPr algn="ctr"/>
                      <a:r>
                        <a:rPr lang="id-ID" sz="2000" b="1" dirty="0" smtClean="0"/>
                        <a:t>Karakter</a:t>
                      </a:r>
                      <a:endParaRPr lang="id-ID" sz="2000" b="1" dirty="0"/>
                    </a:p>
                  </a:txBody>
                  <a:tcPr/>
                </a:tc>
                <a:tc>
                  <a:txBody>
                    <a:bodyPr/>
                    <a:lstStyle/>
                    <a:p>
                      <a:pPr algn="ctr"/>
                      <a:r>
                        <a:rPr lang="id-ID" sz="2000" b="1" dirty="0" smtClean="0"/>
                        <a:t>Frekuensi</a:t>
                      </a:r>
                      <a:endParaRPr lang="id-ID" sz="2000" b="1" dirty="0"/>
                    </a:p>
                  </a:txBody>
                  <a:tcPr/>
                </a:tc>
                <a:tc gridSpan="2">
                  <a:txBody>
                    <a:bodyPr/>
                    <a:lstStyle/>
                    <a:p>
                      <a:pPr algn="ctr"/>
                      <a:r>
                        <a:rPr lang="id-ID" sz="2000" b="1" dirty="0" smtClean="0"/>
                        <a:t>Kode Huffman</a:t>
                      </a:r>
                      <a:endParaRPr lang="id-ID" sz="2000" b="1" dirty="0"/>
                    </a:p>
                  </a:txBody>
                  <a:tcPr/>
                </a:tc>
                <a:tc hMerge="1">
                  <a:txBody>
                    <a:bodyPr/>
                    <a:lstStyle/>
                    <a:p>
                      <a:pPr algn="ctr"/>
                      <a:endParaRPr lang="id-ID" b="1" dirty="0"/>
                    </a:p>
                  </a:txBody>
                  <a:tcPr/>
                </a:tc>
                <a:tc>
                  <a:txBody>
                    <a:bodyPr/>
                    <a:lstStyle/>
                    <a:p>
                      <a:endParaRPr lang="id-ID" dirty="0"/>
                    </a:p>
                  </a:txBody>
                  <a:tcPr/>
                </a:tc>
              </a:tr>
              <a:tr h="370840">
                <a:tc>
                  <a:txBody>
                    <a:bodyPr/>
                    <a:lstStyle/>
                    <a:p>
                      <a:pPr algn="ctr"/>
                      <a:r>
                        <a:rPr lang="id-ID" dirty="0" smtClean="0"/>
                        <a:t>A</a:t>
                      </a:r>
                      <a:endParaRPr lang="id-ID" dirty="0"/>
                    </a:p>
                  </a:txBody>
                  <a:tcPr/>
                </a:tc>
                <a:tc>
                  <a:txBody>
                    <a:bodyPr/>
                    <a:lstStyle/>
                    <a:p>
                      <a:pPr algn="ctr"/>
                      <a:r>
                        <a:rPr lang="id-ID" dirty="0" smtClean="0"/>
                        <a:t>6</a:t>
                      </a:r>
                      <a:endParaRPr lang="id-ID" dirty="0"/>
                    </a:p>
                  </a:txBody>
                  <a:tcPr/>
                </a:tc>
                <a:tc gridSpan="2">
                  <a:txBody>
                    <a:bodyPr/>
                    <a:lstStyle/>
                    <a:p>
                      <a:pPr algn="ctr"/>
                      <a:r>
                        <a:rPr lang="id-ID" dirty="0" smtClean="0"/>
                        <a:t>0 = 1 bit</a:t>
                      </a:r>
                      <a:endParaRPr lang="id-ID" dirty="0"/>
                    </a:p>
                  </a:txBody>
                  <a:tcPr/>
                </a:tc>
                <a:tc hMerge="1">
                  <a:txBody>
                    <a:bodyPr/>
                    <a:lstStyle/>
                    <a:p>
                      <a:pPr algn="ctr"/>
                      <a:endParaRPr lang="id-ID" dirty="0"/>
                    </a:p>
                  </a:txBody>
                  <a:tcPr/>
                </a:tc>
                <a:tc>
                  <a:txBody>
                    <a:bodyPr/>
                    <a:lstStyle/>
                    <a:p>
                      <a:endParaRPr lang="id-ID"/>
                    </a:p>
                  </a:txBody>
                  <a:tcPr/>
                </a:tc>
              </a:tr>
              <a:tr h="370840">
                <a:tc>
                  <a:txBody>
                    <a:bodyPr/>
                    <a:lstStyle/>
                    <a:p>
                      <a:pPr algn="ctr"/>
                      <a:r>
                        <a:rPr lang="id-ID" dirty="0" smtClean="0"/>
                        <a:t>B</a:t>
                      </a:r>
                      <a:endParaRPr lang="id-ID" dirty="0"/>
                    </a:p>
                  </a:txBody>
                  <a:tcPr/>
                </a:tc>
                <a:tc>
                  <a:txBody>
                    <a:bodyPr/>
                    <a:lstStyle/>
                    <a:p>
                      <a:pPr algn="ctr"/>
                      <a:r>
                        <a:rPr lang="id-ID" dirty="0" smtClean="0"/>
                        <a:t>4</a:t>
                      </a:r>
                      <a:endParaRPr lang="id-ID" dirty="0"/>
                    </a:p>
                  </a:txBody>
                  <a:tcPr/>
                </a:tc>
                <a:tc gridSpan="2">
                  <a:txBody>
                    <a:bodyPr/>
                    <a:lstStyle/>
                    <a:p>
                      <a:pPr algn="ctr"/>
                      <a:r>
                        <a:rPr lang="id-ID" dirty="0" smtClean="0"/>
                        <a:t>10 = 2 bit</a:t>
                      </a:r>
                      <a:endParaRPr lang="id-ID" dirty="0"/>
                    </a:p>
                  </a:txBody>
                  <a:tcPr/>
                </a:tc>
                <a:tc hMerge="1">
                  <a:txBody>
                    <a:bodyPr/>
                    <a:lstStyle/>
                    <a:p>
                      <a:pPr algn="ctr"/>
                      <a:endParaRPr lang="id-ID" dirty="0"/>
                    </a:p>
                  </a:txBody>
                  <a:tcPr/>
                </a:tc>
                <a:tc>
                  <a:txBody>
                    <a:bodyPr/>
                    <a:lstStyle/>
                    <a:p>
                      <a:endParaRPr lang="id-ID"/>
                    </a:p>
                  </a:txBody>
                  <a:tcPr/>
                </a:tc>
              </a:tr>
              <a:tr h="370840">
                <a:tc>
                  <a:txBody>
                    <a:bodyPr/>
                    <a:lstStyle/>
                    <a:p>
                      <a:pPr algn="ctr"/>
                      <a:r>
                        <a:rPr lang="id-ID" dirty="0" smtClean="0"/>
                        <a:t>C</a:t>
                      </a:r>
                      <a:endParaRPr lang="id-ID" dirty="0"/>
                    </a:p>
                  </a:txBody>
                  <a:tcPr/>
                </a:tc>
                <a:tc>
                  <a:txBody>
                    <a:bodyPr/>
                    <a:lstStyle/>
                    <a:p>
                      <a:pPr algn="ctr"/>
                      <a:r>
                        <a:rPr lang="id-ID" dirty="0" smtClean="0"/>
                        <a:t>2</a:t>
                      </a:r>
                      <a:endParaRPr lang="id-ID" dirty="0"/>
                    </a:p>
                  </a:txBody>
                  <a:tcPr/>
                </a:tc>
                <a:tc gridSpan="2">
                  <a:txBody>
                    <a:bodyPr/>
                    <a:lstStyle/>
                    <a:p>
                      <a:pPr algn="ctr"/>
                      <a:r>
                        <a:rPr lang="id-ID" dirty="0" smtClean="0"/>
                        <a:t>110 = 3 bit</a:t>
                      </a:r>
                      <a:endParaRPr lang="id-ID" dirty="0"/>
                    </a:p>
                  </a:txBody>
                  <a:tcPr/>
                </a:tc>
                <a:tc hMerge="1">
                  <a:txBody>
                    <a:bodyPr/>
                    <a:lstStyle/>
                    <a:p>
                      <a:pPr algn="ctr"/>
                      <a:endParaRPr lang="id-ID" dirty="0"/>
                    </a:p>
                  </a:txBody>
                  <a:tcPr/>
                </a:tc>
                <a:tc>
                  <a:txBody>
                    <a:bodyPr/>
                    <a:lstStyle/>
                    <a:p>
                      <a:endParaRPr lang="id-ID" dirty="0"/>
                    </a:p>
                  </a:txBody>
                  <a:tcPr/>
                </a:tc>
              </a:tr>
              <a:tr h="370840">
                <a:tc>
                  <a:txBody>
                    <a:bodyPr/>
                    <a:lstStyle/>
                    <a:p>
                      <a:pPr algn="ctr"/>
                      <a:r>
                        <a:rPr lang="id-ID" dirty="0" smtClean="0"/>
                        <a:t>D</a:t>
                      </a:r>
                      <a:endParaRPr lang="id-ID" dirty="0"/>
                    </a:p>
                  </a:txBody>
                  <a:tcPr/>
                </a:tc>
                <a:tc>
                  <a:txBody>
                    <a:bodyPr/>
                    <a:lstStyle/>
                    <a:p>
                      <a:pPr algn="ctr"/>
                      <a:r>
                        <a:rPr lang="id-ID" dirty="0" smtClean="0"/>
                        <a:t>3</a:t>
                      </a:r>
                      <a:endParaRPr lang="id-ID" dirty="0"/>
                    </a:p>
                  </a:txBody>
                  <a:tcPr/>
                </a:tc>
                <a:tc gridSpan="2">
                  <a:txBody>
                    <a:bodyPr/>
                    <a:lstStyle/>
                    <a:p>
                      <a:pPr algn="ctr"/>
                      <a:r>
                        <a:rPr lang="id-ID" dirty="0" smtClean="0"/>
                        <a:t>111 = 3 bit</a:t>
                      </a:r>
                      <a:endParaRPr lang="id-ID" dirty="0"/>
                    </a:p>
                  </a:txBody>
                  <a:tcPr/>
                </a:tc>
                <a:tc hMerge="1">
                  <a:txBody>
                    <a:bodyPr/>
                    <a:lstStyle/>
                    <a:p>
                      <a:endParaRPr lang="id-ID"/>
                    </a:p>
                  </a:txBody>
                  <a:tcPr/>
                </a:tc>
                <a:tc>
                  <a:txBody>
                    <a:bodyPr/>
                    <a:lstStyle/>
                    <a:p>
                      <a:endParaRPr lang="id-ID" dirty="0"/>
                    </a:p>
                  </a:txBody>
                  <a:tcPr/>
                </a:tc>
              </a:tr>
            </a:tbl>
          </a:graphicData>
        </a:graphic>
      </p:graphicFrame>
    </p:spTree>
    <p:extLst>
      <p:ext uri="{BB962C8B-B14F-4D97-AF65-F5344CB8AC3E}">
        <p14:creationId xmlns:p14="http://schemas.microsoft.com/office/powerpoint/2010/main" val="1323657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a:t>
            </a:r>
            <a:r>
              <a:rPr lang="id-ID" i="1" dirty="0"/>
              <a:t>Huffman Coding</a:t>
            </a:r>
            <a:r>
              <a:rPr lang="id-ID" dirty="0"/>
              <a:t> </a:t>
            </a:r>
          </a:p>
        </p:txBody>
      </p:sp>
      <p:sp>
        <p:nvSpPr>
          <p:cNvPr id="3" name="Content Placeholder 2"/>
          <p:cNvSpPr>
            <a:spLocks noGrp="1"/>
          </p:cNvSpPr>
          <p:nvPr>
            <p:ph idx="1"/>
          </p:nvPr>
        </p:nvSpPr>
        <p:spPr/>
        <p:txBody>
          <a:bodyPr>
            <a:normAutofit fontScale="77500" lnSpcReduction="20000"/>
          </a:bodyPr>
          <a:lstStyle/>
          <a:p>
            <a:r>
              <a:rPr lang="id-ID" dirty="0"/>
              <a:t>Ukuran string sebelum pemampatan (dalam kode ASCII) adalah:</a:t>
            </a:r>
            <a:br>
              <a:rPr lang="id-ID" dirty="0"/>
            </a:br>
            <a:r>
              <a:rPr lang="id-ID" b="1" dirty="0"/>
              <a:t>= 15 x 8 </a:t>
            </a:r>
            <a:r>
              <a:rPr lang="id-ID" b="1" dirty="0" smtClean="0"/>
              <a:t>bit</a:t>
            </a:r>
            <a:r>
              <a:rPr lang="id-ID" dirty="0" smtClean="0"/>
              <a:t> </a:t>
            </a:r>
            <a:r>
              <a:rPr lang="id-ID" b="1" dirty="0" smtClean="0"/>
              <a:t>= 120 bit</a:t>
            </a:r>
          </a:p>
          <a:p>
            <a:r>
              <a:rPr lang="id-ID" dirty="0"/>
              <a:t>Ukuran string setelah pemampatan (dalam kode Huffman) adalah:</a:t>
            </a:r>
            <a:br>
              <a:rPr lang="id-ID" dirty="0"/>
            </a:br>
            <a:r>
              <a:rPr lang="id-ID" b="1" dirty="0"/>
              <a:t>= </a:t>
            </a:r>
            <a:r>
              <a:rPr lang="id-ID" b="1" dirty="0" smtClean="0"/>
              <a:t>(6 </a:t>
            </a:r>
            <a:r>
              <a:rPr lang="id-ID" b="1" dirty="0"/>
              <a:t>x 1 </a:t>
            </a:r>
            <a:r>
              <a:rPr lang="id-ID" b="1" dirty="0" smtClean="0"/>
              <a:t>bit) </a:t>
            </a:r>
            <a:r>
              <a:rPr lang="id-ID" b="1" dirty="0"/>
              <a:t>+ </a:t>
            </a:r>
            <a:r>
              <a:rPr lang="id-ID" b="1" dirty="0" smtClean="0"/>
              <a:t>(4 </a:t>
            </a:r>
            <a:r>
              <a:rPr lang="id-ID" b="1" dirty="0"/>
              <a:t>x 2 </a:t>
            </a:r>
            <a:r>
              <a:rPr lang="id-ID" b="1" dirty="0" smtClean="0"/>
              <a:t>bit) </a:t>
            </a:r>
            <a:r>
              <a:rPr lang="id-ID" b="1" dirty="0"/>
              <a:t>+ </a:t>
            </a:r>
            <a:r>
              <a:rPr lang="id-ID" b="1" dirty="0" smtClean="0"/>
              <a:t>(3 </a:t>
            </a:r>
            <a:r>
              <a:rPr lang="id-ID" b="1" dirty="0"/>
              <a:t>x 3 </a:t>
            </a:r>
            <a:r>
              <a:rPr lang="id-ID" b="1" dirty="0" smtClean="0"/>
              <a:t>bit) + (2 </a:t>
            </a:r>
            <a:r>
              <a:rPr lang="id-ID" b="1" dirty="0"/>
              <a:t>x 3 </a:t>
            </a:r>
            <a:r>
              <a:rPr lang="id-ID" b="1" dirty="0" smtClean="0"/>
              <a:t>bit)</a:t>
            </a:r>
            <a:r>
              <a:rPr lang="id-ID" dirty="0" smtClean="0"/>
              <a:t> </a:t>
            </a:r>
            <a:r>
              <a:rPr lang="id-ID" b="1" dirty="0" smtClean="0"/>
              <a:t>= </a:t>
            </a:r>
            <a:r>
              <a:rPr lang="id-ID" b="1" dirty="0"/>
              <a:t>29 bit</a:t>
            </a:r>
            <a:r>
              <a:rPr lang="id-ID" dirty="0"/>
              <a:t/>
            </a:r>
            <a:br>
              <a:rPr lang="id-ID" dirty="0"/>
            </a:br>
            <a:r>
              <a:rPr lang="id-ID" dirty="0"/>
              <a:t/>
            </a:r>
            <a:br>
              <a:rPr lang="id-ID" dirty="0"/>
            </a:br>
            <a:r>
              <a:rPr lang="id-ID" b="1" i="1" dirty="0"/>
              <a:t>Rasio Pemampatan</a:t>
            </a:r>
            <a:r>
              <a:rPr lang="id-ID" dirty="0"/>
              <a:t/>
            </a:r>
            <a:br>
              <a:rPr lang="id-ID" dirty="0"/>
            </a:br>
            <a:r>
              <a:rPr lang="id-ID" b="1" i="1" dirty="0"/>
              <a:t>= </a:t>
            </a:r>
            <a:r>
              <a:rPr lang="id-ID" b="1" i="1" smtClean="0"/>
              <a:t>(100% </a:t>
            </a:r>
            <a:r>
              <a:rPr lang="id-ID" b="1" i="1" dirty="0" smtClean="0"/>
              <a:t>–(29/120) </a:t>
            </a:r>
            <a:r>
              <a:rPr lang="id-ID" b="1" i="1"/>
              <a:t>x </a:t>
            </a:r>
            <a:r>
              <a:rPr lang="id-ID" b="1" i="1" smtClean="0"/>
              <a:t>100)) </a:t>
            </a:r>
            <a:r>
              <a:rPr lang="id-ID" b="1" i="1" dirty="0"/>
              <a:t>= 75.8%</a:t>
            </a:r>
            <a:r>
              <a:rPr lang="id-ID" dirty="0"/>
              <a:t/>
            </a:r>
            <a:br>
              <a:rPr lang="id-ID" dirty="0"/>
            </a:br>
            <a:endParaRPr lang="id-ID" dirty="0" smtClean="0"/>
          </a:p>
          <a:p>
            <a:r>
              <a:rPr lang="id-ID" b="1" i="1" dirty="0" smtClean="0"/>
              <a:t>Artinya </a:t>
            </a:r>
            <a:r>
              <a:rPr lang="id-ID" b="1" i="1" dirty="0"/>
              <a:t>75.8% dari string semula telah berhasil dimampatkan</a:t>
            </a:r>
            <a:endParaRPr lang="id-ID" dirty="0"/>
          </a:p>
        </p:txBody>
      </p:sp>
    </p:spTree>
    <p:extLst>
      <p:ext uri="{BB962C8B-B14F-4D97-AF65-F5344CB8AC3E}">
        <p14:creationId xmlns:p14="http://schemas.microsoft.com/office/powerpoint/2010/main" val="3965591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a:t>
            </a:r>
            <a:r>
              <a:rPr lang="id-ID" i="1" dirty="0"/>
              <a:t>Huffman Coding</a:t>
            </a:r>
            <a:r>
              <a:rPr lang="id-ID" dirty="0"/>
              <a:t> </a:t>
            </a:r>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r>
              <a:rPr lang="id-ID" i="1" dirty="0" smtClean="0"/>
              <a:t>Karena tiap </a:t>
            </a:r>
            <a:r>
              <a:rPr lang="id-ID" i="1" dirty="0"/>
              <a:t>kode Huffman yang dihasilkan adalah unik maka proses decoding atau proses dekompresi dapat dilakukan dengan mudah. </a:t>
            </a:r>
          </a:p>
          <a:p>
            <a:r>
              <a:rPr lang="id-ID" dirty="0"/>
              <a:t>Contohnya, saat membaca kode bit pertama dalam rangkaian bit “0 11 11 0 11 0 11 0 100 0 0 100 101 101 101”, yaitu bit “0”, dapat langsung disimpulkan bahwa kode bit “0” merupakan pemetaan dari symbol “A</a:t>
            </a:r>
            <a:r>
              <a:rPr lang="id-ID" dirty="0" smtClean="0"/>
              <a:t>”.</a:t>
            </a:r>
          </a:p>
          <a:p>
            <a:r>
              <a:rPr lang="id-ID" dirty="0" smtClean="0"/>
              <a:t>Kemudian</a:t>
            </a:r>
            <a:r>
              <a:rPr lang="id-ID" dirty="0"/>
              <a:t>, baca kode selanjutnya, yaitu bit “1”. Tidak ada kode Huffman “1”, lalu baca kode bit selanjutnya sehingga menjadi “11”, rangkaian kode bit “11” adalah pemetaan dari symbol “B” dan </a:t>
            </a:r>
            <a:r>
              <a:rPr lang="id-ID" dirty="0" smtClean="0"/>
              <a:t>seterusnya.</a:t>
            </a:r>
          </a:p>
          <a:p>
            <a:r>
              <a:rPr lang="id-ID" i="1" dirty="0" smtClean="0"/>
              <a:t>Proses </a:t>
            </a:r>
            <a:r>
              <a:rPr lang="id-ID" i="1" dirty="0"/>
              <a:t>decoding tidak dapat dilakukan tanpa ada keyword sebelumnya dari proses encoding.</a:t>
            </a:r>
            <a:endParaRPr lang="id-ID" dirty="0"/>
          </a:p>
          <a:p>
            <a:endParaRPr lang="id-ID" dirty="0"/>
          </a:p>
        </p:txBody>
      </p:sp>
    </p:spTree>
    <p:extLst>
      <p:ext uri="{BB962C8B-B14F-4D97-AF65-F5344CB8AC3E}">
        <p14:creationId xmlns:p14="http://schemas.microsoft.com/office/powerpoint/2010/main" val="3914381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POKOK BAHASAN</a:t>
            </a:r>
            <a:endParaRPr lang="id-ID" dirty="0"/>
          </a:p>
        </p:txBody>
      </p:sp>
      <p:sp>
        <p:nvSpPr>
          <p:cNvPr id="3" name="Content Placeholder 2"/>
          <p:cNvSpPr>
            <a:spLocks noGrp="1"/>
          </p:cNvSpPr>
          <p:nvPr>
            <p:ph idx="1"/>
          </p:nvPr>
        </p:nvSpPr>
        <p:spPr/>
        <p:txBody>
          <a:bodyPr/>
          <a:lstStyle/>
          <a:p>
            <a:r>
              <a:rPr lang="id-ID" dirty="0" smtClean="0"/>
              <a:t>Teknik Kompresi Data Teks</a:t>
            </a:r>
          </a:p>
          <a:p>
            <a:r>
              <a:rPr lang="id-ID" dirty="0" smtClean="0"/>
              <a:t>Algoritma RLE</a:t>
            </a:r>
          </a:p>
          <a:p>
            <a:r>
              <a:rPr lang="id-ID" dirty="0" smtClean="0"/>
              <a:t>Algoritma Huffman Coding</a:t>
            </a:r>
          </a:p>
          <a:p>
            <a:r>
              <a:rPr lang="id-ID" dirty="0" smtClean="0"/>
              <a:t>Algoritma LZW</a:t>
            </a:r>
          </a:p>
          <a:p>
            <a:r>
              <a:rPr lang="id-ID" dirty="0" smtClean="0"/>
              <a:t>Aplikasi Kompresi Data Teks</a:t>
            </a:r>
            <a:br>
              <a:rPr lang="id-ID" dirty="0" smtClean="0"/>
            </a:br>
            <a:endParaRPr lang="id-ID" dirty="0" smtClean="0"/>
          </a:p>
          <a:p>
            <a:endParaRPr lang="id-ID" dirty="0"/>
          </a:p>
        </p:txBody>
      </p:sp>
    </p:spTree>
    <p:extLst>
      <p:ext uri="{BB962C8B-B14F-4D97-AF65-F5344CB8AC3E}">
        <p14:creationId xmlns:p14="http://schemas.microsoft.com/office/powerpoint/2010/main" val="65836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a:t>Adaptive Huffman Coding</a:t>
            </a:r>
          </a:p>
        </p:txBody>
      </p:sp>
      <p:sp>
        <p:nvSpPr>
          <p:cNvPr id="3" name="Content Placeholder 2"/>
          <p:cNvSpPr>
            <a:spLocks noGrp="1"/>
          </p:cNvSpPr>
          <p:nvPr>
            <p:ph idx="1"/>
          </p:nvPr>
        </p:nvSpPr>
        <p:spPr/>
        <p:txBody>
          <a:bodyPr>
            <a:normAutofit fontScale="85000" lnSpcReduction="20000"/>
          </a:bodyPr>
          <a:lstStyle/>
          <a:p>
            <a:pPr algn="just"/>
            <a:r>
              <a:rPr lang="id-ID" dirty="0"/>
              <a:t>Metode SHC mengharuskan kita mengetahui terlebih dahulu frekuensi masing-masing karakter sebelum dilakukan proses pengkodean.  Metode AHC merupakan pengembangan dari SHC dimana proses penghitungan frekuensi karakter dan pembuatan pohon Huffman dibuat secara dinamis pada saat membaca data. </a:t>
            </a:r>
          </a:p>
          <a:p>
            <a:pPr algn="just"/>
            <a:r>
              <a:rPr lang="id-ID" dirty="0"/>
              <a:t>Algoritma Huffman tepat bila dipergunakan pada informasi yang bersifat statis. Sedangkan untuk multimedia application, dimana data yang akan datang belum dapat dipastikan kedatangannya (audio dan video streaming), algoritma Adaptive Huffman dapat dipergunakan </a:t>
            </a:r>
          </a:p>
        </p:txBody>
      </p:sp>
    </p:spTree>
    <p:extLst>
      <p:ext uri="{BB962C8B-B14F-4D97-AF65-F5344CB8AC3E}">
        <p14:creationId xmlns:p14="http://schemas.microsoft.com/office/powerpoint/2010/main" val="1973521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a:t>
            </a:r>
            <a:r>
              <a:rPr lang="id-ID" i="1" dirty="0" smtClean="0"/>
              <a:t>Lempel-Ziv-Welch</a:t>
            </a:r>
            <a:r>
              <a:rPr lang="id-ID" dirty="0" smtClean="0"/>
              <a:t> (LZW)</a:t>
            </a:r>
            <a:endParaRPr lang="id-ID" dirty="0"/>
          </a:p>
        </p:txBody>
      </p:sp>
      <p:sp>
        <p:nvSpPr>
          <p:cNvPr id="3" name="Content Placeholder 2"/>
          <p:cNvSpPr>
            <a:spLocks noGrp="1"/>
          </p:cNvSpPr>
          <p:nvPr>
            <p:ph idx="1"/>
          </p:nvPr>
        </p:nvSpPr>
        <p:spPr/>
        <p:txBody>
          <a:bodyPr/>
          <a:lstStyle/>
          <a:p>
            <a:pPr algn="just"/>
            <a:r>
              <a:rPr lang="id-ID" dirty="0"/>
              <a:t>Algoritma Lempel-Ziv-Welch (LZW) menggunakan teknik adaptif dan berbasiskan “kamus” Pendahulu LZW adalah LZ77 dan LZ78 yang dikembangkan oleh Jacob Ziv dan Abraham Lempel pada tahun 1977 dan 1978. Terry Welch mengembangkan teknik tersebut pada tahun 1984. LZW banyak dipergunakan pada UNIX, GIF, V.42 untuk modem</a:t>
            </a:r>
          </a:p>
          <a:p>
            <a:pPr algn="just"/>
            <a:endParaRPr lang="id-ID" dirty="0"/>
          </a:p>
        </p:txBody>
      </p:sp>
    </p:spTree>
    <p:extLst>
      <p:ext uri="{BB962C8B-B14F-4D97-AF65-F5344CB8AC3E}">
        <p14:creationId xmlns:p14="http://schemas.microsoft.com/office/powerpoint/2010/main" val="502593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APLIKASI KOMPRESI</a:t>
            </a:r>
            <a:endParaRPr lang="id-ID" dirty="0"/>
          </a:p>
        </p:txBody>
      </p:sp>
      <p:sp>
        <p:nvSpPr>
          <p:cNvPr id="3" name="Content Placeholder 2"/>
          <p:cNvSpPr>
            <a:spLocks noGrp="1"/>
          </p:cNvSpPr>
          <p:nvPr>
            <p:ph idx="1"/>
          </p:nvPr>
        </p:nvSpPr>
        <p:spPr>
          <a:xfrm>
            <a:off x="457200" y="1600200"/>
            <a:ext cx="8229600" cy="4853136"/>
          </a:xfrm>
        </p:spPr>
        <p:txBody>
          <a:bodyPr>
            <a:noAutofit/>
          </a:bodyPr>
          <a:lstStyle/>
          <a:p>
            <a:pPr algn="just"/>
            <a:r>
              <a:rPr lang="id-ID" sz="2000" dirty="0"/>
              <a:t>ZIP File Format</a:t>
            </a:r>
          </a:p>
          <a:p>
            <a:pPr lvl="1" algn="just"/>
            <a:r>
              <a:rPr lang="id-ID" sz="1800" dirty="0"/>
              <a:t>Ditemukan oleh Phil Katz untuk program PKZIP kemudian dikembangkan untuk WinZip, WinRAR, 7-Zip.</a:t>
            </a:r>
          </a:p>
          <a:p>
            <a:pPr lvl="1" algn="just"/>
            <a:r>
              <a:rPr lang="id-ID" sz="1800" dirty="0"/>
              <a:t>Berekstensi *.zip dan MIME application/zip</a:t>
            </a:r>
          </a:p>
          <a:p>
            <a:pPr lvl="1" algn="just"/>
            <a:r>
              <a:rPr lang="id-ID" sz="1800" dirty="0"/>
              <a:t>Dapat menggabungkan dan mengkompresi beberapa file sekaligus menggunakan bermacam-macam algoritma, namun paling umum menggunakan Katz’s Deflate Algorithm.</a:t>
            </a:r>
          </a:p>
          <a:p>
            <a:pPr algn="just"/>
            <a:r>
              <a:rPr lang="id-ID" sz="2000" dirty="0"/>
              <a:t>RAR File</a:t>
            </a:r>
          </a:p>
          <a:p>
            <a:pPr lvl="1" algn="just"/>
            <a:r>
              <a:rPr lang="id-ID" sz="1800" dirty="0"/>
              <a:t>Ditemukan oleh Eugene Roshal, sehingga RAR merupakan singkatan dari Roshal Archive pada 10 Maret 1972 di Rusia.</a:t>
            </a:r>
          </a:p>
          <a:p>
            <a:pPr lvl="1" algn="just"/>
            <a:r>
              <a:rPr lang="id-ID" sz="1800" dirty="0"/>
              <a:t>Berekstensi .rar dan MIME application/x-rar-compressed</a:t>
            </a:r>
          </a:p>
          <a:p>
            <a:pPr lvl="1" algn="just"/>
            <a:r>
              <a:rPr lang="id-ID" sz="1800" dirty="0"/>
              <a:t>Proses kompresi lebih lambat dari ZIP tapi ukuran file hasil kompresi lebih kecil.</a:t>
            </a:r>
          </a:p>
          <a:p>
            <a:pPr lvl="1" algn="just"/>
            <a:r>
              <a:rPr lang="id-ID" sz="1800" dirty="0"/>
              <a:t>Aplikasi: WinRAR yang mampu menangani RAR dan ZIP, mendukung volume split, enkripsi AES</a:t>
            </a:r>
            <a:r>
              <a:rPr lang="id-ID" sz="1800" dirty="0" smtClean="0"/>
              <a:t>.</a:t>
            </a:r>
            <a:endParaRPr lang="id-ID" sz="1800" dirty="0"/>
          </a:p>
        </p:txBody>
      </p:sp>
    </p:spTree>
    <p:extLst>
      <p:ext uri="{BB962C8B-B14F-4D97-AF65-F5344CB8AC3E}">
        <p14:creationId xmlns:p14="http://schemas.microsoft.com/office/powerpoint/2010/main" val="26689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TERIMA KASIH</a:t>
            </a:r>
            <a:endParaRPr lang="id-ID" dirty="0"/>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72542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PEMBELAJARAN</a:t>
            </a:r>
            <a:endParaRPr lang="id-ID" dirty="0"/>
          </a:p>
        </p:txBody>
      </p:sp>
      <p:sp>
        <p:nvSpPr>
          <p:cNvPr id="3" name="Content Placeholder 2"/>
          <p:cNvSpPr>
            <a:spLocks noGrp="1"/>
          </p:cNvSpPr>
          <p:nvPr>
            <p:ph idx="1"/>
          </p:nvPr>
        </p:nvSpPr>
        <p:spPr/>
        <p:txBody>
          <a:bodyPr/>
          <a:lstStyle/>
          <a:p>
            <a:pPr algn="just"/>
            <a:r>
              <a:rPr lang="id-ID" dirty="0"/>
              <a:t>Mahasiswa mampu </a:t>
            </a:r>
            <a:r>
              <a:rPr lang="id-ID" dirty="0" smtClean="0"/>
              <a:t>melakukan </a:t>
            </a:r>
            <a:r>
              <a:rPr lang="id-ID" dirty="0"/>
              <a:t>kompresi data </a:t>
            </a:r>
            <a:r>
              <a:rPr lang="id-ID" dirty="0" smtClean="0"/>
              <a:t>teks menggunakan beberapa Algoritma kompresi data teks</a:t>
            </a:r>
            <a:endParaRPr lang="id-ID" dirty="0"/>
          </a:p>
        </p:txBody>
      </p:sp>
    </p:spTree>
    <p:extLst>
      <p:ext uri="{BB962C8B-B14F-4D97-AF65-F5344CB8AC3E}">
        <p14:creationId xmlns:p14="http://schemas.microsoft.com/office/powerpoint/2010/main" val="117489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TEKNIK KOMPRESI DATA TEKS</a:t>
            </a:r>
            <a:endParaRPr lang="id-ID" dirty="0"/>
          </a:p>
        </p:txBody>
      </p:sp>
      <p:sp>
        <p:nvSpPr>
          <p:cNvPr id="3" name="Content Placeholder 2"/>
          <p:cNvSpPr>
            <a:spLocks noGrp="1"/>
          </p:cNvSpPr>
          <p:nvPr>
            <p:ph idx="1"/>
          </p:nvPr>
        </p:nvSpPr>
        <p:spPr/>
        <p:txBody>
          <a:bodyPr>
            <a:normAutofit fontScale="85000" lnSpcReduction="10000"/>
          </a:bodyPr>
          <a:lstStyle/>
          <a:p>
            <a:pPr algn="just"/>
            <a:r>
              <a:rPr lang="id-ID" altLang="zh-CN" i="1" dirty="0" smtClean="0">
                <a:ea typeface="SimSun" pitchFamily="2" charset="-122"/>
              </a:rPr>
              <a:t>Run-Length-Encoding (RLE) </a:t>
            </a:r>
          </a:p>
          <a:p>
            <a:pPr algn="just"/>
            <a:r>
              <a:rPr lang="id-ID" altLang="zh-CN" dirty="0" smtClean="0">
                <a:ea typeface="SimSun" pitchFamily="2" charset="-122"/>
              </a:rPr>
              <a:t>Kompresi data teks dilakukan jika ada beberapa huruf yang sama yang ditampilkan berturut-turut:</a:t>
            </a:r>
          </a:p>
          <a:p>
            <a:pPr algn="just"/>
            <a:r>
              <a:rPr lang="id-ID" altLang="zh-CN" dirty="0" smtClean="0">
                <a:ea typeface="SimSun" pitchFamily="2" charset="-122"/>
              </a:rPr>
              <a:t>contoh:  Data:  ABCCCCCCCCDEFGGGG = 17 karakter</a:t>
            </a:r>
          </a:p>
          <a:p>
            <a:pPr marL="265113" indent="0" algn="just">
              <a:buNone/>
            </a:pPr>
            <a:r>
              <a:rPr lang="id-ID" altLang="zh-CN" dirty="0" smtClean="0">
                <a:ea typeface="SimSun" pitchFamily="2" charset="-122"/>
              </a:rPr>
              <a:t>RLE tipe 1 (min. 4 huruf sama) :  ABC!8DEFG!4 = 11 karakter</a:t>
            </a:r>
          </a:p>
          <a:p>
            <a:pPr marL="0" indent="0" algn="just">
              <a:buNone/>
            </a:pPr>
            <a:endParaRPr lang="id-ID" altLang="zh-CN" dirty="0" smtClean="0">
              <a:ea typeface="SimSun" pitchFamily="2" charset="-122"/>
            </a:endParaRPr>
          </a:p>
          <a:p>
            <a:pPr algn="just"/>
            <a:r>
              <a:rPr lang="id-ID" altLang="zh-CN" dirty="0">
                <a:ea typeface="SimSun" pitchFamily="2" charset="-122"/>
              </a:rPr>
              <a:t>RLE ada yang menggunakan suatu karakter yang tidak digunakan dalam teks tersebut seperti misalnya ‘!’ untuk menandai.</a:t>
            </a:r>
            <a:endParaRPr lang="id-ID" altLang="zh-CN" dirty="0" smtClean="0">
              <a:ea typeface="SimSun" pitchFamily="2" charset="-122"/>
            </a:endParaRPr>
          </a:p>
          <a:p>
            <a:pPr algn="just"/>
            <a:endParaRPr lang="id-ID" altLang="zh-CN" dirty="0">
              <a:ea typeface="SimSun" pitchFamily="2" charset="-122"/>
            </a:endParaRPr>
          </a:p>
        </p:txBody>
      </p:sp>
    </p:spTree>
    <p:extLst>
      <p:ext uri="{BB962C8B-B14F-4D97-AF65-F5344CB8AC3E}">
        <p14:creationId xmlns:p14="http://schemas.microsoft.com/office/powerpoint/2010/main" val="3958923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zh-CN" i="1" dirty="0">
                <a:ea typeface="SimSun" pitchFamily="2" charset="-122"/>
              </a:rPr>
              <a:t>Run-Length-Encoding (RLE) </a:t>
            </a:r>
          </a:p>
        </p:txBody>
      </p:sp>
      <p:sp>
        <p:nvSpPr>
          <p:cNvPr id="3" name="Content Placeholder 2"/>
          <p:cNvSpPr>
            <a:spLocks noGrp="1"/>
          </p:cNvSpPr>
          <p:nvPr>
            <p:ph idx="1"/>
          </p:nvPr>
        </p:nvSpPr>
        <p:spPr/>
        <p:txBody>
          <a:bodyPr>
            <a:normAutofit fontScale="92500" lnSpcReduction="20000"/>
          </a:bodyPr>
          <a:lstStyle/>
          <a:p>
            <a:pPr algn="just"/>
            <a:r>
              <a:rPr lang="id-ID" dirty="0" smtClean="0"/>
              <a:t>Contoh </a:t>
            </a:r>
            <a:r>
              <a:rPr lang="id-ID" dirty="0"/>
              <a:t>data : ABCCCCCCCCDEFGGGG = 17 karakter</a:t>
            </a:r>
          </a:p>
          <a:p>
            <a:pPr marL="265113" indent="0" algn="just">
              <a:buNone/>
            </a:pPr>
            <a:r>
              <a:rPr lang="id-ID" dirty="0" smtClean="0"/>
              <a:t>RLE </a:t>
            </a:r>
            <a:r>
              <a:rPr lang="id-ID" dirty="0"/>
              <a:t>tipe 2: -</a:t>
            </a:r>
            <a:r>
              <a:rPr lang="id-ID" dirty="0" smtClean="0"/>
              <a:t>2AB8C-3DEF4G </a:t>
            </a:r>
            <a:r>
              <a:rPr lang="id-ID" dirty="0"/>
              <a:t>= </a:t>
            </a:r>
            <a:r>
              <a:rPr lang="id-ID" dirty="0" smtClean="0"/>
              <a:t>13 karakter</a:t>
            </a:r>
          </a:p>
          <a:p>
            <a:pPr marL="265113" indent="0" algn="just">
              <a:buNone/>
            </a:pPr>
            <a:endParaRPr lang="id-ID" dirty="0" smtClean="0"/>
          </a:p>
          <a:p>
            <a:pPr algn="just"/>
            <a:r>
              <a:rPr lang="id-ID" dirty="0" smtClean="0"/>
              <a:t>Contoh </a:t>
            </a:r>
            <a:r>
              <a:rPr lang="id-ID" dirty="0"/>
              <a:t>data : AB12CCCCDEEEF = 13 karakter</a:t>
            </a:r>
          </a:p>
          <a:p>
            <a:pPr marL="265113" indent="0" algn="just">
              <a:buNone/>
            </a:pPr>
            <a:r>
              <a:rPr lang="id-ID" dirty="0"/>
              <a:t>RLE tipe 2: -4AB124CD3EF = 12 </a:t>
            </a:r>
            <a:r>
              <a:rPr lang="id-ID" dirty="0" smtClean="0"/>
              <a:t>karakter</a:t>
            </a:r>
          </a:p>
          <a:p>
            <a:pPr algn="just"/>
            <a:endParaRPr lang="id-ID" dirty="0"/>
          </a:p>
          <a:p>
            <a:pPr algn="just"/>
            <a:r>
              <a:rPr lang="id-ID" dirty="0" smtClean="0"/>
              <a:t>RLE </a:t>
            </a:r>
            <a:r>
              <a:rPr lang="id-ID" dirty="0"/>
              <a:t>ada yang menggunakan </a:t>
            </a:r>
            <a:r>
              <a:rPr lang="id-ID" dirty="0" smtClean="0"/>
              <a:t>tanda </a:t>
            </a:r>
            <a:r>
              <a:rPr lang="id-ID" dirty="0"/>
              <a:t>bilangan negatif untuk menandai batas sebanyak jumlah karakter tersebut.</a:t>
            </a:r>
          </a:p>
        </p:txBody>
      </p:sp>
    </p:spTree>
    <p:extLst>
      <p:ext uri="{BB962C8B-B14F-4D97-AF65-F5344CB8AC3E}">
        <p14:creationId xmlns:p14="http://schemas.microsoft.com/office/powerpoint/2010/main" val="4141234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zh-CN" i="1" dirty="0">
                <a:ea typeface="SimSun" pitchFamily="2" charset="-122"/>
              </a:rPr>
              <a:t>Run-Length-Encoding (RLE) </a:t>
            </a:r>
          </a:p>
        </p:txBody>
      </p:sp>
      <p:sp>
        <p:nvSpPr>
          <p:cNvPr id="3" name="Content Placeholder 2"/>
          <p:cNvSpPr>
            <a:spLocks noGrp="1"/>
          </p:cNvSpPr>
          <p:nvPr>
            <p:ph idx="1"/>
          </p:nvPr>
        </p:nvSpPr>
        <p:spPr/>
        <p:txBody>
          <a:bodyPr>
            <a:normAutofit fontScale="85000" lnSpcReduction="20000"/>
          </a:bodyPr>
          <a:lstStyle/>
          <a:p>
            <a:pPr algn="just"/>
            <a:r>
              <a:rPr lang="id-ID" dirty="0"/>
              <a:t>RLE </a:t>
            </a:r>
            <a:r>
              <a:rPr lang="id-ID" dirty="0" smtClean="0"/>
              <a:t>berguna </a:t>
            </a:r>
            <a:r>
              <a:rPr lang="id-ID" dirty="0"/>
              <a:t>untuk data yang banyak memiliki kesamaan, misal teks ataupun grafik seperti icon atau gambar garis-garis yang banyak memiliki kesamaan pola.</a:t>
            </a:r>
          </a:p>
          <a:p>
            <a:pPr algn="just"/>
            <a:r>
              <a:rPr lang="id-ID" i="1" dirty="0" smtClean="0"/>
              <a:t>Best </a:t>
            </a:r>
            <a:r>
              <a:rPr lang="id-ID" i="1" dirty="0"/>
              <a:t>case</a:t>
            </a:r>
            <a:r>
              <a:rPr lang="id-ID" dirty="0"/>
              <a:t>: untuk RLE tipe 2 adalah ketika terdapat 127 karakter yang sama sehingga akan dikompres menjadi 2 byte saja.</a:t>
            </a:r>
          </a:p>
          <a:p>
            <a:pPr algn="just"/>
            <a:r>
              <a:rPr lang="id-ID" i="1" dirty="0" smtClean="0"/>
              <a:t>Worst </a:t>
            </a:r>
            <a:r>
              <a:rPr lang="id-ID" i="1" dirty="0"/>
              <a:t>case</a:t>
            </a:r>
            <a:r>
              <a:rPr lang="id-ID" dirty="0"/>
              <a:t>: untuk RLE tipe 2 adalah ketika terdapat 127 karakter yang berbeda semua, maka akan terdapat 1 byte tambahan sebagai tanda jumlah karakter yang tidak sama tersebut. </a:t>
            </a:r>
          </a:p>
          <a:p>
            <a:pPr algn="just"/>
            <a:r>
              <a:rPr lang="id-ID" dirty="0" smtClean="0"/>
              <a:t>Menggunakan </a:t>
            </a:r>
            <a:r>
              <a:rPr lang="id-ID" dirty="0"/>
              <a:t>teknik </a:t>
            </a:r>
            <a:r>
              <a:rPr lang="id-ID" i="1" dirty="0"/>
              <a:t>loseless</a:t>
            </a:r>
          </a:p>
        </p:txBody>
      </p:sp>
    </p:spTree>
    <p:extLst>
      <p:ext uri="{BB962C8B-B14F-4D97-AF65-F5344CB8AC3E}">
        <p14:creationId xmlns:p14="http://schemas.microsoft.com/office/powerpoint/2010/main" val="1037535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zh-CN" i="1" dirty="0">
                <a:ea typeface="SimSun" pitchFamily="2" charset="-122"/>
              </a:rPr>
              <a:t>Run-Length-Encoding (RLE) </a:t>
            </a:r>
            <a:endParaRPr lang="id-ID" dirty="0"/>
          </a:p>
        </p:txBody>
      </p:sp>
      <p:sp>
        <p:nvSpPr>
          <p:cNvPr id="3" name="Content Placeholder 2"/>
          <p:cNvSpPr>
            <a:spLocks noGrp="1"/>
          </p:cNvSpPr>
          <p:nvPr>
            <p:ph idx="1"/>
          </p:nvPr>
        </p:nvSpPr>
        <p:spPr/>
        <p:txBody>
          <a:bodyPr/>
          <a:lstStyle/>
          <a:p>
            <a:r>
              <a:rPr lang="id-ID" dirty="0"/>
              <a:t>Contoh untuk data </a:t>
            </a:r>
            <a:r>
              <a:rPr lang="id-ID" i="1" dirty="0" smtClean="0"/>
              <a:t>image</a:t>
            </a:r>
            <a:r>
              <a:rPr lang="id-ID" dirty="0" smtClean="0"/>
              <a:t>:</a:t>
            </a:r>
          </a:p>
          <a:p>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204864"/>
            <a:ext cx="8387301"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271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HUFFMAN CODING</a:t>
            </a:r>
            <a:endParaRPr lang="id-ID" i="1" dirty="0"/>
          </a:p>
        </p:txBody>
      </p:sp>
      <p:sp>
        <p:nvSpPr>
          <p:cNvPr id="3" name="Content Placeholder 2"/>
          <p:cNvSpPr>
            <a:spLocks noGrp="1"/>
          </p:cNvSpPr>
          <p:nvPr>
            <p:ph idx="1"/>
          </p:nvPr>
        </p:nvSpPr>
        <p:spPr/>
        <p:txBody>
          <a:bodyPr>
            <a:normAutofit fontScale="92500" lnSpcReduction="20000"/>
          </a:bodyPr>
          <a:lstStyle/>
          <a:p>
            <a:pPr algn="just"/>
            <a:r>
              <a:rPr lang="id-ID" dirty="0"/>
              <a:t>Algoritma Huffman adalah algoritma kompresi citra yang menggunakan pendekatan statistik dengan cara melakukan pengkodean dalam bentuk bit untuk mewakili data karakter.</a:t>
            </a:r>
          </a:p>
          <a:p>
            <a:pPr algn="just"/>
            <a:r>
              <a:rPr lang="id-ID" dirty="0" smtClean="0"/>
              <a:t>Algoritma Huffman dibagi </a:t>
            </a:r>
            <a:r>
              <a:rPr lang="id-ID" dirty="0"/>
              <a:t>menjadi 2 kategori, yaitu :</a:t>
            </a:r>
          </a:p>
          <a:p>
            <a:pPr lvl="1" algn="just"/>
            <a:r>
              <a:rPr lang="id-ID" dirty="0" smtClean="0"/>
              <a:t>Huffman statis: adalah </a:t>
            </a:r>
            <a:r>
              <a:rPr lang="id-ID" dirty="0"/>
              <a:t>algoritma yang hanya bisa digunakan untuk kompresi data teks.</a:t>
            </a:r>
          </a:p>
          <a:p>
            <a:pPr lvl="1" algn="just"/>
            <a:r>
              <a:rPr lang="id-ID" dirty="0" smtClean="0"/>
              <a:t>Huffman Dinamis/Adaptive: </a:t>
            </a:r>
            <a:r>
              <a:rPr lang="id-ID" dirty="0"/>
              <a:t>merupakan pengembangan dari algoritma Huffman statis dengan manambah atau mengurangi suatu proses tertentu pada algoritma Huffman </a:t>
            </a:r>
            <a:r>
              <a:rPr lang="id-ID" dirty="0" smtClean="0"/>
              <a:t>statis</a:t>
            </a:r>
            <a:r>
              <a:rPr lang="id-ID" dirty="0"/>
              <a:t>.</a:t>
            </a:r>
          </a:p>
        </p:txBody>
      </p:sp>
    </p:spTree>
    <p:extLst>
      <p:ext uri="{BB962C8B-B14F-4D97-AF65-F5344CB8AC3E}">
        <p14:creationId xmlns:p14="http://schemas.microsoft.com/office/powerpoint/2010/main" val="1639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ALGORITMA HUFFMAN</a:t>
            </a:r>
            <a:endParaRPr lang="id-ID" dirty="0"/>
          </a:p>
        </p:txBody>
      </p:sp>
      <p:pic>
        <p:nvPicPr>
          <p:cNvPr id="7170" name="Picture 2" descr="https://html1-f.scribdassets.com/1bb1r78ym844hhmz/images/3-21ac732073.jpg"/>
          <p:cNvPicPr>
            <a:picLocks noChangeAspect="1" noChangeArrowheads="1"/>
          </p:cNvPicPr>
          <p:nvPr/>
        </p:nvPicPr>
        <p:blipFill rotWithShape="1">
          <a:blip r:embed="rId3">
            <a:extLst>
              <a:ext uri="{28A0092B-C50C-407E-A947-70E740481C1C}">
                <a14:useLocalDpi xmlns:a14="http://schemas.microsoft.com/office/drawing/2010/main" val="0"/>
              </a:ext>
            </a:extLst>
          </a:blip>
          <a:srcRect t="25572"/>
          <a:stretch/>
        </p:blipFill>
        <p:spPr bwMode="auto">
          <a:xfrm>
            <a:off x="439741" y="1628800"/>
            <a:ext cx="8466584" cy="480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467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INA DARMA TEMP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BINA DARMA TEMPLATE 2</Template>
  <TotalTime>712</TotalTime>
  <Words>852</Words>
  <Application>Microsoft Office PowerPoint</Application>
  <PresentationFormat>On-screen Show (4:3)</PresentationFormat>
  <Paragraphs>105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BINA DARMA TEMPLATE 2</vt:lpstr>
      <vt:lpstr>KOMPRESI DATA TEKS</vt:lpstr>
      <vt:lpstr>POKOK BAHASAN</vt:lpstr>
      <vt:lpstr>TUJUAN PEMBELAJARAN</vt:lpstr>
      <vt:lpstr>TEKNIK KOMPRESI DATA TEKS</vt:lpstr>
      <vt:lpstr>Run-Length-Encoding (RLE) </vt:lpstr>
      <vt:lpstr>Run-Length-Encoding (RLE) </vt:lpstr>
      <vt:lpstr>Run-Length-Encoding (RLE) </vt:lpstr>
      <vt:lpstr>HUFFMAN CODING</vt:lpstr>
      <vt:lpstr>ALGORITMA HUFFMAN</vt:lpstr>
      <vt:lpstr>Static Huffman Coding</vt:lpstr>
      <vt:lpstr>Static Huffman Coding</vt:lpstr>
      <vt:lpstr>Contoh Huffman Coding </vt:lpstr>
      <vt:lpstr>Contoh Huffman Coding </vt:lpstr>
      <vt:lpstr>Contoh Huffman Coding </vt:lpstr>
      <vt:lpstr>PowerPoint Presentation</vt:lpstr>
      <vt:lpstr>PowerPoint Presentation</vt:lpstr>
      <vt:lpstr>PowerPoint Presentation</vt:lpstr>
      <vt:lpstr>Contoh Huffman Coding </vt:lpstr>
      <vt:lpstr>Contoh Huffman Coding </vt:lpstr>
      <vt:lpstr>Adaptive Huffman Coding</vt:lpstr>
      <vt:lpstr>Algoritma Lempel-Ziv-Welch (LZW)</vt:lpstr>
      <vt:lpstr>APLIKASI KOMPRESI</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MULTIMEDIA</dc:title>
  <dc:creator>Arul Zone</dc:creator>
  <cp:lastModifiedBy>Arul Zone</cp:lastModifiedBy>
  <cp:revision>181</cp:revision>
  <dcterms:created xsi:type="dcterms:W3CDTF">2018-02-19T03:28:19Z</dcterms:created>
  <dcterms:modified xsi:type="dcterms:W3CDTF">2021-02-28T05:15:37Z</dcterms:modified>
</cp:coreProperties>
</file>