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tags/tag18.xml" ContentType="application/vnd.openxmlformats-officedocument.presentationml.tags+xml"/>
  <Override PartName="/ppt/notesSlides/notesSlide58.xml" ContentType="application/vnd.openxmlformats-officedocument.presentationml.notesSlide+xml"/>
  <Override PartName="/ppt/tags/tag19.xml" ContentType="application/vnd.openxmlformats-officedocument.presentationml.tags+xml"/>
  <Override PartName="/ppt/notesSlides/notesSlide59.xml" ContentType="application/vnd.openxmlformats-officedocument.presentationml.notesSlide+xml"/>
  <Override PartName="/ppt/tags/tag20.xml" ContentType="application/vnd.openxmlformats-officedocument.presentationml.tags+xml"/>
  <Override PartName="/ppt/notesSlides/notesSlide60.xml" ContentType="application/vnd.openxmlformats-officedocument.presentationml.notesSlide+xml"/>
  <Override PartName="/ppt/tags/tag21.xml" ContentType="application/vnd.openxmlformats-officedocument.presentationml.tags+xml"/>
  <Override PartName="/ppt/notesSlides/notesSlide61.xml" ContentType="application/vnd.openxmlformats-officedocument.presentationml.notesSlide+xml"/>
  <Override PartName="/ppt/tags/tag22.xml" ContentType="application/vnd.openxmlformats-officedocument.presentationml.tags+xml"/>
  <Override PartName="/ppt/notesSlides/notesSlide62.xml" ContentType="application/vnd.openxmlformats-officedocument.presentationml.notesSlide+xml"/>
  <Override PartName="/ppt/tags/tag23.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1209" r:id="rId3"/>
    <p:sldId id="1312" r:id="rId4"/>
    <p:sldId id="1071" r:id="rId5"/>
    <p:sldId id="1313"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056" r:id="rId19"/>
    <p:sldId id="1187" r:id="rId20"/>
    <p:sldId id="1276"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90" r:id="rId39"/>
    <p:sldId id="1291" r:id="rId40"/>
    <p:sldId id="1292" r:id="rId41"/>
    <p:sldId id="1293" r:id="rId42"/>
    <p:sldId id="1294" r:id="rId43"/>
    <p:sldId id="1295" r:id="rId44"/>
    <p:sldId id="1296" r:id="rId45"/>
    <p:sldId id="1297" r:id="rId46"/>
    <p:sldId id="1298" r:id="rId47"/>
    <p:sldId id="1299" r:id="rId48"/>
    <p:sldId id="1300" r:id="rId49"/>
    <p:sldId id="1269" r:id="rId50"/>
    <p:sldId id="1270" r:id="rId51"/>
    <p:sldId id="1301" r:id="rId52"/>
    <p:sldId id="1302" r:id="rId53"/>
    <p:sldId id="1303" r:id="rId54"/>
    <p:sldId id="1304" r:id="rId55"/>
    <p:sldId id="1305" r:id="rId56"/>
    <p:sldId id="1306" r:id="rId57"/>
    <p:sldId id="1307" r:id="rId58"/>
    <p:sldId id="1308" r:id="rId59"/>
    <p:sldId id="957" r:id="rId60"/>
    <p:sldId id="1138" r:id="rId61"/>
    <p:sldId id="1309" r:id="rId62"/>
    <p:sldId id="1310" r:id="rId63"/>
    <p:sldId id="1311"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6275" autoAdjust="0"/>
  </p:normalViewPr>
  <p:slideViewPr>
    <p:cSldViewPr snapToGrid="0" showGuides="1">
      <p:cViewPr varScale="1">
        <p:scale>
          <a:sx n="76" d="100"/>
          <a:sy n="76" d="100"/>
        </p:scale>
        <p:origin x="82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2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2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4528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2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200" dirty="0"/>
              <a:t>Build the Routing Table</a:t>
            </a:r>
          </a:p>
          <a:p>
            <a:r>
              <a:rPr lang="en-US" sz="12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66153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p>
          <a:p>
            <a:r>
              <a:rPr lang="en-US" sz="12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14.3.1 -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14.3.2 - Configuration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6795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14.3.3 -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42998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14.3.4 - Filter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47072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14.3.5 - </a:t>
            </a:r>
            <a:r>
              <a:rPr lang="en-US" sz="1200" dirty="0"/>
              <a:t>Packet Tracer - Basic Router Configuration Review</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224075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2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14.6 -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a:t>
            </a:r>
          </a:p>
          <a:p>
            <a:r>
              <a:rPr lang="en-US" dirty="0"/>
              <a:t>14.6.2 - Module Quiz - Routing Concepts</a:t>
            </a:r>
          </a:p>
        </p:txBody>
      </p:sp>
    </p:spTree>
    <p:extLst>
      <p:ext uri="{BB962C8B-B14F-4D97-AF65-F5344CB8AC3E}">
        <p14:creationId xmlns:p14="http://schemas.microsoft.com/office/powerpoint/2010/main" val="2527915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393168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1352407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a:p>
            <a:r>
              <a:rPr lang="en-US" dirty="0"/>
              <a:t>14.6.2 - Module Quiz - Routing Concepts</a:t>
            </a:r>
          </a:p>
        </p:txBody>
      </p:sp>
    </p:spTree>
    <p:extLst>
      <p:ext uri="{BB962C8B-B14F-4D97-AF65-F5344CB8AC3E}">
        <p14:creationId xmlns:p14="http://schemas.microsoft.com/office/powerpoint/2010/main" val="6486389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Routing Concepts</a:t>
            </a:r>
          </a:p>
          <a:p>
            <a:pPr>
              <a:buFontTx/>
              <a:buNone/>
            </a:pPr>
            <a:r>
              <a:rPr lang="en-GB" dirty="0"/>
              <a:t>14.0 – Introduction</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Routing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545913"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Routing Concepts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how routers use information in packets to make forwarding decisions</a:t>
            </a:r>
            <a:r>
              <a:rPr lang="en-US" dirty="0"/>
              <a:t>.</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78996600"/>
              </p:ext>
            </p:extLst>
          </p:nvPr>
        </p:nvGraphicFramePr>
        <p:xfrm>
          <a:off x="340052" y="1833332"/>
          <a:ext cx="7896830" cy="237617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a:solidFill>
                            <a:schemeClr val="bg1"/>
                          </a:solidFill>
                          <a:effectLst/>
                        </a:rPr>
                        <a:t>Path Determination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determine the best path.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Packet Forwarding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forward packets to the destination.</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Basic Router Configuration Review</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basic settings on a router.</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a:solidFill>
                            <a:schemeClr val="bg1"/>
                          </a:solidFill>
                          <a:effectLst/>
                        </a:rPr>
                        <a:t>IP Routing Table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structure of a routing table.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Static and Dynamic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Compare static and dynamic routing concepts.</a:t>
                      </a:r>
                    </a:p>
                  </a:txBody>
                  <a:tcPr marL="47625" marR="47625" marT="47625" marB="47625" anchor="ctr"/>
                </a:tc>
                <a:extLst>
                  <a:ext uri="{0D108BD9-81ED-4DB2-BD59-A6C34878D82A}">
                    <a16:rowId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Path Determination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receives an IP packet on one interface, it determines which interface to use to forward the packet to the destination. This is known as routing. The interface that the router uses to forward the packet may be the final destination, or it may be a network connected to another router that is used to reach the destination network. Each network that a router connects to typically requires a separate interface, but this may not always be the case.</a:t>
            </a:r>
          </a:p>
          <a:p>
            <a:pPr marL="0" indent="0" algn="l"/>
            <a:endParaRPr lang="en-US" sz="1600" dirty="0">
              <a:solidFill>
                <a:srgbClr val="000000"/>
              </a:solidFill>
            </a:endParaRPr>
          </a:p>
          <a:p>
            <a:pPr marL="0" indent="0" algn="l"/>
            <a:r>
              <a:rPr lang="en-US" sz="1600" dirty="0">
                <a:solidFill>
                  <a:srgbClr val="000000"/>
                </a:solidFill>
              </a:rPr>
              <a:t>The primary functions of a router are to determine the best path to forward packets based on the information in its routing table, and to forward packets toward their destination.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a:r>
              <a:rPr lang="en-US" sz="1600" dirty="0">
                <a:solidFill>
                  <a:srgbClr val="000000"/>
                </a:solidFill>
              </a:rPr>
              <a:t>The router uses its IP routing table to determine which path (route) to use to forward a packet. R1 and R2 will use their respective IP 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l">
              <a:buFont typeface="Arial" panose="020B0604020202020204" pitchFamily="34" charset="0"/>
              <a:buChar char="•"/>
            </a:pPr>
            <a:r>
              <a:rPr lang="en-US" sz="1600" dirty="0">
                <a:solidFill>
                  <a:srgbClr val="000000"/>
                </a:solidFill>
              </a:rPr>
              <a:t>The routing table contains route entries consisting of a prefix (network address) and prefix length. For there to be a match between the destination IP address of a packet and a route in the routing table, a minimum number of far-left bits must match between the IP address of the packet and the route in the routing table. The prefix length of the route in the routing table is used to determine the minimum number of far-left bits that must match. </a:t>
            </a:r>
          </a:p>
          <a:p>
            <a:pPr marL="342900" indent="-342900" algn="l">
              <a:buFont typeface="Arial" panose="020B0604020202020204" pitchFamily="34" charset="0"/>
              <a:buChar char="•"/>
            </a:pPr>
            <a:r>
              <a:rPr lang="en-US" sz="1600" dirty="0">
                <a:solidFill>
                  <a:srgbClr val="000000"/>
                </a:solidFill>
              </a:rPr>
              <a:t>The longest match is the route in the routing table that has the greatest number of far-left matching bits with the destination IP address of the packet. The longest match is always the preferred route.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the table, an IPv4 packet has the destination IPv4 address 172.16.0.10. The router has three route entries in its IPv4 routing table that match this packet: 172.16.0.0/12, 172.16.0.0/18, and 172.16.0.0/26. Of the three routes, 172.16.0.0/26 has the longest match 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0">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172.16.0.0</a:t>
                      </a:r>
                      <a:r>
                        <a:rPr lang="en-US" b="1">
                          <a:effectLst/>
                        </a:rPr>
                        <a:t>/12</a:t>
                      </a:r>
                      <a:endParaRPr lang="en-US" b="0">
                        <a:effectLst/>
                      </a:endParaRPr>
                    </a:p>
                  </a:txBody>
                  <a:tcPr marL="47625" marR="47625" marT="47625" marB="47625" anchor="ctr"/>
                </a:tc>
                <a:tc>
                  <a:txBody>
                    <a:bodyPr/>
                    <a:lstStyle/>
                    <a:p>
                      <a:pPr fontAlgn="ctr"/>
                      <a:r>
                        <a:rPr lang="en-US" b="1">
                          <a:effectLst/>
                        </a:rPr>
                        <a:t>10101100.0001</a:t>
                      </a:r>
                      <a:r>
                        <a:rPr lang="en-US" b="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a:effectLst/>
                        </a:rPr>
                        <a:t>10101100.00010000.00</a:t>
                      </a:r>
                      <a:r>
                        <a:rPr lang="en-US"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a:r>
              <a:rPr lang="en-US" sz="1600" dirty="0">
                <a:solidFill>
                  <a:srgbClr val="000000"/>
                </a:solidFill>
              </a:rPr>
              <a:t>An IPv6 packet has the destination IPv6 address 2001:db8:c000::99.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410516661"/>
              </p:ext>
            </p:extLst>
          </p:nvPr>
        </p:nvGraphicFramePr>
        <p:xfrm>
          <a:off x="691117" y="225159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a:effectLst/>
                        </a:rPr>
                        <a:t>2001:db8:c000</a:t>
                      </a:r>
                      <a:r>
                        <a:rPr lang="en-US" b="0">
                          <a:effectLst/>
                        </a:rPr>
                        <a:t>::</a:t>
                      </a:r>
                      <a:r>
                        <a:rPr lang="en-US" b="1">
                          <a:effectLst/>
                        </a:rPr>
                        <a:t>/48</a:t>
                      </a:r>
                      <a:endParaRPr lang="en-US" b="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1">
                          <a:effectLst/>
                        </a:rPr>
                        <a:t>2001:db8:c000</a:t>
                      </a:r>
                      <a:r>
                        <a:rPr lang="en-US" b="0">
                          <a:effectLst/>
                        </a:rPr>
                        <a:t>:5555::</a:t>
                      </a:r>
                      <a:r>
                        <a:rPr lang="en-US" b="1">
                          <a:effectLst/>
                        </a:rPr>
                        <a:t>/64</a:t>
                      </a:r>
                      <a:endParaRPr lang="en-US" b="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l"/>
            <a:endParaRPr lang="en-US" sz="1600" dirty="0">
              <a:solidFill>
                <a:srgbClr val="000000"/>
              </a:solidFill>
            </a:endParaRPr>
          </a:p>
          <a:p>
            <a:pPr marL="0" indent="0" algn="l"/>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415985" lvl="1" indent="-342900">
              <a:buFont typeface="Arial" panose="020B0604020202020204" pitchFamily="34" charset="0"/>
              <a:buChar char="•"/>
            </a:pPr>
            <a:endParaRPr lang="en-US" dirty="0">
              <a:solidFill>
                <a:srgbClr val="000000"/>
              </a:solidFill>
            </a:endParaRPr>
          </a:p>
          <a:p>
            <a:pPr marL="0" indent="0" algn="l"/>
            <a:r>
              <a:rPr lang="en-US" sz="1600" b="1" dirty="0">
                <a:solidFill>
                  <a:srgbClr val="000000"/>
                </a:solidFill>
              </a:rPr>
              <a:t>Default Route: </a:t>
            </a:r>
            <a:r>
              <a:rPr lang="en-US" sz="1600" dirty="0">
                <a:solidFill>
                  <a:srgbClr val="000000"/>
                </a:solidFill>
              </a:rPr>
              <a:t>Specifies a next-hop router to use when the routing table does not contain a specific route that matches the destination IP address. The default route can be entered manually as a static route, or learned automatically from a dynamic routing protocol.</a:t>
            </a:r>
          </a:p>
          <a:p>
            <a:pPr marL="358835" lvl="1" indent="-285750">
              <a:buFont typeface="Arial" panose="020B0604020202020204" pitchFamily="34" charset="0"/>
              <a:buChar char="•"/>
            </a:pPr>
            <a:r>
              <a:rPr lang="en-US" dirty="0">
                <a:solidFill>
                  <a:srgbClr val="000000"/>
                </a:solidFill>
              </a:rPr>
              <a:t>A default route has a /0 prefix length. This means that no bits need to match the destination IP address for this route entry to be used. If there are no routes with a match longer than 0 bits, the default route is used to forward the packet. The default route is sometimes referred to as a gateway of last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016484"/>
          </a:xfrm>
          <a:prstGeom prst="rect">
            <a:avLst/>
          </a:prstGeom>
        </p:spPr>
        <p:txBody>
          <a:bodyPr wrap="square">
            <a:spAutoFit/>
          </a:bodyPr>
          <a:lstStyle/>
          <a:p>
            <a:pPr>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ingress interface.</a:t>
            </a:r>
          </a:p>
          <a:p>
            <a:pPr>
              <a:buFont typeface="+mj-lt"/>
              <a:buAutoNum type="arabicPeriod"/>
            </a:pPr>
            <a:r>
              <a:rPr lang="en-US" sz="1500" dirty="0">
                <a:solidFill>
                  <a:srgbClr val="000000"/>
                </a:solidFill>
                <a:latin typeface="+mn-lt"/>
              </a:rPr>
              <a:t> The router examines the destination IP address in the packet header and consults its IP routing table.</a:t>
            </a:r>
          </a:p>
          <a:p>
            <a:pPr>
              <a:buFont typeface="+mj-lt"/>
              <a:buAutoNum type="arabicPeriod"/>
            </a:pPr>
            <a:r>
              <a:rPr lang="en-US" sz="1500" dirty="0">
                <a:solidFill>
                  <a:srgbClr val="000000"/>
                </a:solidFill>
                <a:latin typeface="+mn-lt"/>
              </a:rPr>
              <a:t> The router finds the longest matching prefix in the routing table.</a:t>
            </a:r>
          </a:p>
          <a:p>
            <a:pPr>
              <a:buFont typeface="+mj-lt"/>
              <a:buAutoNum type="arabicPeriod"/>
            </a:pPr>
            <a:r>
              <a:rPr lang="en-US" sz="1500" dirty="0">
                <a:solidFill>
                  <a:srgbClr val="000000"/>
                </a:solidFill>
                <a:latin typeface="+mn-lt"/>
              </a:rPr>
              <a:t> The router encapsulates the packet in a data link frame and forwards it out the egress interface. The destination could be a device connected to the network or a next-hop router.</a:t>
            </a:r>
          </a:p>
          <a:p>
            <a:pPr>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Forward the Packet to a Device on a Directly Connected Network</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l">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 </a:t>
            </a:r>
          </a:p>
          <a:p>
            <a:pPr marL="0" indent="0" algn="l"/>
            <a:endParaRPr lang="en-US" sz="1600" b="1" dirty="0">
              <a:solidFill>
                <a:srgbClr val="000000"/>
              </a:solidFill>
            </a:endParaRPr>
          </a:p>
          <a:p>
            <a:pPr marL="0" indent="0" algn="l"/>
            <a:r>
              <a:rPr lang="en-US" sz="1600" b="1" dirty="0">
                <a:solidFill>
                  <a:srgbClr val="000000"/>
                </a:solidFill>
              </a:rPr>
              <a:t>Forward the Packet to a Next-Hop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l">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This process will vary for other types of Layer 2 networks.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Drop the Packet - No Match in Routing Table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l"/>
            <a:endParaRPr lang="en-US" sz="1600" dirty="0">
              <a:solidFill>
                <a:srgbClr val="000000"/>
              </a:solidFill>
            </a:endParaRPr>
          </a:p>
          <a:p>
            <a:pPr marL="0" indent="0" algn="l"/>
            <a:r>
              <a:rPr lang="en-US" sz="1600" dirty="0">
                <a:solidFill>
                  <a:srgbClr val="000000"/>
                </a:solidFill>
              </a:rPr>
              <a:t>Routers support the following three packet forwarding mechanisms:</a:t>
            </a:r>
          </a:p>
          <a:p>
            <a:pPr marL="342900" indent="-342900" algn="l">
              <a:buFont typeface="Arial" panose="020B0604020202020204" pitchFamily="34" charset="0"/>
              <a:buChar char="•"/>
            </a:pPr>
            <a:r>
              <a:rPr lang="en-US" sz="1600" dirty="0">
                <a:solidFill>
                  <a:srgbClr val="000000"/>
                </a:solidFill>
              </a:rPr>
              <a:t>Process switching</a:t>
            </a:r>
          </a:p>
          <a:p>
            <a:pPr marL="342900" indent="-342900" algn="l">
              <a:buFont typeface="Arial" panose="020B0604020202020204" pitchFamily="34" charset="0"/>
              <a:buChar char="•"/>
            </a:pPr>
            <a:r>
              <a:rPr lang="en-US" sz="1600" dirty="0">
                <a:solidFill>
                  <a:srgbClr val="000000"/>
                </a:solidFill>
              </a:rPr>
              <a:t>Fast switching</a:t>
            </a:r>
          </a:p>
          <a:p>
            <a:pPr marL="342900" indent="-342900" algn="l">
              <a:buFont typeface="Arial" panose="020B0604020202020204" pitchFamily="34" charset="0"/>
              <a:buChar char="•"/>
            </a:pPr>
            <a:r>
              <a:rPr lang="en-US" sz="1600" dirty="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control plane where the CPU matches the destination address 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Fast Switching: </a:t>
            </a:r>
            <a:r>
              <a:rPr lang="en-US" sz="1600" dirty="0">
                <a:solidFill>
                  <a:srgbClr val="000000"/>
                </a:solidFill>
              </a:rPr>
              <a:t>Another, older packet forwarding mechanism which was the successor to process switching. Fast switching uses a fast-switching cache to store next-hop information. When a packet arrives on an interface, it is forwarded to the control plane where the CPU searches for a match 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without CPU intervention.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54135"/>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 CEF builds a Forwarding Information Base (FIB), and an adjacency table.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439309"/>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Topology</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a:r>
              <a:rPr lang="en-US" sz="1600" dirty="0">
                <a:solidFill>
                  <a:srgbClr val="000000"/>
                </a:solidFill>
              </a:rPr>
              <a:t>The topology in the figure will be used for configuration and verification examples. It will also be used in the next topic to discuss the IP routing table.</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Configuration Commands</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Router&gt; </a:t>
            </a:r>
            <a:r>
              <a:rPr lang="en-US" sz="1000" b="1" dirty="0">
                <a:solidFill>
                  <a:srgbClr val="000000"/>
                </a:solidFill>
                <a:latin typeface="Courier New" panose="02070309020205020404" pitchFamily="49" charset="0"/>
              </a:rPr>
              <a:t>enable</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Router# </a:t>
            </a:r>
            <a:r>
              <a:rPr lang="en-US" sz="1000" b="1" dirty="0">
                <a:solidFill>
                  <a:srgbClr val="000000"/>
                </a:solidFill>
                <a:latin typeface="Courier New" panose="02070309020205020404" pitchFamily="49" charset="0"/>
              </a:rPr>
              <a:t>configure terminal</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configuration commands, one per line. End with CNTL/Z. </a:t>
            </a:r>
          </a:p>
          <a:p>
            <a:r>
              <a:rPr lang="en-US" sz="1000" dirty="0">
                <a:solidFill>
                  <a:srgbClr val="000000"/>
                </a:solidFill>
                <a:latin typeface="Courier New" panose="02070309020205020404" pitchFamily="49" charset="0"/>
              </a:rPr>
              <a:t>Router(config)# </a:t>
            </a:r>
            <a:r>
              <a:rPr lang="en-US" sz="1000" b="1" dirty="0">
                <a:solidFill>
                  <a:srgbClr val="000000"/>
                </a:solidFill>
                <a:latin typeface="Courier New" panose="02070309020205020404" pitchFamily="49" charset="0"/>
              </a:rPr>
              <a:t>hostname R1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enable secret class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console 0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logging synchronous</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a:t>
            </a:r>
            <a:r>
              <a:rPr lang="en-US" sz="1000" b="1" dirty="0" err="1">
                <a:solidFill>
                  <a:srgbClr val="000000"/>
                </a:solidFill>
                <a:latin typeface="Courier New" panose="02070309020205020404" pitchFamily="49" charset="0"/>
              </a:rPr>
              <a:t>vty</a:t>
            </a:r>
            <a:r>
              <a:rPr lang="en-US" sz="1000" b="1" dirty="0">
                <a:solidFill>
                  <a:srgbClr val="000000"/>
                </a:solidFill>
                <a:latin typeface="Courier New" panose="02070309020205020404" pitchFamily="49" charset="0"/>
              </a:rPr>
              <a:t> 0 4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transport input </a:t>
            </a:r>
            <a:r>
              <a:rPr lang="en-US" sz="1000" b="1" dirty="0" err="1">
                <a:solidFill>
                  <a:srgbClr val="000000"/>
                </a:solidFill>
                <a:latin typeface="Courier New" panose="02070309020205020404" pitchFamily="49" charset="0"/>
              </a:rPr>
              <a:t>ssh</a:t>
            </a:r>
            <a:r>
              <a:rPr lang="en-US" sz="1000" b="1" dirty="0">
                <a:solidFill>
                  <a:srgbClr val="000000"/>
                </a:solidFill>
                <a:latin typeface="Courier New" panose="02070309020205020404" pitchFamily="49" charset="0"/>
              </a:rPr>
              <a:t> telnet</a:t>
            </a:r>
            <a:r>
              <a:rPr lang="en-US" sz="1000" dirty="0">
                <a:solidFill>
                  <a:srgbClr val="000000"/>
                </a:solidFill>
                <a:latin typeface="Courier New" panose="02070309020205020404" pitchFamily="49" charset="0"/>
              </a:rPr>
              <a:t> 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service password-encryption </a:t>
            </a:r>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banner </a:t>
            </a:r>
            <a:r>
              <a:rPr lang="en-US" sz="1000" b="1" dirty="0" err="1">
                <a:solidFill>
                  <a:srgbClr val="000000"/>
                </a:solidFill>
                <a:latin typeface="Courier New" panose="02070309020205020404" pitchFamily="49" charset="0"/>
              </a:rPr>
              <a:t>motd</a:t>
            </a:r>
            <a:r>
              <a:rPr lang="en-US" sz="1000" b="1" dirty="0">
                <a:solidFill>
                  <a:srgbClr val="000000"/>
                </a:solidFill>
                <a:latin typeface="Courier New" panose="02070309020205020404" pitchFamily="49" charset="0"/>
              </a:rPr>
              <a:t> #</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TEXT message. End with a new line and the # </a:t>
            </a:r>
            <a:r>
              <a:rPr lang="en-US" sz="1000" b="1" dirty="0">
                <a:solidFill>
                  <a:srgbClr val="000000"/>
                </a:solidFill>
                <a:latin typeface="Courier New" panose="02070309020205020404" pitchFamily="49" charset="0"/>
              </a:rPr>
              <a:t>*********************************************** WARNING: Unauthorized access is prohibited! *********************************************** </a:t>
            </a:r>
          </a:p>
          <a:p>
            <a:r>
              <a:rPr lang="en-US" sz="1000" b="1" dirty="0">
                <a:solidFill>
                  <a:srgbClr val="000000"/>
                </a:solidFill>
                <a:latin typeface="Courier New" panose="02070309020205020404" pitchFamily="49" charset="0"/>
              </a:rPr>
              <a:t>#</a:t>
            </a:r>
            <a:endParaRPr lang="en-US" sz="1000" dirty="0">
              <a:solidFill>
                <a:srgbClr val="000000"/>
              </a:solidFill>
            </a:endParaRP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ipv6 unicast-routing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0/0/0</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10.0.1.1 255.255.255.0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2001:db8:acad:1::1/64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fe80::1:a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10.0.2.1 255.255.255.0 </a:t>
            </a:r>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2001:db8:acad:2::1/64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fe80::1:b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serial 0/1/1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R2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10.0.3.1 255.255.255.0</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2001:db8:acad:3::1/64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fe80::1:c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 </a:t>
            </a:r>
            <a:r>
              <a:rPr lang="en-US" sz="1000" b="1" dirty="0">
                <a:solidFill>
                  <a:srgbClr val="000000"/>
                </a:solidFill>
                <a:latin typeface="Courier New" panose="02070309020205020404" pitchFamily="49" charset="0"/>
              </a:rPr>
              <a:t>copy running-config startup-config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Destination filename [startup-config]? </a:t>
            </a:r>
          </a:p>
          <a:p>
            <a:r>
              <a:rPr lang="en-US" sz="1000" dirty="0">
                <a:solidFill>
                  <a:srgbClr val="000000"/>
                </a:solidFill>
                <a:latin typeface="Courier New" panose="02070309020205020404" pitchFamily="49" charset="0"/>
              </a:rPr>
              <a:t>Building configuration... </a:t>
            </a:r>
          </a:p>
          <a:p>
            <a:r>
              <a:rPr lang="en-US" sz="1000" dirty="0">
                <a:solidFill>
                  <a:srgbClr val="000000"/>
                </a:solidFill>
                <a:latin typeface="Courier New" panose="02070309020205020404" pitchFamily="49" charset="0"/>
              </a:rPr>
              <a:t>[OK] </a:t>
            </a:r>
          </a:p>
          <a:p>
            <a:r>
              <a:rPr lang="en-US" sz="1000" dirty="0">
                <a:solidFill>
                  <a:srgbClr val="000000"/>
                </a:solidFill>
                <a:latin typeface="Courier New" panose="02070309020205020404" pitchFamily="49" charset="0"/>
              </a:rPr>
              <a:t>R1#</a:t>
            </a:r>
            <a:endParaRPr lang="en-US" sz="1000" dirty="0">
              <a:solidFill>
                <a:srgbClr val="000000"/>
              </a:solidFill>
            </a:endParaRP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Verification Commands</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Common verification commands include the following:</a:t>
            </a: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interface-type number</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interfaces</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ping</a:t>
            </a:r>
            <a:endParaRPr lang="en-US" sz="1600" dirty="0">
              <a:solidFill>
                <a:srgbClr val="000000"/>
              </a:solidFill>
            </a:endParaRPr>
          </a:p>
          <a:p>
            <a:pPr marL="0" indent="0" algn="l"/>
            <a:r>
              <a:rPr lang="en-US" sz="1600" dirty="0">
                <a:solidFill>
                  <a:srgbClr val="000000"/>
                </a:solidFill>
              </a:rPr>
              <a:t>In each case, replace </a:t>
            </a:r>
            <a:r>
              <a:rPr lang="en-US" sz="1600" b="1" dirty="0" err="1">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Filter Command Output</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Filtering commands can be used to display specific sections of output. To enable the filtering command, enter a pipe (</a:t>
            </a:r>
            <a:r>
              <a:rPr lang="en-US" sz="1600" b="1" dirty="0">
                <a:solidFill>
                  <a:srgbClr val="000000"/>
                </a:solidFill>
              </a:rPr>
              <a:t>|</a:t>
            </a:r>
            <a:r>
              <a:rPr lang="en-US" sz="1600" dirty="0">
                <a:solidFill>
                  <a:srgbClr val="000000"/>
                </a:solidFill>
              </a:rPr>
              <a:t>) character after the </a:t>
            </a:r>
            <a:r>
              <a:rPr lang="en-US" sz="1600" b="1" dirty="0">
                <a:solidFill>
                  <a:srgbClr val="000000"/>
                </a:solidFill>
              </a:rPr>
              <a:t>show</a:t>
            </a:r>
            <a:r>
              <a:rPr lang="en-US" sz="1600" dirty="0">
                <a:solidFill>
                  <a:srgbClr val="000000"/>
                </a:solidFill>
              </a:rPr>
              <a:t> command and then enter a filtering parameter and a filtering expression.</a:t>
            </a:r>
          </a:p>
          <a:p>
            <a:pPr marL="0" indent="0" algn="l"/>
            <a:endParaRPr lang="en-US" sz="1600" dirty="0">
              <a:solidFill>
                <a:srgbClr val="000000"/>
              </a:solidFill>
            </a:endParaRPr>
          </a:p>
          <a:p>
            <a:pPr marL="0" indent="0" algn="l"/>
            <a:r>
              <a:rPr lang="en-US" sz="1600" dirty="0">
                <a:solidFill>
                  <a:srgbClr val="000000"/>
                </a:solidFill>
              </a:rPr>
              <a:t>The filtering parameters that can be configured after the pipe include:</a:t>
            </a:r>
          </a:p>
          <a:p>
            <a:pPr marL="415985" lvl="1" indent="-342900">
              <a:buFont typeface="Arial" panose="020B0604020202020204" pitchFamily="34" charset="0"/>
              <a:buChar char="•"/>
            </a:pPr>
            <a:r>
              <a:rPr lang="en-US" sz="1600" b="1" dirty="0">
                <a:solidFill>
                  <a:srgbClr val="000000"/>
                </a:solidFill>
              </a:rPr>
              <a:t>section</a:t>
            </a:r>
            <a:r>
              <a:rPr lang="en-US" sz="1600" dirty="0">
                <a:solidFill>
                  <a:srgbClr val="000000"/>
                </a:solidFill>
              </a:rPr>
              <a:t> - This displays the entire section that starts with the filtering expression.</a:t>
            </a:r>
          </a:p>
          <a:p>
            <a:pPr marL="415985" lvl="1" indent="-342900">
              <a:buFont typeface="Arial" panose="020B0604020202020204" pitchFamily="34" charset="0"/>
              <a:buChar char="•"/>
            </a:pPr>
            <a:r>
              <a:rPr lang="en-US" sz="1600" b="1" dirty="0">
                <a:solidFill>
                  <a:srgbClr val="000000"/>
                </a:solidFill>
              </a:rPr>
              <a:t>include</a:t>
            </a:r>
            <a:r>
              <a:rPr lang="en-US" sz="1600" dirty="0">
                <a:solidFill>
                  <a:srgbClr val="000000"/>
                </a:solidFill>
              </a:rPr>
              <a:t> - This includes all output lines that match the filtering expression.</a:t>
            </a:r>
          </a:p>
          <a:p>
            <a:pPr marL="415985" lvl="1" indent="-342900">
              <a:buFont typeface="Arial" panose="020B0604020202020204" pitchFamily="34" charset="0"/>
              <a:buChar char="•"/>
            </a:pPr>
            <a:r>
              <a:rPr lang="en-US" sz="1600" b="1" dirty="0">
                <a:solidFill>
                  <a:srgbClr val="000000"/>
                </a:solidFill>
              </a:rPr>
              <a:t>exclude</a:t>
            </a:r>
            <a:r>
              <a:rPr lang="en-US" sz="1600" dirty="0">
                <a:solidFill>
                  <a:srgbClr val="000000"/>
                </a:solidFill>
              </a:rPr>
              <a:t> - This excludes all output lines that match the filtering expression.</a:t>
            </a:r>
          </a:p>
          <a:p>
            <a:pPr marL="415985" lvl="1" indent="-342900">
              <a:buFont typeface="Arial" panose="020B0604020202020204" pitchFamily="34" charset="0"/>
              <a:buChar char="•"/>
            </a:pPr>
            <a:r>
              <a:rPr lang="en-US" sz="1600" b="1" dirty="0">
                <a:solidFill>
                  <a:srgbClr val="000000"/>
                </a:solidFill>
              </a:rPr>
              <a:t>begin</a:t>
            </a:r>
            <a:r>
              <a:rPr lang="en-US" sz="1600" dirty="0">
                <a:solidFill>
                  <a:srgbClr val="000000"/>
                </a:solidFill>
              </a:rPr>
              <a:t> - This displays all the output lines from a certain point, starting with the line that matches the filtering expression.</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Output filters can be used in combination with any </a:t>
            </a:r>
            <a:r>
              <a:rPr lang="en-US" sz="1600" b="1" dirty="0">
                <a:solidFill>
                  <a:srgbClr val="000000"/>
                </a:solidFill>
              </a:rPr>
              <a:t>show</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Packet Tracer - Basic Router Configuration Review</a:t>
            </a:r>
          </a:p>
        </p:txBody>
      </p:sp>
      <p:sp>
        <p:nvSpPr>
          <p:cNvPr id="5" name="Content Placeholder 4">
            <a:extLst>
              <a:ext uri="{FF2B5EF4-FFF2-40B4-BE49-F238E27FC236}">
                <a16:creationId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342900" indent="-342900" algn="l">
              <a:buFont typeface="Arial" panose="020B0604020202020204" pitchFamily="34" charset="0"/>
              <a:buChar char="•"/>
            </a:pPr>
            <a:r>
              <a:rPr lang="en-US" sz="1800" dirty="0">
                <a:solidFill>
                  <a:srgbClr val="000000"/>
                </a:solidFill>
              </a:rPr>
              <a:t>Configure Devices and Verify Connectivity</a:t>
            </a:r>
          </a:p>
          <a:p>
            <a:pPr marL="342900" indent="-342900" algn="l">
              <a:buFont typeface="Arial" panose="020B0604020202020204" pitchFamily="34" charset="0"/>
              <a:buChar char="•"/>
            </a:pPr>
            <a:r>
              <a:rPr lang="en-US" sz="1800" dirty="0">
                <a:solidFill>
                  <a:srgbClr val="000000"/>
                </a:solidFill>
              </a:rPr>
              <a:t>Display Router Information</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983759492"/>
              </p:ext>
            </p:extLst>
          </p:nvPr>
        </p:nvGraphicFramePr>
        <p:xfrm>
          <a:off x="556436" y="1624271"/>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a:r>
              <a:rPr lang="en-US" sz="1400" dirty="0">
                <a:solidFill>
                  <a:srgbClr val="000000"/>
                </a:solidFill>
              </a:rPr>
              <a:t>In the figure, the numbers identify the following information:</a:t>
            </a:r>
          </a:p>
          <a:p>
            <a:pPr marL="342900" indent="-342900" algn="l">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l">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l">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l">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l">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l">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l">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l">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l">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For IPv4 local routes the prefix length is /32 and for IPv6 local routes the prefix length is /128. 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l"/>
            <a:endParaRPr lang="en-US" sz="1600" dirty="0">
              <a:solidFill>
                <a:srgbClr val="000000"/>
              </a:solidFill>
            </a:endParaRPr>
          </a:p>
          <a:p>
            <a:pPr marL="0" indent="0" algn="l"/>
            <a:r>
              <a:rPr lang="en-US" sz="1600" dirty="0">
                <a:solidFill>
                  <a:srgbClr val="000000"/>
                </a:solidFill>
              </a:rPr>
              <a:t>Static routing has three primary uses:</a:t>
            </a:r>
          </a:p>
          <a:p>
            <a:pPr marL="415985" lvl="1" indent="-342900"/>
            <a:r>
              <a:rPr lang="en-US" sz="1600" dirty="0">
                <a:solidFill>
                  <a:srgbClr val="000000"/>
                </a:solidFill>
              </a:rPr>
              <a:t>It provides ease of routing table maintenance in smaller networks that are not expected to grow significantly.</a:t>
            </a:r>
          </a:p>
          <a:p>
            <a:pPr marL="415985" lvl="1" indent="-342900"/>
            <a:r>
              <a:rPr lang="en-US" sz="1600" dirty="0">
                <a:solidFill>
                  <a:srgbClr val="000000"/>
                </a:solidFill>
              </a:rPr>
              <a:t>It uses a single default route to represent a path to any network that does not have a more specific match with another route in the routing table. Default routes are used to send traffic to any destination beyond the next upstream router.</a:t>
            </a:r>
          </a:p>
          <a:p>
            <a:pPr marL="415985" lvl="1" indent="-342900"/>
            <a:r>
              <a:rPr lang="en-US" sz="1600" dirty="0">
                <a:solidFill>
                  <a:srgbClr val="000000"/>
                </a:solidFill>
              </a:rPr>
              <a:t>It routes to and from stub networks.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681930"/>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a:r>
              <a:rPr lang="en-US" sz="1600" dirty="0">
                <a:solidFill>
                  <a:srgbClr val="000000"/>
                </a:solidFill>
              </a:rPr>
              <a:t>OSPF is now being used in our sample topology to dynamically learn all the networks connected to R1 and R2. The routing table entries use the status code of </a:t>
            </a:r>
            <a:r>
              <a:rPr lang="en-US" sz="1600" b="1" dirty="0">
                <a:solidFill>
                  <a:srgbClr val="000000"/>
                </a:solidFill>
              </a:rPr>
              <a:t>O</a:t>
            </a:r>
            <a:r>
              <a:rPr lang="en-US" sz="1600" dirty="0">
                <a:solidFill>
                  <a:srgbClr val="000000"/>
                </a:solidFill>
              </a:rPr>
              <a:t> to indicate the route was learned by the OSPF routing protocol.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l"/>
            <a:r>
              <a:rPr lang="en-US" sz="1400" b="1" dirty="0">
                <a:solidFill>
                  <a:srgbClr val="000000"/>
                </a:solidFill>
              </a:rPr>
              <a:t>Note</a:t>
            </a:r>
            <a:r>
              <a:rPr lang="en-US" sz="1400" dirty="0">
                <a:solidFill>
                  <a:srgbClr val="000000"/>
                </a:solidFill>
              </a:rPr>
              <a:t>: IPv6 routing protocols use the link-local address of the next-hop router.</a:t>
            </a:r>
          </a:p>
          <a:p>
            <a:pPr marL="0" indent="0" algn="l"/>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369012"/>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a:t>
            </a:r>
            <a:r>
              <a:rPr lang="en-US" sz="1050" dirty="0">
                <a:solidFill>
                  <a:srgbClr val="FFFF00"/>
                </a:solidFill>
                <a:latin typeface="Courier New" panose="02070309020205020404" pitchFamily="49" charset="0"/>
              </a:rPr>
              <a:t>O - OSPF</a:t>
            </a:r>
            <a:r>
              <a:rPr lang="en-US" sz="1050" dirty="0">
                <a:solidFill>
                  <a:schemeClr val="bg1"/>
                </a:solidFill>
                <a:latin typeface="Courier New" panose="02070309020205020404" pitchFamily="49" charset="0"/>
              </a:rPr>
              <a:t>,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a:t>
            </a:r>
            <a:r>
              <a:rPr lang="en-US" sz="1050" dirty="0">
                <a:solidFill>
                  <a:srgbClr val="FFFF00"/>
                </a:solidFill>
                <a:latin typeface="Courier New" panose="02070309020205020404" pitchFamily="49" charset="0"/>
              </a:rPr>
              <a:t>O - OSPF Intra</a:t>
            </a:r>
            <a:r>
              <a:rPr lang="en-US" sz="1050" dirty="0">
                <a:solidFill>
                  <a:schemeClr val="bg1"/>
                </a:solidFill>
                <a:latin typeface="Courier New" panose="02070309020205020404" pitchFamily="49" charset="0"/>
              </a:rPr>
              <a:t>,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 default route has an IPv4 route entry of 0.0.0.0/0 or an IPv6 route entry of ::/0. This means that zero or no bits need to match between the destination IP address and the default route.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was standardized using the now obsolete classful addressing architecture. The IPv4 routing table is organized using this same classful structure. Although the lookup process no longer uses classes, the structure of the IPv4 routing table still retains in this format.</a:t>
            </a:r>
          </a:p>
          <a:p>
            <a:pPr marL="0" indent="0" algn="l"/>
            <a:endParaRPr lang="en-US" sz="1600" dirty="0">
              <a:solidFill>
                <a:srgbClr val="000000"/>
              </a:solidFill>
            </a:endParaRPr>
          </a:p>
          <a:p>
            <a:pPr marL="0" indent="0" algn="l"/>
            <a:r>
              <a:rPr lang="en-US" sz="1600" dirty="0">
                <a:solidFill>
                  <a:srgbClr val="000000"/>
                </a:solidFill>
              </a:rPr>
              <a:t>An indented entry is known as a child route.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The classful network address of this subnet will be shown above the route entry, less indented, and without a source code. That route is known as a parent route.</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l">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routing table as a /32. </a:t>
            </a:r>
          </a:p>
          <a:p>
            <a:pPr marL="285750" indent="-285750" algn="l">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l">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chemeClr val="bg1"/>
                </a:solidFill>
                <a:latin typeface="Courier New" panose="02070309020205020404" pitchFamily="49" charset="0"/>
              </a:rPr>
              <a:t>C    192.168.1.0/24 is direct..</a:t>
            </a:r>
          </a:p>
          <a:p>
            <a:r>
              <a:rPr lang="en-US" sz="1200" dirty="0">
                <a:solidFill>
                  <a:schemeClr val="bg1"/>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    192.168.12.0/30 is direct..</a:t>
            </a:r>
          </a:p>
          <a:p>
            <a:r>
              <a:rPr lang="en-US" sz="1200" dirty="0">
                <a:solidFill>
                  <a:schemeClr val="bg1"/>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chemeClr val="bg1"/>
                </a:solidFill>
                <a:latin typeface="Courier New" panose="02070309020205020404" pitchFamily="49" charset="0"/>
              </a:rPr>
              <a:t>C    192.168.13.0/30 is direct..</a:t>
            </a:r>
          </a:p>
          <a:p>
            <a:r>
              <a:rPr lang="en-US" sz="1200" dirty="0">
                <a:solidFill>
                  <a:schemeClr val="bg1"/>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 entry for a specific network address (prefix and prefix length) can only appear once in the routing table.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l"/>
            <a:endParaRPr lang="en-US" sz="1600" dirty="0">
              <a:solidFill>
                <a:srgbClr val="000000"/>
              </a:solidFill>
            </a:endParaRPr>
          </a:p>
          <a:p>
            <a:pPr marL="0" indent="0" algn="l"/>
            <a:r>
              <a:rPr lang="en-US" sz="1600" dirty="0">
                <a:solidFill>
                  <a:srgbClr val="000000"/>
                </a:solidFill>
              </a:rPr>
              <a:t>This raises a few questions, such as the following:</a:t>
            </a:r>
          </a:p>
          <a:p>
            <a:pPr marL="415985" lvl="1" indent="-342900">
              <a:buFont typeface="Arial" panose="020B0604020202020204" pitchFamily="34" charset="0"/>
              <a:buChar char="•"/>
            </a:pPr>
            <a:r>
              <a:rPr lang="en-US" dirty="0">
                <a:solidFill>
                  <a:srgbClr val="000000"/>
                </a:solidFill>
              </a:rPr>
              <a:t>How does the router know which source to use?</a:t>
            </a:r>
          </a:p>
          <a:p>
            <a:pPr marL="415985" lvl="1" indent="-342900">
              <a:buFont typeface="Arial" panose="020B0604020202020204" pitchFamily="34" charset="0"/>
              <a:buChar char="•"/>
            </a:pPr>
            <a:r>
              <a:rPr lang="en-US" dirty="0">
                <a:solidFill>
                  <a:srgbClr val="000000"/>
                </a:solidFill>
              </a:rPr>
              <a:t>Which route should it install in the routing table? </a:t>
            </a:r>
          </a:p>
          <a:p>
            <a:pPr marL="0" indent="0" algn="l"/>
            <a:endParaRPr lang="en-US" sz="1600" dirty="0">
              <a:solidFill>
                <a:srgbClr val="000000"/>
              </a:solidFill>
            </a:endParaRPr>
          </a:p>
          <a:p>
            <a:pPr marL="0" indent="0" algn="l"/>
            <a:r>
              <a:rPr lang="en-US" sz="1600" dirty="0">
                <a:solidFill>
                  <a:srgbClr val="000000"/>
                </a:solidFill>
              </a:rPr>
              <a:t>Cisco IOS uses what is known as the administrative distance (AD) to determine the route to install into the IP routing table. The AD represents the "trustworthiness" of the route. The lower the AD, the more trustworthy the route source.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598895096"/>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and dynamic routing are not mutually exclusive. Rather, most networks use a combination of dynamic routing protocols and static routes.</a:t>
            </a:r>
          </a:p>
          <a:p>
            <a:pPr marL="0" indent="0" algn="l"/>
            <a:endParaRPr lang="en-US" sz="1600" b="1" dirty="0">
              <a:solidFill>
                <a:srgbClr val="000000"/>
              </a:solidFill>
            </a:endParaRPr>
          </a:p>
          <a:p>
            <a:pPr marL="0" indent="0" algn="l"/>
            <a:r>
              <a:rPr lang="en-US" sz="1600" dirty="0">
                <a:solidFill>
                  <a:srgbClr val="000000"/>
                </a:solidFill>
              </a:rPr>
              <a:t>Static routes are commonly used in the following scenarios:</a:t>
            </a:r>
          </a:p>
          <a:p>
            <a:pPr marL="358835" lvl="1" indent="-285750">
              <a:buFont typeface="Arial" panose="020B0604020202020204" pitchFamily="34" charset="0"/>
              <a:buChar char="•"/>
            </a:pPr>
            <a:r>
              <a:rPr lang="en-US" sz="1600" dirty="0">
                <a:solidFill>
                  <a:srgbClr val="000000"/>
                </a:solidFill>
              </a:rPr>
              <a:t>As a default route forwarding packets to a service provider</a:t>
            </a:r>
          </a:p>
          <a:p>
            <a:pPr marL="358835" lvl="1" indent="-285750">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buFont typeface="Arial" panose="020B0604020202020204" pitchFamily="34" charset="0"/>
              <a:buChar char="•"/>
            </a:pPr>
            <a:r>
              <a:rPr lang="en-US" sz="1600" dirty="0">
                <a:solidFill>
                  <a:srgbClr val="000000"/>
                </a:solidFill>
              </a:rPr>
              <a:t>For routing between stub networks</a:t>
            </a:r>
          </a:p>
          <a:p>
            <a:pPr marL="0" indent="0" algn="l"/>
            <a:endParaRPr lang="en-US" sz="1600" dirty="0">
              <a:solidFill>
                <a:srgbClr val="000000"/>
              </a:solidFill>
            </a:endParaRPr>
          </a:p>
          <a:p>
            <a:pPr marL="0" indent="0" algn="l"/>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l"/>
            <a:endParaRPr lang="en-US" sz="1600" dirty="0">
              <a:solidFill>
                <a:srgbClr val="000000"/>
              </a:solidFill>
            </a:endParaRPr>
          </a:p>
          <a:p>
            <a:pPr marL="0" indent="0" algn="l"/>
            <a:r>
              <a:rPr lang="en-US" sz="1600" dirty="0">
                <a:solidFill>
                  <a:srgbClr val="000000"/>
                </a:solidFill>
              </a:rPr>
              <a:t>Dynamic routing protocols are commonly used in the following scenarios:</a:t>
            </a:r>
          </a:p>
          <a:p>
            <a:pPr marL="415985" lvl="1" indent="-342900">
              <a:buFont typeface="Arial" panose="020B0604020202020204" pitchFamily="34" charset="0"/>
              <a:buChar char="•"/>
            </a:pPr>
            <a:r>
              <a:rPr lang="en-US" dirty="0">
                <a:solidFill>
                  <a:srgbClr val="000000"/>
                </a:solidFill>
              </a:rPr>
              <a:t>In networks consisting of more than just a few routers</a:t>
            </a:r>
          </a:p>
          <a:p>
            <a:pPr marL="415985" lvl="1" indent="-342900">
              <a:buFont typeface="Arial" panose="020B0604020202020204" pitchFamily="34" charset="0"/>
              <a:buChar char="•"/>
            </a:pPr>
            <a:r>
              <a:rPr lang="en-US" dirty="0">
                <a:solidFill>
                  <a:srgbClr val="000000"/>
                </a:solidFill>
              </a:rPr>
              <a:t>When a change in the network topology requires the network to automatically determine another path</a:t>
            </a:r>
          </a:p>
          <a:p>
            <a:pPr marL="415985" lvl="1" indent="-342900">
              <a:buFont typeface="Arial" panose="020B0604020202020204" pitchFamily="34" charset="0"/>
              <a:buChar char="•"/>
            </a:pPr>
            <a:r>
              <a:rPr lang="en-US" dirty="0">
                <a:solidFill>
                  <a:srgbClr val="000000"/>
                </a:solidFill>
              </a:rPr>
              <a:t>For scalability. As the network grows, the dynamic routing protocol automatically learns about any new networks.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a:r>
              <a:rPr lang="en-US" sz="1600" dirty="0">
                <a:solidFill>
                  <a:srgbClr val="000000"/>
                </a:solidFill>
              </a:rPr>
              <a:t>The table classifies the current routing protocols. Interior Gateway Protocols (IGPs) are routing protocols used to exchange routing information within a routing domain administered by a single organization. There is only one EGP and it is BGP. BGP is used to exchange routing information between different organizations, known as autonomous systems (AS). BGP is used by ISPs to route packets over the internet. Distance vector, link-state, and path vector routing protocols refer to the type of routing algorithm 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659874679"/>
              </p:ext>
            </p:extLst>
          </p:nvPr>
        </p:nvGraphicFramePr>
        <p:xfrm>
          <a:off x="935665" y="2643734"/>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protocol is a set of processes, algorithms, and messages that are used to exchange routing information and populate the routing table with the choice of best paths. The purpose of dynamic routing protocols includes the following:</a:t>
            </a:r>
          </a:p>
          <a:p>
            <a:pPr marL="415985" lvl="1" indent="-342900">
              <a:buFont typeface="Arial" panose="020B0604020202020204" pitchFamily="34" charset="0"/>
              <a:buChar char="•"/>
            </a:pPr>
            <a:r>
              <a:rPr lang="en-US" sz="1600" dirty="0">
                <a:solidFill>
                  <a:srgbClr val="000000"/>
                </a:solidFill>
              </a:rPr>
              <a:t>Discovery of remote networks</a:t>
            </a:r>
          </a:p>
          <a:p>
            <a:pPr marL="415985" lvl="1" indent="-342900">
              <a:buFont typeface="Arial" panose="020B0604020202020204" pitchFamily="34" charset="0"/>
              <a:buChar char="•"/>
            </a:pPr>
            <a:r>
              <a:rPr lang="en-US" sz="1600" dirty="0">
                <a:solidFill>
                  <a:srgbClr val="000000"/>
                </a:solidFill>
              </a:rPr>
              <a:t>Maintaining up-to-date routing information</a:t>
            </a:r>
          </a:p>
          <a:p>
            <a:pPr marL="415985" lvl="1" indent="-342900">
              <a:buFont typeface="Arial" panose="020B0604020202020204" pitchFamily="34" charset="0"/>
              <a:buChar char="•"/>
            </a:pPr>
            <a:r>
              <a:rPr lang="en-US" sz="1600" dirty="0">
                <a:solidFill>
                  <a:srgbClr val="000000"/>
                </a:solidFill>
              </a:rPr>
              <a:t>Choosing the best path to destination networks</a:t>
            </a:r>
          </a:p>
          <a:p>
            <a:pPr marL="415985" lvl="1" indent="-342900">
              <a:buFont typeface="Arial" panose="020B0604020202020204" pitchFamily="34" charset="0"/>
              <a:buChar char="•"/>
            </a:pPr>
            <a:r>
              <a:rPr lang="en-US" sz="1600" dirty="0">
                <a:solidFill>
                  <a:srgbClr val="000000"/>
                </a:solidFill>
              </a:rPr>
              <a:t>Ability to find a new best path 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main components of dynamic routing protocols include the following:</a:t>
            </a:r>
          </a:p>
          <a:p>
            <a:pPr marL="358835" lvl="1" indent="-285750">
              <a:buFont typeface="Arial" panose="020B0604020202020204" pitchFamily="34" charset="0"/>
              <a:buChar char="•"/>
            </a:pPr>
            <a:r>
              <a:rPr lang="en-US" b="1" dirty="0">
                <a:solidFill>
                  <a:srgbClr val="000000"/>
                </a:solidFill>
              </a:rPr>
              <a:t>Data structures -</a:t>
            </a:r>
            <a:r>
              <a:rPr lang="en-US" dirty="0">
                <a:solidFill>
                  <a:srgbClr val="000000"/>
                </a:solidFill>
              </a:rPr>
              <a:t> Routing protocols typically use tables or databases for their operations. This information is kept in RAM.</a:t>
            </a:r>
          </a:p>
          <a:p>
            <a:pPr marL="358835" lvl="1" indent="-285750">
              <a:buFont typeface="Arial" panose="020B0604020202020204" pitchFamily="34" charset="0"/>
              <a:buChar char="•"/>
            </a:pPr>
            <a:r>
              <a:rPr lang="en-US" b="1" dirty="0">
                <a:solidFill>
                  <a:srgbClr val="000000"/>
                </a:solidFill>
              </a:rPr>
              <a:t>Routing protocol messages -</a:t>
            </a:r>
            <a:r>
              <a:rPr lang="en-US"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buFont typeface="Arial" panose="020B0604020202020204" pitchFamily="34" charset="0"/>
              <a:buChar char="•"/>
            </a:pPr>
            <a:r>
              <a:rPr lang="en-US" b="1" dirty="0">
                <a:solidFill>
                  <a:srgbClr val="000000"/>
                </a:solidFill>
              </a:rPr>
              <a:t>Algorithm -</a:t>
            </a:r>
            <a:r>
              <a:rPr lang="en-US" dirty="0">
                <a:solidFill>
                  <a:srgbClr val="000000"/>
                </a:solidFill>
              </a:rPr>
              <a:t> An algorithm is a finite list of steps used to accomplish a task. Routing protocols use algorithms for facilitating routing information and for the best path determination.</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Routing protocols determine the best path, or route, to each network. That route is then offered to the routing table. The route will be installed in the routing table if there is not another routing source with a lower AD.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path with the lowest metric.</a:t>
            </a:r>
          </a:p>
          <a:p>
            <a:pPr marL="0" indent="0" algn="l"/>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685129304"/>
              </p:ext>
            </p:extLst>
          </p:nvPr>
        </p:nvGraphicFramePr>
        <p:xfrm>
          <a:off x="636587" y="2666261"/>
          <a:ext cx="7870826" cy="202692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“hop count”.</a:t>
                      </a:r>
                    </a:p>
                    <a:p>
                      <a:pPr fontAlgn="ctr">
                        <a:buFont typeface="Arial" panose="020B0604020202020204" pitchFamily="34" charset="0"/>
                        <a:buChar char="•"/>
                      </a:pPr>
                      <a:r>
                        <a:rPr lang="en-US" sz="1200" b="0">
                          <a:effectLst/>
                        </a:rPr>
                        <a:t>Each router along a path adds a hop to the hop count.</a:t>
                      </a:r>
                    </a:p>
                    <a:p>
                      <a:pPr fontAlgn="ctr">
                        <a:buFont typeface="Arial" panose="020B0604020202020204" pitchFamily="34" charset="0"/>
                        <a:buChar char="•"/>
                      </a:pPr>
                      <a:r>
                        <a:rPr lang="en-US" sz="1200" b="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has two or more paths to a destination with equal cost metrics, then the router forwards the packets using both paths equally. This is called equal cost load balancing. </a:t>
            </a:r>
          </a:p>
          <a:p>
            <a:pPr marL="342900" indent="-342900" algn="l">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forwards packets using the multiple exit interfaces listed in the routing table.</a:t>
            </a:r>
          </a:p>
          <a:p>
            <a:pPr marL="342900" indent="-342900" algn="l">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l">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548150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Path Determination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Packet Forwarding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Basic Router Configuration Review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 Routing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Dynamic and Static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primary functions of a router are to determine the best path to forward packets based on the information in its routing table, and to forward packets toward their destination. </a:t>
            </a:r>
          </a:p>
          <a:p>
            <a:pPr>
              <a:spcBef>
                <a:spcPts val="0"/>
              </a:spcBef>
              <a:spcAft>
                <a:spcPts val="0"/>
              </a:spcAft>
              <a:buFont typeface="Arial" panose="020B0604020202020204" pitchFamily="34" charset="0"/>
              <a:buChar char="•"/>
            </a:pPr>
            <a:r>
              <a:rPr lang="en-US" dirty="0"/>
              <a:t>The best path in the routing table is also known as the longest match. The longest match is the route in the routing table that has the greatest number of far-left matching bits with the destination IP address of the packet. </a:t>
            </a:r>
          </a:p>
          <a:p>
            <a:pPr>
              <a:spcBef>
                <a:spcPts val="0"/>
              </a:spcBef>
              <a:spcAft>
                <a:spcPts val="0"/>
              </a:spcAft>
              <a:buFont typeface="Arial" panose="020B0604020202020204" pitchFamily="34" charset="0"/>
              <a:buChar char="•"/>
            </a:pPr>
            <a:r>
              <a:rPr lang="en-US" dirty="0"/>
              <a:t>Directly connected networks are networks that are configured on the active interfaces of a router. A directly connected network is added to the routing table when an interface is configured with an IP address and subnet mask (prefix length) and is active (up and up). </a:t>
            </a:r>
          </a:p>
          <a:p>
            <a:pPr>
              <a:spcBef>
                <a:spcPts val="0"/>
              </a:spcBef>
              <a:spcAft>
                <a:spcPts val="0"/>
              </a:spcAft>
              <a:buFont typeface="Arial" panose="020B0604020202020204" pitchFamily="34" charset="0"/>
              <a:buChar char="•"/>
            </a:pPr>
            <a:r>
              <a:rPr lang="en-US" dirty="0"/>
              <a:t>Routers learn about remote networks in two ways: static routes and with dynamic routing protocols. </a:t>
            </a:r>
          </a:p>
          <a:p>
            <a:pPr>
              <a:spcBef>
                <a:spcPts val="0"/>
              </a:spcBef>
              <a:spcAft>
                <a:spcPts val="0"/>
              </a:spcAft>
              <a:buFont typeface="Arial" panose="020B0604020202020204" pitchFamily="34" charset="0"/>
              <a:buChar char="•"/>
            </a:pPr>
            <a:r>
              <a:rPr lang="en-US" dirty="0"/>
              <a:t>After a router determines the correct path, it can forward the packet on a directly connected network, it can forward the packet to a next-hop router, or it can drop the packet. </a:t>
            </a:r>
          </a:p>
          <a:p>
            <a:pPr>
              <a:spcBef>
                <a:spcPts val="0"/>
              </a:spcBef>
              <a:spcAft>
                <a:spcPts val="0"/>
              </a:spcAft>
              <a:buFont typeface="Arial" panose="020B0604020202020204" pitchFamily="34" charset="0"/>
              <a:buChar char="•"/>
            </a:pPr>
            <a:r>
              <a:rPr lang="en-US" dirty="0"/>
              <a:t>Routers support three packet forwarding mechanisms: process switching, fast switching, and CEF. </a:t>
            </a:r>
          </a:p>
          <a:p>
            <a:pPr>
              <a:spcBef>
                <a:spcPts val="0"/>
              </a:spcBef>
              <a:spcAft>
                <a:spcPts val="0"/>
              </a:spcAft>
              <a:buFont typeface="Arial" panose="020B0604020202020204" pitchFamily="34" charset="0"/>
              <a:buChar char="•"/>
            </a:pPr>
            <a:r>
              <a:rPr lang="en-US" dirty="0"/>
              <a:t>There are several configuration and verification commands for routers, including</a:t>
            </a:r>
            <a:r>
              <a:rPr lang="en-US" b="1" dirty="0"/>
              <a:t> show </a:t>
            </a:r>
            <a:r>
              <a:rPr lang="en-US" b="1" dirty="0" err="1"/>
              <a:t>ip</a:t>
            </a:r>
            <a:r>
              <a:rPr lang="en-US" b="1" dirty="0"/>
              <a:t> route, show </a:t>
            </a:r>
            <a:r>
              <a:rPr lang="en-US" b="1" dirty="0" err="1"/>
              <a:t>ip</a:t>
            </a:r>
            <a:r>
              <a:rPr lang="en-US" b="1" dirty="0"/>
              <a:t> interface, show </a:t>
            </a:r>
            <a:r>
              <a:rPr lang="en-US" b="1" dirty="0" err="1"/>
              <a:t>ip</a:t>
            </a:r>
            <a:r>
              <a:rPr lang="en-US" b="1" dirty="0"/>
              <a:t> interface brief and show running-config</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routing table contains a list of routes known networks (prefixes and prefix lengths). The source of this information is derived from directly connected networks, static routes, and dynamic routing protocols. </a:t>
            </a:r>
          </a:p>
          <a:p>
            <a:pPr>
              <a:spcBef>
                <a:spcPts val="0"/>
              </a:spcBef>
              <a:spcAft>
                <a:spcPts val="0"/>
              </a:spcAft>
              <a:buFont typeface="Arial" panose="020B0604020202020204" pitchFamily="34" charset="0"/>
              <a:buChar char="•"/>
            </a:pPr>
            <a:r>
              <a:rPr lang="en-US" dirty="0"/>
              <a:t>Every router makes its decision alone, based on the information it has in its own routing table. The information in a routing table of one router does not necessarily match the routing table of another router. </a:t>
            </a:r>
          </a:p>
          <a:p>
            <a:pPr>
              <a:spcBef>
                <a:spcPts val="0"/>
              </a:spcBef>
              <a:spcAft>
                <a:spcPts val="0"/>
              </a:spcAft>
              <a:buFont typeface="Arial" panose="020B0604020202020204" pitchFamily="34" charset="0"/>
              <a:buChar char="•"/>
            </a:pPr>
            <a:r>
              <a:rPr lang="en-US" dirty="0"/>
              <a:t>Routing information about a path does not provide return routing information. </a:t>
            </a:r>
          </a:p>
          <a:p>
            <a:pPr>
              <a:spcBef>
                <a:spcPts val="0"/>
              </a:spcBef>
              <a:spcAft>
                <a:spcPts val="0"/>
              </a:spcAft>
              <a:buFont typeface="Arial" panose="020B0604020202020204" pitchFamily="34" charset="0"/>
              <a:buChar char="•"/>
            </a:pPr>
            <a:r>
              <a:rPr lang="en-US" dirty="0"/>
              <a:t>Routing table entries include the route source, destination network, AD, metric, next-hop, route timestamp, and exit interface.</a:t>
            </a:r>
          </a:p>
          <a:p>
            <a:pPr>
              <a:spcBef>
                <a:spcPts val="0"/>
              </a:spcBef>
              <a:spcAft>
                <a:spcPts val="0"/>
              </a:spcAft>
              <a:buFont typeface="Arial" panose="020B0604020202020204" pitchFamily="34" charset="0"/>
              <a:buChar char="•"/>
            </a:pPr>
            <a:r>
              <a:rPr lang="en-US" dirty="0"/>
              <a:t>Static routes are manually configured and define an explicit path between two networking devices. </a:t>
            </a:r>
          </a:p>
          <a:p>
            <a:pPr>
              <a:spcBef>
                <a:spcPts val="0"/>
              </a:spcBef>
              <a:spcAft>
                <a:spcPts val="0"/>
              </a:spcAft>
              <a:buFont typeface="Arial" panose="020B0604020202020204" pitchFamily="34" charset="0"/>
              <a:buChar char="•"/>
            </a:pPr>
            <a:r>
              <a:rPr lang="en-US" dirty="0"/>
              <a:t>Dynamic routing protocols can discover a network, maintain routing tables, select a best path, and automatically discover a new best path if the topology changes. </a:t>
            </a:r>
          </a:p>
          <a:p>
            <a:pPr>
              <a:spcBef>
                <a:spcPts val="0"/>
              </a:spcBef>
              <a:spcAft>
                <a:spcPts val="0"/>
              </a:spcAft>
              <a:buFont typeface="Arial" panose="020B0604020202020204" pitchFamily="34" charset="0"/>
              <a:buChar char="•"/>
            </a:pPr>
            <a:r>
              <a:rPr lang="en-US" dirty="0"/>
              <a:t>The default route specifies a next-hop router to use when the routing table does not contain a specific route that matches the destination IP address. A default route can be either a static route or learned automatically from a dynamic routing protocol.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IPv4 routing tables still have a structure based on classful addressing represented by levels of indentation. IPv6 routing tables do not use the IPv4 routing table structure. </a:t>
            </a:r>
          </a:p>
          <a:p>
            <a:pPr>
              <a:spcBef>
                <a:spcPts val="0"/>
              </a:spcBef>
              <a:spcAft>
                <a:spcPts val="0"/>
              </a:spcAft>
              <a:buFont typeface="Arial" panose="020B0604020202020204" pitchFamily="34" charset="0"/>
              <a:buChar char="•"/>
            </a:pPr>
            <a:r>
              <a:rPr lang="en-US" dirty="0"/>
              <a:t>Cisco IOS uses what is known as the administrative distance (AD) to determine the route to install into the IP routing table. The AD represents the "trustworthiness" of the route. The lower the AD, the more trustworthy the route source.</a:t>
            </a:r>
          </a:p>
          <a:p>
            <a:pPr>
              <a:spcBef>
                <a:spcPts val="0"/>
              </a:spcBef>
              <a:spcAft>
                <a:spcPts val="0"/>
              </a:spcAft>
              <a:buFont typeface="Arial" panose="020B0604020202020204" pitchFamily="34" charset="0"/>
              <a:buChar char="•"/>
            </a:pPr>
            <a:r>
              <a:rPr lang="en-US" dirty="0"/>
              <a:t>Static routes are commonly used as a default route forwarding packets to a service provider, for routes outside the routing domain and not learned by the dynamic routing protocol, when the network administrator wants to explicitly define the path for a specific network, or for routing between stub networks.</a:t>
            </a:r>
          </a:p>
          <a:p>
            <a:pPr>
              <a:spcBef>
                <a:spcPts val="0"/>
              </a:spcBef>
              <a:spcAft>
                <a:spcPts val="0"/>
              </a:spcAft>
              <a:buFont typeface="Arial" panose="020B0604020202020204" pitchFamily="34" charset="0"/>
              <a:buChar char="•"/>
            </a:pPr>
            <a:r>
              <a:rPr lang="en-US"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spcBef>
                <a:spcPts val="0"/>
              </a:spcBef>
              <a:spcAft>
                <a:spcPts val="0"/>
              </a:spcAft>
              <a:buFont typeface="Arial" panose="020B0604020202020204" pitchFamily="34" charset="0"/>
              <a:buChar char="•"/>
            </a:pPr>
            <a:r>
              <a:rPr lang="en-US" dirty="0"/>
              <a:t>Current routing protocols include IGPs and EGPs. IGPs exchange routing information within a routing domain administered by a single organization. The only EGP is BGP. BGP exchanges routing information between different </a:t>
            </a:r>
            <a:r>
              <a:rPr lang="en-US" dirty="0" err="1"/>
              <a:t>organizations.BGP</a:t>
            </a:r>
            <a:r>
              <a:rPr lang="en-US" dirty="0"/>
              <a:t> is used by ISPs to route packets over the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Distance vector, link-state, and path vector routing protocols refer to the type of routing algorithm used to determine best path. </a:t>
            </a:r>
          </a:p>
          <a:p>
            <a:pPr>
              <a:spcBef>
                <a:spcPts val="0"/>
              </a:spcBef>
              <a:spcAft>
                <a:spcPts val="0"/>
              </a:spcAft>
              <a:buFont typeface="Arial" panose="020B0604020202020204" pitchFamily="34" charset="0"/>
              <a:buChar char="•"/>
            </a:pPr>
            <a:r>
              <a:rPr lang="en-US" dirty="0"/>
              <a:t>The main components of dynamic routing protocols are data structures, routing protocol messages, and algorithms. </a:t>
            </a:r>
          </a:p>
          <a:p>
            <a:pPr>
              <a:spcBef>
                <a:spcPts val="0"/>
              </a:spcBef>
              <a:spcAft>
                <a:spcPts val="0"/>
              </a:spcAft>
              <a:buFont typeface="Arial" panose="020B0604020202020204" pitchFamily="34" charset="0"/>
              <a:buChar char="•"/>
            </a:pPr>
            <a:r>
              <a:rPr lang="en-US" dirty="0"/>
              <a:t>The best path is selected by a routing protocol based on the value or metric it uses to determine the distance to reach a network. The best path to a network is the path with the lowest metric. </a:t>
            </a:r>
          </a:p>
          <a:p>
            <a:pPr>
              <a:spcBef>
                <a:spcPts val="0"/>
              </a:spcBef>
              <a:spcAft>
                <a:spcPts val="0"/>
              </a:spcAft>
              <a:buFont typeface="Arial" panose="020B0604020202020204" pitchFamily="34" charset="0"/>
              <a:buChar char="•"/>
            </a:pPr>
            <a:r>
              <a:rPr lang="en-US" dirty="0"/>
              <a:t>When a router has two or more paths to a destination with equal cost metrics, then the router forwards the packets using both paths equally. This is called equal cost load balancing.</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eaLnBrk="1" hangingPunct="1"/>
            <a:r>
              <a:rPr lang="en-US" sz="1400" dirty="0">
                <a:latin typeface="Arial" charset="0"/>
              </a:rPr>
              <a:t>Module 14: Routing Concepts</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a:buFont typeface="Arial" panose="020B0604020202020204" pitchFamily="34" charset="0"/>
              <a:buChar char="•"/>
            </a:pPr>
            <a:r>
              <a:rPr lang="en-US" sz="1200" dirty="0"/>
              <a:t>best path</a:t>
            </a:r>
          </a:p>
          <a:p>
            <a:pPr>
              <a:buFont typeface="Arial" panose="020B0604020202020204" pitchFamily="34" charset="0"/>
              <a:buChar char="•"/>
            </a:pPr>
            <a:r>
              <a:rPr lang="en-US" sz="1200" dirty="0"/>
              <a:t>longest match</a:t>
            </a:r>
          </a:p>
          <a:p>
            <a:pPr>
              <a:buFont typeface="Arial" panose="020B0604020202020204" pitchFamily="34" charset="0"/>
              <a:buChar char="•"/>
            </a:pPr>
            <a:r>
              <a:rPr lang="en-US" sz="1200" dirty="0"/>
              <a:t>prefix length</a:t>
            </a:r>
          </a:p>
          <a:p>
            <a:pPr>
              <a:buFont typeface="Arial" panose="020B0604020202020204" pitchFamily="34" charset="0"/>
              <a:buChar char="•"/>
            </a:pPr>
            <a:r>
              <a:rPr lang="en-US" sz="1200" dirty="0"/>
              <a:t>next-hop router</a:t>
            </a:r>
          </a:p>
          <a:p>
            <a:pPr>
              <a:buFont typeface="Arial" panose="020B0604020202020204" pitchFamily="34" charset="0"/>
              <a:buChar char="•"/>
            </a:pPr>
            <a:r>
              <a:rPr lang="en-US" sz="1200" dirty="0"/>
              <a:t>process switching</a:t>
            </a:r>
          </a:p>
          <a:p>
            <a:pPr>
              <a:buFont typeface="Arial" panose="020B0604020202020204" pitchFamily="34" charset="0"/>
              <a:buChar char="•"/>
            </a:pPr>
            <a:r>
              <a:rPr lang="en-US" sz="1200" dirty="0"/>
              <a:t>fast switching</a:t>
            </a:r>
          </a:p>
          <a:p>
            <a:pPr>
              <a:buFont typeface="Arial" panose="020B0604020202020204" pitchFamily="34" charset="0"/>
              <a:buChar char="•"/>
            </a:pPr>
            <a:r>
              <a:rPr lang="en-US" sz="1200" dirty="0"/>
              <a:t>Cisco Express Forwarding (CEF)</a:t>
            </a:r>
          </a:p>
          <a:p>
            <a:pPr>
              <a:buFont typeface="Arial" panose="020B0604020202020204" pitchFamily="34" charset="0"/>
              <a:buChar char="•"/>
            </a:pPr>
            <a:r>
              <a:rPr lang="en-US" sz="1200" dirty="0"/>
              <a:t>route sources</a:t>
            </a:r>
          </a:p>
          <a:p>
            <a:pPr>
              <a:buFont typeface="Arial" panose="020B0604020202020204" pitchFamily="34" charset="0"/>
              <a:buChar char="•"/>
            </a:pPr>
            <a:r>
              <a:rPr lang="en-US" sz="1200" dirty="0"/>
              <a:t>static routes</a:t>
            </a:r>
          </a:p>
          <a:p>
            <a:pPr>
              <a:buFont typeface="Arial" panose="020B0604020202020204" pitchFamily="34" charset="0"/>
              <a:buChar char="•"/>
            </a:pPr>
            <a:r>
              <a:rPr lang="en-US" sz="1200" dirty="0"/>
              <a:t>dynamic routing protocols</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err="1"/>
              <a:t>ip</a:t>
            </a:r>
            <a:r>
              <a:rPr lang="en-US" sz="1200" dirty="0"/>
              <a:t> route</a:t>
            </a:r>
          </a:p>
          <a:p>
            <a:pPr>
              <a:buFont typeface="Arial" panose="020B0604020202020204" pitchFamily="34" charset="0"/>
              <a:buChar char="•"/>
            </a:pPr>
            <a:r>
              <a:rPr lang="en-US" sz="1200" dirty="0"/>
              <a:t>Default Route</a:t>
            </a:r>
          </a:p>
          <a:p>
            <a:pPr>
              <a:buFont typeface="Arial" panose="020B0604020202020204" pitchFamily="34" charset="0"/>
              <a:buChar char="•"/>
            </a:pPr>
            <a:r>
              <a:rPr lang="en-US" sz="1200" b="1" dirty="0" err="1"/>
              <a:t>ip</a:t>
            </a:r>
            <a:r>
              <a:rPr lang="en-US" sz="1200" b="1" dirty="0"/>
              <a:t> route 0.0.0.0 0.0.0.0 [ exit-if | next-hop-</a:t>
            </a:r>
            <a:r>
              <a:rPr lang="en-US" sz="1200" b="1" dirty="0" err="1"/>
              <a:t>ip</a:t>
            </a:r>
            <a:r>
              <a:rPr lang="en-US" sz="1200" b="1" dirty="0"/>
              <a:t> ]</a:t>
            </a:r>
          </a:p>
          <a:p>
            <a:pPr>
              <a:buFont typeface="Arial" panose="020B0604020202020204" pitchFamily="34" charset="0"/>
              <a:buChar char="•"/>
            </a:pPr>
            <a:r>
              <a:rPr lang="en-US" sz="1200" b="1" dirty="0"/>
              <a:t>ipv6 route ::/0 [ exit-if | next-hop-ipv6 ]</a:t>
            </a:r>
          </a:p>
          <a:p>
            <a:pPr>
              <a:buFont typeface="Arial" panose="020B0604020202020204" pitchFamily="34" charset="0"/>
              <a:buChar char="•"/>
            </a:pPr>
            <a:r>
              <a:rPr lang="en-US" sz="1200" dirty="0"/>
              <a:t> Administrative Distance</a:t>
            </a:r>
          </a:p>
          <a:p>
            <a:pPr>
              <a:buFont typeface="Arial" panose="020B0604020202020204" pitchFamily="34" charset="0"/>
              <a:buChar char="•"/>
            </a:pPr>
            <a:r>
              <a:rPr lang="en-US" sz="1200" dirty="0"/>
              <a:t>RIPv2</a:t>
            </a:r>
          </a:p>
          <a:p>
            <a:pPr>
              <a:buFont typeface="Arial" panose="020B0604020202020204" pitchFamily="34" charset="0"/>
              <a:buChar char="•"/>
            </a:pPr>
            <a:r>
              <a:rPr lang="en-US" sz="1200" dirty="0"/>
              <a:t>OSPFv2</a:t>
            </a:r>
          </a:p>
          <a:p>
            <a:pPr>
              <a:buFont typeface="Arial" panose="020B0604020202020204" pitchFamily="34" charset="0"/>
              <a:buChar char="•"/>
            </a:pPr>
            <a:r>
              <a:rPr lang="en-US" sz="1200" dirty="0"/>
              <a:t>EIGRP</a:t>
            </a:r>
          </a:p>
          <a:p>
            <a:pPr>
              <a:buFont typeface="Arial" panose="020B0604020202020204" pitchFamily="34" charset="0"/>
              <a:buChar char="•"/>
            </a:pPr>
            <a:r>
              <a:rPr lang="en-US" sz="1200" dirty="0"/>
              <a:t>EIGRP for IPv6</a:t>
            </a:r>
          </a:p>
          <a:p>
            <a:pPr>
              <a:buFont typeface="Arial" panose="020B0604020202020204" pitchFamily="34" charset="0"/>
              <a:buChar char="•"/>
            </a:pPr>
            <a:r>
              <a:rPr lang="en-US" sz="1200" dirty="0"/>
              <a:t>OSPFv3</a:t>
            </a:r>
          </a:p>
          <a:p>
            <a:pPr>
              <a:buFont typeface="Arial" panose="020B0604020202020204" pitchFamily="34" charset="0"/>
              <a:buChar char="•"/>
            </a:pPr>
            <a:r>
              <a:rPr lang="en-US" sz="1200" dirty="0"/>
              <a:t>IS-IS</a:t>
            </a:r>
          </a:p>
        </p:txBody>
      </p:sp>
      <p:sp>
        <p:nvSpPr>
          <p:cNvPr id="5" name="Content Placeholder 2">
            <a:extLst>
              <a:ext uri="{FF2B5EF4-FFF2-40B4-BE49-F238E27FC236}">
                <a16:creationId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IS-IS for IPv6</a:t>
            </a:r>
          </a:p>
          <a:p>
            <a:pPr>
              <a:buFont typeface="Arial" panose="020B0604020202020204" pitchFamily="34" charset="0"/>
              <a:buChar char="•"/>
            </a:pPr>
            <a:r>
              <a:rPr lang="en-US" sz="1200" dirty="0"/>
              <a:t>BGP</a:t>
            </a:r>
          </a:p>
          <a:p>
            <a:pPr>
              <a:buFont typeface="Arial" panose="020B0604020202020204" pitchFamily="34" charset="0"/>
              <a:buChar char="•"/>
            </a:pPr>
            <a:r>
              <a:rPr lang="en-US" sz="1200" dirty="0"/>
              <a:t>BGP-MP</a:t>
            </a:r>
          </a:p>
          <a:p>
            <a:pPr>
              <a:buFont typeface="Arial" panose="020B0604020202020204" pitchFamily="34" charset="0"/>
              <a:buChar char="•"/>
            </a:pPr>
            <a:r>
              <a:rPr lang="en-US" sz="1200" dirty="0"/>
              <a:t>EGP</a:t>
            </a:r>
          </a:p>
          <a:p>
            <a:pPr>
              <a:buFont typeface="Arial" panose="020B0604020202020204" pitchFamily="34" charset="0"/>
              <a:buChar char="•"/>
            </a:pPr>
            <a:r>
              <a:rPr lang="en-US" sz="1200" dirty="0"/>
              <a:t>load balancing</a:t>
            </a:r>
          </a:p>
          <a:p>
            <a:pPr>
              <a:buFont typeface="Arial" panose="020B0604020202020204" pitchFamily="34" charset="0"/>
              <a:buChar char="•"/>
            </a:pPr>
            <a:r>
              <a:rPr lang="en-US" sz="1200" dirty="0"/>
              <a:t>equal-cost load balancing</a:t>
            </a:r>
          </a:p>
          <a:p>
            <a:pPr>
              <a:buFont typeface="Arial" panose="020B0604020202020204" pitchFamily="34" charset="0"/>
              <a:buChar char="•"/>
            </a:pPr>
            <a:r>
              <a:rPr lang="en-US" sz="1200" dirty="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might we use the longest-match rules to our advantage and reduce the routing table size?</a:t>
            </a:r>
          </a:p>
          <a:p>
            <a:pPr lvl="2">
              <a:lnSpc>
                <a:spcPct val="85000"/>
              </a:lnSpc>
              <a:spcBef>
                <a:spcPct val="30000"/>
              </a:spcBef>
            </a:pPr>
            <a:r>
              <a:rPr lang="en-US" sz="1400" dirty="0"/>
              <a:t>Why do you think directly-connected networks are added to the routing table first?</a:t>
            </a:r>
          </a:p>
          <a:p>
            <a:pPr marL="0" indent="0">
              <a:lnSpc>
                <a:spcPct val="85000"/>
              </a:lnSpc>
              <a:spcBef>
                <a:spcPct val="30000"/>
              </a:spcBef>
              <a:buNone/>
            </a:pPr>
            <a:r>
              <a:rPr lang="en-US" sz="1400" dirty="0"/>
              <a:t>Topic 14.2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in the packet/frame must change every time a packet moves through a router?</a:t>
            </a:r>
          </a:p>
          <a:p>
            <a:pPr lvl="2">
              <a:lnSpc>
                <a:spcPct val="85000"/>
              </a:lnSpc>
              <a:spcBef>
                <a:spcPct val="30000"/>
              </a:spcBef>
            </a:pPr>
            <a:r>
              <a:rPr lang="en-US" sz="1400" dirty="0"/>
              <a:t>What is the router’s primary responsibility in the packet forwarding process?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difference in the information the show interface and show </a:t>
            </a:r>
            <a:r>
              <a:rPr lang="en-US" sz="1600" dirty="0" err="1"/>
              <a:t>ip</a:t>
            </a:r>
            <a:r>
              <a:rPr lang="en-US" sz="1600" dirty="0"/>
              <a:t> interface commands give you?</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Ask the students for their own analogy of what Administrative Distance is.</a:t>
            </a:r>
          </a:p>
          <a:p>
            <a:pPr lvl="2">
              <a:lnSpc>
                <a:spcPct val="85000"/>
              </a:lnSpc>
              <a:spcBef>
                <a:spcPct val="30000"/>
              </a:spcBef>
            </a:pPr>
            <a:r>
              <a:rPr lang="en-US" sz="1600" dirty="0"/>
              <a:t>Have the students explain the /0 designation for a default route in their own words.</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Routing protocols are generally categorized as IGP or EGP. What’s the difference?</a:t>
            </a:r>
          </a:p>
          <a:p>
            <a:pPr lvl="2">
              <a:lnSpc>
                <a:spcPct val="85000"/>
              </a:lnSpc>
              <a:spcBef>
                <a:spcPct val="30000"/>
              </a:spcBef>
            </a:pPr>
            <a:r>
              <a:rPr lang="en-US" sz="1600" dirty="0"/>
              <a:t>Have the students explain remote network discovery in their own words.</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Routing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6100</TotalTime>
  <Words>7059</Words>
  <Application>Microsoft Office PowerPoint</Application>
  <PresentationFormat>On-screen Show (16:9)</PresentationFormat>
  <Paragraphs>823</Paragraphs>
  <Slides>65</Slides>
  <Notes>63</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CiscoSans</vt:lpstr>
      <vt:lpstr>CiscoSans ExtraLight</vt:lpstr>
      <vt:lpstr>Courier New</vt:lpstr>
      <vt:lpstr>Wingdings</vt:lpstr>
      <vt:lpstr>Default Theme</vt:lpstr>
      <vt:lpstr>Module 14: Routing Concepts</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Routing Concepts</vt:lpstr>
      <vt:lpstr>Module Objectives</vt:lpstr>
      <vt:lpstr>14.1 Path Determination</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14.2 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14.3 Basic Router Configuration Review</vt:lpstr>
      <vt:lpstr>Basic Router Configuration Review Topology</vt:lpstr>
      <vt:lpstr>Basic Router Configuration Review Configuration Commands</vt:lpstr>
      <vt:lpstr>Basic Router Configuration Review Verification Commands</vt:lpstr>
      <vt:lpstr>Basic Router Configuration Review Filter Command Output</vt:lpstr>
      <vt:lpstr>Basic Router Configuration Review Packet Tracer - Basic Router Configuration Review</vt:lpstr>
      <vt:lpstr>14.4 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14.5 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14.6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Routing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355</cp:revision>
  <dcterms:created xsi:type="dcterms:W3CDTF">2019-10-18T06:21:22Z</dcterms:created>
  <dcterms:modified xsi:type="dcterms:W3CDTF">2019-12-06T17:39:42Z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