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9"/>
  </p:notesMasterIdLst>
  <p:sldIdLst>
    <p:sldId id="513" r:id="rId2"/>
    <p:sldId id="1123" r:id="rId3"/>
    <p:sldId id="1137" r:id="rId4"/>
    <p:sldId id="1138" r:id="rId5"/>
    <p:sldId id="1053" r:id="rId6"/>
    <p:sldId id="924" r:id="rId7"/>
    <p:sldId id="1054" r:id="rId8"/>
    <p:sldId id="1124" r:id="rId9"/>
    <p:sldId id="1136" r:id="rId10"/>
    <p:sldId id="876" r:id="rId11"/>
    <p:sldId id="925" r:id="rId12"/>
    <p:sldId id="759" r:id="rId13"/>
    <p:sldId id="628" r:id="rId14"/>
    <p:sldId id="926" r:id="rId15"/>
    <p:sldId id="1059" r:id="rId16"/>
    <p:sldId id="1060" r:id="rId17"/>
    <p:sldId id="1061" r:id="rId18"/>
    <p:sldId id="1062" r:id="rId19"/>
    <p:sldId id="1063" r:id="rId20"/>
    <p:sldId id="927" r:id="rId21"/>
    <p:sldId id="788" r:id="rId22"/>
    <p:sldId id="1070" r:id="rId23"/>
    <p:sldId id="1071" r:id="rId24"/>
    <p:sldId id="886" r:id="rId25"/>
    <p:sldId id="1131" r:id="rId26"/>
    <p:sldId id="874" r:id="rId27"/>
    <p:sldId id="1135" r:id="rId28"/>
  </p:sldIdLst>
  <p:sldSz cx="9144000" cy="5143500" type="screen16x9"/>
  <p:notesSz cx="6858000" cy="91440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3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4965" autoAdjust="0"/>
  </p:normalViewPr>
  <p:slideViewPr>
    <p:cSldViewPr snapToGrid="0" showGuides="1">
      <p:cViewPr varScale="1">
        <p:scale>
          <a:sx n="75" d="100"/>
          <a:sy n="75" d="100"/>
        </p:scale>
        <p:origin x="1316" y="4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a:t>
            </a:r>
            <a:r>
              <a:rPr lang="en-US" b="0" baseline="0" dirty="0"/>
              <a:t> v</a:t>
            </a:r>
            <a:r>
              <a:rPr lang="en-US" b="0" dirty="0"/>
              <a:t>7.0 (SRWE)</a:t>
            </a:r>
          </a:p>
          <a:p>
            <a:pPr>
              <a:buFontTx/>
              <a:buNone/>
            </a:pPr>
            <a:r>
              <a:rPr lang="en-US" sz="1200" dirty="0">
                <a:solidFill>
                  <a:schemeClr val="accent5">
                    <a:lumMod val="40000"/>
                    <a:lumOff val="60000"/>
                  </a:schemeClr>
                </a:solidFill>
              </a:rPr>
              <a:t>Module 2: Switching Concepts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2.1.1 – </a:t>
            </a:r>
            <a:r>
              <a:rPr lang="en-US" altLang="en-US" dirty="0"/>
              <a:t>Switching in Networking</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2.1.2</a:t>
            </a:r>
            <a:r>
              <a:rPr lang="en-US" baseline="0" dirty="0">
                <a:latin typeface="Arial" charset="0"/>
              </a:rPr>
              <a:t> </a:t>
            </a:r>
            <a:r>
              <a:rPr lang="en-US" sz="1200" b="0" dirty="0"/>
              <a:t>–</a:t>
            </a:r>
            <a:r>
              <a:rPr lang="en-US" altLang="en-US" dirty="0"/>
              <a:t> The Switch MAC Address Table</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2.1.3</a:t>
            </a:r>
            <a:r>
              <a:rPr lang="en-US" baseline="0" dirty="0">
                <a:latin typeface="Arial" charset="0"/>
              </a:rPr>
              <a:t> </a:t>
            </a:r>
            <a:r>
              <a:rPr lang="en-US" sz="1200" b="0" dirty="0"/>
              <a:t>– </a:t>
            </a:r>
            <a:r>
              <a:rPr lang="en-US" altLang="en-US" dirty="0"/>
              <a:t>The Switch Learn and Forward Method</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2.1.4</a:t>
            </a:r>
            <a:r>
              <a:rPr lang="en-US" baseline="0" dirty="0">
                <a:latin typeface="Arial" charset="0"/>
              </a:rPr>
              <a:t> </a:t>
            </a:r>
            <a:r>
              <a:rPr lang="en-US" sz="1200" b="0" dirty="0"/>
              <a:t>– </a:t>
            </a:r>
            <a:r>
              <a:rPr lang="en-US" altLang="en-US" dirty="0"/>
              <a:t>Video – MAC Address Tables on Connected Switches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2.1.5</a:t>
            </a:r>
            <a:r>
              <a:rPr lang="en-US" baseline="0" dirty="0">
                <a:latin typeface="Arial" charset="0"/>
              </a:rPr>
              <a:t> </a:t>
            </a:r>
            <a:r>
              <a:rPr lang="en-US" sz="1200" b="0" dirty="0"/>
              <a:t>– </a:t>
            </a:r>
            <a:r>
              <a:rPr lang="en-US" altLang="en-US" dirty="0"/>
              <a:t>Switch Forwarding Methods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2.1.6</a:t>
            </a:r>
            <a:r>
              <a:rPr lang="en-US" baseline="0" dirty="0">
                <a:latin typeface="Arial" charset="0"/>
              </a:rPr>
              <a:t> </a:t>
            </a:r>
            <a:r>
              <a:rPr lang="en-US" sz="1200" b="0" dirty="0"/>
              <a:t>– </a:t>
            </a:r>
            <a:r>
              <a:rPr lang="en-US" altLang="en-US" dirty="0"/>
              <a:t>Store-and-Forward Switching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2.1.7</a:t>
            </a:r>
            <a:r>
              <a:rPr lang="en-US" baseline="0" dirty="0">
                <a:latin typeface="Arial" charset="0"/>
              </a:rPr>
              <a:t> </a:t>
            </a:r>
            <a:r>
              <a:rPr lang="en-US" sz="1200" b="0" dirty="0"/>
              <a:t>– </a:t>
            </a:r>
            <a:r>
              <a:rPr lang="en-US" altLang="en-US" dirty="0"/>
              <a:t>Cut-Through Switching</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latin typeface="Arial" charset="0"/>
              </a:rPr>
              <a:t>2.1.8</a:t>
            </a:r>
            <a:r>
              <a:rPr lang="en-US" baseline="0" dirty="0">
                <a:latin typeface="Arial" charset="0"/>
              </a:rPr>
              <a:t> </a:t>
            </a:r>
            <a:r>
              <a:rPr lang="en-US" sz="1200" b="0" dirty="0"/>
              <a:t>– </a:t>
            </a:r>
            <a:r>
              <a:rPr lang="en-US" altLang="en-US" dirty="0"/>
              <a:t>Activity – Switch It!</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2.2 – </a:t>
            </a:r>
            <a:r>
              <a:rPr lang="en-US" dirty="0">
                <a:solidFill>
                  <a:schemeClr val="accent5">
                    <a:lumMod val="40000"/>
                    <a:lumOff val="60000"/>
                  </a:schemeClr>
                </a:solidFill>
              </a:rPr>
              <a:t>Switching Domains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2.2 – </a:t>
            </a:r>
            <a:r>
              <a:rPr lang="en-US" dirty="0">
                <a:solidFill>
                  <a:schemeClr val="accent5">
                    <a:lumMod val="40000"/>
                    <a:lumOff val="60000"/>
                  </a:schemeClr>
                </a:solidFill>
              </a:rPr>
              <a:t>Switching Domains</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2.2.1 – </a:t>
            </a:r>
            <a:r>
              <a:rPr lang="en-US" altLang="en-US" dirty="0"/>
              <a:t>Collision Domains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2.2 – </a:t>
            </a:r>
            <a:r>
              <a:rPr lang="en-US" dirty="0">
                <a:solidFill>
                  <a:schemeClr val="accent5">
                    <a:lumMod val="40000"/>
                    <a:lumOff val="60000"/>
                  </a:schemeClr>
                </a:solidFill>
              </a:rPr>
              <a:t>Switching Domains</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Broadcast Domains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2.2 – </a:t>
            </a:r>
            <a:r>
              <a:rPr lang="en-US" dirty="0">
                <a:solidFill>
                  <a:schemeClr val="accent5">
                    <a:lumMod val="40000"/>
                    <a:lumOff val="60000"/>
                  </a:schemeClr>
                </a:solidFill>
              </a:rPr>
              <a:t>Switching Domains</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Alleviated Network Congestion</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2.2.4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dirty="0">
                <a:solidFill>
                  <a:schemeClr val="accent5">
                    <a:lumMod val="40000"/>
                    <a:lumOff val="60000"/>
                  </a:schemeClr>
                </a:solidFill>
              </a:rPr>
              <a:t>Switching Domains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2.3 – </a:t>
            </a:r>
            <a:r>
              <a:rPr lang="en-US" dirty="0">
                <a:solidFill>
                  <a:schemeClr val="accent5">
                    <a:lumMod val="40000"/>
                    <a:lumOff val="60000"/>
                  </a:schemeClr>
                </a:solidFill>
              </a:rPr>
              <a:t>Module Practice and Quiz </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2.3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2.3.1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26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a:t>
            </a:r>
            <a:r>
              <a:rPr lang="en-US" b="0" baseline="0" dirty="0"/>
              <a:t> v</a:t>
            </a:r>
            <a:r>
              <a:rPr lang="en-US" b="0" dirty="0"/>
              <a:t>7.0 (SRWE)</a:t>
            </a:r>
          </a:p>
          <a:p>
            <a:pPr>
              <a:buFontTx/>
              <a:buNone/>
            </a:pPr>
            <a:r>
              <a:rPr lang="en-US" sz="1200" dirty="0">
                <a:solidFill>
                  <a:schemeClr val="accent5">
                    <a:lumMod val="40000"/>
                    <a:lumOff val="60000"/>
                  </a:schemeClr>
                </a:solidFill>
              </a:rPr>
              <a:t>Module 2: Switching Concepts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11</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2.0.2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r>
              <a:rPr lang="en-US" sz="4000" dirty="0">
                <a:solidFill>
                  <a:schemeClr val="accent5">
                    <a:lumMod val="40000"/>
                    <a:lumOff val="60000"/>
                  </a:schemeClr>
                </a:solidFill>
              </a:rPr>
              <a:t>Module 2: Switching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endParaRPr lang="en-US" dirty="0"/>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5" y="2125682"/>
            <a:ext cx="7550307" cy="1270941"/>
          </a:xfrm>
        </p:spPr>
        <p:txBody>
          <a:bodyPr/>
          <a:lstStyle/>
          <a:p>
            <a:r>
              <a:rPr lang="en-US" sz="4600" dirty="0">
                <a:solidFill>
                  <a:schemeClr val="accent5">
                    <a:lumMod val="40000"/>
                    <a:lumOff val="60000"/>
                  </a:schemeClr>
                </a:solidFill>
              </a:rPr>
              <a:t>Module 2: Switching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819756"/>
            <a:ext cx="8769026" cy="889134"/>
          </a:xfrm>
        </p:spPr>
        <p:txBody>
          <a:bodyPr/>
          <a:lstStyle/>
          <a:p>
            <a:pPr>
              <a:buFontTx/>
              <a:buNone/>
            </a:pPr>
            <a:r>
              <a:rPr lang="en-US" b="1" dirty="0"/>
              <a:t>Module Title: </a:t>
            </a:r>
            <a:r>
              <a:rPr lang="en-US" sz="1600" dirty="0"/>
              <a:t>Switching Concepts</a:t>
            </a:r>
            <a:endParaRPr lang="en-US" dirty="0"/>
          </a:p>
          <a:p>
            <a:pPr marL="0" indent="0">
              <a:spcBef>
                <a:spcPct val="30000"/>
              </a:spcBef>
              <a:buNone/>
            </a:pPr>
            <a:r>
              <a:rPr lang="en-US" b="1" dirty="0"/>
              <a:t>Module Objective: </a:t>
            </a:r>
            <a:r>
              <a:rPr lang="en-US" dirty="0"/>
              <a:t>Explain how Layer 2 switches forward data.</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85018778"/>
              </p:ext>
            </p:extLst>
          </p:nvPr>
        </p:nvGraphicFramePr>
        <p:xfrm>
          <a:off x="487933" y="1874440"/>
          <a:ext cx="8168134" cy="930830"/>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pPr marL="0" marR="0">
                        <a:lnSpc>
                          <a:spcPct val="107000"/>
                        </a:lnSpc>
                        <a:spcBef>
                          <a:spcPts val="0"/>
                        </a:spcBef>
                        <a:spcAft>
                          <a:spcPts val="0"/>
                        </a:spcAft>
                      </a:pPr>
                      <a:r>
                        <a:rPr lang="en-US" sz="1200" dirty="0">
                          <a:effectLst/>
                        </a:rPr>
                        <a:t>Frame Forwarding</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t>Explain how frames are forwarded in a switched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332">
                <a:tc>
                  <a:txBody>
                    <a:bodyPr/>
                    <a:lstStyle/>
                    <a:p>
                      <a:pPr marL="0" marR="0">
                        <a:lnSpc>
                          <a:spcPct val="107000"/>
                        </a:lnSpc>
                        <a:spcBef>
                          <a:spcPts val="0"/>
                        </a:spcBef>
                        <a:spcAft>
                          <a:spcPts val="0"/>
                        </a:spcAft>
                      </a:pPr>
                      <a:r>
                        <a:rPr lang="en-US" sz="1200" dirty="0">
                          <a:effectLst/>
                        </a:rPr>
                        <a:t>Switching Domains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t>Compare a collision domain to a broadcast domain.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2.1 Frame Forwarding</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sz="1600" dirty="0"/>
              <a:t>Frame Forwarding</a:t>
            </a:r>
            <a:br>
              <a:rPr lang="en-US" altLang="en-US" dirty="0"/>
            </a:br>
            <a:r>
              <a:rPr lang="en-US" altLang="en-US" dirty="0"/>
              <a:t>Switching in Networking</a:t>
            </a:r>
          </a:p>
        </p:txBody>
      </p:sp>
      <p:sp>
        <p:nvSpPr>
          <p:cNvPr id="2" name="Content Placeholder 1"/>
          <p:cNvSpPr>
            <a:spLocks noGrp="1"/>
          </p:cNvSpPr>
          <p:nvPr>
            <p:ph idx="1"/>
          </p:nvPr>
        </p:nvSpPr>
        <p:spPr>
          <a:xfrm>
            <a:off x="118755" y="834569"/>
            <a:ext cx="4896590" cy="3608122"/>
          </a:xfrm>
        </p:spPr>
        <p:txBody>
          <a:bodyPr/>
          <a:lstStyle/>
          <a:p>
            <a:pPr marL="0" indent="0">
              <a:buNone/>
            </a:pPr>
            <a:r>
              <a:rPr lang="en-US" sz="1600" dirty="0"/>
              <a:t>Two terms are associated with frames entering or leaving an interface:</a:t>
            </a:r>
          </a:p>
          <a:p>
            <a:pPr lvl="1">
              <a:buFont typeface="Arial" panose="020B0604020202020204" pitchFamily="34" charset="0"/>
              <a:buChar char="•"/>
            </a:pPr>
            <a:r>
              <a:rPr lang="en-US" sz="1600" b="1" dirty="0"/>
              <a:t>Ingress</a:t>
            </a:r>
            <a:r>
              <a:rPr lang="en-US" sz="1600" dirty="0"/>
              <a:t> – entering the interface</a:t>
            </a:r>
          </a:p>
          <a:p>
            <a:pPr lvl="1">
              <a:buFont typeface="Arial" panose="020B0604020202020204" pitchFamily="34" charset="0"/>
              <a:buChar char="•"/>
            </a:pPr>
            <a:r>
              <a:rPr lang="en-US" sz="1600" b="1" dirty="0"/>
              <a:t>Egress</a:t>
            </a:r>
            <a:r>
              <a:rPr lang="en-US" sz="1600" dirty="0"/>
              <a:t> – exiting the interface</a:t>
            </a:r>
          </a:p>
          <a:p>
            <a:pPr marL="0" indent="0">
              <a:buNone/>
            </a:pPr>
            <a:r>
              <a:rPr lang="en-US" sz="1600" dirty="0"/>
              <a:t>A switch forwards based on the ingress interface and the destination MAC address.</a:t>
            </a:r>
          </a:p>
          <a:p>
            <a:pPr marL="0" indent="0">
              <a:buNone/>
            </a:pPr>
            <a:r>
              <a:rPr lang="en-US" sz="1600" dirty="0"/>
              <a:t>A switch uses its MAC address table to make forwarding decisions.</a:t>
            </a:r>
          </a:p>
          <a:p>
            <a:pPr marL="0" indent="0">
              <a:buNone/>
            </a:pPr>
            <a:endParaRPr lang="en-US" sz="1600" dirty="0"/>
          </a:p>
          <a:p>
            <a:pPr marL="0" indent="0">
              <a:buNone/>
            </a:pPr>
            <a:r>
              <a:rPr lang="en-US" sz="1600" b="1" dirty="0"/>
              <a:t>Note</a:t>
            </a:r>
            <a:r>
              <a:rPr lang="en-US" sz="1600" dirty="0"/>
              <a:t>: A switch will never allow traffic to be forwarded out the interface it received the traffic.</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0622" y="798941"/>
            <a:ext cx="3951778" cy="351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Frame Forwarding</a:t>
            </a:r>
            <a:br>
              <a:rPr lang="en-US" altLang="en-US" dirty="0"/>
            </a:br>
            <a:r>
              <a:rPr lang="en-US" altLang="en-US" dirty="0"/>
              <a:t>The Switch MAC Address Table</a:t>
            </a:r>
          </a:p>
        </p:txBody>
      </p:sp>
      <p:sp>
        <p:nvSpPr>
          <p:cNvPr id="8195" name="Rectangle 6"/>
          <p:cNvSpPr>
            <a:spLocks noGrp="1" noChangeArrowheads="1"/>
          </p:cNvSpPr>
          <p:nvPr>
            <p:ph idx="1"/>
          </p:nvPr>
        </p:nvSpPr>
        <p:spPr>
          <a:xfrm>
            <a:off x="124609" y="905949"/>
            <a:ext cx="8853286" cy="2871724"/>
          </a:xfrm>
        </p:spPr>
        <p:txBody>
          <a:bodyPr/>
          <a:lstStyle/>
          <a:p>
            <a:pPr marL="0" indent="0">
              <a:buNone/>
            </a:pPr>
            <a:r>
              <a:rPr lang="en-US" sz="1800" dirty="0"/>
              <a:t>A switch will use the destination MAC address to determine the egress interface.</a:t>
            </a:r>
          </a:p>
          <a:p>
            <a:pPr marL="0" indent="0">
              <a:buNone/>
            </a:pPr>
            <a:r>
              <a:rPr lang="en-US" sz="1800" dirty="0"/>
              <a:t>Before a switch can make this decision it must learn what interface the destination is located.</a:t>
            </a:r>
          </a:p>
          <a:p>
            <a:pPr marL="0" indent="0">
              <a:buNone/>
            </a:pPr>
            <a:r>
              <a:rPr lang="en-US" sz="1800" dirty="0"/>
              <a:t>A switch builds a MAC address table, also known as a Content Addressable Memory (CAM) table, by recording the source MAC address into the table along with the port it was received.</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Frame Forwarding</a:t>
            </a:r>
            <a:br>
              <a:rPr lang="en-US" altLang="en-US" dirty="0"/>
            </a:br>
            <a:r>
              <a:rPr lang="en-US" altLang="en-US" dirty="0"/>
              <a:t>The Switch Learn and Forward Method</a:t>
            </a:r>
          </a:p>
        </p:txBody>
      </p:sp>
      <p:sp>
        <p:nvSpPr>
          <p:cNvPr id="8195" name="Rectangle 6"/>
          <p:cNvSpPr>
            <a:spLocks noGrp="1" noChangeArrowheads="1"/>
          </p:cNvSpPr>
          <p:nvPr>
            <p:ph idx="1"/>
          </p:nvPr>
        </p:nvSpPr>
        <p:spPr>
          <a:xfrm>
            <a:off x="124609" y="894073"/>
            <a:ext cx="8853286" cy="2588036"/>
          </a:xfrm>
        </p:spPr>
        <p:txBody>
          <a:bodyPr/>
          <a:lstStyle/>
          <a:p>
            <a:pPr marL="0" indent="0">
              <a:buNone/>
            </a:pPr>
            <a:r>
              <a:rPr lang="en-US" sz="1600" dirty="0"/>
              <a:t>The switch uses a two step process:</a:t>
            </a:r>
          </a:p>
          <a:p>
            <a:pPr marL="142875" lvl="1" indent="0">
              <a:buNone/>
            </a:pPr>
            <a:r>
              <a:rPr lang="en-US" sz="1600" b="1" dirty="0"/>
              <a:t>Step 1.</a:t>
            </a:r>
            <a:r>
              <a:rPr lang="en-US" sz="1600" dirty="0"/>
              <a:t> Learn – Examines Source Address</a:t>
            </a:r>
          </a:p>
          <a:p>
            <a:pPr lvl="2">
              <a:buFont typeface="Arial" panose="020B0604020202020204" pitchFamily="34" charset="0"/>
              <a:buChar char="•"/>
            </a:pPr>
            <a:r>
              <a:rPr lang="en-US" sz="1600" dirty="0"/>
              <a:t>Adds the source MAC if not in table</a:t>
            </a:r>
          </a:p>
          <a:p>
            <a:pPr lvl="2">
              <a:buFont typeface="Arial" panose="020B0604020202020204" pitchFamily="34" charset="0"/>
              <a:buChar char="•"/>
            </a:pPr>
            <a:r>
              <a:rPr lang="en-US" sz="1600" dirty="0"/>
              <a:t>Resets the time out setting back to 5 minutes if source is in the table</a:t>
            </a:r>
          </a:p>
          <a:p>
            <a:pPr marL="142875" lvl="1" indent="0">
              <a:buNone/>
            </a:pPr>
            <a:r>
              <a:rPr lang="en-US" sz="1600" b="1" dirty="0"/>
              <a:t>Step 2.</a:t>
            </a:r>
            <a:r>
              <a:rPr lang="en-US" sz="1600" dirty="0"/>
              <a:t> Forward – Examines Destination Address</a:t>
            </a:r>
          </a:p>
          <a:p>
            <a:pPr lvl="2">
              <a:buFont typeface="Arial" panose="020B0604020202020204" pitchFamily="34" charset="0"/>
              <a:buChar char="•"/>
            </a:pPr>
            <a:r>
              <a:rPr lang="en-US" sz="1600" dirty="0"/>
              <a:t>If the destination MAC is in the MAC address table it is forwarded out the specified port.</a:t>
            </a:r>
          </a:p>
          <a:p>
            <a:pPr lvl="2">
              <a:buFont typeface="Arial" panose="020B0604020202020204" pitchFamily="34" charset="0"/>
              <a:buChar char="•"/>
            </a:pPr>
            <a:r>
              <a:rPr lang="en-US" sz="1600" dirty="0"/>
              <a:t>If a destination MAC is not in the table, it is flooded out all interfaces except the one it was received.</a:t>
            </a:r>
          </a:p>
        </p:txBody>
      </p:sp>
    </p:spTree>
    <p:extLst>
      <p:ext uri="{BB962C8B-B14F-4D97-AF65-F5344CB8AC3E}">
        <p14:creationId xmlns:p14="http://schemas.microsoft.com/office/powerpoint/2010/main" val="32205492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Frame Forwarding</a:t>
            </a:r>
            <a:br>
              <a:rPr lang="en-US" altLang="en-US" dirty="0"/>
            </a:br>
            <a:r>
              <a:rPr lang="en-US" altLang="en-US" dirty="0"/>
              <a:t>Video – MAC Address Tables on Connected Switches</a:t>
            </a:r>
          </a:p>
        </p:txBody>
      </p:sp>
      <p:sp>
        <p:nvSpPr>
          <p:cNvPr id="8195" name="Rectangle 6"/>
          <p:cNvSpPr>
            <a:spLocks noGrp="1" noChangeArrowheads="1"/>
          </p:cNvSpPr>
          <p:nvPr>
            <p:ph idx="1"/>
          </p:nvPr>
        </p:nvSpPr>
        <p:spPr>
          <a:xfrm>
            <a:off x="100858" y="914400"/>
            <a:ext cx="8853286" cy="1838162"/>
          </a:xfrm>
        </p:spPr>
        <p:txBody>
          <a:bodyPr/>
          <a:lstStyle/>
          <a:p>
            <a:pPr marL="0" indent="0">
              <a:buNone/>
            </a:pPr>
            <a:r>
              <a:rPr lang="en-US" sz="1800" dirty="0"/>
              <a:t>This video will cover the following:</a:t>
            </a:r>
          </a:p>
          <a:p>
            <a:pPr>
              <a:buFont typeface="Arial" panose="020B0604020202020204" pitchFamily="34" charset="0"/>
              <a:buChar char="•"/>
            </a:pPr>
            <a:r>
              <a:rPr lang="en-US" sz="1800" dirty="0"/>
              <a:t>How switches build MAC address tables</a:t>
            </a:r>
          </a:p>
          <a:p>
            <a:pPr>
              <a:buFont typeface="Arial" panose="020B0604020202020204" pitchFamily="34" charset="0"/>
              <a:buChar char="•"/>
            </a:pPr>
            <a:r>
              <a:rPr lang="en-US" sz="1800" dirty="0"/>
              <a:t>How switches forward frames based on the content of their MAC address tables</a:t>
            </a:r>
          </a:p>
        </p:txBody>
      </p:sp>
    </p:spTree>
    <p:extLst>
      <p:ext uri="{BB962C8B-B14F-4D97-AF65-F5344CB8AC3E}">
        <p14:creationId xmlns:p14="http://schemas.microsoft.com/office/powerpoint/2010/main" val="358774427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Frame Forwarding</a:t>
            </a:r>
            <a:br>
              <a:rPr lang="en-US" altLang="en-US" dirty="0"/>
            </a:br>
            <a:r>
              <a:rPr lang="en-US" altLang="en-US" dirty="0"/>
              <a:t>Switch Forwarding Methods</a:t>
            </a:r>
          </a:p>
        </p:txBody>
      </p:sp>
      <p:sp>
        <p:nvSpPr>
          <p:cNvPr id="8195" name="Rectangle 6"/>
          <p:cNvSpPr>
            <a:spLocks noGrp="1" noChangeArrowheads="1"/>
          </p:cNvSpPr>
          <p:nvPr>
            <p:ph idx="1"/>
          </p:nvPr>
        </p:nvSpPr>
        <p:spPr>
          <a:xfrm>
            <a:off x="100858" y="858446"/>
            <a:ext cx="8853286" cy="2854572"/>
          </a:xfrm>
        </p:spPr>
        <p:txBody>
          <a:bodyPr/>
          <a:lstStyle/>
          <a:p>
            <a:pPr marL="0" indent="0">
              <a:buNone/>
            </a:pPr>
            <a:r>
              <a:rPr lang="en-US" sz="1800" dirty="0"/>
              <a:t>Switches use software on application-specific-integrated circuits (ASICs) to make very quick decisions.</a:t>
            </a:r>
          </a:p>
          <a:p>
            <a:pPr marL="0" indent="0">
              <a:buNone/>
            </a:pPr>
            <a:r>
              <a:rPr lang="en-US" sz="1800" dirty="0"/>
              <a:t>A switch will use one of two methods to make forwarding decisions after it receives a frame:</a:t>
            </a:r>
          </a:p>
          <a:p>
            <a:pPr>
              <a:buFont typeface="Arial" panose="020B0604020202020204" pitchFamily="34" charset="0"/>
              <a:buChar char="•"/>
            </a:pPr>
            <a:r>
              <a:rPr lang="en-US" sz="1800" b="1" dirty="0"/>
              <a:t>Store-and-forward switching</a:t>
            </a:r>
            <a:r>
              <a:rPr lang="en-US" sz="1800" dirty="0"/>
              <a:t> - Receives the entire frame and ensures the frame is valid. Store-and-forward switching is Cisco’s preferred switching method.</a:t>
            </a:r>
          </a:p>
          <a:p>
            <a:pPr>
              <a:buFont typeface="Arial" panose="020B0604020202020204" pitchFamily="34" charset="0"/>
              <a:buChar char="•"/>
            </a:pPr>
            <a:r>
              <a:rPr lang="en-US" sz="1800" b="1" dirty="0"/>
              <a:t>Cut-through switching</a:t>
            </a:r>
            <a:r>
              <a:rPr lang="en-US" sz="1800" dirty="0"/>
              <a:t> – Forwards the frame immediately after determining the destination MAC address of an incoming frame and the egress port. </a:t>
            </a:r>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4"/>
            <a:ext cx="9144000" cy="688280"/>
          </a:xfrm>
        </p:spPr>
        <p:txBody>
          <a:bodyPr/>
          <a:lstStyle/>
          <a:p>
            <a:r>
              <a:rPr lang="en-US" altLang="en-US" sz="1600" dirty="0"/>
              <a:t>Frame Forwarding</a:t>
            </a:r>
            <a:br>
              <a:rPr lang="en-US" altLang="en-US" dirty="0"/>
            </a:br>
            <a:r>
              <a:rPr lang="en-US" altLang="en-US" dirty="0"/>
              <a:t>Store-and-Forward Switching</a:t>
            </a:r>
          </a:p>
        </p:txBody>
      </p:sp>
      <p:sp>
        <p:nvSpPr>
          <p:cNvPr id="8195" name="Rectangle 6"/>
          <p:cNvSpPr>
            <a:spLocks noGrp="1" noChangeArrowheads="1"/>
          </p:cNvSpPr>
          <p:nvPr>
            <p:ph idx="1"/>
          </p:nvPr>
        </p:nvSpPr>
        <p:spPr>
          <a:xfrm>
            <a:off x="91622" y="738372"/>
            <a:ext cx="8853286" cy="1666287"/>
          </a:xfrm>
        </p:spPr>
        <p:txBody>
          <a:bodyPr/>
          <a:lstStyle/>
          <a:p>
            <a:pPr marL="0" indent="0">
              <a:buNone/>
            </a:pPr>
            <a:r>
              <a:rPr lang="en-US" sz="1600" dirty="0"/>
              <a:t>Store-and-forward has two primary characteristics: </a:t>
            </a:r>
          </a:p>
          <a:p>
            <a:pPr lvl="1"/>
            <a:r>
              <a:rPr lang="en-US" sz="1600" dirty="0"/>
              <a:t>Error Checking – The switch will check the Frame Check Sequence (FCS) for CRC errors. Bad frames will be discarded.</a:t>
            </a:r>
          </a:p>
          <a:p>
            <a:pPr lvl="1"/>
            <a:r>
              <a:rPr lang="en-US" sz="1600" dirty="0"/>
              <a:t>Buffering – The ingress interface will buffer the frame while it checks the FCS. This also allows the switch to adjust to a potential difference in speeds between the ingress and egress ports.</a:t>
            </a:r>
          </a:p>
          <a:p>
            <a:pPr marL="142875" lvl="1" indent="0">
              <a:buNone/>
            </a:pPr>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02" y="2404659"/>
            <a:ext cx="4708814" cy="225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61573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590287" cy="757551"/>
          </a:xfrm>
        </p:spPr>
        <p:txBody>
          <a:bodyPr/>
          <a:lstStyle/>
          <a:p>
            <a:r>
              <a:rPr lang="en-US" altLang="en-US" sz="1600" dirty="0"/>
              <a:t>Frame Forwarding</a:t>
            </a:r>
            <a:br>
              <a:rPr lang="en-US" altLang="en-US" dirty="0"/>
            </a:br>
            <a:r>
              <a:rPr lang="en-US" altLang="en-US" dirty="0"/>
              <a:t>Cut-Through Switching</a:t>
            </a:r>
          </a:p>
        </p:txBody>
      </p:sp>
      <p:sp>
        <p:nvSpPr>
          <p:cNvPr id="8195" name="Rectangle 6"/>
          <p:cNvSpPr>
            <a:spLocks noGrp="1" noChangeArrowheads="1"/>
          </p:cNvSpPr>
          <p:nvPr>
            <p:ph idx="1"/>
          </p:nvPr>
        </p:nvSpPr>
        <p:spPr>
          <a:xfrm>
            <a:off x="4590288" y="420168"/>
            <a:ext cx="4553711" cy="3919360"/>
          </a:xfrm>
        </p:spPr>
        <p:txBody>
          <a:bodyPr/>
          <a:lstStyle/>
          <a:p>
            <a:pPr>
              <a:buFont typeface="Arial" panose="020B0604020202020204" pitchFamily="34" charset="0"/>
              <a:buChar char="•"/>
            </a:pPr>
            <a:r>
              <a:rPr lang="en-US" sz="1600" dirty="0"/>
              <a:t>Cut-through forwards the frame immediately after determining the destination MAC.</a:t>
            </a:r>
          </a:p>
          <a:p>
            <a:pPr>
              <a:buFont typeface="Arial" panose="020B0604020202020204" pitchFamily="34" charset="0"/>
              <a:buChar char="•"/>
            </a:pPr>
            <a:r>
              <a:rPr lang="en-US" sz="1600" dirty="0"/>
              <a:t>Fragment (Frag) Free method will check the destination and ensure that the frame is at least 64 Bytes. This will eliminate runts.</a:t>
            </a:r>
          </a:p>
          <a:p>
            <a:pPr marL="0" indent="0">
              <a:buNone/>
            </a:pPr>
            <a:r>
              <a:rPr lang="en-US" sz="1600" dirty="0"/>
              <a:t>Concepts of Cut-Through switching:</a:t>
            </a:r>
          </a:p>
          <a:p>
            <a:pPr lvl="1">
              <a:buFont typeface="Arial" panose="020B0604020202020204" pitchFamily="34" charset="0"/>
              <a:buChar char="•"/>
            </a:pPr>
            <a:r>
              <a:rPr lang="en-US" sz="1600" dirty="0"/>
              <a:t>Is appropriate for switches needing latency to be under 10 microseconds</a:t>
            </a:r>
          </a:p>
          <a:p>
            <a:pPr lvl="1">
              <a:buFont typeface="Arial" panose="020B0604020202020204" pitchFamily="34" charset="0"/>
              <a:buChar char="•"/>
            </a:pPr>
            <a:r>
              <a:rPr lang="en-US" sz="1600" dirty="0"/>
              <a:t>Does not check the FCS, so it can propagate errors</a:t>
            </a:r>
          </a:p>
          <a:p>
            <a:pPr lvl="1">
              <a:buFont typeface="Arial" panose="020B0604020202020204" pitchFamily="34" charset="0"/>
              <a:buChar char="•"/>
            </a:pPr>
            <a:r>
              <a:rPr lang="en-US" sz="1600" dirty="0"/>
              <a:t>May lead to bandwidth issues if the switch propagates too many errors</a:t>
            </a:r>
          </a:p>
          <a:p>
            <a:pPr lvl="1">
              <a:buFont typeface="Arial" panose="020B0604020202020204" pitchFamily="34" charset="0"/>
              <a:buChar char="•"/>
            </a:pPr>
            <a:r>
              <a:rPr lang="en-US" sz="1600" dirty="0"/>
              <a:t>Cannot support ports with differing speeds going from ingress to egress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45" y="1685717"/>
            <a:ext cx="4313382" cy="2493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2 Planning Guide</a:t>
            </a:r>
          </a:p>
        </p:txBody>
      </p:sp>
      <p:sp>
        <p:nvSpPr>
          <p:cNvPr id="4099" name="Rectangle 34"/>
          <p:cNvSpPr>
            <a:spLocks noGrp="1" noChangeArrowheads="1"/>
          </p:cNvSpPr>
          <p:nvPr>
            <p:ph idx="1"/>
          </p:nvPr>
        </p:nvSpPr>
        <p:spPr>
          <a:xfrm>
            <a:off x="145357" y="808180"/>
            <a:ext cx="8433035" cy="3809540"/>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2.2 Switching Domains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Switching Domains</a:t>
            </a:r>
            <a:br>
              <a:rPr lang="en-US" altLang="en-US" dirty="0"/>
            </a:br>
            <a:r>
              <a:rPr lang="en-US" altLang="en-US" dirty="0"/>
              <a:t>Collision Domains</a:t>
            </a:r>
          </a:p>
        </p:txBody>
      </p:sp>
      <p:sp>
        <p:nvSpPr>
          <p:cNvPr id="8195" name="Rectangle 6"/>
          <p:cNvSpPr>
            <a:spLocks noGrp="1" noChangeArrowheads="1"/>
          </p:cNvSpPr>
          <p:nvPr>
            <p:ph idx="1"/>
          </p:nvPr>
        </p:nvSpPr>
        <p:spPr>
          <a:xfrm>
            <a:off x="246743" y="798945"/>
            <a:ext cx="4195948" cy="3856182"/>
          </a:xfrm>
        </p:spPr>
        <p:txBody>
          <a:bodyPr/>
          <a:lstStyle/>
          <a:p>
            <a:pPr marL="0" indent="0">
              <a:buNone/>
            </a:pPr>
            <a:r>
              <a:rPr lang="en-US" altLang="en-US" sz="1600" dirty="0"/>
              <a:t>Switches eliminate collision domains and reduce congestion.</a:t>
            </a:r>
          </a:p>
          <a:p>
            <a:pPr>
              <a:buFont typeface="Arial" panose="020B0604020202020204" pitchFamily="34" charset="0"/>
              <a:buChar char="•"/>
            </a:pPr>
            <a:r>
              <a:rPr lang="en-US" altLang="en-US" sz="1600" dirty="0"/>
              <a:t>When there is full duplex on the link the collision domains are eliminated.</a:t>
            </a:r>
          </a:p>
          <a:p>
            <a:pPr>
              <a:buFont typeface="Arial" panose="020B0604020202020204" pitchFamily="34" charset="0"/>
              <a:buChar char="•"/>
            </a:pPr>
            <a:r>
              <a:rPr lang="en-US" altLang="en-US" sz="1600" dirty="0"/>
              <a:t>When there is one or more devices in half-duplex there will now be a collision domain.</a:t>
            </a:r>
          </a:p>
          <a:p>
            <a:pPr lvl="2"/>
            <a:r>
              <a:rPr lang="en-US" altLang="en-US" sz="1600" dirty="0"/>
              <a:t>There will now be contention for the bandwidth.</a:t>
            </a:r>
          </a:p>
          <a:p>
            <a:pPr lvl="2"/>
            <a:r>
              <a:rPr lang="en-US" altLang="en-US" sz="1600" dirty="0"/>
              <a:t>Collisions are now possible.</a:t>
            </a:r>
          </a:p>
          <a:p>
            <a:pPr>
              <a:buFont typeface="Arial" panose="020B0604020202020204" pitchFamily="34" charset="0"/>
              <a:buChar char="•"/>
            </a:pPr>
            <a:r>
              <a:rPr lang="en-US" altLang="en-US" sz="1600" dirty="0"/>
              <a:t>Most devices, including Cisco and Microsoft use auto-negotiation as the default setting for duplex and speed.</a:t>
            </a:r>
          </a:p>
          <a:p>
            <a:pPr marL="0" indent="0">
              <a:buNone/>
            </a:pPr>
            <a:r>
              <a:rPr lang="en-US" altLang="ja-JP" sz="1400" dirty="0"/>
              <a:t> </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7829" y="1450110"/>
            <a:ext cx="4622280" cy="298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Switching Domains</a:t>
            </a:r>
            <a:br>
              <a:rPr lang="en-US" altLang="en-US" dirty="0"/>
            </a:br>
            <a:r>
              <a:rPr lang="en-US" altLang="en-US" dirty="0"/>
              <a:t>Broadcast Domains</a:t>
            </a:r>
          </a:p>
        </p:txBody>
      </p:sp>
      <p:sp>
        <p:nvSpPr>
          <p:cNvPr id="8195" name="Rectangle 6"/>
          <p:cNvSpPr>
            <a:spLocks noGrp="1" noChangeArrowheads="1"/>
          </p:cNvSpPr>
          <p:nvPr>
            <p:ph idx="1"/>
          </p:nvPr>
        </p:nvSpPr>
        <p:spPr>
          <a:xfrm>
            <a:off x="4279074" y="609601"/>
            <a:ext cx="4717144" cy="4122386"/>
          </a:xfrm>
        </p:spPr>
        <p:txBody>
          <a:bodyPr/>
          <a:lstStyle/>
          <a:p>
            <a:pPr>
              <a:buFont typeface="Arial" panose="020B0604020202020204" pitchFamily="34" charset="0"/>
              <a:buChar char="•"/>
            </a:pPr>
            <a:r>
              <a:rPr lang="en-US" altLang="ja-JP" sz="1600" dirty="0"/>
              <a:t>A broadcast domain extends across all Layer 1 or Layer 2 devices on a LAN.</a:t>
            </a:r>
          </a:p>
          <a:p>
            <a:pPr lvl="1">
              <a:buFont typeface="Arial" panose="020B0604020202020204" pitchFamily="34" charset="0"/>
              <a:buChar char="•"/>
            </a:pPr>
            <a:r>
              <a:rPr lang="en-US" altLang="ja-JP" sz="1600" dirty="0"/>
              <a:t>Only a layer 3 device (router) will break the broadcast domain, also called a MAC broadcast domain.</a:t>
            </a:r>
          </a:p>
          <a:p>
            <a:pPr lvl="1">
              <a:buFont typeface="Arial" panose="020B0604020202020204" pitchFamily="34" charset="0"/>
              <a:buChar char="•"/>
            </a:pPr>
            <a:r>
              <a:rPr lang="en-US" altLang="ja-JP" sz="1600" dirty="0"/>
              <a:t>The broadcast domain consists of all devices on the LAN that receive the broadcast traffic.</a:t>
            </a:r>
          </a:p>
          <a:p>
            <a:pPr>
              <a:buFont typeface="Arial" panose="020B0604020202020204" pitchFamily="34" charset="0"/>
              <a:buChar char="•"/>
            </a:pPr>
            <a:r>
              <a:rPr lang="en-US" altLang="ja-JP" sz="1600" dirty="0"/>
              <a:t>When the layer 2 switch receives the broadcast it will flood it out all interfaces except for the ingress interface. </a:t>
            </a:r>
          </a:p>
          <a:p>
            <a:pPr>
              <a:buFont typeface="Arial" panose="020B0604020202020204" pitchFamily="34" charset="0"/>
              <a:buChar char="•"/>
            </a:pPr>
            <a:r>
              <a:rPr lang="en-US" altLang="ja-JP" sz="1600" dirty="0"/>
              <a:t>Too many broadcasts may cause congestion and poor network performance.</a:t>
            </a:r>
          </a:p>
          <a:p>
            <a:pPr>
              <a:buFont typeface="Arial" panose="020B0604020202020204" pitchFamily="34" charset="0"/>
              <a:buChar char="•"/>
            </a:pPr>
            <a:r>
              <a:rPr lang="en-US" altLang="ja-JP" sz="1600" dirty="0"/>
              <a:t>Increasing devices at Layer 1 or layer 2 will cause the broadcast domain to expand.</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17" y="1283855"/>
            <a:ext cx="3928140" cy="2817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Switching Domains</a:t>
            </a:r>
            <a:br>
              <a:rPr lang="en-US" altLang="en-US" dirty="0"/>
            </a:br>
            <a:r>
              <a:rPr lang="en-US" altLang="en-US" dirty="0"/>
              <a:t>Alleviated Network Congestion</a:t>
            </a:r>
          </a:p>
        </p:txBody>
      </p:sp>
      <p:sp>
        <p:nvSpPr>
          <p:cNvPr id="8195" name="Rectangle 6"/>
          <p:cNvSpPr>
            <a:spLocks noGrp="1" noChangeArrowheads="1"/>
          </p:cNvSpPr>
          <p:nvPr>
            <p:ph idx="1"/>
          </p:nvPr>
        </p:nvSpPr>
        <p:spPr>
          <a:xfrm>
            <a:off x="203201" y="986971"/>
            <a:ext cx="8571344" cy="990512"/>
          </a:xfrm>
        </p:spPr>
        <p:txBody>
          <a:bodyPr/>
          <a:lstStyle/>
          <a:p>
            <a:pPr marL="0" indent="0">
              <a:buNone/>
            </a:pPr>
            <a:r>
              <a:rPr lang="en-US" sz="1600" dirty="0"/>
              <a:t>Switches use the MAC address table and full-duplex to  eliminate collisions and avoid congestion.</a:t>
            </a:r>
            <a:endParaRPr lang="en-US" altLang="ja-JP" dirty="0"/>
          </a:p>
          <a:p>
            <a:pPr marL="0" indent="0">
              <a:buNone/>
            </a:pPr>
            <a:r>
              <a:rPr lang="en-US" altLang="ja-JP" sz="1600" dirty="0"/>
              <a:t>Features of the switch that alleviate congestion are as follows:</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616821400"/>
              </p:ext>
            </p:extLst>
          </p:nvPr>
        </p:nvGraphicFramePr>
        <p:xfrm>
          <a:off x="449717" y="2254251"/>
          <a:ext cx="8316911" cy="1998510"/>
        </p:xfrm>
        <a:graphic>
          <a:graphicData uri="http://schemas.openxmlformats.org/drawingml/2006/table">
            <a:tbl>
              <a:tblPr firstRow="1" bandRow="1">
                <a:tableStyleId>{5C22544A-7EE6-4342-B048-85BDC9FD1C3A}</a:tableStyleId>
              </a:tblPr>
              <a:tblGrid>
                <a:gridCol w="2127228">
                  <a:extLst>
                    <a:ext uri="{9D8B030D-6E8A-4147-A177-3AD203B41FA5}">
                      <a16:colId xmlns:a16="http://schemas.microsoft.com/office/drawing/2014/main" val="20000"/>
                    </a:ext>
                  </a:extLst>
                </a:gridCol>
                <a:gridCol w="6189683">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Fast Port Speeds</a:t>
                      </a:r>
                      <a:endParaRPr lang="en-US" dirty="0"/>
                    </a:p>
                  </a:txBody>
                  <a:tcPr/>
                </a:tc>
                <a:tc>
                  <a:txBody>
                    <a:bodyPr/>
                    <a:lstStyle/>
                    <a:p>
                      <a:pPr marL="0" indent="0">
                        <a:buFont typeface="Wingdings" panose="05000000000000000000" pitchFamily="2" charset="2"/>
                        <a:buNone/>
                      </a:pPr>
                      <a:r>
                        <a:rPr lang="en-US" dirty="0"/>
                        <a:t>Depending on the model, switches may have up to 100Gbps port speeds.</a:t>
                      </a:r>
                    </a:p>
                  </a:txBody>
                  <a:tcPr/>
                </a:tc>
                <a:extLst>
                  <a:ext uri="{0D108BD9-81ED-4DB2-BD59-A6C34878D82A}">
                    <a16:rowId xmlns:a16="http://schemas.microsoft.com/office/drawing/2014/main" val="10001"/>
                  </a:ext>
                </a:extLst>
              </a:tr>
              <a:tr h="333828">
                <a:tc>
                  <a:txBody>
                    <a:bodyPr/>
                    <a:lstStyle/>
                    <a:p>
                      <a:r>
                        <a:rPr lang="en-US" b="1" dirty="0"/>
                        <a:t>Fast Internal Switching</a:t>
                      </a:r>
                      <a:endParaRPr lang="en-US" dirty="0"/>
                    </a:p>
                  </a:txBody>
                  <a:tcPr/>
                </a:tc>
                <a:tc>
                  <a:txBody>
                    <a:bodyPr/>
                    <a:lstStyle/>
                    <a:p>
                      <a:pPr marL="0" indent="0">
                        <a:buFont typeface="Wingdings" panose="05000000000000000000" pitchFamily="2" charset="2"/>
                        <a:buNone/>
                      </a:pPr>
                      <a:r>
                        <a:rPr lang="en-US" dirty="0"/>
                        <a:t>This uses fast internal bus or shared memory to improve</a:t>
                      </a:r>
                      <a:r>
                        <a:rPr lang="en-US" baseline="0" dirty="0"/>
                        <a:t> performance.</a:t>
                      </a:r>
                      <a:endParaRPr lang="en-US" dirty="0"/>
                    </a:p>
                  </a:txBody>
                  <a:tcPr/>
                </a:tc>
                <a:extLst>
                  <a:ext uri="{0D108BD9-81ED-4DB2-BD59-A6C34878D82A}">
                    <a16:rowId xmlns:a16="http://schemas.microsoft.com/office/drawing/2014/main" val="10002"/>
                  </a:ext>
                </a:extLst>
              </a:tr>
              <a:tr h="335320">
                <a:tc>
                  <a:txBody>
                    <a:bodyPr/>
                    <a:lstStyle/>
                    <a:p>
                      <a:r>
                        <a:rPr lang="en-US" b="1" dirty="0"/>
                        <a:t>Large Frame Buffers</a:t>
                      </a:r>
                      <a:endParaRPr lang="en-US" dirty="0"/>
                    </a:p>
                  </a:txBody>
                  <a:tcPr/>
                </a:tc>
                <a:tc>
                  <a:txBody>
                    <a:bodyPr/>
                    <a:lstStyle/>
                    <a:p>
                      <a:r>
                        <a:rPr lang="en-US" dirty="0"/>
                        <a:t>This allows for temporary</a:t>
                      </a:r>
                      <a:r>
                        <a:rPr lang="en-US" baseline="0" dirty="0"/>
                        <a:t> storage while processing large quantities of frames.</a:t>
                      </a:r>
                      <a:endParaRPr lang="en-US" dirty="0"/>
                    </a:p>
                  </a:txBody>
                  <a:tcPr/>
                </a:tc>
                <a:extLst>
                  <a:ext uri="{0D108BD9-81ED-4DB2-BD59-A6C34878D82A}">
                    <a16:rowId xmlns:a16="http://schemas.microsoft.com/office/drawing/2014/main" val="10003"/>
                  </a:ext>
                </a:extLst>
              </a:tr>
              <a:tr h="319314">
                <a:tc>
                  <a:txBody>
                    <a:bodyPr/>
                    <a:lstStyle/>
                    <a:p>
                      <a:r>
                        <a:rPr lang="en-US" b="1" dirty="0"/>
                        <a:t>High Port Density</a:t>
                      </a:r>
                      <a:endParaRPr lang="en-US" dirty="0"/>
                    </a:p>
                  </a:txBody>
                  <a:tcPr/>
                </a:tc>
                <a:tc>
                  <a:txBody>
                    <a:bodyPr/>
                    <a:lstStyle/>
                    <a:p>
                      <a:r>
                        <a:rPr lang="en-US" dirty="0"/>
                        <a:t>This provides many ports for devices to be connected to LAN with</a:t>
                      </a:r>
                      <a:r>
                        <a:rPr lang="en-US" baseline="0" dirty="0"/>
                        <a:t> less cost. This also provides for more local traffic with less congestion.</a:t>
                      </a:r>
                      <a:endParaRPr lang="en-US" dirty="0"/>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2.3 Module Practice and Quiz</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635263"/>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722376"/>
            <a:ext cx="9043416" cy="3986783"/>
          </a:xfrm>
        </p:spPr>
        <p:txBody>
          <a:bodyPr/>
          <a:lstStyle/>
          <a:p>
            <a:pPr marL="142875" lvl="1" indent="0">
              <a:buNone/>
            </a:pPr>
            <a:r>
              <a:rPr lang="en-US" sz="1600" b="1" dirty="0"/>
              <a:t>Frame Forwarding</a:t>
            </a:r>
          </a:p>
          <a:p>
            <a:pPr lvl="2"/>
            <a:r>
              <a:rPr lang="en-US" sz="1600" dirty="0"/>
              <a:t>Ingress is the entry port, egress is the exit port.</a:t>
            </a:r>
          </a:p>
          <a:p>
            <a:pPr lvl="2"/>
            <a:r>
              <a:rPr lang="en-US" sz="1600" dirty="0"/>
              <a:t>The switch builds a MAC address table to forward frames on the LAN.</a:t>
            </a:r>
          </a:p>
          <a:p>
            <a:pPr lvl="2"/>
            <a:r>
              <a:rPr lang="en-US" sz="1600" dirty="0"/>
              <a:t>The switch can use either the store-and-forward or cut-through method of switch forwarding.</a:t>
            </a:r>
          </a:p>
          <a:p>
            <a:pPr marL="142875" lvl="1" indent="0">
              <a:buNone/>
            </a:pPr>
            <a:r>
              <a:rPr lang="en-US" sz="1600" b="1" dirty="0"/>
              <a:t>Switching Domains</a:t>
            </a:r>
          </a:p>
          <a:p>
            <a:pPr lvl="2"/>
            <a:r>
              <a:rPr lang="en-US" sz="1600" dirty="0"/>
              <a:t>Ethernet ports in half-duplex will be a part of a collision domain.</a:t>
            </a:r>
          </a:p>
          <a:p>
            <a:pPr lvl="2"/>
            <a:r>
              <a:rPr lang="en-US" sz="1600" dirty="0"/>
              <a:t>Full-duplex will eliminate collision domains.</a:t>
            </a:r>
          </a:p>
          <a:p>
            <a:pPr lvl="2"/>
            <a:r>
              <a:rPr lang="en-US" sz="1600" dirty="0"/>
              <a:t>A switch will flood out all interfaces except the ingress port if the frame is a broadcast or if the unicast destination MAC is unknown. </a:t>
            </a:r>
          </a:p>
          <a:p>
            <a:pPr lvl="2"/>
            <a:r>
              <a:rPr lang="en-US" sz="1600" dirty="0"/>
              <a:t>Broadcast domains may be broken up by a layer 3 device, like a router.</a:t>
            </a:r>
          </a:p>
          <a:p>
            <a:pPr lvl="2"/>
            <a:r>
              <a:rPr lang="en-US" sz="1600" dirty="0"/>
              <a:t>Switches extend broadcast domains, but can eliminate collision domains and relieve congestion.</a:t>
            </a:r>
          </a:p>
          <a:p>
            <a:pPr marL="142875" lvl="1" indent="0">
              <a:buNone/>
            </a:pPr>
            <a:endParaRPr lang="en-US" sz="1600" b="1" dirty="0"/>
          </a:p>
        </p:txBody>
      </p:sp>
    </p:spTree>
    <p:extLst>
      <p:ext uri="{BB962C8B-B14F-4D97-AF65-F5344CB8AC3E}">
        <p14:creationId xmlns:p14="http://schemas.microsoft.com/office/powerpoint/2010/main" val="361405625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2: Switching Concepts</a:t>
            </a:r>
            <a:br>
              <a:rPr lang="en-US" dirty="0">
                <a:latin typeface="Arial" charset="0"/>
              </a:rPr>
            </a:br>
            <a:r>
              <a:rPr lang="en-US" dirty="0">
                <a:latin typeface="Arial" charset="0"/>
              </a:rPr>
              <a:t>New Terms and Commands</a:t>
            </a:r>
          </a:p>
        </p:txBody>
      </p:sp>
      <p:sp>
        <p:nvSpPr>
          <p:cNvPr id="2" name="Rectangle 1">
            <a:extLst>
              <a:ext uri="{FF2B5EF4-FFF2-40B4-BE49-F238E27FC236}">
                <a16:creationId xmlns:a16="http://schemas.microsoft.com/office/drawing/2014/main" id="{E4510E73-4BA7-41D8-852B-8314AABA1827}"/>
              </a:ext>
            </a:extLst>
          </p:cNvPr>
          <p:cNvSpPr/>
          <p:nvPr/>
        </p:nvSpPr>
        <p:spPr>
          <a:xfrm>
            <a:off x="146051" y="880533"/>
            <a:ext cx="4572000" cy="2308324"/>
          </a:xfrm>
          <a:prstGeom prst="rect">
            <a:avLst/>
          </a:prstGeom>
        </p:spPr>
        <p:txBody>
          <a:bodyPr>
            <a:spAutoFit/>
          </a:bodyPr>
          <a:lstStyle/>
          <a:p>
            <a:pPr marL="285750" indent="-285750">
              <a:buFont typeface="Arial" panose="020B0604020202020204" pitchFamily="34" charset="0"/>
              <a:buChar char="•"/>
            </a:pPr>
            <a:r>
              <a:rPr lang="en-US" dirty="0">
                <a:solidFill>
                  <a:srgbClr val="000000"/>
                </a:solidFill>
              </a:rPr>
              <a:t>content accessible memory (CAM)</a:t>
            </a:r>
          </a:p>
          <a:p>
            <a:pPr marL="285750" indent="-285750">
              <a:buFont typeface="Arial" panose="020B0604020202020204" pitchFamily="34" charset="0"/>
              <a:buChar char="•"/>
            </a:pPr>
            <a:r>
              <a:rPr lang="en-US" dirty="0">
                <a:solidFill>
                  <a:srgbClr val="000000"/>
                </a:solidFill>
              </a:rPr>
              <a:t>MAC address table</a:t>
            </a:r>
          </a:p>
          <a:p>
            <a:pPr marL="285750" indent="-285750" defTabSz="685777">
              <a:buFont typeface="Arial" panose="020B0604020202020204" pitchFamily="34" charset="0"/>
              <a:buChar char="•"/>
            </a:pPr>
            <a:r>
              <a:rPr lang="en-US" dirty="0">
                <a:solidFill>
                  <a:srgbClr val="000000"/>
                </a:solidFill>
              </a:rPr>
              <a:t>store-and-forward switching</a:t>
            </a:r>
          </a:p>
          <a:p>
            <a:pPr marL="285750" indent="-285750" defTabSz="685777">
              <a:buFont typeface="Arial" panose="020B0604020202020204" pitchFamily="34" charset="0"/>
              <a:buChar char="•"/>
            </a:pPr>
            <a:r>
              <a:rPr lang="en-US" dirty="0">
                <a:solidFill>
                  <a:srgbClr val="000000"/>
                </a:solidFill>
              </a:rPr>
              <a:t>cut-through switching</a:t>
            </a:r>
          </a:p>
          <a:p>
            <a:pPr marL="285750" indent="-285750" defTabSz="685777">
              <a:buFont typeface="Arial" panose="020B0604020202020204" pitchFamily="34" charset="0"/>
              <a:buChar char="•"/>
            </a:pPr>
            <a:r>
              <a:rPr lang="en-US" dirty="0">
                <a:solidFill>
                  <a:srgbClr val="000000"/>
                </a:solidFill>
              </a:rPr>
              <a:t>automatic buffering</a:t>
            </a:r>
          </a:p>
          <a:p>
            <a:pPr marL="285750" indent="-285750" defTabSz="685777">
              <a:buFont typeface="Arial" panose="020B0604020202020204" pitchFamily="34" charset="0"/>
              <a:buChar char="•"/>
            </a:pPr>
            <a:r>
              <a:rPr lang="en-US" dirty="0">
                <a:solidFill>
                  <a:srgbClr val="000000"/>
                </a:solidFill>
              </a:rPr>
              <a:t>fragment free switching</a:t>
            </a:r>
          </a:p>
          <a:p>
            <a:pPr marL="285750" indent="-285750" defTabSz="685777">
              <a:buFont typeface="Arial" panose="020B0604020202020204" pitchFamily="34" charset="0"/>
              <a:buChar char="•"/>
            </a:pPr>
            <a:r>
              <a:rPr lang="en-US" dirty="0">
                <a:solidFill>
                  <a:srgbClr val="000000"/>
                </a:solidFill>
              </a:rPr>
              <a:t>collision domains</a:t>
            </a:r>
          </a:p>
          <a:p>
            <a:pPr marL="285750" indent="-285750" defTabSz="685777">
              <a:buFont typeface="Arial" panose="020B0604020202020204" pitchFamily="34" charset="0"/>
              <a:buChar char="•"/>
            </a:pPr>
            <a:r>
              <a:rPr lang="en-US" dirty="0">
                <a:solidFill>
                  <a:srgbClr val="000000"/>
                </a:solidFill>
              </a:rPr>
              <a:t>broadcast domains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7147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2: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053761576"/>
              </p:ext>
            </p:extLst>
          </p:nvPr>
        </p:nvGraphicFramePr>
        <p:xfrm>
          <a:off x="369489" y="988376"/>
          <a:ext cx="8229418" cy="101106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a:r>
                        <a:rPr lang="en-US" sz="1100" dirty="0"/>
                        <a:t>2.1.4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altLang="en-US" sz="1100" dirty="0"/>
                        <a:t>MAC Address Tables on Connected Switches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100" dirty="0"/>
                        <a:t>2.1.8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r>
                        <a:rPr lang="en-US" sz="1100" b="0" dirty="0"/>
                        <a:t>Switch It!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464881506"/>
                  </a:ext>
                </a:extLst>
              </a:tr>
              <a:tr h="237247">
                <a:tc>
                  <a:txBody>
                    <a:bodyPr/>
                    <a:lstStyle/>
                    <a:p>
                      <a:pPr algn="ctr"/>
                      <a:r>
                        <a:rPr lang="en-US" sz="1100" dirty="0"/>
                        <a:t>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Switching Domains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4407"/>
          </a:xfrm>
        </p:spPr>
        <p:txBody>
          <a:bodyPr/>
          <a:lstStyle/>
          <a:p>
            <a:r>
              <a:rPr lang="en-US" dirty="0"/>
              <a:t>Module 2: Best Practices (Cont.)</a:t>
            </a:r>
          </a:p>
        </p:txBody>
      </p:sp>
      <p:sp>
        <p:nvSpPr>
          <p:cNvPr id="11266" name="Rectangle 34"/>
          <p:cNvSpPr>
            <a:spLocks noGrp="1" noChangeArrowheads="1"/>
          </p:cNvSpPr>
          <p:nvPr>
            <p:ph idx="1"/>
          </p:nvPr>
        </p:nvSpPr>
        <p:spPr>
          <a:xfrm>
            <a:off x="145358" y="685800"/>
            <a:ext cx="8853286" cy="4107098"/>
          </a:xfrm>
        </p:spPr>
        <p:txBody>
          <a:bodyPr/>
          <a:lstStyle/>
          <a:p>
            <a:pPr marL="0" indent="0">
              <a:lnSpc>
                <a:spcPct val="85000"/>
              </a:lnSpc>
              <a:spcBef>
                <a:spcPct val="30000"/>
              </a:spcBef>
              <a:buNone/>
            </a:pPr>
            <a:r>
              <a:rPr lang="en-US" sz="1600" dirty="0"/>
              <a:t>Prior to teaching Module 2,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buNone/>
            </a:pPr>
            <a:r>
              <a:rPr lang="en-US" sz="1600" dirty="0"/>
              <a:t>Topic 2.1</a:t>
            </a:r>
          </a:p>
          <a:p>
            <a:pPr lvl="1"/>
            <a:r>
              <a:rPr lang="en-US" sz="1600" dirty="0"/>
              <a:t>Explain the difference between a routing table and MAC address table. </a:t>
            </a:r>
          </a:p>
          <a:p>
            <a:pPr lvl="1"/>
            <a:r>
              <a:rPr lang="en-US" sz="1600" dirty="0"/>
              <a:t>It might be helpful to also explain the difference in function of a Layer 1 hub, which can only flood traffic. A layer 2 switch, which can 1. flood, if it is a broadcast or the unicast destination is unknown 2. forward traffic, when the unicast destination is in the table and 3. Filter traffic, when the switch receives a frame where the source and destination are on the same port. A layer 3 router can forward, if the destination is in the routing table or filter, if the destination is not in the table. Layer 3 is never allowed to flood traffic.</a:t>
            </a:r>
          </a:p>
          <a:p>
            <a:pPr lvl="1"/>
            <a:r>
              <a:rPr lang="en-US" sz="1600" dirty="0"/>
              <a:t>Compare and contrast the switching methods. Store-and-forward will not only eliminate CRC errors, but also runts and giants. Fragment-free can only eliminate runts.</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589543"/>
          </a:xfrm>
        </p:spPr>
        <p:txBody>
          <a:bodyPr/>
          <a:lstStyle/>
          <a:p>
            <a:r>
              <a:rPr lang="en-US" dirty="0"/>
              <a:t>Module 2: Best Practices (Cont.)</a:t>
            </a:r>
          </a:p>
        </p:txBody>
      </p:sp>
      <p:sp>
        <p:nvSpPr>
          <p:cNvPr id="11266" name="Rectangle 34"/>
          <p:cNvSpPr>
            <a:spLocks noGrp="1" noChangeArrowheads="1"/>
          </p:cNvSpPr>
          <p:nvPr>
            <p:ph idx="1"/>
          </p:nvPr>
        </p:nvSpPr>
        <p:spPr>
          <a:xfrm>
            <a:off x="145358" y="630936"/>
            <a:ext cx="8853286" cy="3931920"/>
          </a:xfrm>
        </p:spPr>
        <p:txBody>
          <a:bodyPr/>
          <a:lstStyle/>
          <a:p>
            <a:pPr marL="0" lvl="0" indent="0">
              <a:buNone/>
            </a:pPr>
            <a:r>
              <a:rPr lang="en-US" sz="1600" dirty="0"/>
              <a:t>Topic 2.2</a:t>
            </a:r>
          </a:p>
          <a:p>
            <a:pPr lvl="1"/>
            <a:r>
              <a:rPr lang="en-US" sz="1600" dirty="0"/>
              <a:t>Compare and contrast collision domains with broadcast domains. Ask the students what creates the problem of the collision domain. Then ask what is the solution. The problem is extending the network at layer 1, e.g. adding hubs (half-duplex) to the network. The solution is the layer 2 switch (full-duplex), which should eliminate the collision domain. However, if a connection from a switch that is in auto-negotiation fails, then we have the potential for a duplex mismatch. If one of the interfaces goes to half-duplex then a collision domain is created on that link even with the microsegmentation of the switch. </a:t>
            </a:r>
          </a:p>
          <a:p>
            <a:pPr lvl="1"/>
            <a:r>
              <a:rPr lang="en-US" sz="1600" dirty="0"/>
              <a:t>When discussing the broadcast domain, ask the class which layer causes this issue and which will be the solution.  The issue is at layer 1 and / or layer 2 extending the LAN, both will flood traffic. The solution is the layer 3 router that will not flood broadcasts.</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589543"/>
          </a:xfrm>
        </p:spPr>
        <p:txBody>
          <a:bodyPr/>
          <a:lstStyle/>
          <a:p>
            <a:r>
              <a:rPr lang="en-US" dirty="0"/>
              <a:t>Module 2: Best Practices (Cont.)</a:t>
            </a:r>
          </a:p>
        </p:txBody>
      </p:sp>
      <p:sp>
        <p:nvSpPr>
          <p:cNvPr id="11266" name="Rectangle 34"/>
          <p:cNvSpPr>
            <a:spLocks noGrp="1" noChangeArrowheads="1"/>
          </p:cNvSpPr>
          <p:nvPr>
            <p:ph idx="1"/>
          </p:nvPr>
        </p:nvSpPr>
        <p:spPr>
          <a:xfrm>
            <a:off x="145357" y="619506"/>
            <a:ext cx="8853286" cy="3904488"/>
          </a:xfrm>
        </p:spPr>
        <p:txBody>
          <a:bodyPr/>
          <a:lstStyle/>
          <a:p>
            <a:pPr marL="0" lvl="0" indent="0">
              <a:buNone/>
            </a:pPr>
            <a:r>
              <a:rPr lang="en-US" sz="1600" dirty="0"/>
              <a:t>Topic 2.2</a:t>
            </a:r>
          </a:p>
          <a:p>
            <a:pPr lvl="1"/>
            <a:r>
              <a:rPr lang="en-US" sz="1600" dirty="0"/>
              <a:t>A good analogy to describe the router with broadcasts is in the movie Lord of the Rings where Gandalf the grey in the Mines of Morea yells “You shall not pass!”. While the router interface that is part of LAN will listen to the broadcast, it will not pass nor flood the broadcast. </a:t>
            </a:r>
          </a:p>
          <a:p>
            <a:pPr lvl="1"/>
            <a:r>
              <a:rPr lang="en-US" sz="1600" dirty="0"/>
              <a:t>Consider what would happen if layer 3 passed broadcasts. Broadcasts are like an intercom at nationwide department or grocery store. They should be at the local store, but imagine the chaos if every time someone got onto the intercom it was flooded through to all of the stores in that chain! Imagine if someone sent a broadcast to their printer for a MAC address and it went to everyone on the internet because layer 3 flooded it! This is why layer 3 never has flooding as an option.</a:t>
            </a:r>
          </a:p>
          <a:p>
            <a:pPr lvl="1"/>
            <a:r>
              <a:rPr lang="en-US" sz="1600" dirty="0"/>
              <a:t>Also remember that a broadcast is like an intercom announcement and may be used to locate one device, just as an intercom might reach one person in the store. The broadcast can also be used to send messages to all devices.</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313697927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20303</TotalTime>
  <Words>2289</Words>
  <Application>Microsoft Office PowerPoint</Application>
  <PresentationFormat>On-screen Show (16:9)</PresentationFormat>
  <Paragraphs>283</Paragraphs>
  <Slides>27</Slides>
  <Notes>24</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CiscoSans ExtraLight</vt:lpstr>
      <vt:lpstr>Wingdings</vt:lpstr>
      <vt:lpstr>Default Theme</vt:lpstr>
      <vt:lpstr>Module 2: Switching Concepts</vt:lpstr>
      <vt:lpstr>Instructor Materials – Module 2 Planning Guide</vt:lpstr>
      <vt:lpstr>What to Expect in this Module</vt:lpstr>
      <vt:lpstr>What to Expect in this Module (Cont.)</vt:lpstr>
      <vt:lpstr>Check Your Understanding</vt:lpstr>
      <vt:lpstr>Module 2: Activities</vt:lpstr>
      <vt:lpstr>Module 2: Best Practices (Cont.)</vt:lpstr>
      <vt:lpstr>Module 2: Best Practices (Cont.)</vt:lpstr>
      <vt:lpstr>Module 2: Best Practices (Cont.)</vt:lpstr>
      <vt:lpstr>Module 2: Switching Concepts</vt:lpstr>
      <vt:lpstr>Module Objectives</vt:lpstr>
      <vt:lpstr>2.1 Frame Forwarding</vt:lpstr>
      <vt:lpstr>Frame Forwarding Switching in Networking</vt:lpstr>
      <vt:lpstr>Frame Forwarding The Switch MAC Address Table</vt:lpstr>
      <vt:lpstr>Frame Forwarding The Switch Learn and Forward Method</vt:lpstr>
      <vt:lpstr>Frame Forwarding Video – MAC Address Tables on Connected Switches</vt:lpstr>
      <vt:lpstr>Frame Forwarding Switch Forwarding Methods</vt:lpstr>
      <vt:lpstr>Frame Forwarding Store-and-Forward Switching</vt:lpstr>
      <vt:lpstr>Frame Forwarding Cut-Through Switching</vt:lpstr>
      <vt:lpstr>2.2 Switching Domains</vt:lpstr>
      <vt:lpstr>Switching Domains Collision Domains</vt:lpstr>
      <vt:lpstr>Switching Domains Broadcast Domains</vt:lpstr>
      <vt:lpstr>Switching Domains Alleviated Network Congestion</vt:lpstr>
      <vt:lpstr>2.3 Module Practice and Quiz</vt:lpstr>
      <vt:lpstr>Module Practice and Quiz What did I learn in this module?</vt:lpstr>
      <vt:lpstr>Module 2: Switching Concepts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Sue Livingston -X (suliving - UNICON INC at Cisco)</cp:lastModifiedBy>
  <cp:revision>1011</cp:revision>
  <dcterms:created xsi:type="dcterms:W3CDTF">2016-08-22T22:27:36Z</dcterms:created>
  <dcterms:modified xsi:type="dcterms:W3CDTF">2019-12-06T17:01:12Z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