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8"/>
  </p:notesMasterIdLst>
  <p:sldIdLst>
    <p:sldId id="257" r:id="rId2"/>
    <p:sldId id="258" r:id="rId3"/>
    <p:sldId id="320" r:id="rId4"/>
    <p:sldId id="321" r:id="rId5"/>
    <p:sldId id="322" r:id="rId6"/>
    <p:sldId id="323" r:id="rId7"/>
    <p:sldId id="360" r:id="rId8"/>
    <p:sldId id="361" r:id="rId9"/>
    <p:sldId id="324" r:id="rId10"/>
    <p:sldId id="325" r:id="rId11"/>
    <p:sldId id="326" r:id="rId12"/>
    <p:sldId id="362" r:id="rId13"/>
    <p:sldId id="364" r:id="rId14"/>
    <p:sldId id="363" r:id="rId15"/>
    <p:sldId id="365" r:id="rId16"/>
    <p:sldId id="289" r:id="rId17"/>
    <p:sldId id="290" r:id="rId18"/>
    <p:sldId id="291" r:id="rId19"/>
    <p:sldId id="259" r:id="rId20"/>
    <p:sldId id="260" r:id="rId21"/>
    <p:sldId id="261" r:id="rId22"/>
    <p:sldId id="262" r:id="rId23"/>
    <p:sldId id="263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5" r:id="rId35"/>
    <p:sldId id="276" r:id="rId36"/>
    <p:sldId id="277" r:id="rId37"/>
    <p:sldId id="278" r:id="rId38"/>
    <p:sldId id="279" r:id="rId39"/>
    <p:sldId id="280" r:id="rId40"/>
    <p:sldId id="281" r:id="rId41"/>
    <p:sldId id="282" r:id="rId42"/>
    <p:sldId id="283" r:id="rId43"/>
    <p:sldId id="284" r:id="rId44"/>
    <p:sldId id="286" r:id="rId45"/>
    <p:sldId id="367" r:id="rId46"/>
    <p:sldId id="366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6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75170-3EAA-47CA-8067-CB9E9D7E02D8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FBBF1-245F-40F6-8052-7C3653CFE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94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23925"/>
            <a:fld id="{9A0DB2DC-4C9A-4742-B13C-FB6460FD3503}" type="slidenum">
              <a:rPr lang="en-US" sz="1200" dirty="0">
                <a:latin typeface="Arial" panose="020B0604020202020204" pitchFamily="34" charset="0"/>
              </a:rPr>
              <a:t>5</a:t>
            </a:fld>
            <a:endParaRPr lang="en-US" sz="1200" dirty="0">
              <a:latin typeface="Arial" panose="020B0604020202020204" pitchFamily="34" charset="0"/>
            </a:endParaRPr>
          </a:p>
        </p:txBody>
      </p:sp>
      <p:sp>
        <p:nvSpPr>
          <p:cNvPr id="285698" name="Slide Image Placeholder 285697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5699" name="Text Placeholder 285698"/>
          <p:cNvSpPr>
            <a:spLocks noGrp="1"/>
          </p:cNvSpPr>
          <p:nvPr>
            <p:ph type="body" idx="1"/>
          </p:nvPr>
        </p:nvSpPr>
        <p:spPr/>
        <p:txBody>
          <a:bodyPr lIns="92363" tIns="46181" rIns="92363" bIns="46181"/>
          <a:lstStyle/>
          <a:p>
            <a:pPr lvl="0"/>
            <a:r>
              <a:t>Transmitter: modem</a:t>
            </a:r>
          </a:p>
          <a:p>
            <a:pPr lvl="0"/>
            <a:r>
              <a:t>Transmission system: public telephone network</a:t>
            </a:r>
          </a:p>
          <a:p>
            <a:pPr lvl="0"/>
            <a:r>
              <a:t>Receiver: modem</a:t>
            </a:r>
          </a:p>
          <a:p>
            <a:pPr lvl="0"/>
            <a:r>
              <a:t>Destination: server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23925"/>
            <a:fld id="{9A0DB2DC-4C9A-4742-B13C-FB6460FD3503}" type="slidenum">
              <a:rPr lang="en-US" sz="1200" dirty="0">
                <a:latin typeface="Arial" panose="020B0604020202020204" pitchFamily="34" charset="0"/>
              </a:rPr>
              <a:t>6</a:t>
            </a:fld>
            <a:endParaRPr lang="en-US" sz="1200" dirty="0">
              <a:latin typeface="Arial" panose="020B0604020202020204" pitchFamily="34" charset="0"/>
            </a:endParaRPr>
          </a:p>
        </p:txBody>
      </p:sp>
      <p:sp>
        <p:nvSpPr>
          <p:cNvPr id="320514" name="Slide Image Placeholder 32051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8050" y="692150"/>
            <a:ext cx="5195888" cy="3463925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0515" name="Text Placeholder 320514"/>
          <p:cNvSpPr>
            <a:spLocks noGrp="1"/>
          </p:cNvSpPr>
          <p:nvPr>
            <p:ph type="body" idx="1"/>
          </p:nvPr>
        </p:nvSpPr>
        <p:spPr>
          <a:xfrm>
            <a:off x="923925" y="4386263"/>
            <a:ext cx="5162550" cy="4232275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lvl="0"/>
            <a:r>
              <a:t>Transmitter: modem</a:t>
            </a:r>
          </a:p>
          <a:p>
            <a:pPr lvl="0"/>
            <a:r>
              <a:t>Transmission system: public telephone network</a:t>
            </a:r>
          </a:p>
          <a:p>
            <a:pPr lvl="0"/>
            <a:r>
              <a:t>Receiver: modem</a:t>
            </a:r>
          </a:p>
          <a:p>
            <a:pPr lvl="0"/>
            <a:r>
              <a:t>Destination: server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23925"/>
            <a:fld id="{9A0DB2DC-4C9A-4742-B13C-FB6460FD3503}" type="slidenum">
              <a:rPr lang="en-US" sz="1200" dirty="0">
                <a:latin typeface="Arial" panose="020B0604020202020204" pitchFamily="34" charset="0"/>
              </a:rPr>
              <a:t>11</a:t>
            </a:fld>
            <a:endParaRPr lang="en-US" sz="1200" dirty="0">
              <a:latin typeface="Arial" panose="020B0604020202020204" pitchFamily="34" charset="0"/>
            </a:endParaRPr>
          </a:p>
        </p:txBody>
      </p:sp>
      <p:sp>
        <p:nvSpPr>
          <p:cNvPr id="230402" name="Slide Image Placeholder 23040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0403" name="Text Placeholder 230402"/>
          <p:cNvSpPr>
            <a:spLocks noGrp="1"/>
          </p:cNvSpPr>
          <p:nvPr>
            <p:ph type="body" idx="1"/>
          </p:nvPr>
        </p:nvSpPr>
        <p:spPr/>
        <p:txBody>
          <a:bodyPr lIns="92363" tIns="46181" rIns="92363" bIns="46181"/>
          <a:lstStyle/>
          <a:p>
            <a:pPr lvl="0"/>
            <a:r>
              <a:t>Network - A group of computers connected together in a way that allows information to be exchanged between the computers. </a:t>
            </a:r>
          </a:p>
          <a:p>
            <a:pPr lvl="0"/>
            <a:r>
              <a:t>Node - Anything that is connected to the network. While a node is typically a computer, it can also be something like a printer or CD-ROM tower. </a:t>
            </a:r>
          </a:p>
          <a:p>
            <a:pPr lvl="0"/>
            <a:r>
              <a:t>Segment - Any portion of a network that is separated, by a switch, bridge or router, from other parts of the network. </a:t>
            </a:r>
          </a:p>
          <a:p>
            <a:pPr lvl="0"/>
            <a:r>
              <a:t>Backbone - The main cabling of a network that all of the segments connect to. Typically, the backbone is capable of carrying more information than the individual segments. For example, each segment may have a transfer rate of 10 Mbps (megabits per second: 1 million bits a second), while the backbone may operate at 100 Mbps. </a:t>
            </a:r>
          </a:p>
          <a:p>
            <a:pPr lvl="0"/>
            <a:r>
              <a:t>Topology - The way that each node is physically connected to the network.</a:t>
            </a:r>
          </a:p>
          <a:p>
            <a:pPr lvl="0"/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fld id="{143F1E5D-24A9-47E8-8B00-85462FE04BF4}" type="slidenum">
              <a:rPr lang="en-US" altLang="en-US" sz="1200">
                <a:latin typeface="Times" pitchFamily="18" charset="0"/>
              </a:rPr>
              <a:t>19</a:t>
            </a:fld>
            <a:endParaRPr lang="en-US" altLang="en-US" sz="120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fld id="{98AAEA74-75C6-49FB-917A-EC0B186A9635}" type="slidenum">
              <a:rPr lang="en-US" altLang="en-US" sz="1200">
                <a:latin typeface="Times" pitchFamily="18" charset="0"/>
              </a:rPr>
              <a:t>20</a:t>
            </a:fld>
            <a:endParaRPr lang="en-US" altLang="en-US" sz="120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fld id="{DC5EB7BB-85C9-4B16-90FE-642FD033AEB5}" type="slidenum">
              <a:rPr lang="en-US" altLang="en-US" sz="1200"/>
              <a:t>33</a:t>
            </a:fld>
            <a:endParaRPr lang="en-US" altLang="en-US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fld id="{0F7C8CBA-0076-472B-941C-C90C46FA6EA5}" type="slidenum">
              <a:rPr lang="en-US" altLang="en-US" sz="1200"/>
              <a:t>34</a:t>
            </a:fld>
            <a:endParaRPr lang="en-US" altLang="en-US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US" alt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9pPr>
          </a:lstStyle>
          <a:p>
            <a:fld id="{2DF28039-9912-46AF-9A05-21095024E434}" type="slidenum">
              <a:rPr lang="en-US" altLang="en-US" sz="1200"/>
              <a:t>41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179388" y="692150"/>
            <a:ext cx="8913812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588" y="549275"/>
            <a:ext cx="9144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8175" y="2492375"/>
            <a:ext cx="5545138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755650" y="620713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E3A2D5C6-E8C3-40E0-9E3E-E6F91C571F0C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FF85C60-27E7-460A-BC2D-B01804352F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D5C6-E8C3-40E0-9E3E-E6F91C571F0C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5C60-27E7-460A-BC2D-B01804352F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D5C6-E8C3-40E0-9E3E-E6F91C571F0C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5C60-27E7-460A-BC2D-B01804352F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t>‹#›</a:t>
            </a:fld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D5C6-E8C3-40E0-9E3E-E6F91C571F0C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5C60-27E7-460A-BC2D-B01804352F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D5C6-E8C3-40E0-9E3E-E6F91C571F0C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5C60-27E7-460A-BC2D-B01804352F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D5C6-E8C3-40E0-9E3E-E6F91C571F0C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5C60-27E7-460A-BC2D-B01804352F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D5C6-E8C3-40E0-9E3E-E6F91C571F0C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5C60-27E7-460A-BC2D-B01804352F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D5C6-E8C3-40E0-9E3E-E6F91C571F0C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5C60-27E7-460A-BC2D-B01804352F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D5C6-E8C3-40E0-9E3E-E6F91C571F0C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5C60-27E7-460A-BC2D-B01804352F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D5C6-E8C3-40E0-9E3E-E6F91C571F0C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5C60-27E7-460A-BC2D-B01804352F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D5C6-E8C3-40E0-9E3E-E6F91C571F0C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85C60-27E7-460A-BC2D-B01804352F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88" y="333375"/>
            <a:ext cx="9144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4"/>
          <a:srcRect t="1094" r="8122" b="13318"/>
          <a:stretch>
            <a:fillRect/>
          </a:stretch>
        </p:blipFill>
        <p:spPr>
          <a:xfrm>
            <a:off x="5797550" y="4438650"/>
            <a:ext cx="3340100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9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E3A2D5C6-E8C3-40E0-9E3E-E6F91C571F0C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5FF85C60-27E7-460A-BC2D-B01804352F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data%20communication.pptx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577" y="1124744"/>
            <a:ext cx="7561410" cy="2017712"/>
          </a:xfrm>
          <a:noFill/>
        </p:spPr>
        <p:txBody>
          <a:bodyPr>
            <a:noAutofit/>
          </a:bodyPr>
          <a:lstStyle/>
          <a:p>
            <a:pPr algn="ctr" eaLnBrk="1" hangingPunct="1"/>
            <a:r>
              <a:rPr lang="id-ID" altLang="ko-KR" b="1" dirty="0" smtClean="0">
                <a:ea typeface="Gulim" pitchFamily="34" charset="-127"/>
              </a:rPr>
              <a:t> </a:t>
            </a:r>
            <a:r>
              <a:rPr lang="en-US" altLang="ko-KR" b="1" dirty="0" smtClean="0">
                <a:ea typeface="Gulim" pitchFamily="34" charset="-127"/>
              </a:rPr>
              <a:t/>
            </a:r>
            <a:br>
              <a:rPr lang="en-US" altLang="ko-KR" b="1" dirty="0" smtClean="0">
                <a:ea typeface="Gulim" pitchFamily="34" charset="-127"/>
              </a:rPr>
            </a:br>
            <a:r>
              <a:rPr lang="en-US" altLang="ko-KR" b="1" dirty="0" smtClean="0">
                <a:ea typeface="Gulim" pitchFamily="34" charset="-127"/>
              </a:rPr>
              <a:t>K</a:t>
            </a:r>
            <a:r>
              <a:rPr lang="id-ID" altLang="en-US" b="1" dirty="0" smtClean="0">
                <a:ea typeface="Gulim" pitchFamily="34" charset="-127"/>
              </a:rPr>
              <a:t>omunikasi dan </a:t>
            </a:r>
            <a:r>
              <a:rPr lang="id-ID" altLang="ko-KR" b="1" dirty="0" smtClean="0">
                <a:ea typeface="Gulim" pitchFamily="34" charset="-127"/>
              </a:rPr>
              <a:t>Jaringan Komputer</a:t>
            </a:r>
            <a:endParaRPr lang="en-US" altLang="ko-KR" b="1" dirty="0" smtClean="0">
              <a:ea typeface="Gulim" pitchFamily="34" charset="-127"/>
            </a:endParaRPr>
          </a:p>
        </p:txBody>
      </p:sp>
      <p:sp>
        <p:nvSpPr>
          <p:cNvPr id="5123" name="Subtitle 1"/>
          <p:cNvSpPr>
            <a:spLocks noGrp="1"/>
          </p:cNvSpPr>
          <p:nvPr>
            <p:ph type="subTitle" idx="1"/>
          </p:nvPr>
        </p:nvSpPr>
        <p:spPr>
          <a:xfrm>
            <a:off x="914400" y="3284538"/>
            <a:ext cx="7315200" cy="1371600"/>
          </a:xfrm>
        </p:spPr>
        <p:txBody>
          <a:bodyPr/>
          <a:lstStyle/>
          <a:p>
            <a:pPr eaLnBrk="1" hangingPunct="1"/>
            <a:endParaRPr lang="en-US" altLang="en-US" smtClean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Title 231425"/>
          <p:cNvSpPr>
            <a:spLocks noGrp="1"/>
          </p:cNvSpPr>
          <p:nvPr>
            <p:ph type="title"/>
          </p:nvPr>
        </p:nvSpPr>
        <p:spPr>
          <a:xfrm>
            <a:off x="2641600" y="2480733"/>
            <a:ext cx="6248400" cy="948267"/>
          </a:xfrm>
        </p:spPr>
        <p:txBody>
          <a:bodyPr anchor="ctr"/>
          <a:lstStyle/>
          <a:p>
            <a:r>
              <a:rPr sz="3555"/>
              <a:t>Understanding Networking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itle 19353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t>Big Picture</a:t>
            </a:r>
          </a:p>
        </p:txBody>
      </p:sp>
      <p:sp>
        <p:nvSpPr>
          <p:cNvPr id="193541" name="Text Box 193540"/>
          <p:cNvSpPr txBox="1"/>
          <p:nvPr/>
        </p:nvSpPr>
        <p:spPr>
          <a:xfrm>
            <a:off x="256822" y="1203678"/>
            <a:ext cx="414909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sz="1600">
                <a:latin typeface="Arial" panose="020B0604020202020204" pitchFamily="34" charset="0"/>
              </a:rPr>
              <a:t>What do you see here for a typical network?</a:t>
            </a:r>
          </a:p>
        </p:txBody>
      </p:sp>
      <p:pic>
        <p:nvPicPr>
          <p:cNvPr id="193542" name="Picture 193541" descr="C:\Ch_DataFiles\SyncMe\DBBM_Class\Lecture\Huynh\lan-switch-network_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" y="2142067"/>
            <a:ext cx="8128000" cy="331187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US" altLang="en-US"/>
              <a:t>15-</a:t>
            </a:r>
            <a:fld id="{9A0DB2DC-4C9A-4742-B13C-FB6460FD3503}" type="slidenum">
              <a:rPr lang="en-US" altLang="en-US" sz="1400" b="1" dirty="0">
                <a:latin typeface="Arial" panose="020B0604020202020204" pitchFamily="34" charset="0"/>
              </a:rPr>
              <a:t>12</a:t>
            </a:fld>
            <a:endParaRPr lang="en-US" altLang="en-US" sz="1400" b="1" dirty="0">
              <a:latin typeface="Arial" panose="020B0604020202020204" pitchFamily="34" charset="0"/>
            </a:endParaRPr>
          </a:p>
        </p:txBody>
      </p:sp>
      <p:sp>
        <p:nvSpPr>
          <p:cNvPr id="10242" name="Title 1024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>
                <a:solidFill>
                  <a:schemeClr val="tx1"/>
                </a:solidFill>
              </a:rPr>
              <a:t>Networking</a:t>
            </a:r>
          </a:p>
        </p:txBody>
      </p:sp>
      <p:sp>
        <p:nvSpPr>
          <p:cNvPr id="10243" name="Text Placeholder 1024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>
                <a:solidFill>
                  <a:srgbClr val="3333FF"/>
                </a:solidFill>
              </a:rPr>
              <a:t>C</a:t>
            </a:r>
            <a:r>
              <a:rPr b="1">
                <a:solidFill>
                  <a:srgbClr val="3333FF"/>
                </a:solidFill>
              </a:rPr>
              <a:t>omputer network</a:t>
            </a:r>
            <a:r>
              <a:t>   </a:t>
            </a:r>
            <a:r>
              <a:rPr lang="id-ID"/>
              <a:t>Sekumpulan</a:t>
            </a:r>
            <a:r>
              <a:t> perangkat  yang </a:t>
            </a:r>
            <a:r>
              <a:rPr lang="id-ID"/>
              <a:t>dapat </a:t>
            </a:r>
            <a:r>
              <a:t>terhubung </a:t>
            </a:r>
            <a:r>
              <a:rPr lang="id-ID"/>
              <a:t>satu dengan yang lain dengan beberapa metode </a:t>
            </a:r>
            <a:r>
              <a:t> </a:t>
            </a:r>
            <a:r>
              <a:rPr lang="id-ID"/>
              <a:t>dan memiliki kemampuan </a:t>
            </a:r>
            <a:r>
              <a:t>berkomunikasi dan berbagi sumber daya</a:t>
            </a:r>
          </a:p>
          <a:p>
            <a:r>
              <a:rPr lang="id-ID"/>
              <a:t>K</a:t>
            </a:r>
            <a:r>
              <a:t>oneksi antar </a:t>
            </a:r>
            <a:r>
              <a:rPr lang="id-ID"/>
              <a:t>perangkat </a:t>
            </a:r>
            <a:r>
              <a:t>dalam suatu jaringan menggunakan kabel </a:t>
            </a:r>
            <a:r>
              <a:rPr lang="id-ID"/>
              <a:t>atau nirkabel seperti </a:t>
            </a:r>
            <a:r>
              <a:t>gelombang radio atau sinyal inframerah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US" altLang="en-US"/>
              <a:t>15-</a:t>
            </a:r>
            <a:fld id="{9A0DB2DC-4C9A-4742-B13C-FB6460FD3503}" type="slidenum">
              <a:rPr lang="en-US" altLang="en-US" sz="1400" b="1" dirty="0">
                <a:latin typeface="Arial" panose="020B0604020202020204" pitchFamily="34" charset="0"/>
              </a:rPr>
              <a:t>13</a:t>
            </a:fld>
            <a:endParaRPr lang="en-US" altLang="en-US" sz="1400" b="1" dirty="0">
              <a:latin typeface="Arial" panose="020B0604020202020204" pitchFamily="34" charset="0"/>
            </a:endParaRPr>
          </a:p>
        </p:txBody>
      </p:sp>
      <p:sp>
        <p:nvSpPr>
          <p:cNvPr id="25602" name="Title 2560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>
                <a:solidFill>
                  <a:schemeClr val="tx1"/>
                </a:solidFill>
              </a:rPr>
              <a:t>Networking</a:t>
            </a:r>
          </a:p>
        </p:txBody>
      </p:sp>
      <p:sp>
        <p:nvSpPr>
          <p:cNvPr id="25603" name="Text Placeholder 25602"/>
          <p:cNvSpPr>
            <a:spLocks noGrp="1"/>
          </p:cNvSpPr>
          <p:nvPr>
            <p:ph type="body" idx="1"/>
          </p:nvPr>
        </p:nvSpPr>
        <p:spPr>
          <a:xfrm>
            <a:off x="457200" y="1615440"/>
            <a:ext cx="8229600" cy="1828800"/>
          </a:xfrm>
        </p:spPr>
        <p:txBody>
          <a:bodyPr/>
          <a:lstStyle/>
          <a:p>
            <a:r>
              <a:rPr lang="id-ID"/>
              <a:t>Model </a:t>
            </a:r>
            <a:r>
              <a:t>Jaringan telah </a:t>
            </a:r>
            <a:r>
              <a:rPr lang="id-ID"/>
              <a:t>menghilangkan batasan komunikasi dalam dunia komputer dan membuka cakrawala baru dalam dalam komunikasi data </a:t>
            </a:r>
            <a:r>
              <a:t> disebut mo</a:t>
            </a:r>
            <a:r>
              <a:rPr lang="id-ID"/>
              <a:t>del</a:t>
            </a:r>
            <a:r>
              <a:t> </a:t>
            </a:r>
            <a:r>
              <a:rPr b="1"/>
              <a:t>client/server </a:t>
            </a:r>
          </a:p>
        </p:txBody>
      </p:sp>
      <p:pic>
        <p:nvPicPr>
          <p:cNvPr id="25604" name="Picture 25603" descr="c15f01"/>
          <p:cNvPicPr preferRelativeResize="0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4144010"/>
            <a:ext cx="5676900" cy="2530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605" name="Text Box 25604"/>
          <p:cNvSpPr txBox="1"/>
          <p:nvPr/>
        </p:nvSpPr>
        <p:spPr>
          <a:xfrm>
            <a:off x="1905000" y="6324600"/>
            <a:ext cx="3267075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en-US" sz="1400" b="1">
                <a:solidFill>
                  <a:srgbClr val="327CB8"/>
                </a:solidFill>
                <a:latin typeface="Arial" panose="020B0604020202020204" pitchFamily="34" charset="0"/>
              </a:rPr>
              <a:t>Figure 15.1  </a:t>
            </a:r>
            <a:r>
              <a:rPr lang="en-US" altLang="en-US" sz="1400" b="1">
                <a:latin typeface="Arial" panose="020B0604020202020204" pitchFamily="34" charset="0"/>
              </a:rPr>
              <a:t>Client/Server interaction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US" altLang="en-US"/>
              <a:t>15-</a:t>
            </a:r>
            <a:fld id="{9A0DB2DC-4C9A-4742-B13C-FB6460FD3503}" type="slidenum">
              <a:rPr lang="en-US" altLang="en-US" sz="1400" b="1" dirty="0">
                <a:latin typeface="Arial" panose="020B0604020202020204" pitchFamily="34" charset="0"/>
              </a:rPr>
              <a:t>14</a:t>
            </a:fld>
            <a:endParaRPr lang="en-US" altLang="en-US" sz="1400" b="1" dirty="0">
              <a:latin typeface="Arial" panose="020B0604020202020204" pitchFamily="34" charset="0"/>
            </a:endParaRPr>
          </a:p>
        </p:txBody>
      </p:sp>
      <p:sp>
        <p:nvSpPr>
          <p:cNvPr id="24578" name="Title 245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id-ID">
                <a:solidFill>
                  <a:schemeClr val="tx1"/>
                </a:solidFill>
              </a:rPr>
              <a:t>“Terms” on </a:t>
            </a:r>
            <a:r>
              <a:rPr>
                <a:solidFill>
                  <a:schemeClr val="tx1"/>
                </a:solidFill>
              </a:rPr>
              <a:t>Networking</a:t>
            </a:r>
          </a:p>
        </p:txBody>
      </p:sp>
      <p:sp>
        <p:nvSpPr>
          <p:cNvPr id="24579" name="Text Placeholder 2457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>
                <a:solidFill>
                  <a:srgbClr val="3333FF"/>
                </a:solidFill>
              </a:rPr>
              <a:t>node</a:t>
            </a:r>
            <a:r>
              <a:t> or </a:t>
            </a:r>
            <a:r>
              <a:rPr b="1">
                <a:solidFill>
                  <a:srgbClr val="3333FF"/>
                </a:solidFill>
              </a:rPr>
              <a:t>host</a:t>
            </a:r>
            <a:r>
              <a:t> </a:t>
            </a:r>
            <a:r>
              <a:rPr lang="id-ID"/>
              <a:t>mengacu pada semua perangkat didalam suatu jaringan komputer</a:t>
            </a:r>
          </a:p>
          <a:p>
            <a:r>
              <a:rPr b="1">
                <a:solidFill>
                  <a:srgbClr val="3333FF"/>
                </a:solidFill>
              </a:rPr>
              <a:t>Data transfer rate</a:t>
            </a:r>
            <a:r>
              <a:rPr b="1"/>
              <a:t> </a:t>
            </a:r>
            <a:r>
              <a:t>  Kecepatan perpindahan data dari satu </a:t>
            </a:r>
            <a:r>
              <a:rPr lang="id-ID"/>
              <a:t>node ke node </a:t>
            </a:r>
            <a:r>
              <a:t>di </a:t>
            </a:r>
            <a:r>
              <a:rPr lang="id-ID"/>
              <a:t>dalam </a:t>
            </a:r>
            <a:r>
              <a:t>jaringan</a:t>
            </a:r>
          </a:p>
          <a:p>
            <a:pPr lvl="1"/>
            <a:r>
              <a:t>Kecepatan transfer data adalah masalah utama dalam jaringan komputer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US" altLang="en-US"/>
              <a:t>15-</a:t>
            </a:r>
            <a:fld id="{9A0DB2DC-4C9A-4742-B13C-FB6460FD3503}" type="slidenum">
              <a:rPr lang="en-US" altLang="en-US" sz="1400" b="1" dirty="0">
                <a:latin typeface="Arial" panose="020B0604020202020204" pitchFamily="34" charset="0"/>
              </a:rPr>
              <a:t>15</a:t>
            </a:fld>
            <a:endParaRPr lang="en-US" altLang="en-US" sz="1400" b="1" dirty="0">
              <a:latin typeface="Arial" panose="020B0604020202020204" pitchFamily="34" charset="0"/>
            </a:endParaRPr>
          </a:p>
        </p:txBody>
      </p:sp>
      <p:sp>
        <p:nvSpPr>
          <p:cNvPr id="26626" name="Title 2662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>
                <a:solidFill>
                  <a:schemeClr val="tx1"/>
                </a:solidFill>
              </a:rPr>
              <a:t>Networking</a:t>
            </a:r>
          </a:p>
        </p:txBody>
      </p:sp>
      <p:sp>
        <p:nvSpPr>
          <p:cNvPr id="26627" name="Text Placeholder 2662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>
                <a:solidFill>
                  <a:srgbClr val="3333FF"/>
                </a:solidFill>
              </a:rPr>
              <a:t>File server</a:t>
            </a:r>
            <a:r>
              <a:t>  Komputer yang menyimpan dan mengelola file untuk banyak pengguna di jaringan</a:t>
            </a:r>
          </a:p>
          <a:p>
            <a:r>
              <a:rPr b="1">
                <a:solidFill>
                  <a:srgbClr val="3333FF"/>
                </a:solidFill>
              </a:rPr>
              <a:t>Web server</a:t>
            </a:r>
            <a:r>
              <a:t> Komputer yang didedikasikan untuk me</a:t>
            </a:r>
            <a:r>
              <a:rPr lang="id-ID"/>
              <a:t>respon</a:t>
            </a:r>
            <a:r>
              <a:t> permintaan (dari klien browser) </a:t>
            </a:r>
            <a:r>
              <a:rPr lang="id-ID"/>
              <a:t>terhadap </a:t>
            </a:r>
            <a:r>
              <a:t>halaman web</a:t>
            </a:r>
          </a:p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205" indent="-514350">
              <a:buFont typeface="+mj-lt"/>
              <a:buAutoNum type="arabicPeriod"/>
            </a:pPr>
            <a:r>
              <a:rPr lang="en-US" sz="2800" b="1" dirty="0" smtClean="0"/>
              <a:t>Resource </a:t>
            </a:r>
            <a:r>
              <a:rPr lang="en-US" sz="2800" b="1" dirty="0"/>
              <a:t>sharing</a:t>
            </a:r>
            <a:r>
              <a:rPr lang="en-US" sz="2800" dirty="0"/>
              <a:t>/ </a:t>
            </a:r>
            <a:r>
              <a:rPr lang="en-US" sz="2800" dirty="0" err="1"/>
              <a:t>berbagi</a:t>
            </a:r>
            <a:r>
              <a:rPr lang="en-US" sz="2800" dirty="0"/>
              <a:t> </a:t>
            </a:r>
            <a:r>
              <a:rPr lang="en-US" sz="2800" dirty="0" err="1" smtClean="0"/>
              <a:t>sumber</a:t>
            </a:r>
            <a:r>
              <a:rPr lang="en-US" sz="2800" dirty="0"/>
              <a:t>: </a:t>
            </a:r>
            <a:r>
              <a:rPr lang="en-US" sz="2800" dirty="0" err="1"/>
              <a:t>seluruh</a:t>
            </a:r>
            <a:r>
              <a:rPr lang="en-US" sz="2800" dirty="0"/>
              <a:t> program, </a:t>
            </a:r>
            <a:r>
              <a:rPr lang="en-US" sz="2800" dirty="0" err="1"/>
              <a:t>peralatan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smtClean="0"/>
              <a:t>data yang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</a:t>
            </a:r>
            <a:r>
              <a:rPr lang="en-US" sz="2800" dirty="0" err="1"/>
              <a:t>setiap</a:t>
            </a:r>
            <a:r>
              <a:rPr lang="en-US" sz="2800" dirty="0"/>
              <a:t> orang yang </a:t>
            </a:r>
            <a:r>
              <a:rPr lang="en-US" sz="2800" dirty="0" err="1"/>
              <a:t>ada</a:t>
            </a:r>
            <a:r>
              <a:rPr lang="en-US" sz="2800" dirty="0"/>
              <a:t> </a:t>
            </a:r>
            <a:r>
              <a:rPr lang="en-US" sz="2800" dirty="0" err="1"/>
              <a:t>dijaringan</a:t>
            </a:r>
            <a:r>
              <a:rPr lang="en-US" sz="2800" dirty="0"/>
              <a:t> </a:t>
            </a:r>
            <a:r>
              <a:rPr lang="en-US" sz="2800" dirty="0" err="1" smtClean="0"/>
              <a:t>tanpa</a:t>
            </a:r>
            <a:r>
              <a:rPr lang="en-US" sz="2800" dirty="0" smtClean="0"/>
              <a:t> </a:t>
            </a:r>
            <a:r>
              <a:rPr lang="en-US" sz="2800" dirty="0" err="1" smtClean="0"/>
              <a:t>dipengaruhi</a:t>
            </a:r>
            <a:r>
              <a:rPr lang="en-US" sz="2800" dirty="0" smtClean="0"/>
              <a:t> </a:t>
            </a:r>
            <a:r>
              <a:rPr lang="en-US" sz="2800" dirty="0" err="1"/>
              <a:t>lokasi</a:t>
            </a:r>
            <a:r>
              <a:rPr lang="en-US" sz="2800" dirty="0"/>
              <a:t> </a:t>
            </a:r>
            <a:r>
              <a:rPr lang="en-US" sz="2800" dirty="0" err="1" smtClean="0"/>
              <a:t>sumber</a:t>
            </a:r>
            <a:r>
              <a:rPr lang="en-US" sz="2800" dirty="0" smtClean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pemakai</a:t>
            </a:r>
            <a:r>
              <a:rPr lang="en-US" sz="2800" dirty="0"/>
              <a:t>. </a:t>
            </a:r>
          </a:p>
          <a:p>
            <a:pPr marL="109855" indent="0">
              <a:buFont typeface="+mj-lt"/>
              <a:buNone/>
            </a:pPr>
            <a:r>
              <a:rPr lang="id-ID" altLang="en-US" sz="2800" dirty="0" err="1"/>
              <a:t>	</a:t>
            </a:r>
            <a:r>
              <a:rPr lang="en-US" sz="2800" dirty="0" err="1"/>
              <a:t>Misalnya</a:t>
            </a:r>
            <a:r>
              <a:rPr lang="en-US" sz="2800" dirty="0"/>
              <a:t>: </a:t>
            </a:r>
            <a:r>
              <a:rPr lang="id-ID" altLang="en-US" sz="2800" dirty="0"/>
              <a:t>Penggunaan Sisfo 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Tujuan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602627"/>
          </a:xfrm>
        </p:spPr>
        <p:txBody>
          <a:bodyPr>
            <a:normAutofit/>
          </a:bodyPr>
          <a:lstStyle/>
          <a:p>
            <a:pPr marL="109855" indent="0">
              <a:buNone/>
            </a:pPr>
            <a:r>
              <a:rPr lang="en-US" b="1" dirty="0"/>
              <a:t>2. </a:t>
            </a:r>
            <a:r>
              <a:rPr lang="en-US" sz="2800" b="1" dirty="0"/>
              <a:t>high reliability/</a:t>
            </a:r>
            <a:r>
              <a:rPr lang="en-US" sz="2800" b="1" dirty="0" err="1"/>
              <a:t>kehandalan</a:t>
            </a:r>
            <a:r>
              <a:rPr lang="en-US" sz="2800" b="1" dirty="0"/>
              <a:t> </a:t>
            </a:r>
            <a:r>
              <a:rPr lang="en-US" sz="2800" b="1" dirty="0" err="1"/>
              <a:t>tinggi</a:t>
            </a:r>
            <a:r>
              <a:rPr lang="en-US" sz="2800" dirty="0"/>
              <a:t>: </a:t>
            </a:r>
            <a:r>
              <a:rPr lang="id-ID" altLang="en-US" sz="2800" dirty="0"/>
              <a:t>Ketersedian </a:t>
            </a:r>
            <a:r>
              <a:rPr lang="en-US" sz="2800" dirty="0"/>
              <a:t> </a:t>
            </a:r>
            <a:r>
              <a:rPr lang="en-US" sz="2800" dirty="0" err="1"/>
              <a:t>sumber-sumber</a:t>
            </a:r>
            <a:r>
              <a:rPr lang="en-US" sz="2800" dirty="0"/>
              <a:t> </a:t>
            </a:r>
            <a:r>
              <a:rPr lang="id-ID" altLang="en-US" sz="2800" dirty="0"/>
              <a:t>daya komputer </a:t>
            </a:r>
            <a:r>
              <a:rPr lang="en-US" sz="2800" dirty="0" err="1" smtClean="0"/>
              <a:t>alternatif</a:t>
            </a:r>
            <a:r>
              <a:rPr lang="en-US" sz="2800" dirty="0" smtClean="0"/>
              <a:t> </a:t>
            </a:r>
            <a:r>
              <a:rPr lang="id-ID" altLang="en-US" sz="2800" dirty="0" smtClean="0"/>
              <a:t>dimana dan kapan saja</a:t>
            </a:r>
            <a:r>
              <a:rPr lang="en-US" sz="2800" dirty="0"/>
              <a:t>. </a:t>
            </a:r>
          </a:p>
          <a:p>
            <a:pPr marL="109855" indent="0">
              <a:buNone/>
            </a:pPr>
            <a:r>
              <a:rPr lang="id-ID" altLang="en-US" sz="2800" dirty="0" err="1"/>
              <a:t>Contoh: Konsep back up dan double link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id-ID" altLang="en-US" sz="2800" dirty="0"/>
              <a:t>sistem informasi </a:t>
            </a:r>
            <a:r>
              <a:rPr lang="en-US" sz="2800" dirty="0" err="1"/>
              <a:t>perbankan</a:t>
            </a:r>
            <a:r>
              <a:rPr lang="id-ID" altLang="en-US" sz="2800" dirty="0" err="1"/>
              <a:t>,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militer</a:t>
            </a:r>
          </a:p>
          <a:p>
            <a:pPr marL="109855" indent="0">
              <a:buNone/>
            </a:pPr>
            <a:r>
              <a:rPr lang="id-ID" altLang="en-US" sz="2800" dirty="0" err="1"/>
              <a:t>Kinerja organisasi dan reputasi terjaga 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/>
              <a:t>3. </a:t>
            </a:r>
            <a:r>
              <a:rPr lang="id-ID" altLang="en-US" sz="2800" b="1" dirty="0"/>
              <a:t>Cost Centre model dan Profit centre Model</a:t>
            </a:r>
          </a:p>
          <a:p>
            <a:pPr marL="109855" indent="0">
              <a:buNone/>
            </a:pPr>
            <a:r>
              <a:rPr lang="id-ID" altLang="en-US" sz="2800" dirty="0"/>
              <a:t>Membangun infrastruktur teknologi informasi </a:t>
            </a:r>
          </a:p>
          <a:p>
            <a:pPr marL="109855" indent="0">
              <a:buNone/>
            </a:pPr>
            <a:r>
              <a:rPr lang="id-ID" altLang="en-US" sz="2800" dirty="0"/>
              <a:t>Men-generate pendapatan dengan menggunakan teknologi informasi</a:t>
            </a:r>
            <a:r>
              <a:rPr lang="en-US" sz="2800" dirty="0"/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336704"/>
          </a:xfrm>
        </p:spPr>
        <p:txBody>
          <a:bodyPr>
            <a:normAutofit/>
          </a:bodyPr>
          <a:lstStyle/>
          <a:p>
            <a:r>
              <a:rPr lang="en-US" b="1" dirty="0"/>
              <a:t>4. scalability/ </a:t>
            </a:r>
            <a:r>
              <a:rPr lang="en-US" b="1" dirty="0" err="1"/>
              <a:t>skalabilitas</a:t>
            </a:r>
            <a:r>
              <a:rPr lang="en-US" dirty="0"/>
              <a:t>: </a:t>
            </a:r>
            <a:r>
              <a:rPr lang="id-ID" altLang="en-US" dirty="0"/>
              <a:t>Peningkatan kapabilitas dan kapasitas (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/>
              <a:t>server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smtClean="0"/>
              <a:t>client</a:t>
            </a:r>
            <a:r>
              <a:rPr lang="id-ID" altLang="en-US" dirty="0" smtClean="0"/>
              <a:t>) dilakukan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mengganggu</a:t>
            </a:r>
            <a:r>
              <a:rPr lang="en-US" dirty="0"/>
              <a:t> </a:t>
            </a:r>
            <a:r>
              <a:rPr lang="en-US" dirty="0" err="1" smtClean="0"/>
              <a:t>kinerja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/>
              <a:t>server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client </a:t>
            </a:r>
            <a:r>
              <a:rPr lang="en-US" dirty="0" smtClean="0"/>
              <a:t>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 smtClean="0"/>
              <a:t>dulu </a:t>
            </a:r>
            <a:r>
              <a:rPr lang="id-ID" altLang="en-US" dirty="0" err="1" smtClean="0"/>
              <a:t>--------&gt; </a:t>
            </a:r>
            <a:r>
              <a:rPr lang="en-US" dirty="0" err="1">
                <a:sym typeface="+mn-ea"/>
              </a:rPr>
              <a:t>meningkatkan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kinerja</a:t>
            </a:r>
            <a:r>
              <a:rPr lang="en-US" dirty="0">
                <a:sym typeface="+mn-ea"/>
              </a:rPr>
              <a:t> </a:t>
            </a:r>
            <a:endParaRPr lang="en-US" dirty="0" smtClean="0"/>
          </a:p>
          <a:p>
            <a:endParaRPr lang="en-US" sz="1200" dirty="0" smtClean="0"/>
          </a:p>
          <a:p>
            <a:r>
              <a:rPr lang="en-US" b="1" dirty="0" smtClean="0"/>
              <a:t>5</a:t>
            </a:r>
            <a:r>
              <a:rPr lang="en-US" b="1" dirty="0"/>
              <a:t>. </a:t>
            </a:r>
            <a:r>
              <a:rPr lang="id-ID" altLang="en-US" b="1" dirty="0"/>
              <a:t>Media </a:t>
            </a:r>
            <a:r>
              <a:rPr lang="en-US" b="1" dirty="0" err="1"/>
              <a:t>komunikasi </a:t>
            </a:r>
            <a:r>
              <a:rPr lang="id-ID" altLang="en-US" b="1" dirty="0" err="1"/>
              <a:t>dan memperluas akses informasi</a:t>
            </a:r>
            <a:r>
              <a:rPr lang="en-US" dirty="0"/>
              <a:t>: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kerjasama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orang-orang </a:t>
            </a:r>
            <a:r>
              <a:rPr lang="en-US" dirty="0" smtClean="0"/>
              <a:t>yang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/>
              <a:t>berjauhan</a:t>
            </a:r>
            <a:r>
              <a:rPr lang="en-US" dirty="0"/>
              <a:t> </a:t>
            </a:r>
            <a:r>
              <a:rPr lang="id-ID" altLang="en-US" dirty="0"/>
              <a:t>untuk</a:t>
            </a:r>
            <a:r>
              <a:rPr lang="en-US" dirty="0"/>
              <a:t> </a:t>
            </a:r>
            <a:r>
              <a:rPr lang="en-US" dirty="0" err="1"/>
              <a:t>bertukar</a:t>
            </a:r>
            <a:r>
              <a:rPr lang="en-US" dirty="0"/>
              <a:t> </a:t>
            </a:r>
            <a:r>
              <a:rPr lang="en-US" dirty="0" smtClean="0"/>
              <a:t>data </a:t>
            </a:r>
            <a:r>
              <a:rPr lang="en-US" dirty="0" err="1" smtClean="0"/>
              <a:t>maupun </a:t>
            </a:r>
            <a:r>
              <a:rPr lang="id-ID" altLang="en-US" dirty="0" err="1" smtClean="0"/>
              <a:t>dan informasi</a:t>
            </a:r>
            <a:r>
              <a:rPr lang="en-US" dirty="0" smtClean="0"/>
              <a:t>.</a:t>
            </a:r>
          </a:p>
          <a:p>
            <a:endParaRPr lang="en-US" sz="19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748213" y="1341438"/>
            <a:ext cx="4360862" cy="5111750"/>
          </a:xfrm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  <a:spcAft>
                <a:spcPts val="1200"/>
              </a:spcAft>
            </a:pPr>
            <a:r>
              <a:rPr lang="id-ID" altLang="en-US" sz="1600" smtClean="0"/>
              <a:t>Memeriksa </a:t>
            </a:r>
            <a:r>
              <a:rPr lang="id-ID" altLang="en-US" sz="1600" smtClean="0">
                <a:solidFill>
                  <a:srgbClr val="FF0000"/>
                </a:solidFill>
              </a:rPr>
              <a:t>kondisi cuaca </a:t>
            </a:r>
            <a:r>
              <a:rPr lang="id-ID" altLang="en-US" sz="1600" smtClean="0"/>
              <a:t>ataupun meramalkan keadaan cuaca di kemudian hari</a:t>
            </a:r>
            <a:endParaRPr lang="en-US" altLang="en-US" sz="1600" smtClean="0"/>
          </a:p>
          <a:p>
            <a:pPr eaLnBrk="1" hangingPunct="1">
              <a:spcBef>
                <a:spcPct val="0"/>
              </a:spcBef>
              <a:spcAft>
                <a:spcPts val="1200"/>
              </a:spcAft>
            </a:pPr>
            <a:r>
              <a:rPr lang="id-ID" altLang="en-US" sz="1600" smtClean="0"/>
              <a:t>Menampilkan video mengenai keadaan </a:t>
            </a:r>
            <a:r>
              <a:rPr lang="id-ID" altLang="en-US" sz="1600" smtClean="0">
                <a:solidFill>
                  <a:srgbClr val="FF0000"/>
                </a:solidFill>
              </a:rPr>
              <a:t>lalu lintas </a:t>
            </a:r>
            <a:r>
              <a:rPr lang="id-ID" altLang="en-US" sz="1600" smtClean="0"/>
              <a:t>yang terjadi di saat tersebut</a:t>
            </a:r>
            <a:endParaRPr lang="en-US" altLang="en-US" sz="1600" smtClean="0"/>
          </a:p>
          <a:p>
            <a:pPr eaLnBrk="1" hangingPunct="1">
              <a:spcBef>
                <a:spcPct val="0"/>
              </a:spcBef>
              <a:spcAft>
                <a:spcPts val="1200"/>
              </a:spcAft>
            </a:pPr>
            <a:r>
              <a:rPr lang="id-ID" altLang="en-US" sz="1600" smtClean="0"/>
              <a:t>Memeriksa </a:t>
            </a:r>
            <a:r>
              <a:rPr lang="id-ID" altLang="en-US" sz="1600" smtClean="0">
                <a:solidFill>
                  <a:srgbClr val="FF0000"/>
                </a:solidFill>
              </a:rPr>
              <a:t>saldo di bank</a:t>
            </a:r>
            <a:r>
              <a:rPr lang="id-ID" altLang="en-US" sz="1600" smtClean="0"/>
              <a:t> dan membayar tagihan secara online.</a:t>
            </a:r>
            <a:endParaRPr lang="en-US" altLang="en-US" sz="1600" smtClean="0"/>
          </a:p>
          <a:p>
            <a:pPr eaLnBrk="1" hangingPunct="1">
              <a:spcBef>
                <a:spcPct val="0"/>
              </a:spcBef>
              <a:spcAft>
                <a:spcPts val="1200"/>
              </a:spcAft>
            </a:pPr>
            <a:r>
              <a:rPr lang="id-ID" altLang="en-US" sz="1600" smtClean="0"/>
              <a:t>Mengirim dan menerima </a:t>
            </a:r>
            <a:r>
              <a:rPr lang="id-ID" altLang="en-US" sz="1600" smtClean="0">
                <a:solidFill>
                  <a:srgbClr val="FF0000"/>
                </a:solidFill>
              </a:rPr>
              <a:t>e-mail</a:t>
            </a:r>
            <a:r>
              <a:rPr lang="id-ID" altLang="en-US" sz="1600" smtClean="0"/>
              <a:t>, melakukan </a:t>
            </a:r>
            <a:r>
              <a:rPr lang="id-ID" altLang="en-US" sz="1600" smtClean="0">
                <a:solidFill>
                  <a:srgbClr val="FF0000"/>
                </a:solidFill>
              </a:rPr>
              <a:t>internet phone call</a:t>
            </a:r>
            <a:endParaRPr lang="en-US" altLang="en-US" sz="1600" smtClean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spcAft>
                <a:spcPts val="1200"/>
              </a:spcAft>
            </a:pPr>
            <a:r>
              <a:rPr lang="id-ID" altLang="en-US" sz="1600" smtClean="0"/>
              <a:t>Mendapatkan </a:t>
            </a:r>
            <a:r>
              <a:rPr lang="id-ID" altLang="en-US" sz="1600" smtClean="0">
                <a:solidFill>
                  <a:srgbClr val="FF0000"/>
                </a:solidFill>
              </a:rPr>
              <a:t>informasi kesehatan</a:t>
            </a:r>
            <a:r>
              <a:rPr lang="id-ID" altLang="en-US" sz="1600" smtClean="0"/>
              <a:t> dan nasihat dari experts di </a:t>
            </a:r>
            <a:r>
              <a:rPr lang="id-ID" altLang="en-US" sz="1600" smtClean="0">
                <a:solidFill>
                  <a:srgbClr val="FF0000"/>
                </a:solidFill>
              </a:rPr>
              <a:t>seluruh dunia</a:t>
            </a:r>
            <a:r>
              <a:rPr lang="id-ID" altLang="en-US" sz="1600" smtClean="0"/>
              <a:t>, dan </a:t>
            </a:r>
            <a:r>
              <a:rPr lang="id-ID" altLang="en-US" sz="1600" smtClean="0">
                <a:solidFill>
                  <a:srgbClr val="FF0000"/>
                </a:solidFill>
              </a:rPr>
              <a:t>membagikan</a:t>
            </a:r>
            <a:r>
              <a:rPr lang="id-ID" altLang="en-US" sz="1600" smtClean="0"/>
              <a:t> ke forum mengenai informasi kesehatan dan health treatment ke forum</a:t>
            </a:r>
            <a:endParaRPr lang="en-US" altLang="en-US" sz="1600" smtClean="0"/>
          </a:p>
          <a:p>
            <a:pPr eaLnBrk="1" hangingPunct="1">
              <a:spcBef>
                <a:spcPct val="0"/>
              </a:spcBef>
              <a:spcAft>
                <a:spcPts val="1200"/>
              </a:spcAft>
            </a:pPr>
            <a:r>
              <a:rPr lang="id-ID" altLang="en-US" sz="1600" smtClean="0"/>
              <a:t>Memposting dan membagikan </a:t>
            </a:r>
            <a:r>
              <a:rPr lang="id-ID" altLang="en-US" sz="1600" smtClean="0">
                <a:solidFill>
                  <a:srgbClr val="FF0000"/>
                </a:solidFill>
              </a:rPr>
              <a:t>photo, video dan pengalaman</a:t>
            </a:r>
            <a:r>
              <a:rPr lang="id-ID" altLang="en-US" sz="1600" smtClean="0"/>
              <a:t> dengan teman atau dengan seluruh dunia</a:t>
            </a:r>
            <a:endParaRPr lang="en-US" altLang="en-US" sz="1600" smtClean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533400" y="115888"/>
            <a:ext cx="7134225" cy="1009650"/>
          </a:xfrm>
        </p:spPr>
        <p:txBody>
          <a:bodyPr>
            <a:normAutofit/>
          </a:bodyPr>
          <a:lstStyle/>
          <a:p>
            <a:r>
              <a:rPr lang="id-ID" altLang="en-US" sz="2800" smtClean="0"/>
              <a:t>Pengaruh Jaringan dalam Kehidupan Sehari-hari</a:t>
            </a:r>
            <a:endParaRPr lang="en-US" altLang="en-US" sz="2800" smtClean="0"/>
          </a:p>
        </p:txBody>
      </p:sp>
      <p:pic>
        <p:nvPicPr>
          <p:cNvPr id="7172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276475"/>
            <a:ext cx="4568825" cy="266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altLang="en-US" sz="1800" dirty="0" smtClean="0">
                <a:sym typeface="+mn-ea"/>
              </a:rPr>
              <a:t>Konsep dasar dalam komunikasi</a:t>
            </a:r>
            <a:endParaRPr lang="id-ID" altLang="en-US" sz="1800" dirty="0" smtClean="0"/>
          </a:p>
          <a:p>
            <a:r>
              <a:rPr lang="en-US" altLang="en-US" sz="1800" dirty="0" err="1" smtClean="0"/>
              <a:t>Pengetahuan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dasar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jaringan</a:t>
            </a:r>
            <a:endParaRPr lang="id-ID" altLang="en-US" sz="1800" dirty="0" smtClean="0"/>
          </a:p>
          <a:p>
            <a:r>
              <a:rPr lang="id-ID" altLang="en-US" sz="1800" dirty="0" smtClean="0"/>
              <a:t>Terminology Jaringan</a:t>
            </a:r>
          </a:p>
          <a:p>
            <a:r>
              <a:rPr lang="id-ID" altLang="en-US" sz="1800" dirty="0" smtClean="0"/>
              <a:t>Aplikasi Jaringan</a:t>
            </a:r>
          </a:p>
          <a:p>
            <a:r>
              <a:rPr lang="id-ID" altLang="en-US" sz="1800" dirty="0" smtClean="0"/>
              <a:t>Efek Penggunaan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Jaringan</a:t>
            </a:r>
            <a:endParaRPr lang="id-ID" altLang="en-US" sz="1800" dirty="0" smtClean="0"/>
          </a:p>
          <a:p>
            <a:r>
              <a:rPr lang="en-US" altLang="en-US" sz="1800" dirty="0" err="1" smtClean="0"/>
              <a:t>Standarisasi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jaringan</a:t>
            </a:r>
            <a:endParaRPr lang="en-US" altLang="en-US" sz="1800" dirty="0" smtClean="0"/>
          </a:p>
          <a:p>
            <a:r>
              <a:rPr lang="id-ID" altLang="en-US" sz="1800" dirty="0" smtClean="0"/>
              <a:t>Memahami Jaringan.</a:t>
            </a:r>
          </a:p>
          <a:p>
            <a:r>
              <a:rPr lang="id-ID" altLang="en-US" sz="1800" dirty="0" smtClean="0"/>
              <a:t>Memahami Media Transmisi (Kabel Jaringan)</a:t>
            </a:r>
          </a:p>
          <a:p>
            <a:r>
              <a:rPr lang="id-ID" altLang="en-US" sz="1800" dirty="0" smtClean="0"/>
              <a:t>Memahami Perangkat Keras Jaringan</a:t>
            </a:r>
          </a:p>
          <a:p>
            <a:r>
              <a:rPr lang="id-ID" altLang="en-US" sz="1800" dirty="0" smtClean="0"/>
              <a:t>WAN dan LAN</a:t>
            </a:r>
          </a:p>
          <a:p>
            <a:r>
              <a:rPr lang="id-ID" altLang="en-US" sz="1800" dirty="0" smtClean="0"/>
              <a:t>Memahami Protokol Jaringan</a:t>
            </a:r>
          </a:p>
          <a:p>
            <a:endParaRPr lang="id-ID" altLang="en-US" sz="1800" dirty="0" smtClean="0"/>
          </a:p>
        </p:txBody>
      </p:sp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 smtClean="0"/>
              <a:t>Objectives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4248150" cy="500538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id-ID" altLang="en-US" sz="2000" smtClean="0">
                <a:solidFill>
                  <a:srgbClr val="FF0000"/>
                </a:solidFill>
              </a:rPr>
              <a:t>Keberadaan</a:t>
            </a:r>
            <a:r>
              <a:rPr lang="id-ID" altLang="en-US" sz="2000" smtClean="0"/>
              <a:t> dan </a:t>
            </a:r>
            <a:r>
              <a:rPr lang="id-ID" altLang="en-US" sz="2000" smtClean="0">
                <a:solidFill>
                  <a:srgbClr val="FF0000"/>
                </a:solidFill>
              </a:rPr>
              <a:t>adopsi</a:t>
            </a:r>
            <a:r>
              <a:rPr lang="id-ID" altLang="en-US" sz="2000" smtClean="0"/>
              <a:t> teknologi </a:t>
            </a:r>
            <a:r>
              <a:rPr lang="id-ID" altLang="en-US" sz="2000" smtClean="0">
                <a:solidFill>
                  <a:srgbClr val="FF0000"/>
                </a:solidFill>
              </a:rPr>
              <a:t>internet</a:t>
            </a:r>
            <a:r>
              <a:rPr lang="id-ID" altLang="en-US" sz="2000" smtClean="0"/>
              <a:t> membentuk sebuah bentuk baru dalam cara </a:t>
            </a:r>
            <a:r>
              <a:rPr lang="id-ID" altLang="en-US" sz="2000" smtClean="0">
                <a:solidFill>
                  <a:srgbClr val="FF0000"/>
                </a:solidFill>
              </a:rPr>
              <a:t>berkomunikasi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Instant messaging</a:t>
            </a:r>
          </a:p>
          <a:p>
            <a:pPr lvl="1" eaLnBrk="1" hangingPunct="1">
              <a:lnSpc>
                <a:spcPct val="90000"/>
              </a:lnSpc>
            </a:pPr>
            <a:r>
              <a:rPr lang="id-ID" altLang="en-US" sz="1800" smtClean="0"/>
              <a:t>Komunikasi secara </a:t>
            </a:r>
            <a:r>
              <a:rPr lang="en-US" altLang="en-US" sz="1800" smtClean="0">
                <a:solidFill>
                  <a:srgbClr val="FF0000"/>
                </a:solidFill>
              </a:rPr>
              <a:t>Real time </a:t>
            </a:r>
            <a:r>
              <a:rPr lang="id-ID" altLang="en-US" sz="1800" smtClean="0"/>
              <a:t>antara dua orang atau lebih melalui metode</a:t>
            </a:r>
            <a:r>
              <a:rPr lang="en-US" altLang="en-US" sz="1800" smtClean="0"/>
              <a:t> typed text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Weblogs (Blogs)</a:t>
            </a:r>
            <a:endParaRPr lang="id-ID" altLang="en-US" sz="2000" smtClean="0"/>
          </a:p>
          <a:p>
            <a:pPr lvl="1" eaLnBrk="1" hangingPunct="1">
              <a:lnSpc>
                <a:spcPct val="90000"/>
              </a:lnSpc>
            </a:pPr>
            <a:r>
              <a:rPr lang="id-ID" altLang="en-US" sz="1800" smtClean="0"/>
              <a:t>Kebanyakan digunakan untuk mengekspresikan sesuatu secara online, share foto dan join ke dalam sebuah komunitas</a:t>
            </a:r>
          </a:p>
          <a:p>
            <a:pPr eaLnBrk="1" hangingPunct="1">
              <a:lnSpc>
                <a:spcPct val="90000"/>
              </a:lnSpc>
              <a:buClr>
                <a:srgbClr val="194293"/>
              </a:buClr>
            </a:pPr>
            <a:r>
              <a:rPr lang="id-ID" altLang="en-US" sz="2000" smtClean="0">
                <a:solidFill>
                  <a:srgbClr val="000000"/>
                </a:solidFill>
              </a:rPr>
              <a:t>Wikis</a:t>
            </a:r>
            <a:endParaRPr lang="id-ID" alt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Podcasting</a:t>
            </a:r>
            <a:endParaRPr lang="id-ID" altLang="en-US" sz="2000" smtClean="0"/>
          </a:p>
          <a:p>
            <a:pPr eaLnBrk="1" hangingPunct="1">
              <a:lnSpc>
                <a:spcPct val="90000"/>
              </a:lnSpc>
            </a:pPr>
            <a:r>
              <a:rPr lang="id-ID" altLang="en-US" sz="2000" smtClean="0"/>
              <a:t>Collaboration Tools</a:t>
            </a:r>
            <a:endParaRPr lang="en-US" altLang="en-US" sz="2000" smtClean="0"/>
          </a:p>
        </p:txBody>
      </p:sp>
      <p:sp>
        <p:nvSpPr>
          <p:cNvPr id="9222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altLang="en-US" smtClean="0"/>
          </a:p>
        </p:txBody>
      </p:sp>
      <p:pic>
        <p:nvPicPr>
          <p:cNvPr id="9219" name="Picture 4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710363" y="4441825"/>
            <a:ext cx="2373312" cy="171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92688" y="2047875"/>
            <a:ext cx="1717675" cy="372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6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6640513" y="1654175"/>
            <a:ext cx="2443162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 txBox="1"/>
          <p:nvPr/>
        </p:nvSpPr>
        <p:spPr bwMode="auto">
          <a:xfrm>
            <a:off x="533400" y="115888"/>
            <a:ext cx="7134225" cy="10096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2"/>
                </a:solidFill>
                <a:latin typeface="Arial Black" panose="020B0A040201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2"/>
                </a:solidFill>
                <a:latin typeface="Arial Black" panose="020B0A040201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2"/>
                </a:solidFill>
                <a:latin typeface="Arial Black" panose="020B0A040201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2"/>
                </a:solidFill>
                <a:latin typeface="Arial Black" panose="020B0A040201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2"/>
                </a:solidFill>
                <a:latin typeface="Arial Black" panose="020B0A040201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2"/>
                </a:solidFill>
                <a:latin typeface="Arial Black" panose="020B0A040201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2"/>
                </a:solidFill>
                <a:latin typeface="Arial Black" panose="020B0A040201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2"/>
                </a:solidFill>
                <a:latin typeface="Arial Black" panose="020B0A04020102020204" pitchFamily="34" charset="0"/>
              </a:defRPr>
            </a:lvl9pPr>
          </a:lstStyle>
          <a:p>
            <a:pPr>
              <a:defRPr/>
            </a:pPr>
            <a:r>
              <a:rPr lang="id-ID" kern="0" smtClean="0"/>
              <a:t>Bagaimana Pengaruh Jaringan dalam Kehidupan Sehari-hari</a:t>
            </a:r>
            <a:endParaRPr lang="en-US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Content Placeholder 2"/>
          <p:cNvSpPr>
            <a:spLocks noGrp="1"/>
          </p:cNvSpPr>
          <p:nvPr>
            <p:ph idx="1"/>
          </p:nvPr>
        </p:nvSpPr>
        <p:spPr>
          <a:xfrm>
            <a:off x="533400" y="3933825"/>
            <a:ext cx="3175000" cy="23749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i="1" smtClean="0">
                <a:solidFill>
                  <a:srgbClr val="FF0000"/>
                </a:solidFill>
              </a:rPr>
              <a:t>Current and accurate training materials.</a:t>
            </a:r>
            <a:endParaRPr lang="id-ID" altLang="en-US" sz="2000" i="1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i="1" smtClean="0">
                <a:solidFill>
                  <a:srgbClr val="FF0000"/>
                </a:solidFill>
              </a:rPr>
              <a:t>Availability of training to a wide audience.</a:t>
            </a:r>
            <a:endParaRPr lang="id-ID" altLang="en-US" sz="2000" i="1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i="1" smtClean="0">
                <a:solidFill>
                  <a:srgbClr val="FF0000"/>
                </a:solidFill>
              </a:rPr>
              <a:t>Consistent quality of instruction. </a:t>
            </a:r>
            <a:endParaRPr lang="id-ID" altLang="en-US" sz="2000" i="1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i="1" smtClean="0">
                <a:solidFill>
                  <a:srgbClr val="FF0000"/>
                </a:solidFill>
              </a:rPr>
              <a:t>Cost reduction</a:t>
            </a:r>
            <a:endParaRPr lang="id-ID" altLang="en-US" sz="2000" i="1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id-ID" altLang="en-US" sz="2000" i="1" smtClean="0">
                <a:solidFill>
                  <a:srgbClr val="FF0000"/>
                </a:solidFill>
              </a:rPr>
              <a:t>E-learning</a:t>
            </a:r>
            <a:endParaRPr lang="en-US" altLang="en-US" sz="2000" i="1" smtClean="0">
              <a:solidFill>
                <a:srgbClr val="FF0000"/>
              </a:solidFill>
            </a:endParaRPr>
          </a:p>
        </p:txBody>
      </p:sp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altLang="en-US" smtClean="0"/>
          </a:p>
        </p:txBody>
      </p:sp>
      <p:pic>
        <p:nvPicPr>
          <p:cNvPr id="11267" name="Picture 2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708400" y="2990850"/>
            <a:ext cx="5327650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23850" y="1225550"/>
            <a:ext cx="4699000" cy="234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 txBox="1"/>
          <p:nvPr/>
        </p:nvSpPr>
        <p:spPr bwMode="auto">
          <a:xfrm>
            <a:off x="533400" y="115888"/>
            <a:ext cx="7134225" cy="10096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2"/>
                </a:solidFill>
                <a:latin typeface="Arial Black" panose="020B0A040201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2"/>
                </a:solidFill>
                <a:latin typeface="Arial Black" panose="020B0A040201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2"/>
                </a:solidFill>
                <a:latin typeface="Arial Black" panose="020B0A040201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2"/>
                </a:solidFill>
                <a:latin typeface="Arial Black" panose="020B0A040201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2"/>
                </a:solidFill>
                <a:latin typeface="Arial Black" panose="020B0A040201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2"/>
                </a:solidFill>
                <a:latin typeface="Arial Black" panose="020B0A040201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2"/>
                </a:solidFill>
                <a:latin typeface="Arial Black" panose="020B0A040201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2"/>
                </a:solidFill>
                <a:latin typeface="Arial Black" panose="020B0A04020102020204" pitchFamily="34" charset="0"/>
              </a:defRPr>
            </a:lvl9pPr>
          </a:lstStyle>
          <a:p>
            <a:pPr>
              <a:defRPr/>
            </a:pPr>
            <a:r>
              <a:rPr lang="id-ID" kern="0" dirty="0" smtClean="0"/>
              <a:t>Pengaruh Terhadap Cara Belajar</a:t>
            </a:r>
            <a:endParaRPr lang="en-US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533400" y="5130800"/>
            <a:ext cx="8588375" cy="1331913"/>
          </a:xfrm>
        </p:spPr>
        <p:txBody>
          <a:bodyPr/>
          <a:lstStyle/>
          <a:p>
            <a:pPr>
              <a:defRPr/>
            </a:pPr>
            <a:r>
              <a:rPr lang="id-ID" sz="1800" dirty="0" smtClean="0"/>
              <a:t>Dulu</a:t>
            </a:r>
            <a:r>
              <a:rPr lang="en-US" sz="1800" dirty="0" smtClean="0"/>
              <a:t>, </a:t>
            </a:r>
            <a:r>
              <a:rPr lang="id-ID" sz="1800" dirty="0" smtClean="0"/>
              <a:t>data jaringan untuk operasi bisnis hanya digunakan</a:t>
            </a:r>
          </a:p>
          <a:p>
            <a:pPr lvl="1">
              <a:defRPr/>
            </a:pPr>
            <a:r>
              <a:rPr lang="id-ID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informasi </a:t>
            </a:r>
            <a:r>
              <a:rPr lang="en-US" sz="1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finan</a:t>
            </a:r>
            <a:r>
              <a:rPr lang="id-ID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1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ial</a:t>
            </a:r>
            <a:r>
              <a:rPr lang="id-ID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internal, informasi k</a:t>
            </a:r>
            <a:r>
              <a:rPr lang="en-US" sz="1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ustomer</a:t>
            </a:r>
            <a:r>
              <a:rPr 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id-ID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dan sistem penggajian pegawai.</a:t>
            </a:r>
            <a:r>
              <a:rPr 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endParaRPr lang="id-ID" sz="1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defRPr/>
            </a:pPr>
            <a:r>
              <a:rPr lang="id-ID" sz="1800" dirty="0" smtClean="0"/>
              <a:t>Sekarang,</a:t>
            </a:r>
            <a:r>
              <a:rPr lang="en-US" sz="1800" dirty="0" smtClean="0"/>
              <a:t> </a:t>
            </a:r>
            <a:r>
              <a:rPr lang="id-ID" sz="1800" dirty="0" smtClean="0"/>
              <a:t>bisa meliputi</a:t>
            </a:r>
          </a:p>
          <a:p>
            <a:pPr lvl="1">
              <a:defRPr/>
            </a:pPr>
            <a:r>
              <a:rPr 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e-mail, video, messaging, and telephony</a:t>
            </a:r>
            <a:r>
              <a:rPr lang="en-US" sz="1400" dirty="0" smtClean="0"/>
              <a:t>.</a:t>
            </a:r>
            <a:endParaRPr lang="id-ID" sz="1400" dirty="0" smtClean="0"/>
          </a:p>
        </p:txBody>
      </p:sp>
      <p:sp>
        <p:nvSpPr>
          <p:cNvPr id="1229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altLang="en-US" smtClean="0"/>
          </a:p>
        </p:txBody>
      </p:sp>
      <p:pic>
        <p:nvPicPr>
          <p:cNvPr id="12291" name="Picture 4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025525" y="1239838"/>
            <a:ext cx="6642100" cy="381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 txBox="1"/>
          <p:nvPr/>
        </p:nvSpPr>
        <p:spPr bwMode="auto">
          <a:xfrm>
            <a:off x="533400" y="115888"/>
            <a:ext cx="7134225" cy="10096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2"/>
                </a:solidFill>
                <a:latin typeface="Arial Black" panose="020B0A040201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2"/>
                </a:solidFill>
                <a:latin typeface="Arial Black" panose="020B0A040201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2"/>
                </a:solidFill>
                <a:latin typeface="Arial Black" panose="020B0A040201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2"/>
                </a:solidFill>
                <a:latin typeface="Arial Black" panose="020B0A040201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2"/>
                </a:solidFill>
                <a:latin typeface="Arial Black" panose="020B0A040201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2"/>
                </a:solidFill>
                <a:latin typeface="Arial Black" panose="020B0A040201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2"/>
                </a:solidFill>
                <a:latin typeface="Arial Black" panose="020B0A040201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2"/>
                </a:solidFill>
                <a:latin typeface="Arial Black" panose="020B0A04020102020204" pitchFamily="34" charset="0"/>
              </a:defRPr>
            </a:lvl9pPr>
          </a:lstStyle>
          <a:p>
            <a:pPr>
              <a:defRPr/>
            </a:pPr>
            <a:r>
              <a:rPr lang="id-ID" kern="0" dirty="0" smtClean="0"/>
              <a:t>Pengaruh Terhadap Cara Bekerja</a:t>
            </a:r>
            <a:endParaRPr lang="en-US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355725"/>
            <a:ext cx="7058025" cy="502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/>
          <p:nvPr/>
        </p:nvSpPr>
        <p:spPr bwMode="auto">
          <a:xfrm>
            <a:off x="533400" y="115887"/>
            <a:ext cx="8359080" cy="1239837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2"/>
                </a:solidFill>
                <a:latin typeface="Arial Black" panose="020B0A040201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2"/>
                </a:solidFill>
                <a:latin typeface="Arial Black" panose="020B0A040201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2"/>
                </a:solidFill>
                <a:latin typeface="Arial Black" panose="020B0A040201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2"/>
                </a:solidFill>
                <a:latin typeface="Arial Black" panose="020B0A040201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2"/>
                </a:solidFill>
                <a:latin typeface="Arial Black" panose="020B0A040201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2"/>
                </a:solidFill>
                <a:latin typeface="Arial Black" panose="020B0A040201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2"/>
                </a:solidFill>
                <a:latin typeface="Arial Black" panose="020B0A040201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2"/>
                </a:solidFill>
                <a:latin typeface="Arial Black" panose="020B0A04020102020204" pitchFamily="34" charset="0"/>
              </a:defRPr>
            </a:lvl9pPr>
          </a:lstStyle>
          <a:p>
            <a:pPr algn="ctr">
              <a:defRPr/>
            </a:pPr>
            <a:r>
              <a:rPr lang="id-ID" sz="28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Bayangkan apabila tidak ada Jaringan Komunikasi</a:t>
            </a:r>
            <a:r>
              <a:rPr lang="en-US" sz="28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d-ID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Berkomuniksi </a:t>
            </a:r>
            <a:r>
              <a:rPr lang="id-ID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melalui</a:t>
            </a:r>
            <a:r>
              <a:rPr lang="id-ID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d-ID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Jaringan</a:t>
            </a:r>
            <a:r>
              <a:rPr lang="en-US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d-ID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Komputer</a:t>
            </a:r>
            <a:endParaRPr lang="en-US" sz="2800" b="1" kern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Content Placeholder 2"/>
          <p:cNvSpPr>
            <a:spLocks noGrp="1"/>
          </p:cNvSpPr>
          <p:nvPr>
            <p:ph idx="1"/>
          </p:nvPr>
        </p:nvSpPr>
        <p:spPr>
          <a:xfrm>
            <a:off x="4389438" y="1268413"/>
            <a:ext cx="3711575" cy="2122487"/>
          </a:xfrm>
        </p:spPr>
        <p:txBody>
          <a:bodyPr>
            <a:normAutofit lnSpcReduction="10000"/>
          </a:bodyPr>
          <a:lstStyle/>
          <a:p>
            <a:r>
              <a:rPr lang="en-US" altLang="en-US" sz="1600" smtClean="0"/>
              <a:t>Basic characteristics of communication</a:t>
            </a:r>
          </a:p>
          <a:p>
            <a:pPr lvl="1">
              <a:buFontTx/>
              <a:buChar char="–"/>
            </a:pPr>
            <a:r>
              <a:rPr lang="en-US" altLang="en-US" sz="1400" smtClean="0"/>
              <a:t>Rules or agreements are 1</a:t>
            </a:r>
            <a:r>
              <a:rPr lang="en-US" altLang="en-US" sz="1400" baseline="30000" smtClean="0"/>
              <a:t>st</a:t>
            </a:r>
            <a:r>
              <a:rPr lang="en-US" altLang="en-US" sz="1400" smtClean="0"/>
              <a:t> established</a:t>
            </a:r>
          </a:p>
          <a:p>
            <a:pPr lvl="1">
              <a:buFontTx/>
              <a:buChar char="–"/>
            </a:pPr>
            <a:r>
              <a:rPr lang="en-US" altLang="en-US" sz="1400" smtClean="0"/>
              <a:t>Important information may need to be repeated</a:t>
            </a:r>
          </a:p>
          <a:p>
            <a:pPr lvl="1">
              <a:buFontTx/>
              <a:buChar char="–"/>
            </a:pPr>
            <a:r>
              <a:rPr lang="en-US" altLang="en-US" sz="1400" smtClean="0"/>
              <a:t>Various modes of communication may impact the effectiveness of getting the message across.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 smtClean="0"/>
              <a:t>Komunikasi </a:t>
            </a:r>
          </a:p>
        </p:txBody>
      </p:sp>
      <p:pic>
        <p:nvPicPr>
          <p:cNvPr id="15363" name="Picture 1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024313" y="3500438"/>
            <a:ext cx="5032375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33400" y="1268413"/>
            <a:ext cx="3671888" cy="42481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o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indent="-1905" eaLnBrk="1" hangingPunct="1">
              <a:buFont typeface="Times" pitchFamily="18" charset="0"/>
              <a:buNone/>
              <a:defRPr/>
            </a:pPr>
            <a:r>
              <a:rPr lang="id-ID" sz="2400" b="1" kern="0" dirty="0" smtClean="0">
                <a:latin typeface="Arial Black" panose="020B0A04020102020204" pitchFamily="34" charset="0"/>
              </a:rPr>
              <a:t>Rules:</a:t>
            </a:r>
          </a:p>
          <a:p>
            <a:pPr marL="340995" indent="0" eaLnBrk="1" hangingPunct="1">
              <a:buFont typeface="Wingdings" panose="05000000000000000000" pitchFamily="2" charset="2"/>
              <a:buNone/>
              <a:defRPr/>
            </a:pPr>
            <a:r>
              <a:rPr lang="id-ID" sz="1600" kern="0" dirty="0" smtClean="0">
                <a:latin typeface="Arial Black" panose="020B0A04020102020204" pitchFamily="34" charset="0"/>
              </a:rPr>
              <a:t>Aturan umum dalam proses komunikasi manusia:</a:t>
            </a:r>
            <a:endParaRPr lang="en-US" sz="1600" kern="0" dirty="0">
              <a:latin typeface="Arial Black" panose="020B0A04020102020204" pitchFamily="34" charset="0"/>
            </a:endParaRPr>
          </a:p>
          <a:p>
            <a:pPr marL="626745" indent="-285750" eaLnBrk="1" hangingPunct="1">
              <a:defRPr/>
            </a:pPr>
            <a:r>
              <a:rPr lang="id-ID" sz="1400" kern="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Identifikasi</a:t>
            </a:r>
            <a:r>
              <a:rPr lang="id-ID" sz="1400" kern="0" dirty="0" smtClean="0">
                <a:latin typeface="Arial Black" panose="020B0A04020102020204" pitchFamily="34" charset="0"/>
              </a:rPr>
              <a:t> terhadap pengirim dan penerima pesan</a:t>
            </a:r>
          </a:p>
          <a:p>
            <a:pPr marL="626745" indent="-285750" eaLnBrk="1" hangingPunct="1">
              <a:defRPr/>
            </a:pPr>
            <a:r>
              <a:rPr lang="id-ID" sz="1400" kern="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Persetujuan</a:t>
            </a:r>
            <a:r>
              <a:rPr lang="id-ID" sz="1400" kern="0" dirty="0" smtClean="0">
                <a:latin typeface="Arial Black" panose="020B0A04020102020204" pitchFamily="34" charset="0"/>
              </a:rPr>
              <a:t> terhadap metode yang digunakan </a:t>
            </a:r>
            <a:r>
              <a:rPr lang="en-US" sz="1400" kern="0" dirty="0" smtClean="0">
                <a:latin typeface="Arial Black" panose="020B0A04020102020204" pitchFamily="34" charset="0"/>
              </a:rPr>
              <a:t>(</a:t>
            </a:r>
            <a:r>
              <a:rPr lang="en-US" sz="1400" kern="0" dirty="0">
                <a:latin typeface="Arial Black" panose="020B0A04020102020204" pitchFamily="34" charset="0"/>
              </a:rPr>
              <a:t>face-to-face, telephone, letter, photograph)</a:t>
            </a:r>
          </a:p>
          <a:p>
            <a:pPr marL="626745" indent="-285750" eaLnBrk="1" hangingPunct="1">
              <a:defRPr/>
            </a:pPr>
            <a:r>
              <a:rPr lang="id-ID" sz="1400" kern="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Bahasa</a:t>
            </a:r>
            <a:r>
              <a:rPr lang="id-ID" sz="1400" kern="0" dirty="0" smtClean="0">
                <a:latin typeface="Arial Black" panose="020B0A04020102020204" pitchFamily="34" charset="0"/>
              </a:rPr>
              <a:t> yang akan digunakan</a:t>
            </a:r>
          </a:p>
          <a:p>
            <a:pPr marL="626745" indent="-285750" eaLnBrk="1" hangingPunct="1">
              <a:defRPr/>
            </a:pPr>
            <a:r>
              <a:rPr lang="id-ID" sz="1400" kern="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Kecepatan</a:t>
            </a:r>
            <a:r>
              <a:rPr lang="id-ID" sz="1400" kern="0" dirty="0" smtClean="0">
                <a:latin typeface="Arial Black" panose="020B0A04020102020204" pitchFamily="34" charset="0"/>
              </a:rPr>
              <a:t> dan waktu pengiriman</a:t>
            </a:r>
          </a:p>
          <a:p>
            <a:pPr marL="626745" indent="-285750" eaLnBrk="1" hangingPunct="1">
              <a:defRPr/>
            </a:pPr>
            <a:r>
              <a:rPr lang="en-US" sz="1400" kern="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K</a:t>
            </a:r>
            <a:r>
              <a:rPr lang="id-ID" sz="1400" kern="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onfirmasi</a:t>
            </a:r>
            <a:r>
              <a:rPr lang="id-ID" sz="1400" kern="0" dirty="0" smtClean="0">
                <a:latin typeface="Arial Black" panose="020B0A04020102020204" pitchFamily="34" charset="0"/>
              </a:rPr>
              <a:t> terhadap pesan yang diterima</a:t>
            </a:r>
            <a:endParaRPr lang="en-US" sz="2400" kern="0" dirty="0" smtClean="0">
              <a:latin typeface="Arial Black" panose="020B0A04020102020204" pitchFamily="34" charset="0"/>
            </a:endParaRPr>
          </a:p>
          <a:p>
            <a:pPr indent="-1905" eaLnBrk="1" hangingPunct="1">
              <a:buFont typeface="Times" pitchFamily="18" charset="0"/>
              <a:buNone/>
              <a:defRPr/>
            </a:pPr>
            <a:endParaRPr lang="en-US" sz="1600" kern="0" dirty="0" smtClean="0">
              <a:latin typeface="Tekton Pro" pitchFamily="34" charset="0"/>
            </a:endParaRPr>
          </a:p>
          <a:p>
            <a:pPr indent="-1905" eaLnBrk="1" hangingPunct="1">
              <a:buFont typeface="Times" pitchFamily="18" charset="0"/>
              <a:buNone/>
              <a:defRPr/>
            </a:pPr>
            <a:endParaRPr lang="en-US" sz="2000" kern="0" dirty="0">
              <a:latin typeface="Tekton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813" y="3506788"/>
            <a:ext cx="8153400" cy="21209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 sz="1800" dirty="0" smtClean="0"/>
              <a:t>4 Elemen dalam komunikasi jaringan komputer:</a:t>
            </a:r>
          </a:p>
          <a:p>
            <a:pPr marL="711200">
              <a:buFont typeface="+mj-lt"/>
              <a:buAutoNum type="arabicPeriod"/>
              <a:defRPr/>
            </a:pPr>
            <a:r>
              <a:rPr lang="id-ID" sz="1800" dirty="0" smtClean="0">
                <a:solidFill>
                  <a:srgbClr val="FF0000"/>
                </a:solidFill>
              </a:rPr>
              <a:t>Aturan</a:t>
            </a:r>
            <a:r>
              <a:rPr lang="id-ID" sz="1800" dirty="0" smtClean="0"/>
              <a:t> bagaimana pesan itu dikirim, diarahkan, diterima dan ditafsirkan</a:t>
            </a:r>
            <a:endParaRPr lang="en-US" sz="1800" dirty="0" smtClean="0"/>
          </a:p>
          <a:p>
            <a:pPr marL="711200">
              <a:buFont typeface="+mj-lt"/>
              <a:buAutoNum type="arabicPeriod"/>
              <a:defRPr/>
            </a:pPr>
            <a:r>
              <a:rPr lang="id-ID" sz="1800" dirty="0" smtClean="0">
                <a:solidFill>
                  <a:srgbClr val="FF0000"/>
                </a:solidFill>
              </a:rPr>
              <a:t>Format pesan </a:t>
            </a:r>
            <a:r>
              <a:rPr lang="id-ID" sz="1800" dirty="0" smtClean="0"/>
              <a:t>atau unit informasi yang berpindah dari satu perangkat ke perangkat lainnya</a:t>
            </a:r>
            <a:endParaRPr lang="en-US" sz="1800" dirty="0" smtClean="0"/>
          </a:p>
          <a:p>
            <a:pPr marL="711200">
              <a:buFont typeface="+mj-lt"/>
              <a:buAutoNum type="arabicPeriod"/>
              <a:defRPr/>
            </a:pPr>
            <a:r>
              <a:rPr lang="id-ID" sz="1800" dirty="0" smtClean="0">
                <a:solidFill>
                  <a:srgbClr val="FF0000"/>
                </a:solidFill>
              </a:rPr>
              <a:t>Medium</a:t>
            </a:r>
            <a:r>
              <a:rPr lang="id-ID" sz="1800" dirty="0" smtClean="0"/>
              <a:t> yang digunakan untuk menghubungkan perangkat jaringan</a:t>
            </a:r>
            <a:endParaRPr lang="en-US" sz="1800" dirty="0" smtClean="0"/>
          </a:p>
          <a:p>
            <a:pPr marL="711200">
              <a:buFont typeface="+mj-lt"/>
              <a:buAutoNum type="arabicPeriod"/>
              <a:defRPr/>
            </a:pPr>
            <a:r>
              <a:rPr lang="id-ID" sz="1800" dirty="0" smtClean="0">
                <a:solidFill>
                  <a:srgbClr val="FF0000"/>
                </a:solidFill>
              </a:rPr>
              <a:t>Perangkat</a:t>
            </a:r>
            <a:r>
              <a:rPr lang="id-ID" sz="1800" dirty="0" smtClean="0"/>
              <a:t> dalam jaringan yang digunakan untuk bertukar pesan</a:t>
            </a:r>
            <a:endParaRPr lang="id-ID" sz="1800" dirty="0"/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 smtClean="0"/>
              <a:t>Komunikasi melalui Jaringan</a:t>
            </a:r>
          </a:p>
        </p:txBody>
      </p:sp>
      <p:pic>
        <p:nvPicPr>
          <p:cNvPr id="16388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41438"/>
            <a:ext cx="7840663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Content Placeholder 2"/>
          <p:cNvSpPr>
            <a:spLocks noGrp="1"/>
          </p:cNvSpPr>
          <p:nvPr>
            <p:ph idx="1"/>
          </p:nvPr>
        </p:nvSpPr>
        <p:spPr>
          <a:xfrm>
            <a:off x="533400" y="5608638"/>
            <a:ext cx="8070850" cy="700087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Font typeface="Wingdings" panose="05000000000000000000" pitchFamily="2" charset="2"/>
              <a:buNone/>
            </a:pPr>
            <a:r>
              <a:rPr lang="id-ID" altLang="en-US" sz="1600" smtClean="0"/>
              <a:t>Saat ini konvergensi masih terhalang akan compatibilitas platform, device, dll.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id-ID" altLang="en-US" sz="1600" smtClean="0"/>
              <a:t>Ada masa dimana semua perangkat berbasis komputer di seluruh dunia akan saling terkoneksi dalam satu jaringan yang sama</a:t>
            </a:r>
            <a:endParaRPr lang="en-US" altLang="en-US" sz="1600" smtClean="0"/>
          </a:p>
        </p:txBody>
      </p:sp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 smtClean="0"/>
              <a:t>Konvergensi Jaringan</a:t>
            </a:r>
          </a:p>
        </p:txBody>
      </p:sp>
      <p:pic>
        <p:nvPicPr>
          <p:cNvPr id="17411" name="Picture 4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619250" y="1412875"/>
            <a:ext cx="6543675" cy="414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 smtClean="0"/>
              <a:t>Struktur Jaringan Komputer </a:t>
            </a:r>
          </a:p>
        </p:txBody>
      </p:sp>
      <p:pic>
        <p:nvPicPr>
          <p:cNvPr id="18435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12875"/>
            <a:ext cx="8210550" cy="478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altLang="en-US" smtClean="0"/>
              <a:t>Dalam memahami konsep jaringan komputer, harus terlebih dahulu memahami;</a:t>
            </a:r>
          </a:p>
          <a:p>
            <a:pPr lvl="1"/>
            <a:r>
              <a:rPr lang="id-ID" altLang="en-US" smtClean="0"/>
              <a:t>perangkat-perangkat yang digunakan,</a:t>
            </a:r>
          </a:p>
          <a:p>
            <a:pPr lvl="1"/>
            <a:r>
              <a:rPr lang="id-ID" altLang="en-US" smtClean="0"/>
              <a:t>cara kerja perangkat tersebut, </a:t>
            </a:r>
          </a:p>
          <a:p>
            <a:pPr lvl="1"/>
            <a:r>
              <a:rPr lang="id-ID" altLang="en-US" smtClean="0"/>
              <a:t>Bagaimana teknik penggunaan yang tepat</a:t>
            </a:r>
          </a:p>
          <a:p>
            <a:endParaRPr lang="id-ID" altLang="en-US" smtClean="0"/>
          </a:p>
          <a:p>
            <a:r>
              <a:rPr lang="id-ID" altLang="en-US" smtClean="0"/>
              <a:t>Hal ini dimaksudkan agar menciptakan jaringan komputer dengan konektivitas tinggi, performance yang baik, avalability yang tinggi, dll.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altLang="en-US" smtClean="0"/>
              <a:t>Perencanaan Jaringan Komputer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altLang="en-US" smtClean="0"/>
              <a:t>End device</a:t>
            </a:r>
          </a:p>
          <a:p>
            <a:pPr lvl="1"/>
            <a:r>
              <a:rPr lang="id-ID" altLang="en-US" sz="2000" smtClean="0">
                <a:solidFill>
                  <a:srgbClr val="0070C0"/>
                </a:solidFill>
              </a:rPr>
              <a:t>Computers (work stations, laptops, file servers, web servers), Network printers,VoIP phones, Security cameras, Mobile handheld devices (such as wireless barcode scanners, PDAs)</a:t>
            </a:r>
          </a:p>
          <a:p>
            <a:r>
              <a:rPr lang="id-ID" altLang="en-US" smtClean="0"/>
              <a:t>Intermediary devices</a:t>
            </a:r>
          </a:p>
          <a:p>
            <a:pPr lvl="1"/>
            <a:r>
              <a:rPr lang="en-US" altLang="en-US" sz="2000" smtClean="0">
                <a:solidFill>
                  <a:srgbClr val="0070C0"/>
                </a:solidFill>
              </a:rPr>
              <a:t>Network Access Devices (Hubs, switches, and wireless access points)</a:t>
            </a:r>
            <a:r>
              <a:rPr lang="id-ID" altLang="en-US" sz="2000" smtClean="0">
                <a:solidFill>
                  <a:srgbClr val="0070C0"/>
                </a:solidFill>
              </a:rPr>
              <a:t>, </a:t>
            </a:r>
            <a:r>
              <a:rPr lang="en-US" altLang="en-US" sz="2000" smtClean="0">
                <a:solidFill>
                  <a:srgbClr val="0070C0"/>
                </a:solidFill>
              </a:rPr>
              <a:t>Internetworking Devices (routers)</a:t>
            </a:r>
            <a:r>
              <a:rPr lang="id-ID" altLang="en-US" sz="2000" smtClean="0">
                <a:solidFill>
                  <a:srgbClr val="0070C0"/>
                </a:solidFill>
              </a:rPr>
              <a:t>, </a:t>
            </a:r>
            <a:r>
              <a:rPr lang="en-US" altLang="en-US" sz="2000" smtClean="0">
                <a:solidFill>
                  <a:srgbClr val="0070C0"/>
                </a:solidFill>
              </a:rPr>
              <a:t>Communication Servers and Modems</a:t>
            </a:r>
            <a:r>
              <a:rPr lang="id-ID" altLang="en-US" sz="2000" smtClean="0">
                <a:solidFill>
                  <a:srgbClr val="0070C0"/>
                </a:solidFill>
              </a:rPr>
              <a:t>, </a:t>
            </a:r>
            <a:r>
              <a:rPr lang="en-US" altLang="en-US" sz="2000" smtClean="0">
                <a:solidFill>
                  <a:srgbClr val="0070C0"/>
                </a:solidFill>
              </a:rPr>
              <a:t>Security Devices (firewalls)</a:t>
            </a:r>
            <a:endParaRPr lang="id-ID" altLang="en-US" sz="2000" smtClean="0">
              <a:solidFill>
                <a:srgbClr val="0070C0"/>
              </a:solidFill>
            </a:endParaRPr>
          </a:p>
          <a:p>
            <a:r>
              <a:rPr lang="id-ID" altLang="en-US" smtClean="0"/>
              <a:t>Services</a:t>
            </a:r>
          </a:p>
          <a:p>
            <a:pPr lvl="1"/>
            <a:r>
              <a:rPr lang="id-ID" altLang="en-US" sz="2000" smtClean="0">
                <a:solidFill>
                  <a:srgbClr val="0070C0"/>
                </a:solidFill>
              </a:rPr>
              <a:t>HTTP, FTP, Telnet</a:t>
            </a:r>
          </a:p>
          <a:p>
            <a:r>
              <a:rPr lang="id-ID" altLang="en-US" smtClean="0"/>
              <a:t>Medium</a:t>
            </a:r>
          </a:p>
          <a:p>
            <a:pPr lvl="1"/>
            <a:r>
              <a:rPr lang="id-ID" altLang="en-US" sz="2000" smtClean="0">
                <a:solidFill>
                  <a:srgbClr val="0070C0"/>
                </a:solidFill>
              </a:rPr>
              <a:t>Kabel, Wireless, dll</a:t>
            </a:r>
          </a:p>
          <a:p>
            <a:pPr lvl="1"/>
            <a:endParaRPr lang="id-ID" altLang="en-US" smtClean="0"/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 smtClean="0"/>
              <a:t>Struktur Jaringan Komputer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Title 258049"/>
          <p:cNvSpPr>
            <a:spLocks noGrp="1"/>
          </p:cNvSpPr>
          <p:nvPr>
            <p:ph type="title"/>
          </p:nvPr>
        </p:nvSpPr>
        <p:spPr>
          <a:xfrm>
            <a:off x="2573867" y="2683933"/>
            <a:ext cx="6248400" cy="1354667"/>
          </a:xfrm>
        </p:spPr>
        <p:txBody>
          <a:bodyPr anchor="ctr"/>
          <a:lstStyle/>
          <a:p>
            <a:r>
              <a:rPr sz="3200"/>
              <a:t>Basic Concepts in Communication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8" name="Picture 4" descr="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/>
          <a:srcRect/>
          <a:stretch>
            <a:fillRect/>
          </a:stretch>
        </p:blipFill>
        <p:spPr>
          <a:xfrm>
            <a:off x="395288" y="2946400"/>
            <a:ext cx="3810000" cy="3133725"/>
          </a:xfrm>
        </p:spPr>
      </p:pic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Hub and Switch</a:t>
            </a:r>
          </a:p>
        </p:txBody>
      </p:sp>
      <p:pic>
        <p:nvPicPr>
          <p:cNvPr id="21507" name="Picture 4" descr="3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464050" y="1246188"/>
            <a:ext cx="3852863" cy="284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5288" y="1217613"/>
            <a:ext cx="3810000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5"/>
          <p:cNvPicPr>
            <a:picLocks noChangeAspect="1" noChangeArrowheads="1"/>
          </p:cNvPicPr>
          <p:nvPr/>
        </p:nvPicPr>
        <p:blipFill>
          <a:blip r:embed="rId5" cstate="email"/>
          <a:srcRect l="362" r="2174"/>
          <a:stretch>
            <a:fillRect/>
          </a:stretch>
        </p:blipFill>
        <p:spPr bwMode="auto">
          <a:xfrm>
            <a:off x="4883150" y="4225925"/>
            <a:ext cx="3721100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4" descr="3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316288" y="2492375"/>
            <a:ext cx="5711825" cy="395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Content Placeholder 5" descr="1921-lg-photo.jpg"/>
          <p:cNvPicPr>
            <a:picLocks noGrp="1" noChangeAspect="1"/>
          </p:cNvPicPr>
          <p:nvPr>
            <p:ph idx="1"/>
          </p:nvPr>
        </p:nvPicPr>
        <p:blipFill>
          <a:blip r:embed="rId3" cstate="email"/>
          <a:srcRect/>
          <a:stretch>
            <a:fillRect/>
          </a:stretch>
        </p:blipFill>
        <p:spPr>
          <a:xfrm>
            <a:off x="557213" y="1262063"/>
            <a:ext cx="4375150" cy="1466850"/>
          </a:xfrm>
        </p:spPr>
      </p:pic>
      <p:sp>
        <p:nvSpPr>
          <p:cNvPr id="225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Router</a:t>
            </a:r>
          </a:p>
        </p:txBody>
      </p:sp>
      <p:pic>
        <p:nvPicPr>
          <p:cNvPr id="22533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438" y="3927475"/>
            <a:ext cx="2452687" cy="180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altLang="en-US" smtClean="0"/>
              <a:t>Berdasarkan Letak Geografisnya</a:t>
            </a:r>
          </a:p>
          <a:p>
            <a:pPr lvl="1"/>
            <a:r>
              <a:rPr lang="id-ID" altLang="en-US" smtClean="0">
                <a:solidFill>
                  <a:srgbClr val="FF0000"/>
                </a:solidFill>
              </a:rPr>
              <a:t>LAN, WAN, Internet</a:t>
            </a:r>
          </a:p>
          <a:p>
            <a:r>
              <a:rPr lang="id-ID" altLang="en-US" smtClean="0"/>
              <a:t>Model komunikasi</a:t>
            </a:r>
          </a:p>
          <a:p>
            <a:pPr lvl="1"/>
            <a:r>
              <a:rPr lang="id-ID" altLang="en-US" smtClean="0">
                <a:solidFill>
                  <a:srgbClr val="FF0000"/>
                </a:solidFill>
              </a:rPr>
              <a:t>Client-Server, Peer to Peer (P2P)</a:t>
            </a:r>
          </a:p>
          <a:p>
            <a:r>
              <a:rPr lang="id-ID" altLang="en-US" smtClean="0"/>
              <a:t>Topologi</a:t>
            </a:r>
          </a:p>
          <a:p>
            <a:pPr lvl="1"/>
            <a:r>
              <a:rPr lang="id-ID" altLang="en-US" smtClean="0">
                <a:solidFill>
                  <a:srgbClr val="FF0000"/>
                </a:solidFill>
              </a:rPr>
              <a:t>Bus, Star, Ring, Mesh</a:t>
            </a:r>
          </a:p>
          <a:p>
            <a:pPr lvl="1"/>
            <a:endParaRPr lang="id-ID" altLang="en-US" smtClean="0"/>
          </a:p>
        </p:txBody>
      </p:sp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 smtClean="0"/>
              <a:t>Klasifikasi Jaringan Komputer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4797425"/>
            <a:ext cx="7940675" cy="1604963"/>
          </a:xfrm>
        </p:spPr>
        <p:txBody>
          <a:bodyPr/>
          <a:lstStyle/>
          <a:p>
            <a:pPr>
              <a:defRPr/>
            </a:pPr>
            <a:r>
              <a:rPr lang="id-ID" sz="2000" dirty="0" smtClean="0"/>
              <a:t>Ciri-ciri infrastruktur LAN adalah:</a:t>
            </a:r>
          </a:p>
          <a:p>
            <a:pPr lvl="1">
              <a:defRPr/>
            </a:pPr>
            <a:r>
              <a:rPr lang="id-ID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Sebuah jaringan komputer yang menjangkau </a:t>
            </a:r>
            <a:r>
              <a:rPr lang="id-ID" sz="1600" dirty="0" smtClean="0">
                <a:solidFill>
                  <a:srgbClr val="FF0000"/>
                </a:solidFill>
              </a:rPr>
              <a:t>satu area geografis</a:t>
            </a:r>
          </a:p>
          <a:p>
            <a:pPr lvl="1">
              <a:defRPr/>
            </a:pPr>
            <a:r>
              <a:rPr lang="id-ID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Menyediakan </a:t>
            </a:r>
            <a:r>
              <a:rPr lang="id-ID" sz="1600" dirty="0" smtClean="0">
                <a:solidFill>
                  <a:srgbClr val="FF0000"/>
                </a:solidFill>
              </a:rPr>
              <a:t>servis dan aplikasi </a:t>
            </a:r>
            <a:r>
              <a:rPr lang="id-ID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kepada seseorang dalam suatu struktur </a:t>
            </a:r>
            <a:r>
              <a:rPr lang="id-ID" sz="1600" dirty="0" smtClean="0">
                <a:solidFill>
                  <a:srgbClr val="FF0000"/>
                </a:solidFill>
              </a:rPr>
              <a:t>organisasi yang sama</a:t>
            </a:r>
          </a:p>
          <a:p>
            <a:pPr lvl="1">
              <a:defRPr/>
            </a:pPr>
            <a:r>
              <a:rPr lang="id-ID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Sebuah LAN biasanya di </a:t>
            </a:r>
            <a:r>
              <a:rPr lang="id-ID" sz="1600" dirty="0" smtClean="0">
                <a:solidFill>
                  <a:srgbClr val="FF0000"/>
                </a:solidFill>
              </a:rPr>
              <a:t>administrasikan</a:t>
            </a:r>
            <a:r>
              <a:rPr lang="id-ID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oleh </a:t>
            </a:r>
            <a:r>
              <a:rPr lang="id-ID" sz="1600" dirty="0" smtClean="0">
                <a:solidFill>
                  <a:srgbClr val="FF0000"/>
                </a:solidFill>
              </a:rPr>
              <a:t>satu</a:t>
            </a:r>
            <a:r>
              <a:rPr lang="id-ID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pengelola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Local Area Networks (LANs)</a:t>
            </a:r>
          </a:p>
        </p:txBody>
      </p:sp>
      <p:pic>
        <p:nvPicPr>
          <p:cNvPr id="2458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52" t="20470" r="12920" b="24406"/>
          <a:stretch>
            <a:fillRect/>
          </a:stretch>
        </p:blipFill>
        <p:spPr bwMode="auto">
          <a:xfrm>
            <a:off x="1571625" y="1177925"/>
            <a:ext cx="5130800" cy="354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55638" y="1247775"/>
            <a:ext cx="7940675" cy="2397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d-ID" sz="2000" dirty="0" smtClean="0"/>
              <a:t>Ciri-ciri infrastruktur WAN</a:t>
            </a:r>
          </a:p>
          <a:p>
            <a:pPr lvl="1">
              <a:defRPr/>
            </a:pPr>
            <a:r>
              <a:rPr lang="id-ID" sz="1600" dirty="0" smtClean="0"/>
              <a:t>Dimana bagian dari sebuah perusahaan atau organisasi dipisahkan oleh </a:t>
            </a:r>
            <a:r>
              <a:rPr lang="id-ID" sz="1600" dirty="0" smtClean="0">
                <a:solidFill>
                  <a:srgbClr val="FF0000"/>
                </a:solidFill>
              </a:rPr>
              <a:t>area geografis</a:t>
            </a:r>
            <a:r>
              <a:rPr lang="id-ID" sz="1600" dirty="0" smtClean="0"/>
              <a:t> yang cukup </a:t>
            </a:r>
            <a:r>
              <a:rPr lang="id-ID" sz="1600" dirty="0" smtClean="0">
                <a:solidFill>
                  <a:srgbClr val="FF0000"/>
                </a:solidFill>
              </a:rPr>
              <a:t>jauh</a:t>
            </a:r>
            <a:r>
              <a:rPr lang="id-ID" sz="1600" dirty="0" smtClean="0"/>
              <a:t>.</a:t>
            </a:r>
          </a:p>
          <a:p>
            <a:pPr lvl="1">
              <a:defRPr/>
            </a:pPr>
            <a:r>
              <a:rPr lang="id-ID" sz="1600" dirty="0" smtClean="0"/>
              <a:t>Dibutuhkan sebuah</a:t>
            </a:r>
            <a:r>
              <a:rPr lang="en-US" sz="1600" dirty="0" smtClean="0"/>
              <a:t> </a:t>
            </a:r>
            <a:r>
              <a:rPr lang="en-US" sz="1600" dirty="0">
                <a:solidFill>
                  <a:srgbClr val="FF0000"/>
                </a:solidFill>
              </a:rPr>
              <a:t>telecommunications service provider (TSP</a:t>
            </a:r>
            <a:r>
              <a:rPr lang="en-US" sz="1600" dirty="0" smtClean="0">
                <a:solidFill>
                  <a:srgbClr val="FF0000"/>
                </a:solidFill>
              </a:rPr>
              <a:t>)</a:t>
            </a:r>
            <a:r>
              <a:rPr lang="id-ID" sz="1600" dirty="0" smtClean="0"/>
              <a:t> untuk menghubungkan beberapa LAN di beberapa lokasi yang berbeda</a:t>
            </a:r>
          </a:p>
          <a:p>
            <a:pPr lvl="1">
              <a:defRPr/>
            </a:pPr>
            <a:r>
              <a:rPr lang="id-ID" sz="1600" dirty="0" smtClean="0"/>
              <a:t>WAN membutuhkan </a:t>
            </a:r>
            <a:r>
              <a:rPr lang="id-ID" sz="1600" dirty="0" smtClean="0">
                <a:solidFill>
                  <a:srgbClr val="FF0000"/>
                </a:solidFill>
              </a:rPr>
              <a:t>peralatan khusus </a:t>
            </a:r>
            <a:r>
              <a:rPr lang="id-ID" sz="1600" dirty="0" smtClean="0"/>
              <a:t>untuk dapat mengintegrasikan beberapa Jaringan komputer lokal</a:t>
            </a:r>
          </a:p>
          <a:p>
            <a:pPr lvl="2">
              <a:defRPr/>
            </a:pPr>
            <a:r>
              <a:rPr lang="id-ID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Dikarenakan pentingnya peralatan ini, dibutuhkan </a:t>
            </a:r>
            <a:r>
              <a:rPr lang="id-ID" sz="1200" dirty="0" smtClean="0">
                <a:solidFill>
                  <a:srgbClr val="FF0000"/>
                </a:solidFill>
              </a:rPr>
              <a:t>ketrampilan khusus </a:t>
            </a:r>
            <a:r>
              <a:rPr lang="id-ID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untuk konfigurasi, instalasi dan maintenance peralatan tersebut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defRPr/>
            </a:pPr>
            <a:endParaRPr lang="en-US" dirty="0" smtClean="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Wide Area Networks (WANs)</a:t>
            </a:r>
          </a:p>
        </p:txBody>
      </p:sp>
      <p:pic>
        <p:nvPicPr>
          <p:cNvPr id="26628" name="Picture 2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2339975" y="3789363"/>
            <a:ext cx="5130800" cy="259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Client Server</a:t>
            </a:r>
            <a:r>
              <a:rPr lang="id-ID" altLang="en-US" smtClean="0"/>
              <a:t> Model</a:t>
            </a:r>
            <a:endParaRPr lang="en-US" altLang="en-US" smtClean="0"/>
          </a:p>
        </p:txBody>
      </p:sp>
      <p:grpSp>
        <p:nvGrpSpPr>
          <p:cNvPr id="28675" name="Group 1"/>
          <p:cNvGrpSpPr/>
          <p:nvPr/>
        </p:nvGrpSpPr>
        <p:grpSpPr bwMode="auto">
          <a:xfrm>
            <a:off x="684213" y="1484313"/>
            <a:ext cx="7277100" cy="4854575"/>
            <a:chOff x="827583" y="1385176"/>
            <a:chExt cx="7493859" cy="5069375"/>
          </a:xfrm>
        </p:grpSpPr>
        <p:pic>
          <p:nvPicPr>
            <p:cNvPr id="28676" name="Picture 2"/>
            <p:cNvPicPr>
              <a:picLocks noChangeAspect="1" noChangeArrowheads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>
              <a:off x="827583" y="1385176"/>
              <a:ext cx="7493859" cy="506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77" name="Picture 3"/>
            <p:cNvPicPr>
              <a:picLocks noChangeAspect="1" noChangeArrowheads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2771800" y="3861048"/>
              <a:ext cx="3236913" cy="145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625" y="1447800"/>
            <a:ext cx="3178175" cy="4724400"/>
          </a:xfrm>
        </p:spPr>
        <p:txBody>
          <a:bodyPr/>
          <a:lstStyle/>
          <a:p>
            <a:pPr>
              <a:defRPr/>
            </a:pPr>
            <a:r>
              <a:rPr lang="id-ID" sz="1600" dirty="0" smtClean="0"/>
              <a:t>Sebuah server biasanya sebuah </a:t>
            </a:r>
            <a:r>
              <a:rPr lang="id-ID" sz="1600" dirty="0" smtClean="0">
                <a:solidFill>
                  <a:srgbClr val="FF0000"/>
                </a:solidFill>
              </a:rPr>
              <a:t>komputer </a:t>
            </a:r>
            <a:r>
              <a:rPr lang="id-ID" sz="1600" dirty="0" smtClean="0"/>
              <a:t>berisi informasi yang </a:t>
            </a:r>
            <a:r>
              <a:rPr lang="id-ID" sz="1600" dirty="0" smtClean="0">
                <a:solidFill>
                  <a:srgbClr val="FF0000"/>
                </a:solidFill>
              </a:rPr>
              <a:t>dibagikan</a:t>
            </a:r>
            <a:r>
              <a:rPr lang="id-ID" sz="1600" dirty="0" smtClean="0"/>
              <a:t> dengan banyak klien sistem. Contoh:</a:t>
            </a:r>
          </a:p>
          <a:p>
            <a:pPr lvl="1">
              <a:defRPr/>
            </a:pPr>
            <a:r>
              <a:rPr 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Web</a:t>
            </a:r>
            <a:r>
              <a:rPr lang="id-ID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pages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documents, databases, pictures, video, and audio files </a:t>
            </a:r>
            <a:endParaRPr lang="id-ID" sz="1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>
              <a:defRPr/>
            </a:pPr>
            <a:r>
              <a:rPr 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Network</a:t>
            </a:r>
            <a:r>
              <a:rPr lang="id-ID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printer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the print server delivers the client print requests to the specified printer.</a:t>
            </a:r>
          </a:p>
          <a:p>
            <a:pPr>
              <a:defRPr/>
            </a:pPr>
            <a:r>
              <a:rPr lang="id-ID" sz="1600" dirty="0" smtClean="0"/>
              <a:t>Kebanyakan tipe server membutuhkan </a:t>
            </a:r>
            <a:r>
              <a:rPr lang="id-ID" sz="1600" dirty="0" smtClean="0">
                <a:solidFill>
                  <a:srgbClr val="FF0000"/>
                </a:solidFill>
              </a:rPr>
              <a:t>layanan keamanan</a:t>
            </a:r>
            <a:r>
              <a:rPr lang="id-ID" sz="1600" dirty="0" smtClean="0"/>
              <a:t> klien agar dapat diakses, contoh:</a:t>
            </a:r>
          </a:p>
          <a:p>
            <a:pPr lvl="1">
              <a:defRPr/>
            </a:pPr>
            <a:r>
              <a:rPr lang="en-US" sz="1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aut</a:t>
            </a:r>
            <a:r>
              <a:rPr lang="id-ID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entikasi akun </a:t>
            </a:r>
            <a:r>
              <a:rPr 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</a:t>
            </a:r>
            <a:endParaRPr lang="id-ID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 smtClean="0"/>
              <a:t>Layanan Server</a:t>
            </a:r>
          </a:p>
        </p:txBody>
      </p:sp>
      <p:pic>
        <p:nvPicPr>
          <p:cNvPr id="29700" name="Picture 4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9375" y="2060575"/>
            <a:ext cx="5511800" cy="349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Peer to Peer</a:t>
            </a:r>
            <a:r>
              <a:rPr lang="id-ID" altLang="en-US" smtClean="0"/>
              <a:t> Model</a:t>
            </a:r>
            <a:endParaRPr lang="en-US" altLang="en-US" smtClean="0"/>
          </a:p>
        </p:txBody>
      </p:sp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1327150"/>
            <a:ext cx="7751763" cy="524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7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email"/>
          <a:srcRect/>
          <a:stretch>
            <a:fillRect/>
          </a:stretch>
        </p:blipFill>
        <p:spPr>
          <a:xfrm>
            <a:off x="2360613" y="3600450"/>
            <a:ext cx="4371975" cy="2898775"/>
          </a:xfrm>
        </p:spPr>
      </p:pic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 smtClean="0"/>
              <a:t>Topologi Jaringan</a:t>
            </a:r>
            <a:endParaRPr lang="en-US" altLang="en-US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33400" y="1325563"/>
            <a:ext cx="7939088" cy="1677987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lIns="82124" tIns="41061" rIns="82124" bIns="41061"/>
          <a:lstStyle/>
          <a:p>
            <a:pPr marL="236855" indent="-236855" defTabSz="814705" eaLnBrk="1" hangingPunct="1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anose="05000000000000000000" pitchFamily="2" charset="2"/>
              <a:buChar char="§"/>
              <a:defRPr/>
            </a:pPr>
            <a:r>
              <a:rPr lang="id-ID" kern="0" dirty="0">
                <a:latin typeface="+mn-lt"/>
              </a:rPr>
              <a:t>Topologi jaringan menjelaskan bagaimana </a:t>
            </a:r>
            <a:r>
              <a:rPr lang="id-ID" i="1" kern="0" dirty="0">
                <a:solidFill>
                  <a:srgbClr val="FF0000"/>
                </a:solidFill>
                <a:latin typeface="+mn-lt"/>
              </a:rPr>
              <a:t>layout</a:t>
            </a:r>
            <a:r>
              <a:rPr lang="id-ID" i="1" kern="0" dirty="0">
                <a:latin typeface="+mn-lt"/>
              </a:rPr>
              <a:t> </a:t>
            </a:r>
            <a:r>
              <a:rPr lang="id-ID" kern="0" dirty="0">
                <a:latin typeface="+mn-lt"/>
              </a:rPr>
              <a:t>atau </a:t>
            </a:r>
            <a:r>
              <a:rPr lang="id-ID" kern="0" dirty="0">
                <a:solidFill>
                  <a:srgbClr val="FF0000"/>
                </a:solidFill>
                <a:latin typeface="+mn-lt"/>
              </a:rPr>
              <a:t>gambaran</a:t>
            </a:r>
            <a:r>
              <a:rPr lang="id-ID" kern="0" dirty="0">
                <a:latin typeface="+mn-lt"/>
              </a:rPr>
              <a:t> dari sebuah jaringan</a:t>
            </a:r>
            <a:r>
              <a:rPr lang="en-US" kern="0" dirty="0">
                <a:latin typeface="+mn-lt"/>
              </a:rPr>
              <a:t>. </a:t>
            </a:r>
          </a:p>
          <a:p>
            <a:pPr marL="236855" indent="-236855" defTabSz="814705" eaLnBrk="1" hangingPunct="1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anose="05000000000000000000" pitchFamily="2" charset="2"/>
              <a:buChar char="§"/>
              <a:defRPr/>
            </a:pPr>
            <a:r>
              <a:rPr lang="id-ID" kern="0" dirty="0">
                <a:solidFill>
                  <a:srgbClr val="FF0000"/>
                </a:solidFill>
                <a:latin typeface="+mn-lt"/>
              </a:rPr>
              <a:t>Menunjukan</a:t>
            </a:r>
            <a:r>
              <a:rPr lang="id-ID" kern="0" dirty="0">
                <a:latin typeface="+mn-lt"/>
              </a:rPr>
              <a:t> bagaimana perangkat jaringan </a:t>
            </a:r>
            <a:r>
              <a:rPr lang="id-ID" kern="0" dirty="0">
                <a:solidFill>
                  <a:srgbClr val="FF0000"/>
                </a:solidFill>
                <a:latin typeface="+mn-lt"/>
              </a:rPr>
              <a:t>saling terkoneksi</a:t>
            </a:r>
            <a:r>
              <a:rPr lang="id-ID" kern="0" dirty="0">
                <a:latin typeface="+mn-lt"/>
              </a:rPr>
              <a:t>.</a:t>
            </a:r>
          </a:p>
          <a:p>
            <a:pPr marL="236855" indent="-236855" defTabSz="814705" eaLnBrk="1" hangingPunct="1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anose="05000000000000000000" pitchFamily="2" charset="2"/>
              <a:buChar char="§"/>
              <a:defRPr/>
            </a:pPr>
            <a:r>
              <a:rPr lang="id-ID" kern="0" dirty="0">
                <a:latin typeface="+mn-lt"/>
              </a:rPr>
              <a:t>Perangkat dalam jaringan disebut dengan “</a:t>
            </a:r>
            <a:r>
              <a:rPr lang="id-ID" kern="0" dirty="0">
                <a:solidFill>
                  <a:srgbClr val="FF0000"/>
                </a:solidFill>
                <a:latin typeface="+mn-lt"/>
              </a:rPr>
              <a:t>nodes</a:t>
            </a:r>
            <a:r>
              <a:rPr lang="id-ID" kern="0" dirty="0">
                <a:latin typeface="+mn-lt"/>
              </a:rPr>
              <a:t>”</a:t>
            </a:r>
            <a:endParaRPr lang="en-US" kern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639763" y="1196975"/>
            <a:ext cx="7940675" cy="1022350"/>
          </a:xfrm>
        </p:spPr>
        <p:txBody>
          <a:bodyPr>
            <a:normAutofit/>
          </a:bodyPr>
          <a:lstStyle/>
          <a:p>
            <a:r>
              <a:rPr lang="id-ID" altLang="en-US" smtClean="0">
                <a:cs typeface="Times New Roman" panose="02020603050405020304" pitchFamily="18" charset="0"/>
              </a:rPr>
              <a:t>Merepresentasikan bagaimana jalur signal dapat bergerak dalam suatu jaringan</a:t>
            </a:r>
            <a:endParaRPr lang="en-US" altLang="en-US" smtClean="0"/>
          </a:p>
        </p:txBody>
      </p:sp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Logical Topology</a:t>
            </a:r>
          </a:p>
        </p:txBody>
      </p:sp>
      <p:pic>
        <p:nvPicPr>
          <p:cNvPr id="3277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2097088"/>
            <a:ext cx="6831013" cy="444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Title 20480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t>Basic Concepts</a:t>
            </a:r>
          </a:p>
        </p:txBody>
      </p:sp>
      <p:sp>
        <p:nvSpPr>
          <p:cNvPr id="204803" name="Text Placeholder 20480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sz="2800"/>
              <a:t>Komunikasi - aktivitas yang terkait dengan distribusi atau pertukaran informasi</a:t>
            </a:r>
          </a:p>
          <a:p>
            <a:r>
              <a:rPr sz="2800"/>
              <a:t>Telekomunikasi - teknologi komunikasi pada jarak yang memungkinkan informasi dibuat di mana saja dan digunakan di mana</a:t>
            </a:r>
            <a:r>
              <a:rPr lang="id-ID" sz="2800"/>
              <a:t>-saja</a:t>
            </a:r>
            <a:endParaRPr sz="2800"/>
          </a:p>
          <a:p>
            <a:r>
              <a:rPr lang="id-ID" sz="2800"/>
              <a:t>Komunikasi dan telekomunikasi mel</a:t>
            </a:r>
            <a:r>
              <a:rPr sz="2800"/>
              <a:t>ibatkan</a:t>
            </a:r>
          </a:p>
          <a:p>
            <a:pPr marL="0" indent="0">
              <a:buNone/>
            </a:pPr>
            <a:r>
              <a:rPr lang="id-ID" sz="2800"/>
              <a:t>	</a:t>
            </a:r>
            <a:r>
              <a:rPr sz="2800"/>
              <a:t>Data: digital dan analog</a:t>
            </a:r>
          </a:p>
          <a:p>
            <a:pPr marL="0" indent="0">
              <a:buNone/>
            </a:pPr>
            <a:r>
              <a:rPr lang="id-ID" sz="2800"/>
              <a:t>	</a:t>
            </a:r>
            <a:r>
              <a:rPr sz="2800"/>
              <a:t>Suara: kata yang diucapkan</a:t>
            </a:r>
          </a:p>
          <a:p>
            <a:pPr marL="0" indent="0">
              <a:buNone/>
            </a:pPr>
            <a:r>
              <a:rPr lang="id-ID" sz="2800"/>
              <a:t>	</a:t>
            </a:r>
            <a:r>
              <a:rPr sz="2800"/>
              <a:t>Video: citraan telelkomunikasi</a:t>
            </a:r>
          </a:p>
          <a:p>
            <a:endParaRPr sz="2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533400" y="1271588"/>
            <a:ext cx="7940675" cy="957262"/>
          </a:xfrm>
        </p:spPr>
        <p:txBody>
          <a:bodyPr>
            <a:normAutofit/>
          </a:bodyPr>
          <a:lstStyle/>
          <a:p>
            <a:r>
              <a:rPr lang="id-ID" altLang="en-US" smtClean="0">
                <a:cs typeface="Times New Roman" panose="02020603050405020304" pitchFamily="18" charset="0"/>
              </a:rPr>
              <a:t>Menunjukan keberadaan perangkat secara fisik baik media dan alat yang digunakan</a:t>
            </a:r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cs typeface="Times New Roman" panose="02020603050405020304" pitchFamily="18" charset="0"/>
              </a:rPr>
              <a:t>Physical topology</a:t>
            </a:r>
            <a:endParaRPr lang="en-US" altLang="en-US" smtClean="0"/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" y="2228850"/>
            <a:ext cx="7158038" cy="428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5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211960" y="4221088"/>
            <a:ext cx="41402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533400" y="1196975"/>
            <a:ext cx="7940675" cy="357187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id-ID" sz="2400" dirty="0" smtClean="0">
                <a:cs typeface="Arial" panose="020B0604020202020204" pitchFamily="34" charset="0"/>
              </a:rPr>
              <a:t>Keuntungan</a:t>
            </a:r>
            <a:endParaRPr lang="en-US" sz="2400" dirty="0" smtClean="0"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q"/>
              <a:defRPr/>
            </a:pPr>
            <a:r>
              <a:rPr lang="id-ID" sz="2000" dirty="0" smtClean="0">
                <a:solidFill>
                  <a:srgbClr val="0070C0"/>
                </a:solidFill>
                <a:cs typeface="Arial" panose="020B0604020202020204" pitchFamily="34" charset="0"/>
              </a:rPr>
              <a:t>Menggunakan kabel lebih </a:t>
            </a:r>
            <a:r>
              <a:rPr lang="id-ID" sz="2000" dirty="0" smtClean="0">
                <a:solidFill>
                  <a:srgbClr val="FF0000"/>
                </a:solidFill>
                <a:cs typeface="Arial" panose="020B0604020202020204" pitchFamily="34" charset="0"/>
              </a:rPr>
              <a:t>sedikit</a:t>
            </a:r>
            <a:r>
              <a:rPr lang="id-ID" sz="2000" dirty="0" smtClean="0">
                <a:solidFill>
                  <a:srgbClr val="0070C0"/>
                </a:solidFill>
                <a:cs typeface="Arial" panose="020B0604020202020204" pitchFamily="34" charset="0"/>
              </a:rPr>
              <a:t> dan bekerja secara </a:t>
            </a:r>
            <a:r>
              <a:rPr lang="id-ID" sz="2000" dirty="0" smtClean="0">
                <a:solidFill>
                  <a:srgbClr val="FF0000"/>
                </a:solidFill>
                <a:cs typeface="Arial" panose="020B0604020202020204" pitchFamily="34" charset="0"/>
              </a:rPr>
              <a:t>baik</a:t>
            </a:r>
            <a:r>
              <a:rPr lang="id-ID" sz="2000" dirty="0" smtClean="0">
                <a:solidFill>
                  <a:srgbClr val="0070C0"/>
                </a:solidFill>
                <a:cs typeface="Arial" panose="020B0604020202020204" pitchFamily="34" charset="0"/>
              </a:rPr>
              <a:t> dalam lingkup jaringan yang </a:t>
            </a:r>
            <a:r>
              <a:rPr lang="id-ID" sz="2000" dirty="0" smtClean="0">
                <a:solidFill>
                  <a:srgbClr val="FF0000"/>
                </a:solidFill>
                <a:cs typeface="Arial" panose="020B0604020202020204" pitchFamily="34" charset="0"/>
              </a:rPr>
              <a:t>kecil</a:t>
            </a:r>
          </a:p>
          <a:p>
            <a:pPr lvl="1">
              <a:buFont typeface="Wingdings" panose="05000000000000000000" pitchFamily="2" charset="2"/>
              <a:buChar char="q"/>
              <a:defRPr/>
            </a:pPr>
            <a:r>
              <a:rPr lang="id-ID" sz="2000" dirty="0" smtClean="0">
                <a:solidFill>
                  <a:srgbClr val="0070C0"/>
                </a:solidFill>
                <a:cs typeface="Arial" panose="020B0604020202020204" pitchFamily="34" charset="0"/>
              </a:rPr>
              <a:t>Tidak memerlukan perangkat </a:t>
            </a:r>
            <a:r>
              <a:rPr lang="id-ID" sz="2000" dirty="0" smtClean="0">
                <a:solidFill>
                  <a:srgbClr val="FF0000"/>
                </a:solidFill>
                <a:cs typeface="Arial" panose="020B0604020202020204" pitchFamily="34" charset="0"/>
              </a:rPr>
              <a:t>central</a:t>
            </a:r>
            <a:r>
              <a:rPr lang="id-ID" sz="2000" dirty="0" smtClean="0">
                <a:solidFill>
                  <a:srgbClr val="0070C0"/>
                </a:solidFill>
                <a:cs typeface="Arial" panose="020B0604020202020204" pitchFamily="34" charset="0"/>
              </a:rPr>
              <a:t> seperti hub, </a:t>
            </a:r>
            <a:r>
              <a:rPr lang="en-US" sz="2000" dirty="0" smtClean="0">
                <a:solidFill>
                  <a:srgbClr val="0070C0"/>
                </a:solidFill>
                <a:cs typeface="Arial" panose="020B0604020202020204" pitchFamily="34" charset="0"/>
              </a:rPr>
              <a:t>switch, </a:t>
            </a:r>
            <a:r>
              <a:rPr lang="id-ID" sz="2000" dirty="0" smtClean="0">
                <a:solidFill>
                  <a:srgbClr val="0070C0"/>
                </a:solidFill>
                <a:cs typeface="Arial" panose="020B0604020202020204" pitchFamily="34" charset="0"/>
              </a:rPr>
              <a:t>atau</a:t>
            </a:r>
            <a:r>
              <a:rPr lang="en-US" sz="2000" dirty="0" smtClean="0">
                <a:solidFill>
                  <a:srgbClr val="0070C0"/>
                </a:solidFill>
                <a:cs typeface="Arial" panose="020B0604020202020204" pitchFamily="34" charset="0"/>
              </a:rPr>
              <a:t> router</a:t>
            </a:r>
          </a:p>
          <a:p>
            <a:pPr>
              <a:defRPr/>
            </a:pPr>
            <a:r>
              <a:rPr lang="id-ID" sz="2400" dirty="0" smtClean="0">
                <a:cs typeface="Arial" panose="020B0604020202020204" pitchFamily="34" charset="0"/>
              </a:rPr>
              <a:t>Kelamahan</a:t>
            </a:r>
            <a:endParaRPr lang="en-US" sz="2400" dirty="0" smtClean="0">
              <a:cs typeface="Arial" panose="020B0604020202020204" pitchFamily="34" charset="0"/>
            </a:endParaRPr>
          </a:p>
          <a:p>
            <a:pPr marL="809625" lvl="1" indent="-234950">
              <a:buFont typeface="Wingdings" panose="05000000000000000000" pitchFamily="2" charset="2"/>
              <a:buChar char="q"/>
              <a:defRPr/>
            </a:pPr>
            <a:r>
              <a:rPr lang="id-ID" sz="2000" dirty="0" smtClean="0">
                <a:solidFill>
                  <a:srgbClr val="0070C0"/>
                </a:solidFill>
                <a:cs typeface="Arial" panose="020B0604020202020204" pitchFamily="34" charset="0"/>
              </a:rPr>
              <a:t>Acces lebih </a:t>
            </a:r>
            <a:r>
              <a:rPr lang="id-ID" sz="2000" dirty="0" smtClean="0">
                <a:solidFill>
                  <a:srgbClr val="FF0000"/>
                </a:solidFill>
                <a:cs typeface="Arial" panose="020B0604020202020204" pitchFamily="34" charset="0"/>
              </a:rPr>
              <a:t>lambat</a:t>
            </a:r>
            <a:r>
              <a:rPr lang="id-ID" sz="2000" dirty="0" smtClean="0">
                <a:solidFill>
                  <a:srgbClr val="0070C0"/>
                </a:solidFill>
                <a:cs typeface="Arial" panose="020B0604020202020204" pitchFamily="34" charset="0"/>
              </a:rPr>
              <a:t> dan </a:t>
            </a:r>
            <a:r>
              <a:rPr lang="id-ID" sz="2000" dirty="0" smtClean="0">
                <a:solidFill>
                  <a:srgbClr val="FF0000"/>
                </a:solidFill>
                <a:cs typeface="Arial" panose="020B0604020202020204" pitchFamily="34" charset="0"/>
              </a:rPr>
              <a:t>pengurangan bandwidth </a:t>
            </a:r>
            <a:r>
              <a:rPr lang="id-ID" sz="2000" dirty="0" smtClean="0">
                <a:solidFill>
                  <a:srgbClr val="0070C0"/>
                </a:solidFill>
                <a:cs typeface="Arial" panose="020B0604020202020204" pitchFamily="34" charset="0"/>
              </a:rPr>
              <a:t>dikarenakan berbagi pemakaian jalur media</a:t>
            </a:r>
            <a:endParaRPr lang="en-US" sz="2000" dirty="0" smtClean="0">
              <a:solidFill>
                <a:srgbClr val="0070C0"/>
              </a:solidFill>
              <a:cs typeface="Arial" panose="020B0604020202020204" pitchFamily="34" charset="0"/>
            </a:endParaRPr>
          </a:p>
          <a:p>
            <a:pPr marL="809625" lvl="1" indent="-234950">
              <a:buFont typeface="Wingdings" panose="05000000000000000000" pitchFamily="2" charset="2"/>
              <a:buChar char="q"/>
              <a:defRPr/>
            </a:pPr>
            <a:r>
              <a:rPr lang="id-ID" sz="2000" dirty="0" smtClean="0">
                <a:solidFill>
                  <a:srgbClr val="FF0000"/>
                </a:solidFill>
                <a:cs typeface="Arial" panose="020B0604020202020204" pitchFamily="34" charset="0"/>
              </a:rPr>
              <a:t>Kerusakan</a:t>
            </a:r>
            <a:r>
              <a:rPr lang="id-ID" sz="2000" dirty="0" smtClean="0">
                <a:solidFill>
                  <a:srgbClr val="0070C0"/>
                </a:solidFill>
                <a:cs typeface="Arial" panose="020B0604020202020204" pitchFamily="34" charset="0"/>
              </a:rPr>
              <a:t> pada titik </a:t>
            </a:r>
            <a:r>
              <a:rPr lang="id-ID" sz="2000" dirty="0" smtClean="0">
                <a:solidFill>
                  <a:srgbClr val="FF0000"/>
                </a:solidFill>
                <a:cs typeface="Arial" panose="020B0604020202020204" pitchFamily="34" charset="0"/>
              </a:rPr>
              <a:t>dimanapun</a:t>
            </a:r>
            <a:r>
              <a:rPr lang="id-ID" sz="2000" dirty="0" smtClean="0">
                <a:solidFill>
                  <a:srgbClr val="0070C0"/>
                </a:solidFill>
                <a:cs typeface="Arial" panose="020B0604020202020204" pitchFamily="34" charset="0"/>
              </a:rPr>
              <a:t> dapat menyebabkan seluruh jaringan </a:t>
            </a:r>
            <a:r>
              <a:rPr lang="id-ID" sz="2000" dirty="0" smtClean="0">
                <a:solidFill>
                  <a:srgbClr val="FF0000"/>
                </a:solidFill>
                <a:cs typeface="Arial" panose="020B0604020202020204" pitchFamily="34" charset="0"/>
              </a:rPr>
              <a:t>mati</a:t>
            </a:r>
          </a:p>
          <a:p>
            <a:pPr marL="809625" lvl="1" indent="-234950">
              <a:buFont typeface="Wingdings" panose="05000000000000000000" pitchFamily="2" charset="2"/>
              <a:buChar char="q"/>
              <a:defRPr/>
            </a:pPr>
            <a:r>
              <a:rPr lang="id-ID" sz="2000" dirty="0" smtClean="0">
                <a:solidFill>
                  <a:srgbClr val="0070C0"/>
                </a:solidFill>
                <a:cs typeface="Arial" panose="020B0604020202020204" pitchFamily="34" charset="0"/>
              </a:rPr>
              <a:t>Membutuhkan perangkat yang </a:t>
            </a:r>
          </a:p>
          <a:p>
            <a:pPr marL="574675" lvl="1" indent="0">
              <a:buFont typeface="Wingdings" panose="05000000000000000000" pitchFamily="2" charset="2"/>
              <a:buNone/>
              <a:defRPr/>
            </a:pPr>
            <a:r>
              <a:rPr lang="id-ID" sz="2000" dirty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id-ID" sz="2000" dirty="0" smtClean="0">
                <a:solidFill>
                  <a:srgbClr val="0070C0"/>
                </a:solidFill>
                <a:cs typeface="Arial" panose="020B0604020202020204" pitchFamily="34" charset="0"/>
              </a:rPr>
              <a:t>   disebut </a:t>
            </a:r>
            <a:r>
              <a:rPr lang="id-ID" sz="2000" i="1" dirty="0" smtClean="0">
                <a:solidFill>
                  <a:srgbClr val="FF0000"/>
                </a:solidFill>
                <a:cs typeface="Arial" panose="020B0604020202020204" pitchFamily="34" charset="0"/>
              </a:rPr>
              <a:t>Terminator</a:t>
            </a:r>
            <a:endParaRPr lang="en-US" i="1" dirty="0" smtClean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>
              <a:defRPr/>
            </a:pPr>
            <a:endParaRPr lang="en-US" dirty="0" smtClean="0">
              <a:cs typeface="Arial" panose="020B0604020202020204" pitchFamily="34" charset="0"/>
            </a:endParaRPr>
          </a:p>
          <a:p>
            <a:pPr>
              <a:defRPr/>
            </a:pPr>
            <a:endParaRPr lang="en-US" dirty="0" smtClean="0">
              <a:cs typeface="Times New Roman" panose="02020603050405020304" pitchFamily="18" charset="0"/>
            </a:endParaRPr>
          </a:p>
          <a:p>
            <a:pPr>
              <a:defRPr/>
            </a:pPr>
            <a:endParaRPr lang="en-US" dirty="0" smtClean="0">
              <a:latin typeface="Times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dirty="0" smtClean="0"/>
          </a:p>
        </p:txBody>
      </p:sp>
      <p:sp>
        <p:nvSpPr>
          <p:cNvPr id="348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Bus Topology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3965575"/>
            <a:ext cx="3344862" cy="249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Content Placeholder 2"/>
          <p:cNvSpPr>
            <a:spLocks noGrp="1"/>
          </p:cNvSpPr>
          <p:nvPr>
            <p:ph idx="1"/>
          </p:nvPr>
        </p:nvSpPr>
        <p:spPr>
          <a:xfrm>
            <a:off x="546100" y="1230313"/>
            <a:ext cx="7940675" cy="4575175"/>
          </a:xfrm>
        </p:spPr>
        <p:txBody>
          <a:bodyPr/>
          <a:lstStyle/>
          <a:p>
            <a:r>
              <a:rPr lang="id-ID" altLang="en-US" sz="2400" smtClean="0">
                <a:cs typeface="Arial" panose="020B0604020202020204" pitchFamily="34" charset="0"/>
              </a:rPr>
              <a:t>Keuntungan</a:t>
            </a:r>
            <a:endParaRPr lang="en-US" altLang="en-US" sz="2400" smtClean="0">
              <a:cs typeface="Arial" panose="020B0604020202020204" pitchFamily="34" charset="0"/>
            </a:endParaRPr>
          </a:p>
          <a:p>
            <a:pPr marL="809625" lvl="1" indent="-234950">
              <a:buFont typeface="Wingdings" panose="05000000000000000000" pitchFamily="2" charset="2"/>
              <a:buChar char="q"/>
            </a:pPr>
            <a:r>
              <a:rPr lang="en-US" altLang="en-US" sz="2000" smtClean="0">
                <a:solidFill>
                  <a:srgbClr val="FF0000"/>
                </a:solidFill>
                <a:cs typeface="Arial" panose="020B0604020202020204" pitchFamily="34" charset="0"/>
              </a:rPr>
              <a:t>Throughput</a:t>
            </a:r>
            <a:r>
              <a:rPr lang="id-ID" altLang="en-US" sz="200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id-ID" altLang="en-US" sz="2000" smtClean="0">
                <a:solidFill>
                  <a:srgbClr val="0070C0"/>
                </a:solidFill>
                <a:cs typeface="Arial" panose="020B0604020202020204" pitchFamily="34" charset="0"/>
              </a:rPr>
              <a:t>lebih </a:t>
            </a:r>
            <a:r>
              <a:rPr lang="id-ID" altLang="en-US" sz="2000" smtClean="0">
                <a:solidFill>
                  <a:srgbClr val="FF0000"/>
                </a:solidFill>
                <a:cs typeface="Arial" panose="020B0604020202020204" pitchFamily="34" charset="0"/>
              </a:rPr>
              <a:t>baik</a:t>
            </a:r>
            <a:r>
              <a:rPr lang="id-ID" altLang="en-US" sz="2000" smtClean="0">
                <a:solidFill>
                  <a:srgbClr val="0070C0"/>
                </a:solidFill>
                <a:cs typeface="Arial" panose="020B0604020202020204" pitchFamily="34" charset="0"/>
              </a:rPr>
              <a:t> daripada topologi</a:t>
            </a:r>
            <a:r>
              <a:rPr lang="en-US" altLang="en-US" sz="200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id-ID" altLang="en-US" sz="2000" smtClean="0">
                <a:solidFill>
                  <a:srgbClr val="0070C0"/>
                </a:solidFill>
                <a:cs typeface="Arial" panose="020B0604020202020204" pitchFamily="34" charset="0"/>
              </a:rPr>
              <a:t>sebelumnya</a:t>
            </a:r>
          </a:p>
          <a:p>
            <a:pPr marL="809625" lvl="1" indent="-234950">
              <a:buFont typeface="Wingdings" panose="05000000000000000000" pitchFamily="2" charset="2"/>
              <a:buChar char="q"/>
            </a:pPr>
            <a:r>
              <a:rPr lang="id-ID" altLang="en-US" sz="2000" smtClean="0">
                <a:solidFill>
                  <a:srgbClr val="FF0000"/>
                </a:solidFill>
                <a:cs typeface="Arial" panose="020B0604020202020204" pitchFamily="34" charset="0"/>
              </a:rPr>
              <a:t>Troubleshooting</a:t>
            </a:r>
            <a:r>
              <a:rPr lang="id-ID" altLang="en-US" sz="2000" smtClean="0">
                <a:solidFill>
                  <a:srgbClr val="0070C0"/>
                </a:solidFill>
                <a:cs typeface="Arial" panose="020B0604020202020204" pitchFamily="34" charset="0"/>
              </a:rPr>
              <a:t> relatif lebih </a:t>
            </a:r>
            <a:r>
              <a:rPr lang="id-ID" altLang="en-US" sz="2000" smtClean="0">
                <a:solidFill>
                  <a:srgbClr val="FF0000"/>
                </a:solidFill>
                <a:cs typeface="Arial" panose="020B0604020202020204" pitchFamily="34" charset="0"/>
              </a:rPr>
              <a:t>mudah</a:t>
            </a:r>
            <a:endParaRPr lang="en-US" altLang="en-US" sz="2000" smtClean="0">
              <a:solidFill>
                <a:srgbClr val="FF0000"/>
              </a:solidFill>
              <a:cs typeface="Arial" panose="020B0604020202020204" pitchFamily="34" charset="0"/>
            </a:endParaRPr>
          </a:p>
          <a:p>
            <a:r>
              <a:rPr lang="id-ID" altLang="en-US" sz="2400" smtClean="0">
                <a:cs typeface="Arial" panose="020B0604020202020204" pitchFamily="34" charset="0"/>
              </a:rPr>
              <a:t>Kelemahan</a:t>
            </a:r>
            <a:endParaRPr lang="en-US" altLang="en-US" sz="2400" smtClean="0">
              <a:cs typeface="Arial" panose="020B0604020202020204" pitchFamily="34" charset="0"/>
            </a:endParaRPr>
          </a:p>
          <a:p>
            <a:pPr marL="809625" lvl="1" indent="-234950">
              <a:buFont typeface="Wingdings" panose="05000000000000000000" pitchFamily="2" charset="2"/>
              <a:buChar char="q"/>
            </a:pPr>
            <a:r>
              <a:rPr lang="id-ID" altLang="en-US" sz="2000" smtClean="0">
                <a:solidFill>
                  <a:srgbClr val="0070C0"/>
                </a:solidFill>
                <a:cs typeface="Arial" panose="020B0604020202020204" pitchFamily="34" charset="0"/>
              </a:rPr>
              <a:t>Dibutuhkan </a:t>
            </a:r>
            <a:r>
              <a:rPr lang="id-ID" altLang="en-US" sz="2000" smtClean="0">
                <a:solidFill>
                  <a:srgbClr val="FF0000"/>
                </a:solidFill>
                <a:cs typeface="Arial" panose="020B0604020202020204" pitchFamily="34" charset="0"/>
              </a:rPr>
              <a:t>biaya tambahan </a:t>
            </a:r>
            <a:r>
              <a:rPr lang="id-ID" altLang="en-US" sz="2000" smtClean="0">
                <a:solidFill>
                  <a:srgbClr val="0070C0"/>
                </a:solidFill>
                <a:cs typeface="Arial" panose="020B0604020202020204" pitchFamily="34" charset="0"/>
              </a:rPr>
              <a:t>dikarenakan pengadaan alat yang digunakan sebagai </a:t>
            </a:r>
            <a:r>
              <a:rPr lang="id-ID" altLang="en-US" sz="2000" i="1" smtClean="0">
                <a:solidFill>
                  <a:srgbClr val="FF0000"/>
                </a:solidFill>
                <a:cs typeface="Arial" panose="020B0604020202020204" pitchFamily="34" charset="0"/>
              </a:rPr>
              <a:t>central point</a:t>
            </a:r>
            <a:r>
              <a:rPr lang="id-ID" altLang="en-US" sz="200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id-ID" altLang="en-US" sz="2000" smtClean="0">
                <a:solidFill>
                  <a:srgbClr val="0070C0"/>
                </a:solidFill>
                <a:cs typeface="Arial" panose="020B0604020202020204" pitchFamily="34" charset="0"/>
              </a:rPr>
              <a:t>jaringan</a:t>
            </a:r>
          </a:p>
        </p:txBody>
      </p:sp>
      <p:sp>
        <p:nvSpPr>
          <p:cNvPr id="368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Star Topology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1341438"/>
            <a:ext cx="3368675" cy="291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Content Placeholder 2"/>
          <p:cNvSpPr>
            <a:spLocks noGrp="1"/>
          </p:cNvSpPr>
          <p:nvPr>
            <p:ph idx="1"/>
          </p:nvPr>
        </p:nvSpPr>
        <p:spPr>
          <a:xfrm>
            <a:off x="533400" y="3933825"/>
            <a:ext cx="7940675" cy="2519363"/>
          </a:xfrm>
        </p:spPr>
        <p:txBody>
          <a:bodyPr/>
          <a:lstStyle/>
          <a:p>
            <a:r>
              <a:rPr lang="id-ID" altLang="en-US" sz="2400" smtClean="0">
                <a:cs typeface="Arial" panose="020B0604020202020204" pitchFamily="34" charset="0"/>
              </a:rPr>
              <a:t>Karakteristik</a:t>
            </a:r>
            <a:endParaRPr lang="en-US" altLang="en-US" sz="2400" smtClean="0">
              <a:cs typeface="Arial" panose="020B0604020202020204" pitchFamily="34" charset="0"/>
            </a:endParaRPr>
          </a:p>
          <a:p>
            <a:pPr marL="809625" lvl="1" indent="-234950">
              <a:buFont typeface="Wingdings" panose="05000000000000000000" pitchFamily="2" charset="2"/>
              <a:buChar char="q"/>
            </a:pPr>
            <a:r>
              <a:rPr lang="id-ID" altLang="en-US" sz="2000" smtClean="0">
                <a:solidFill>
                  <a:srgbClr val="0070C0"/>
                </a:solidFill>
                <a:cs typeface="Arial" panose="020B0604020202020204" pitchFamily="34" charset="0"/>
              </a:rPr>
              <a:t>Dengan </a:t>
            </a:r>
            <a:r>
              <a:rPr lang="id-ID" altLang="en-US" sz="2000" i="1" smtClean="0">
                <a:solidFill>
                  <a:srgbClr val="FF0000"/>
                </a:solidFill>
                <a:cs typeface="Arial" panose="020B0604020202020204" pitchFamily="34" charset="0"/>
              </a:rPr>
              <a:t>single ring</a:t>
            </a:r>
            <a:r>
              <a:rPr lang="id-ID" altLang="en-US" sz="2000" i="1" smtClean="0">
                <a:solidFill>
                  <a:srgbClr val="0070C0"/>
                </a:solidFill>
                <a:cs typeface="Arial" panose="020B0604020202020204" pitchFamily="34" charset="0"/>
              </a:rPr>
              <a:t>, </a:t>
            </a:r>
            <a:r>
              <a:rPr lang="id-ID" altLang="en-US" sz="2000" smtClean="0">
                <a:solidFill>
                  <a:srgbClr val="0070C0"/>
                </a:solidFill>
                <a:cs typeface="Arial" panose="020B0604020202020204" pitchFamily="34" charset="0"/>
              </a:rPr>
              <a:t>seluruh perangkat dapat berkomunikasi dengan </a:t>
            </a:r>
            <a:r>
              <a:rPr lang="id-ID" altLang="en-US" sz="2000" smtClean="0">
                <a:solidFill>
                  <a:srgbClr val="FF0000"/>
                </a:solidFill>
                <a:cs typeface="Arial" panose="020B0604020202020204" pitchFamily="34" charset="0"/>
              </a:rPr>
              <a:t>membagi</a:t>
            </a:r>
            <a:r>
              <a:rPr lang="id-ID" altLang="en-US" sz="2000" smtClean="0">
                <a:solidFill>
                  <a:srgbClr val="0070C0"/>
                </a:solidFill>
                <a:cs typeface="Arial" panose="020B0604020202020204" pitchFamily="34" charset="0"/>
              </a:rPr>
              <a:t> media jaringan tunggal dan bergerak </a:t>
            </a:r>
            <a:r>
              <a:rPr lang="id-ID" altLang="en-US" sz="2000" smtClean="0">
                <a:solidFill>
                  <a:srgbClr val="FF0000"/>
                </a:solidFill>
                <a:cs typeface="Arial" panose="020B0604020202020204" pitchFamily="34" charset="0"/>
              </a:rPr>
              <a:t>satu</a:t>
            </a:r>
            <a:r>
              <a:rPr lang="id-ID" altLang="en-US" sz="2000" smtClean="0">
                <a:solidFill>
                  <a:srgbClr val="0070C0"/>
                </a:solidFill>
                <a:cs typeface="Arial" panose="020B0604020202020204" pitchFamily="34" charset="0"/>
              </a:rPr>
              <a:t> arah</a:t>
            </a:r>
          </a:p>
          <a:p>
            <a:pPr marL="809625" lvl="1" indent="-234950">
              <a:buFont typeface="Wingdings" panose="05000000000000000000" pitchFamily="2" charset="2"/>
              <a:buChar char="q"/>
            </a:pPr>
            <a:r>
              <a:rPr lang="id-ID" altLang="en-US" sz="2000" smtClean="0">
                <a:solidFill>
                  <a:srgbClr val="0070C0"/>
                </a:solidFill>
                <a:cs typeface="Arial" panose="020B0604020202020204" pitchFamily="34" charset="0"/>
              </a:rPr>
              <a:t>Dengan </a:t>
            </a:r>
            <a:r>
              <a:rPr lang="id-ID" altLang="en-US" sz="2000" i="1" smtClean="0">
                <a:solidFill>
                  <a:srgbClr val="FF0000"/>
                </a:solidFill>
                <a:cs typeface="Arial" panose="020B0604020202020204" pitchFamily="34" charset="0"/>
              </a:rPr>
              <a:t>dual ring</a:t>
            </a:r>
            <a:r>
              <a:rPr lang="id-ID" altLang="en-US" sz="2000" i="1" smtClean="0">
                <a:solidFill>
                  <a:srgbClr val="0070C0"/>
                </a:solidFill>
                <a:cs typeface="Arial" panose="020B0604020202020204" pitchFamily="34" charset="0"/>
              </a:rPr>
              <a:t>, </a:t>
            </a:r>
            <a:r>
              <a:rPr lang="id-ID" altLang="en-US" sz="2000" smtClean="0">
                <a:solidFill>
                  <a:srgbClr val="0070C0"/>
                </a:solidFill>
                <a:cs typeface="Arial" panose="020B0604020202020204" pitchFamily="34" charset="0"/>
              </a:rPr>
              <a:t>seluruh perangkat dapat berkomunikasi dan bergerak dua arah (membuat </a:t>
            </a:r>
            <a:r>
              <a:rPr lang="id-ID" altLang="en-US" sz="2000" i="1" smtClean="0">
                <a:solidFill>
                  <a:srgbClr val="FF0000"/>
                </a:solidFill>
                <a:cs typeface="Arial" panose="020B0604020202020204" pitchFamily="34" charset="0"/>
              </a:rPr>
              <a:t>redudancy</a:t>
            </a:r>
            <a:r>
              <a:rPr lang="id-ID" altLang="en-US" sz="2000" i="1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id-ID" altLang="en-US" sz="2000" smtClean="0">
                <a:solidFill>
                  <a:srgbClr val="0070C0"/>
                </a:solidFill>
                <a:cs typeface="Arial" panose="020B0604020202020204" pitchFamily="34" charset="0"/>
              </a:rPr>
              <a:t>dan</a:t>
            </a:r>
            <a:r>
              <a:rPr lang="id-ID" altLang="en-US" sz="2000" i="1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id-ID" altLang="en-US" sz="2000" i="1" smtClean="0">
                <a:solidFill>
                  <a:srgbClr val="FF0000"/>
                </a:solidFill>
                <a:cs typeface="Arial" panose="020B0604020202020204" pitchFamily="34" charset="0"/>
              </a:rPr>
              <a:t>fault tolerance</a:t>
            </a:r>
            <a:r>
              <a:rPr lang="id-ID" altLang="en-US" sz="2000" smtClean="0">
                <a:solidFill>
                  <a:srgbClr val="0070C0"/>
                </a:solidFill>
                <a:cs typeface="Arial" panose="020B0604020202020204" pitchFamily="34" charset="0"/>
              </a:rPr>
              <a:t>)</a:t>
            </a:r>
          </a:p>
        </p:txBody>
      </p:sp>
      <p:sp>
        <p:nvSpPr>
          <p:cNvPr id="378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Ring Topology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 smtClean="0"/>
              <a:t>Hierarchical Topology</a:t>
            </a:r>
          </a:p>
        </p:txBody>
      </p:sp>
      <p:pic>
        <p:nvPicPr>
          <p:cNvPr id="39939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1468438"/>
            <a:ext cx="8343900" cy="491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/>
              <a:t>Addition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altLang="en-US"/>
              <a:t>Data communications </a:t>
            </a:r>
          </a:p>
          <a:p>
            <a:r>
              <a:rPr lang="id-ID" altLang="en-US">
                <a:hlinkClick r:id="rId2" action="ppaction://hlinkfile"/>
              </a:rPr>
              <a:t>data communication.pptx</a:t>
            </a:r>
            <a:r>
              <a:rPr lang="id-ID" altLang="en-US"/>
              <a:t>                           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Title 22118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t>Further Readings</a:t>
            </a:r>
          </a:p>
        </p:txBody>
      </p:sp>
      <p:sp>
        <p:nvSpPr>
          <p:cNvPr id="221187" name="Text Placeholder 221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sz="1600"/>
              <a:t>Basics: Complete Idiots Guide to Networking, 3</a:t>
            </a:r>
            <a:r>
              <a:rPr sz="1600" baseline="30000"/>
              <a:t>rd</a:t>
            </a:r>
            <a:r>
              <a:rPr sz="1600" err="1"/>
              <a:t> Edition (Wagner and Negus</a:t>
            </a:r>
            <a:r>
              <a:rPr sz="1600"/>
              <a:t>)</a:t>
            </a:r>
          </a:p>
          <a:p>
            <a:r>
              <a:rPr sz="1600" err="1"/>
              <a:t>Practical Network Cabling (Freed and Derfler</a:t>
            </a:r>
            <a:r>
              <a:rPr sz="1600"/>
              <a:t>)</a:t>
            </a:r>
          </a:p>
          <a:p>
            <a:r>
              <a:rPr sz="1600"/>
              <a:t>Networking books by William Stallings:</a:t>
            </a:r>
          </a:p>
          <a:p>
            <a:pPr lvl="1"/>
            <a:r>
              <a:rPr sz="1600"/>
              <a:t>Business Data Communications</a:t>
            </a:r>
          </a:p>
          <a:p>
            <a:pPr lvl="1"/>
            <a:r>
              <a:rPr sz="1600"/>
              <a:t>Operating Systems: Internals and Design Principles</a:t>
            </a:r>
          </a:p>
          <a:p>
            <a:pPr lvl="1"/>
            <a:r>
              <a:rPr sz="1600"/>
              <a:t>Data &amp; Computer Communications</a:t>
            </a:r>
          </a:p>
          <a:p>
            <a:pPr lvl="1"/>
            <a:r>
              <a:rPr sz="1600"/>
              <a:t>Local and Metropolitan Area Networks</a:t>
            </a:r>
          </a:p>
          <a:p>
            <a:pPr lvl="1"/>
            <a:r>
              <a:rPr sz="1600"/>
              <a:t>High-speed networks TCP/IP and ATM Design Principles</a:t>
            </a:r>
          </a:p>
          <a:p>
            <a:pPr>
              <a:buNone/>
            </a:pPr>
            <a:endParaRPr sz="1600" err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Title 20582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t>Essentials for Communications</a:t>
            </a:r>
          </a:p>
        </p:txBody>
      </p:sp>
      <p:sp>
        <p:nvSpPr>
          <p:cNvPr id="205827" name="Text Placeholder 205826"/>
          <p:cNvSpPr>
            <a:spLocks noGrp="1"/>
          </p:cNvSpPr>
          <p:nvPr>
            <p:ph type="body" idx="1"/>
          </p:nvPr>
        </p:nvSpPr>
        <p:spPr>
          <a:xfrm>
            <a:off x="3713903" y="1337098"/>
            <a:ext cx="6248400" cy="2709333"/>
          </a:xfrm>
        </p:spPr>
        <p:txBody>
          <a:bodyPr/>
          <a:lstStyle/>
          <a:p>
            <a:pPr>
              <a:buNone/>
            </a:pPr>
            <a:r>
              <a:rPr sz="2800"/>
              <a:t>Must have a message</a:t>
            </a:r>
          </a:p>
          <a:p>
            <a:pPr>
              <a:buNone/>
            </a:pPr>
            <a:r>
              <a:rPr sz="2800"/>
              <a:t>Message must have a transmitter</a:t>
            </a:r>
          </a:p>
          <a:p>
            <a:pPr>
              <a:buNone/>
            </a:pPr>
            <a:r>
              <a:rPr sz="2800"/>
              <a:t>Message must have a medium</a:t>
            </a:r>
          </a:p>
          <a:p>
            <a:pPr>
              <a:buNone/>
            </a:pPr>
            <a:r>
              <a:rPr sz="2800"/>
              <a:t>Message must be understood</a:t>
            </a:r>
          </a:p>
          <a:p>
            <a:pPr>
              <a:buNone/>
            </a:pPr>
            <a:r>
              <a:rPr sz="2800"/>
              <a:t>Message must have some level of security</a:t>
            </a:r>
          </a:p>
          <a:p>
            <a:pPr>
              <a:buNone/>
            </a:pPr>
            <a:endParaRPr sz="2800"/>
          </a:p>
        </p:txBody>
      </p:sp>
      <p:sp>
        <p:nvSpPr>
          <p:cNvPr id="205828" name="Text Box 205827"/>
          <p:cNvSpPr txBox="1"/>
          <p:nvPr/>
        </p:nvSpPr>
        <p:spPr>
          <a:xfrm>
            <a:off x="541867" y="4648200"/>
            <a:ext cx="8345311" cy="4203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sz="2135">
                <a:solidFill>
                  <a:schemeClr val="folHlink"/>
                </a:solidFill>
                <a:latin typeface="Arial" panose="020B0604020202020204" pitchFamily="34" charset="0"/>
              </a:rPr>
              <a:t>Source </a:t>
            </a:r>
            <a:r>
              <a:rPr sz="2135">
                <a:solidFill>
                  <a:schemeClr val="fol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 Transmitter</a:t>
            </a:r>
            <a:r>
              <a:rPr sz="2135">
                <a:latin typeface="Arial" panose="020B0604020202020204" pitchFamily="34" charset="0"/>
                <a:sym typeface="Wingdings" panose="05000000000000000000" pitchFamily="2" charset="2"/>
              </a:rPr>
              <a:t>  Transmission  </a:t>
            </a:r>
            <a:r>
              <a:rPr sz="2135">
                <a:solidFill>
                  <a:srgbClr val="FF33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Receiver  Destination</a:t>
            </a:r>
            <a:endParaRPr sz="2135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05835" name="Text Box 205834"/>
          <p:cNvSpPr txBox="1"/>
          <p:nvPr/>
        </p:nvSpPr>
        <p:spPr>
          <a:xfrm>
            <a:off x="677333" y="4174067"/>
            <a:ext cx="156083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sz="1600">
                <a:solidFill>
                  <a:schemeClr val="folHlink"/>
                </a:solidFill>
                <a:latin typeface="Arial" panose="020B0604020202020204" pitchFamily="34" charset="0"/>
              </a:rPr>
              <a:t>Source System</a:t>
            </a:r>
          </a:p>
        </p:txBody>
      </p:sp>
      <p:sp>
        <p:nvSpPr>
          <p:cNvPr id="205836" name="Text Box 205835"/>
          <p:cNvSpPr txBox="1"/>
          <p:nvPr/>
        </p:nvSpPr>
        <p:spPr>
          <a:xfrm>
            <a:off x="6299200" y="4174067"/>
            <a:ext cx="1933575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sz="1600">
                <a:solidFill>
                  <a:srgbClr val="FF3300"/>
                </a:solidFill>
                <a:latin typeface="Arial" panose="020B0604020202020204" pitchFamily="34" charset="0"/>
              </a:rPr>
              <a:t>Destination System</a:t>
            </a:r>
          </a:p>
        </p:txBody>
      </p:sp>
      <p:sp>
        <p:nvSpPr>
          <p:cNvPr id="205837" name="Text Box 205836"/>
          <p:cNvSpPr txBox="1"/>
          <p:nvPr/>
        </p:nvSpPr>
        <p:spPr>
          <a:xfrm>
            <a:off x="948267" y="5731933"/>
            <a:ext cx="1590675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sz="1600">
                <a:solidFill>
                  <a:schemeClr val="folHlink"/>
                </a:solidFill>
                <a:latin typeface="Arial" panose="020B0604020202020204" pitchFamily="34" charset="0"/>
              </a:rPr>
              <a:t>Workstation/PC</a:t>
            </a:r>
          </a:p>
        </p:txBody>
      </p:sp>
      <p:sp>
        <p:nvSpPr>
          <p:cNvPr id="205838" name="Text Box 205837"/>
          <p:cNvSpPr txBox="1"/>
          <p:nvPr/>
        </p:nvSpPr>
        <p:spPr>
          <a:xfrm>
            <a:off x="6366933" y="5731933"/>
            <a:ext cx="1590675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sz="1600">
                <a:solidFill>
                  <a:srgbClr val="FF3300"/>
                </a:solidFill>
                <a:latin typeface="Arial" panose="020B0604020202020204" pitchFamily="34" charset="0"/>
              </a:rPr>
              <a:t>Workstation/PC</a:t>
            </a:r>
          </a:p>
        </p:txBody>
      </p:sp>
      <p:sp>
        <p:nvSpPr>
          <p:cNvPr id="205839" name="Text Box 205838"/>
          <p:cNvSpPr txBox="1"/>
          <p:nvPr/>
        </p:nvSpPr>
        <p:spPr>
          <a:xfrm>
            <a:off x="4131733" y="5596467"/>
            <a:ext cx="906145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sz="1600">
                <a:latin typeface="Arial" panose="020B0604020202020204" pitchFamily="34" charset="0"/>
              </a:rPr>
              <a:t>Medium </a:t>
            </a:r>
          </a:p>
        </p:txBody>
      </p:sp>
      <p:sp>
        <p:nvSpPr>
          <p:cNvPr id="205840" name="Text Box 205839"/>
          <p:cNvSpPr txBox="1"/>
          <p:nvPr/>
        </p:nvSpPr>
        <p:spPr>
          <a:xfrm>
            <a:off x="406400" y="5054600"/>
            <a:ext cx="29591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sz="16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05841" name="Text Box 205840"/>
          <p:cNvSpPr txBox="1"/>
          <p:nvPr/>
        </p:nvSpPr>
        <p:spPr>
          <a:xfrm>
            <a:off x="1557867" y="5054600"/>
            <a:ext cx="29591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sz="16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05842" name="Text Box 205841"/>
          <p:cNvSpPr txBox="1"/>
          <p:nvPr/>
        </p:nvSpPr>
        <p:spPr>
          <a:xfrm>
            <a:off x="3318933" y="5054600"/>
            <a:ext cx="29591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sz="16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05843" name="Text Box 205842"/>
          <p:cNvSpPr txBox="1"/>
          <p:nvPr/>
        </p:nvSpPr>
        <p:spPr>
          <a:xfrm>
            <a:off x="5350933" y="5054600"/>
            <a:ext cx="29591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sz="16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05845" name="Text Box 205844"/>
          <p:cNvSpPr txBox="1"/>
          <p:nvPr/>
        </p:nvSpPr>
        <p:spPr>
          <a:xfrm>
            <a:off x="6841067" y="5054600"/>
            <a:ext cx="29591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sz="16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205846" name="Text Box 205845"/>
          <p:cNvSpPr txBox="1"/>
          <p:nvPr/>
        </p:nvSpPr>
        <p:spPr>
          <a:xfrm>
            <a:off x="8466667" y="5054600"/>
            <a:ext cx="29591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sz="160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473075" y="1384300"/>
            <a:ext cx="314198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Harus punya pesan</a:t>
            </a:r>
          </a:p>
          <a:p>
            <a:endParaRPr lang="en-US"/>
          </a:p>
          <a:p>
            <a:r>
              <a:rPr lang="en-US"/>
              <a:t>Pesan harus memiliki pemancar</a:t>
            </a:r>
          </a:p>
          <a:p>
            <a:r>
              <a:rPr lang="en-US"/>
              <a:t>Pesan harus memiliki media</a:t>
            </a:r>
          </a:p>
          <a:p>
            <a:endParaRPr lang="en-US"/>
          </a:p>
          <a:p>
            <a:r>
              <a:rPr lang="en-US"/>
              <a:t>Pesan harus dipahami</a:t>
            </a:r>
          </a:p>
          <a:p>
            <a:endParaRPr lang="en-US"/>
          </a:p>
          <a:p>
            <a:r>
              <a:rPr lang="en-US"/>
              <a:t>Pesan harus memiliki tingkat keamanan tertentu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Title 31948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t>Essentials for Communications</a:t>
            </a:r>
          </a:p>
        </p:txBody>
      </p:sp>
      <p:sp>
        <p:nvSpPr>
          <p:cNvPr id="319492" name="Text Box 319491"/>
          <p:cNvSpPr txBox="1"/>
          <p:nvPr/>
        </p:nvSpPr>
        <p:spPr>
          <a:xfrm>
            <a:off x="541867" y="4648200"/>
            <a:ext cx="8345311" cy="4203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sz="2135">
                <a:solidFill>
                  <a:schemeClr val="folHlink"/>
                </a:solidFill>
                <a:latin typeface="Arial" panose="020B0604020202020204" pitchFamily="34" charset="0"/>
              </a:rPr>
              <a:t>Source </a:t>
            </a:r>
            <a:r>
              <a:rPr sz="2135">
                <a:solidFill>
                  <a:schemeClr val="fol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 Transmitter</a:t>
            </a:r>
            <a:r>
              <a:rPr sz="2135">
                <a:latin typeface="Arial" panose="020B0604020202020204" pitchFamily="34" charset="0"/>
                <a:sym typeface="Wingdings" panose="05000000000000000000" pitchFamily="2" charset="2"/>
              </a:rPr>
              <a:t>  Transmission  </a:t>
            </a:r>
            <a:r>
              <a:rPr sz="2135">
                <a:solidFill>
                  <a:srgbClr val="FF33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Receiver  Destination</a:t>
            </a:r>
            <a:endParaRPr sz="2135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319493" name="Text Box 319492"/>
          <p:cNvSpPr txBox="1"/>
          <p:nvPr/>
        </p:nvSpPr>
        <p:spPr>
          <a:xfrm>
            <a:off x="677333" y="4174067"/>
            <a:ext cx="156083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sz="1600">
                <a:solidFill>
                  <a:schemeClr val="folHlink"/>
                </a:solidFill>
                <a:latin typeface="Arial" panose="020B0604020202020204" pitchFamily="34" charset="0"/>
              </a:rPr>
              <a:t>Source System</a:t>
            </a:r>
          </a:p>
        </p:txBody>
      </p:sp>
      <p:sp>
        <p:nvSpPr>
          <p:cNvPr id="319494" name="Text Box 319493"/>
          <p:cNvSpPr txBox="1"/>
          <p:nvPr/>
        </p:nvSpPr>
        <p:spPr>
          <a:xfrm>
            <a:off x="6299200" y="4174067"/>
            <a:ext cx="1933575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sz="1600">
                <a:solidFill>
                  <a:srgbClr val="FF3300"/>
                </a:solidFill>
                <a:latin typeface="Arial" panose="020B0604020202020204" pitchFamily="34" charset="0"/>
              </a:rPr>
              <a:t>Destination System</a:t>
            </a:r>
          </a:p>
        </p:txBody>
      </p:sp>
      <p:sp>
        <p:nvSpPr>
          <p:cNvPr id="319495" name="Text Box 319494"/>
          <p:cNvSpPr txBox="1"/>
          <p:nvPr/>
        </p:nvSpPr>
        <p:spPr>
          <a:xfrm>
            <a:off x="948267" y="5731933"/>
            <a:ext cx="1590675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sz="1600">
                <a:solidFill>
                  <a:schemeClr val="folHlink"/>
                </a:solidFill>
                <a:latin typeface="Arial" panose="020B0604020202020204" pitchFamily="34" charset="0"/>
              </a:rPr>
              <a:t>Workstation/PC</a:t>
            </a:r>
          </a:p>
        </p:txBody>
      </p:sp>
      <p:sp>
        <p:nvSpPr>
          <p:cNvPr id="319496" name="Text Box 319495"/>
          <p:cNvSpPr txBox="1"/>
          <p:nvPr/>
        </p:nvSpPr>
        <p:spPr>
          <a:xfrm>
            <a:off x="6366933" y="5731933"/>
            <a:ext cx="1590675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sz="1600">
                <a:solidFill>
                  <a:srgbClr val="FF3300"/>
                </a:solidFill>
                <a:latin typeface="Arial" panose="020B0604020202020204" pitchFamily="34" charset="0"/>
              </a:rPr>
              <a:t>Workstation/PC</a:t>
            </a:r>
          </a:p>
        </p:txBody>
      </p:sp>
      <p:sp>
        <p:nvSpPr>
          <p:cNvPr id="319497" name="Text Box 319496"/>
          <p:cNvSpPr txBox="1"/>
          <p:nvPr/>
        </p:nvSpPr>
        <p:spPr>
          <a:xfrm>
            <a:off x="4131733" y="5596467"/>
            <a:ext cx="906145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sz="1600">
                <a:latin typeface="Arial" panose="020B0604020202020204" pitchFamily="34" charset="0"/>
              </a:rPr>
              <a:t>Medium </a:t>
            </a:r>
          </a:p>
        </p:txBody>
      </p:sp>
      <p:sp>
        <p:nvSpPr>
          <p:cNvPr id="319498" name="Text Box 319497"/>
          <p:cNvSpPr txBox="1"/>
          <p:nvPr/>
        </p:nvSpPr>
        <p:spPr>
          <a:xfrm>
            <a:off x="406400" y="5054600"/>
            <a:ext cx="29591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sz="16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19499" name="Text Box 319498"/>
          <p:cNvSpPr txBox="1"/>
          <p:nvPr/>
        </p:nvSpPr>
        <p:spPr>
          <a:xfrm>
            <a:off x="1557867" y="5054600"/>
            <a:ext cx="29591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sz="16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19500" name="Text Box 319499"/>
          <p:cNvSpPr txBox="1"/>
          <p:nvPr/>
        </p:nvSpPr>
        <p:spPr>
          <a:xfrm>
            <a:off x="3318933" y="5054600"/>
            <a:ext cx="29591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sz="16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19501" name="Text Box 319500"/>
          <p:cNvSpPr txBox="1"/>
          <p:nvPr/>
        </p:nvSpPr>
        <p:spPr>
          <a:xfrm>
            <a:off x="5350933" y="5054600"/>
            <a:ext cx="29591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sz="16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19502" name="Text Box 319501"/>
          <p:cNvSpPr txBox="1"/>
          <p:nvPr/>
        </p:nvSpPr>
        <p:spPr>
          <a:xfrm>
            <a:off x="2777067" y="1397000"/>
            <a:ext cx="3239135" cy="15684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457200" indent="-457200">
              <a:buAutoNum type="arabicPeriod"/>
            </a:pPr>
            <a:r>
              <a:rPr sz="1600">
                <a:latin typeface="Arial" panose="020B0604020202020204" pitchFamily="34" charset="0"/>
              </a:rPr>
              <a:t>Text input information</a:t>
            </a:r>
          </a:p>
          <a:p>
            <a:pPr marL="457200" indent="-457200">
              <a:buAutoNum type="arabicPeriod"/>
            </a:pPr>
            <a:r>
              <a:rPr sz="1600">
                <a:latin typeface="Arial" panose="020B0604020202020204" pitchFamily="34" charset="0"/>
              </a:rPr>
              <a:t>Input data digital bit stream</a:t>
            </a:r>
          </a:p>
          <a:p>
            <a:pPr marL="457200" indent="-457200">
              <a:buAutoNum type="arabicPeriod"/>
            </a:pPr>
            <a:r>
              <a:rPr sz="1600">
                <a:latin typeface="Arial" panose="020B0604020202020204" pitchFamily="34" charset="0"/>
              </a:rPr>
              <a:t>Transmitted analog signal</a:t>
            </a:r>
          </a:p>
          <a:p>
            <a:pPr marL="457200" indent="-457200">
              <a:buAutoNum type="arabicPeriod"/>
            </a:pPr>
            <a:r>
              <a:rPr sz="1600">
                <a:latin typeface="Arial" panose="020B0604020202020204" pitchFamily="34" charset="0"/>
              </a:rPr>
              <a:t>Received analog signal</a:t>
            </a:r>
          </a:p>
          <a:p>
            <a:pPr marL="457200" indent="-457200">
              <a:buAutoNum type="arabicPeriod"/>
            </a:pPr>
            <a:r>
              <a:rPr sz="1600">
                <a:latin typeface="Arial" panose="020B0604020202020204" pitchFamily="34" charset="0"/>
              </a:rPr>
              <a:t>Output data digital bit stream</a:t>
            </a:r>
          </a:p>
          <a:p>
            <a:pPr marL="457200" indent="-457200">
              <a:buAutoNum type="arabicPeriod"/>
            </a:pPr>
            <a:r>
              <a:rPr sz="1600">
                <a:latin typeface="Arial" panose="020B0604020202020204" pitchFamily="34" charset="0"/>
              </a:rPr>
              <a:t>Text output information</a:t>
            </a:r>
          </a:p>
        </p:txBody>
      </p:sp>
      <p:sp>
        <p:nvSpPr>
          <p:cNvPr id="319503" name="Text Box 319502"/>
          <p:cNvSpPr txBox="1"/>
          <p:nvPr/>
        </p:nvSpPr>
        <p:spPr>
          <a:xfrm>
            <a:off x="6841067" y="5054600"/>
            <a:ext cx="29591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sz="16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319504" name="Text Box 319503"/>
          <p:cNvSpPr txBox="1"/>
          <p:nvPr/>
        </p:nvSpPr>
        <p:spPr>
          <a:xfrm>
            <a:off x="8466667" y="5054600"/>
            <a:ext cx="29591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sz="1600" b="1">
                <a:latin typeface="Arial" panose="020B0604020202020204" pitchFamily="34" charset="0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awalnya</a:t>
            </a:r>
            <a:r>
              <a:rPr lang="en-US" dirty="0"/>
              <a:t> </a:t>
            </a:r>
            <a:r>
              <a:rPr lang="en-US" dirty="0" err="1"/>
              <a:t>bergantung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transportasi</a:t>
            </a:r>
            <a:r>
              <a:rPr lang="en-US" dirty="0"/>
              <a:t>: </a:t>
            </a:r>
            <a:r>
              <a:rPr lang="en-US" dirty="0" err="1"/>
              <a:t>jalan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kota</a:t>
            </a:r>
            <a:r>
              <a:rPr lang="en-US" dirty="0"/>
              <a:t>, </a:t>
            </a:r>
            <a:r>
              <a:rPr lang="en-US" dirty="0" err="1"/>
              <a:t>antar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provinsi</a:t>
            </a:r>
            <a:r>
              <a:rPr lang="en-US" dirty="0"/>
              <a:t>/</a:t>
            </a:r>
            <a:r>
              <a:rPr lang="en-US" dirty="0" err="1"/>
              <a:t>negara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/</a:t>
            </a:r>
            <a:r>
              <a:rPr lang="en-US" dirty="0" err="1"/>
              <a:t>benua</a:t>
            </a:r>
            <a:r>
              <a:rPr lang="en-US" dirty="0"/>
              <a:t>. </a:t>
            </a:r>
          </a:p>
          <a:p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jauh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telegraf</a:t>
            </a:r>
            <a:r>
              <a:rPr lang="en-US" dirty="0"/>
              <a:t> (1844), </a:t>
            </a:r>
            <a:r>
              <a:rPr lang="en-US" dirty="0" err="1"/>
              <a:t>telepon</a:t>
            </a:r>
            <a:r>
              <a:rPr lang="en-US" dirty="0"/>
              <a:t> (1867), </a:t>
            </a:r>
            <a:r>
              <a:rPr lang="en-US" dirty="0" err="1"/>
              <a:t>gelombang</a:t>
            </a:r>
            <a:r>
              <a:rPr lang="en-US" dirty="0"/>
              <a:t> radio</a:t>
            </a:r>
            <a:br>
              <a:rPr lang="en-US" dirty="0"/>
            </a:br>
            <a:r>
              <a:rPr lang="en-US" dirty="0" err="1"/>
              <a:t>elektromagnetik</a:t>
            </a:r>
            <a:r>
              <a:rPr lang="en-US" dirty="0"/>
              <a:t> (1889), radio </a:t>
            </a:r>
            <a:r>
              <a:rPr lang="en-US" dirty="0" err="1"/>
              <a:t>komersial</a:t>
            </a:r>
            <a:r>
              <a:rPr lang="en-US" dirty="0"/>
              <a:t> (1906), </a:t>
            </a:r>
            <a:r>
              <a:rPr lang="en-US" dirty="0" err="1"/>
              <a:t>televisi</a:t>
            </a:r>
            <a:r>
              <a:rPr lang="en-US" dirty="0"/>
              <a:t> broadcast (1931),</a:t>
            </a:r>
            <a:br>
              <a:rPr lang="en-US" dirty="0"/>
            </a:b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televisi</a:t>
            </a:r>
            <a:r>
              <a:rPr lang="en-US" dirty="0"/>
              <a:t>, </a:t>
            </a:r>
            <a:r>
              <a:rPr lang="en-US" dirty="0" err="1"/>
              <a:t>dunia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orang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di </a:t>
            </a:r>
            <a:r>
              <a:rPr lang="en-US" dirty="0" err="1"/>
              <a:t>bagian</a:t>
            </a:r>
            <a:r>
              <a:rPr lang="en-US" dirty="0"/>
              <a:t> lain </a:t>
            </a:r>
            <a:r>
              <a:rPr lang="en-US" dirty="0" err="1"/>
              <a:t>dunia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 dirty="0" smtClean="0"/>
              <a:t>Komunikasi</a:t>
            </a:r>
            <a:endParaRPr lang="id-ID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76672"/>
            <a:ext cx="8435280" cy="5904656"/>
          </a:xfrm>
        </p:spPr>
        <p:txBody>
          <a:bodyPr>
            <a:normAutofit fontScale="77500" lnSpcReduction="20000"/>
          </a:bodyPr>
          <a:lstStyle/>
          <a:p>
            <a:pPr marL="109855" indent="0">
              <a:buNone/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telekomunikasi</a:t>
            </a:r>
            <a:r>
              <a:rPr lang="en-US" dirty="0"/>
              <a:t>,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disampaikan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. </a:t>
            </a:r>
            <a:r>
              <a:rPr lang="id-ID" dirty="0" smtClean="0"/>
              <a:t>Yakin</a:t>
            </a:r>
          </a:p>
          <a:p>
            <a:pPr marL="109855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1.</a:t>
            </a:r>
            <a:r>
              <a:rPr lang="en-US" sz="3600" dirty="0"/>
              <a:t> </a:t>
            </a:r>
            <a:r>
              <a:rPr lang="en-US" sz="3600" b="1" dirty="0"/>
              <a:t>Digital: </a:t>
            </a:r>
            <a:r>
              <a:rPr lang="en-US" sz="3600" dirty="0" err="1"/>
              <a:t>secara</a:t>
            </a:r>
            <a:r>
              <a:rPr lang="en-US" sz="3600" dirty="0"/>
              <a:t> </a:t>
            </a:r>
            <a:r>
              <a:rPr lang="en-US" sz="3600" dirty="0" err="1"/>
              <a:t>spesifik</a:t>
            </a:r>
            <a:r>
              <a:rPr lang="en-US" sz="3600" dirty="0"/>
              <a:t> </a:t>
            </a:r>
            <a:r>
              <a:rPr lang="en-US" sz="3600" dirty="0" err="1"/>
              <a:t>mengacu</a:t>
            </a:r>
            <a:r>
              <a:rPr lang="en-US" sz="3600" dirty="0"/>
              <a:t> </a:t>
            </a:r>
            <a:r>
              <a:rPr lang="en-US" sz="3600" dirty="0" err="1"/>
              <a:t>pada</a:t>
            </a:r>
            <a:r>
              <a:rPr lang="en-US" sz="3600" dirty="0"/>
              <a:t> </a:t>
            </a:r>
            <a:r>
              <a:rPr lang="en-US" sz="3600" dirty="0" err="1"/>
              <a:t>informasi</a:t>
            </a:r>
            <a:r>
              <a:rPr lang="en-US" sz="3600" dirty="0"/>
              <a:t> yang </a:t>
            </a:r>
            <a:r>
              <a:rPr lang="en-US" sz="3600" dirty="0" err="1"/>
              <a:t>diwakili</a:t>
            </a:r>
            <a:r>
              <a:rPr lang="en-US" sz="3600" dirty="0"/>
              <a:t> </a:t>
            </a:r>
            <a:r>
              <a:rPr lang="en-US" sz="3600" dirty="0" err="1"/>
              <a:t>oleh</a:t>
            </a:r>
            <a:r>
              <a:rPr lang="en-US" sz="3600" dirty="0"/>
              <a:t> </a:t>
            </a:r>
            <a:r>
              <a:rPr lang="en-US" sz="3600" dirty="0" err="1" smtClean="0"/>
              <a:t>dua</a:t>
            </a:r>
            <a:r>
              <a:rPr lang="en-US" sz="3600" dirty="0"/>
              <a:t> </a:t>
            </a:r>
            <a:r>
              <a:rPr lang="en-US" sz="3600" dirty="0" err="1" smtClean="0"/>
              <a:t>keadaan</a:t>
            </a:r>
            <a:r>
              <a:rPr lang="en-US" sz="3600" dirty="0" smtClean="0"/>
              <a:t> </a:t>
            </a:r>
            <a:r>
              <a:rPr lang="en-US" sz="3600" dirty="0"/>
              <a:t>0 </a:t>
            </a:r>
            <a:r>
              <a:rPr lang="en-US" sz="3600" dirty="0" err="1"/>
              <a:t>atau</a:t>
            </a:r>
            <a:r>
              <a:rPr lang="en-US" sz="3600" dirty="0"/>
              <a:t> 1. Data digital </a:t>
            </a:r>
            <a:r>
              <a:rPr lang="en-US" sz="3600" dirty="0" err="1"/>
              <a:t>dikirimkan</a:t>
            </a:r>
            <a:r>
              <a:rPr lang="en-US" sz="3600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dirty="0" err="1"/>
              <a:t>diwakili</a:t>
            </a:r>
            <a:r>
              <a:rPr lang="en-US" sz="3600" dirty="0"/>
              <a:t> </a:t>
            </a:r>
            <a:r>
              <a:rPr lang="en-US" sz="3600" dirty="0" err="1"/>
              <a:t>dua</a:t>
            </a:r>
            <a:r>
              <a:rPr lang="en-US" sz="3600" dirty="0"/>
              <a:t> </a:t>
            </a:r>
            <a:r>
              <a:rPr lang="en-US" sz="3600" dirty="0" err="1"/>
              <a:t>kondisi</a:t>
            </a:r>
            <a:r>
              <a:rPr lang="en-US" sz="3600" dirty="0"/>
              <a:t> </a:t>
            </a:r>
            <a:r>
              <a:rPr lang="en-US" sz="3600" dirty="0" err="1"/>
              <a:t>saja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err="1"/>
              <a:t>yaitu</a:t>
            </a:r>
            <a:r>
              <a:rPr lang="en-US" sz="3600" dirty="0"/>
              <a:t> 0 </a:t>
            </a:r>
            <a:r>
              <a:rPr lang="en-US" sz="3600" dirty="0" err="1"/>
              <a:t>dan</a:t>
            </a:r>
            <a:r>
              <a:rPr lang="en-US" sz="3600" dirty="0"/>
              <a:t> 1</a:t>
            </a:r>
            <a:r>
              <a:rPr lang="en-US" sz="3600" dirty="0" smtClean="0"/>
              <a:t>.</a:t>
            </a:r>
          </a:p>
          <a:p>
            <a:pPr marL="109855" indent="0">
              <a:buNone/>
            </a:pP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2. </a:t>
            </a:r>
            <a:r>
              <a:rPr lang="en-US" sz="3600" b="1" dirty="0"/>
              <a:t>Analog: </a:t>
            </a:r>
            <a:r>
              <a:rPr lang="en-US" sz="3600" dirty="0" err="1"/>
              <a:t>sinyal</a:t>
            </a:r>
            <a:r>
              <a:rPr lang="en-US" sz="3600" dirty="0"/>
              <a:t> yang </a:t>
            </a:r>
            <a:r>
              <a:rPr lang="en-US" sz="3600" dirty="0" err="1"/>
              <a:t>terus</a:t>
            </a:r>
            <a:r>
              <a:rPr lang="en-US" sz="3600" dirty="0"/>
              <a:t> </a:t>
            </a:r>
            <a:r>
              <a:rPr lang="en-US" sz="3600" dirty="0" err="1"/>
              <a:t>menerus</a:t>
            </a:r>
            <a:r>
              <a:rPr lang="en-US" sz="3600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dirty="0" err="1"/>
              <a:t>variasi</a:t>
            </a:r>
            <a:r>
              <a:rPr lang="en-US" sz="3600" dirty="0"/>
              <a:t> </a:t>
            </a:r>
            <a:r>
              <a:rPr lang="en-US" sz="3600" dirty="0" err="1"/>
              <a:t>kekuatan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kualitas</a:t>
            </a:r>
            <a:r>
              <a:rPr lang="en-US" sz="3600" dirty="0"/>
              <a:t>.</a:t>
            </a:r>
            <a:br>
              <a:rPr lang="en-US" sz="3600" dirty="0"/>
            </a:br>
            <a:r>
              <a:rPr lang="en-US" sz="3600" dirty="0" err="1"/>
              <a:t>Misalnya</a:t>
            </a:r>
            <a:r>
              <a:rPr lang="en-US" sz="3600" dirty="0"/>
              <a:t> </a:t>
            </a:r>
            <a:r>
              <a:rPr lang="en-US" sz="3600" dirty="0" err="1"/>
              <a:t>suara</a:t>
            </a:r>
            <a:r>
              <a:rPr lang="en-US" sz="3600" dirty="0"/>
              <a:t>, </a:t>
            </a:r>
            <a:r>
              <a:rPr lang="en-US" sz="3600" dirty="0" err="1"/>
              <a:t>cahaya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suhu</a:t>
            </a:r>
            <a:r>
              <a:rPr lang="en-US" sz="3600" dirty="0"/>
              <a:t> yang </a:t>
            </a:r>
            <a:r>
              <a:rPr lang="en-US" sz="3600" dirty="0" err="1"/>
              <a:t>dapat</a:t>
            </a:r>
            <a:r>
              <a:rPr lang="en-US" sz="3600" dirty="0"/>
              <a:t> </a:t>
            </a:r>
            <a:r>
              <a:rPr lang="en-US" sz="3600" dirty="0" err="1"/>
              <a:t>berubah-ubah</a:t>
            </a:r>
            <a:r>
              <a:rPr lang="en-US" sz="3600" dirty="0"/>
              <a:t> </a:t>
            </a:r>
            <a:r>
              <a:rPr lang="en-US" sz="3600" dirty="0" err="1"/>
              <a:t>kekuatannya</a:t>
            </a:r>
            <a:r>
              <a:rPr lang="en-US" sz="3600" dirty="0"/>
              <a:t> </a:t>
            </a:r>
            <a:r>
              <a:rPr lang="en-US" sz="3600" dirty="0" err="1" smtClean="0"/>
              <a:t>dan</a:t>
            </a:r>
            <a:r>
              <a:rPr lang="en-US" sz="3600" dirty="0"/>
              <a:t> </a:t>
            </a:r>
            <a:r>
              <a:rPr lang="en-US" sz="3600" dirty="0" err="1" smtClean="0"/>
              <a:t>kualitasnya</a:t>
            </a:r>
            <a:r>
              <a:rPr lang="en-US" sz="3600" dirty="0"/>
              <a:t>. Data analog </a:t>
            </a:r>
            <a:r>
              <a:rPr lang="en-US" sz="3600" dirty="0" err="1"/>
              <a:t>dikirimkan</a:t>
            </a:r>
            <a:r>
              <a:rPr lang="en-US" sz="3600" dirty="0"/>
              <a:t> </a:t>
            </a:r>
            <a:r>
              <a:rPr lang="en-US" sz="3600" dirty="0" err="1"/>
              <a:t>dalam</a:t>
            </a:r>
            <a:r>
              <a:rPr lang="en-US" sz="3600" dirty="0"/>
              <a:t> </a:t>
            </a:r>
            <a:r>
              <a:rPr lang="en-US" sz="3600" dirty="0" err="1"/>
              <a:t>bentuk</a:t>
            </a:r>
            <a:r>
              <a:rPr lang="en-US" sz="3600" dirty="0"/>
              <a:t> yang </a:t>
            </a:r>
            <a:r>
              <a:rPr lang="en-US" sz="3600" dirty="0" err="1"/>
              <a:t>berkelanjutan</a:t>
            </a:r>
            <a:r>
              <a:rPr lang="en-US" sz="3600" dirty="0"/>
              <a:t>, </a:t>
            </a:r>
            <a:r>
              <a:rPr lang="en-US" sz="3600" dirty="0" err="1" smtClean="0"/>
              <a:t>sinyal</a:t>
            </a:r>
            <a:r>
              <a:rPr lang="en-US" sz="3600" dirty="0"/>
              <a:t> </a:t>
            </a:r>
            <a:r>
              <a:rPr lang="en-US" sz="3600" dirty="0" err="1" smtClean="0"/>
              <a:t>elektrik</a:t>
            </a:r>
            <a:r>
              <a:rPr lang="en-US" sz="3600" dirty="0" smtClean="0"/>
              <a:t> </a:t>
            </a:r>
            <a:r>
              <a:rPr lang="en-US" sz="3600" dirty="0" err="1"/>
              <a:t>berkelanjutan</a:t>
            </a:r>
            <a:r>
              <a:rPr lang="en-US" sz="3600" dirty="0"/>
              <a:t> </a:t>
            </a:r>
            <a:r>
              <a:rPr lang="en-US" sz="3600" dirty="0" err="1"/>
              <a:t>dalam</a:t>
            </a:r>
            <a:r>
              <a:rPr lang="en-US" sz="3600" dirty="0"/>
              <a:t> </a:t>
            </a:r>
            <a:r>
              <a:rPr lang="en-US" sz="3600" dirty="0" err="1"/>
              <a:t>bentuk</a:t>
            </a:r>
            <a:r>
              <a:rPr lang="en-US" sz="3600" dirty="0"/>
              <a:t> </a:t>
            </a:r>
            <a:r>
              <a:rPr lang="en-US" sz="3600" dirty="0" err="1"/>
              <a:t>gelombang</a:t>
            </a:r>
            <a:r>
              <a:rPr lang="en-US" sz="3600" dirty="0"/>
              <a:t> </a:t>
            </a:r>
            <a:br>
              <a:rPr lang="en-US" sz="3600" dirty="0"/>
            </a:b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Title 20684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t>Data Communication Tasks</a:t>
            </a:r>
          </a:p>
        </p:txBody>
      </p:sp>
      <p:graphicFrame>
        <p:nvGraphicFramePr>
          <p:cNvPr id="206905" name="Table 206904"/>
          <p:cNvGraphicFramePr/>
          <p:nvPr/>
        </p:nvGraphicFramePr>
        <p:xfrm>
          <a:off x="2590800" y="1329267"/>
          <a:ext cx="6248400" cy="5029200"/>
        </p:xfrm>
        <a:graphic>
          <a:graphicData uri="http://schemas.openxmlformats.org/drawingml/2006/table">
            <a:tbl>
              <a:tblPr/>
              <a:tblGrid>
                <a:gridCol w="2082800"/>
                <a:gridCol w="2082800"/>
                <a:gridCol w="2082800"/>
              </a:tblGrid>
              <a:tr h="568960"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sz="1600"/>
                        <a:t>Data System Utilization</a:t>
                      </a:r>
                      <a:endParaRPr lang="en-US" sz="1600"/>
                    </a:p>
                  </a:txBody>
                  <a:tcPr marL="81280" marR="81280" marT="40640" marB="4064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sz="1600"/>
                        <a:t>Addressing</a:t>
                      </a:r>
                      <a:endParaRPr lang="en-US" sz="1600"/>
                    </a:p>
                  </a:txBody>
                  <a:tcPr marL="81280" marR="81280" marT="40640" marB="4064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sz="1600"/>
                        <a:t>Multiplexing Capacity Congestion Control</a:t>
                      </a:r>
                      <a:endParaRPr lang="en-US" sz="1600"/>
                    </a:p>
                  </a:txBody>
                  <a:tcPr marL="81280" marR="81280" marT="40640" marB="4064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sz="1600"/>
                        <a:t>Interfacing</a:t>
                      </a:r>
                      <a:endParaRPr lang="en-US" sz="1600"/>
                    </a:p>
                  </a:txBody>
                  <a:tcPr marL="81280" marR="81280" marT="40640" marB="4064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sz="1600"/>
                        <a:t>Routing</a:t>
                      </a:r>
                      <a:endParaRPr lang="en-US" sz="1600"/>
                    </a:p>
                  </a:txBody>
                  <a:tcPr marL="81280" marR="81280" marT="40640" marB="4064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sz="1600"/>
                        <a:t>Router / Server / Media Control / Protocol</a:t>
                      </a:r>
                      <a:endParaRPr lang="en-US" sz="1600"/>
                    </a:p>
                  </a:txBody>
                  <a:tcPr marL="81280" marR="81280" marT="40640" marB="4064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sz="1600"/>
                        <a:t>Signal Generation</a:t>
                      </a:r>
                      <a:endParaRPr lang="en-US" sz="1600"/>
                    </a:p>
                  </a:txBody>
                  <a:tcPr marL="81280" marR="81280" marT="40640" marB="4064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sz="1600"/>
                        <a:t>Recovery</a:t>
                      </a:r>
                      <a:endParaRPr lang="en-US" sz="1600"/>
                    </a:p>
                  </a:txBody>
                  <a:tcPr marL="81280" marR="81280" marT="40640" marB="4064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sz="1600"/>
                        <a:t>Repeater/Amplifier; Propagation; Interoperable</a:t>
                      </a:r>
                      <a:endParaRPr lang="en-US" sz="1600"/>
                    </a:p>
                  </a:txBody>
                  <a:tcPr marL="81280" marR="81280" marT="40640" marB="4064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960"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sz="1600"/>
                        <a:t>Synchronization</a:t>
                      </a:r>
                      <a:endParaRPr lang="en-US" sz="1600"/>
                    </a:p>
                  </a:txBody>
                  <a:tcPr marL="81280" marR="81280" marT="40640" marB="4064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sz="1600" err="1"/>
                        <a:t>Messsage </a:t>
                      </a:r>
                      <a:r>
                        <a:rPr sz="1600"/>
                        <a:t>Formatting</a:t>
                      </a:r>
                      <a:endParaRPr lang="en-US" sz="1600"/>
                    </a:p>
                  </a:txBody>
                  <a:tcPr marL="81280" marR="81280" marT="40640" marB="4064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sz="1600"/>
                        <a:t>Signal Begins &amp; Ends</a:t>
                      </a:r>
                      <a:endParaRPr lang="en-US" sz="1600"/>
                    </a:p>
                  </a:txBody>
                  <a:tcPr marL="81280" marR="81280" marT="40640" marB="4064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960"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sz="1600"/>
                        <a:t>Exchange Management</a:t>
                      </a:r>
                      <a:endParaRPr lang="en-US" sz="1600"/>
                    </a:p>
                  </a:txBody>
                  <a:tcPr marL="81280" marR="81280" marT="40640" marB="4064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sz="1600"/>
                        <a:t>Security</a:t>
                      </a:r>
                      <a:endParaRPr lang="en-US" sz="1600"/>
                    </a:p>
                  </a:txBody>
                  <a:tcPr marL="81280" marR="81280" marT="40640" marB="4064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sz="1600"/>
                        <a:t>Nature and Timing of Signal</a:t>
                      </a:r>
                      <a:endParaRPr lang="en-US" sz="1600"/>
                    </a:p>
                  </a:txBody>
                  <a:tcPr marL="81280" marR="81280" marT="40640" marB="4064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960"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sz="1600"/>
                        <a:t>Error Detection &amp; Correction</a:t>
                      </a:r>
                      <a:endParaRPr lang="en-US" sz="1600"/>
                    </a:p>
                  </a:txBody>
                  <a:tcPr marL="81280" marR="81280" marT="40640" marB="4064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sz="1600"/>
                        <a:t>Network MGT</a:t>
                      </a:r>
                      <a:endParaRPr lang="en-US" sz="1600"/>
                    </a:p>
                  </a:txBody>
                  <a:tcPr marL="81280" marR="81280" marT="40640" marB="4064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sz="1600"/>
                        <a:t>Signal Distortion Bit Error</a:t>
                      </a:r>
                      <a:endParaRPr lang="en-US" sz="1600"/>
                    </a:p>
                  </a:txBody>
                  <a:tcPr marL="81280" marR="81280" marT="40640" marB="4064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960"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sz="1600"/>
                        <a:t>Flow Control</a:t>
                      </a:r>
                      <a:endParaRPr lang="en-US" sz="1600"/>
                    </a:p>
                  </a:txBody>
                  <a:tcPr marL="81280" marR="81280" marT="40640" marB="4064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sz="1600"/>
                        <a:t>Network MGT</a:t>
                      </a:r>
                      <a:endParaRPr lang="en-US" sz="1600"/>
                    </a:p>
                  </a:txBody>
                  <a:tcPr marL="81280" marR="81280" marT="40640" marB="4064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sz="1600"/>
                        <a:t>Routing Delivery Error Feedback</a:t>
                      </a:r>
                      <a:endParaRPr lang="en-US" sz="1600"/>
                    </a:p>
                  </a:txBody>
                  <a:tcPr marL="81280" marR="81280" marT="40640" marB="4064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en-US" sz="1600" dirty="0"/>
                    </a:p>
                  </a:txBody>
                  <a:tcPr marL="81280" marR="81280" marT="40640" marB="4064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en-US" sz="1600" dirty="0"/>
                    </a:p>
                  </a:txBody>
                  <a:tcPr marL="81280" marR="81280" marT="40640" marB="4064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en-US" sz="1600" dirty="0"/>
                    </a:p>
                  </a:txBody>
                  <a:tcPr marL="81280" marR="81280" marT="40640" marB="4064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</TotalTime>
  <Words>1689</Words>
  <Application>Microsoft Office PowerPoint</Application>
  <PresentationFormat>On-screen Show (4:3)</PresentationFormat>
  <Paragraphs>282</Paragraphs>
  <Slides>46</Slides>
  <Notes>8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Business Cooperate</vt:lpstr>
      <vt:lpstr>  Komunikasi dan Jaringan Komputer</vt:lpstr>
      <vt:lpstr>Objectives</vt:lpstr>
      <vt:lpstr>Basic Concepts in Communication</vt:lpstr>
      <vt:lpstr>Basic Concepts</vt:lpstr>
      <vt:lpstr>Essentials for Communications</vt:lpstr>
      <vt:lpstr>Essentials for Communications</vt:lpstr>
      <vt:lpstr>Komunikasi</vt:lpstr>
      <vt:lpstr>PowerPoint Presentation</vt:lpstr>
      <vt:lpstr>Data Communication Tasks</vt:lpstr>
      <vt:lpstr>Understanding Networking</vt:lpstr>
      <vt:lpstr>Big Picture</vt:lpstr>
      <vt:lpstr>Networking</vt:lpstr>
      <vt:lpstr>Networking</vt:lpstr>
      <vt:lpstr>“Terms” on Networking</vt:lpstr>
      <vt:lpstr>Networking</vt:lpstr>
      <vt:lpstr>Tujuan jaringan komputer adalah untuk:</vt:lpstr>
      <vt:lpstr>PowerPoint Presentation</vt:lpstr>
      <vt:lpstr>PowerPoint Presentation</vt:lpstr>
      <vt:lpstr>Pengaruh Jaringan dalam Kehidupan Sehari-hari</vt:lpstr>
      <vt:lpstr>PowerPoint Presentation</vt:lpstr>
      <vt:lpstr>PowerPoint Presentation</vt:lpstr>
      <vt:lpstr>PowerPoint Presentation</vt:lpstr>
      <vt:lpstr>PowerPoint Presentation</vt:lpstr>
      <vt:lpstr>Komunikasi </vt:lpstr>
      <vt:lpstr>Komunikasi melalui Jaringan</vt:lpstr>
      <vt:lpstr>Konvergensi Jaringan</vt:lpstr>
      <vt:lpstr>Struktur Jaringan Komputer </vt:lpstr>
      <vt:lpstr>Perencanaan Jaringan Komputer</vt:lpstr>
      <vt:lpstr>Struktur Jaringan Komputer </vt:lpstr>
      <vt:lpstr>Hub and Switch</vt:lpstr>
      <vt:lpstr>Router</vt:lpstr>
      <vt:lpstr>Klasifikasi Jaringan Komputer</vt:lpstr>
      <vt:lpstr>Local Area Networks (LANs)</vt:lpstr>
      <vt:lpstr>Wide Area Networks (WANs)</vt:lpstr>
      <vt:lpstr>Client Server Model</vt:lpstr>
      <vt:lpstr>Layanan Server</vt:lpstr>
      <vt:lpstr>Peer to Peer Model</vt:lpstr>
      <vt:lpstr>Topologi Jaringan</vt:lpstr>
      <vt:lpstr>Logical Topology</vt:lpstr>
      <vt:lpstr>Physical topology</vt:lpstr>
      <vt:lpstr>Bus Topology</vt:lpstr>
      <vt:lpstr>Star Topology</vt:lpstr>
      <vt:lpstr>Ring Topology</vt:lpstr>
      <vt:lpstr>Hierarchical Topology</vt:lpstr>
      <vt:lpstr>Addition reading</vt:lpstr>
      <vt:lpstr>Further Readings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Konsep Dasar Jaringan Komputer</dc:title>
  <dc:creator>Rizki Muliono</dc:creator>
  <cp:keywords>PTI</cp:keywords>
  <cp:lastModifiedBy>KECAP</cp:lastModifiedBy>
  <cp:revision>27</cp:revision>
  <dcterms:created xsi:type="dcterms:W3CDTF">2017-05-18T23:33:00Z</dcterms:created>
  <dcterms:modified xsi:type="dcterms:W3CDTF">2019-10-14T08:52:22Z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1033-11.2.0.8641</vt:lpwstr>
  </property>
</Properties>
</file>