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74" y="0"/>
            <a:ext cx="12217175" cy="68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3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5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6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1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676"/>
            <a:ext cx="284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16676"/>
            <a:ext cx="3860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16676"/>
            <a:ext cx="284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9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8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6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4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4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3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4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>
                <a:solidFill>
                  <a:srgbClr val="178DBA"/>
                </a:solidFill>
                <a:latin typeface="Century Gothic"/>
                <a:cs typeface="Century Gothic"/>
              </a:rPr>
              <a:t>Analisis</a:t>
            </a:r>
            <a:r>
              <a:rPr lang="en-ID" dirty="0">
                <a:solidFill>
                  <a:srgbClr val="178DBA"/>
                </a:solidFill>
                <a:latin typeface="Century Gothic"/>
                <a:cs typeface="Century Gothic"/>
              </a:rPr>
              <a:t> </a:t>
            </a:r>
            <a:r>
              <a:rPr lang="en-ID" spc="-5" dirty="0" err="1">
                <a:solidFill>
                  <a:srgbClr val="178DBA"/>
                </a:solidFill>
                <a:latin typeface="Century Gothic"/>
                <a:cs typeface="Century Gothic"/>
              </a:rPr>
              <a:t>Kinerja</a:t>
            </a:r>
            <a:r>
              <a:rPr lang="en-ID" spc="-25" dirty="0">
                <a:solidFill>
                  <a:srgbClr val="178DBA"/>
                </a:solidFill>
                <a:latin typeface="Century Gothic"/>
                <a:cs typeface="Century Gothic"/>
              </a:rPr>
              <a:t> </a:t>
            </a:r>
            <a:r>
              <a:rPr lang="en-ID" spc="-5" dirty="0" err="1">
                <a:solidFill>
                  <a:srgbClr val="178DBA"/>
                </a:solidFill>
                <a:latin typeface="Century Gothic"/>
                <a:cs typeface="Century Gothic"/>
              </a:rPr>
              <a:t>Sistem</a:t>
            </a:r>
            <a:r>
              <a:rPr lang="en-ID" dirty="0">
                <a:latin typeface="Century Gothic"/>
                <a:cs typeface="Century Gothic"/>
              </a:rPr>
              <a:t/>
            </a:r>
            <a:br>
              <a:rPr lang="en-ID" dirty="0">
                <a:latin typeface="Century Gothic"/>
                <a:cs typeface="Century Gothic"/>
              </a:rPr>
            </a:br>
            <a:endParaRPr lang="en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KURNIATI, 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710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678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Konsep Dasar</a:t>
            </a:r>
            <a:r>
              <a:rPr spc="-40" dirty="0"/>
              <a:t> </a:t>
            </a:r>
            <a:r>
              <a:rPr dirty="0"/>
              <a:t>Kinerja</a:t>
            </a:r>
          </a:p>
        </p:txBody>
      </p:sp>
      <p:sp>
        <p:nvSpPr>
          <p:cNvPr id="4" name="object 4"/>
          <p:cNvSpPr/>
          <p:nvPr/>
        </p:nvSpPr>
        <p:spPr>
          <a:xfrm>
            <a:off x="4620767" y="3500628"/>
            <a:ext cx="6087110" cy="1877695"/>
          </a:xfrm>
          <a:custGeom>
            <a:avLst/>
            <a:gdLst/>
            <a:ahLst/>
            <a:cxnLst/>
            <a:rect l="l" t="t" r="r" b="b"/>
            <a:pathLst>
              <a:path w="6087109" h="1877695">
                <a:moveTo>
                  <a:pt x="5773928" y="0"/>
                </a:moveTo>
                <a:lnTo>
                  <a:pt x="312928" y="0"/>
                </a:lnTo>
                <a:lnTo>
                  <a:pt x="266680" y="3392"/>
                </a:lnTo>
                <a:lnTo>
                  <a:pt x="222542" y="13247"/>
                </a:lnTo>
                <a:lnTo>
                  <a:pt x="180996" y="29080"/>
                </a:lnTo>
                <a:lnTo>
                  <a:pt x="142525" y="50409"/>
                </a:lnTo>
                <a:lnTo>
                  <a:pt x="107615" y="76748"/>
                </a:lnTo>
                <a:lnTo>
                  <a:pt x="76748" y="107615"/>
                </a:lnTo>
                <a:lnTo>
                  <a:pt x="50409" y="142525"/>
                </a:lnTo>
                <a:lnTo>
                  <a:pt x="29080" y="180996"/>
                </a:lnTo>
                <a:lnTo>
                  <a:pt x="13247" y="222542"/>
                </a:lnTo>
                <a:lnTo>
                  <a:pt x="3392" y="266680"/>
                </a:lnTo>
                <a:lnTo>
                  <a:pt x="0" y="312928"/>
                </a:lnTo>
                <a:lnTo>
                  <a:pt x="0" y="1564640"/>
                </a:lnTo>
                <a:lnTo>
                  <a:pt x="3392" y="1610887"/>
                </a:lnTo>
                <a:lnTo>
                  <a:pt x="13247" y="1655025"/>
                </a:lnTo>
                <a:lnTo>
                  <a:pt x="29080" y="1696571"/>
                </a:lnTo>
                <a:lnTo>
                  <a:pt x="50409" y="1735042"/>
                </a:lnTo>
                <a:lnTo>
                  <a:pt x="76748" y="1769952"/>
                </a:lnTo>
                <a:lnTo>
                  <a:pt x="107615" y="1800819"/>
                </a:lnTo>
                <a:lnTo>
                  <a:pt x="142525" y="1827158"/>
                </a:lnTo>
                <a:lnTo>
                  <a:pt x="180996" y="1848487"/>
                </a:lnTo>
                <a:lnTo>
                  <a:pt x="222542" y="1864320"/>
                </a:lnTo>
                <a:lnTo>
                  <a:pt x="266680" y="1874175"/>
                </a:lnTo>
                <a:lnTo>
                  <a:pt x="312928" y="1877568"/>
                </a:lnTo>
                <a:lnTo>
                  <a:pt x="5773928" y="1877568"/>
                </a:lnTo>
                <a:lnTo>
                  <a:pt x="5820175" y="1874175"/>
                </a:lnTo>
                <a:lnTo>
                  <a:pt x="5864313" y="1864320"/>
                </a:lnTo>
                <a:lnTo>
                  <a:pt x="5905859" y="1848487"/>
                </a:lnTo>
                <a:lnTo>
                  <a:pt x="5944330" y="1827158"/>
                </a:lnTo>
                <a:lnTo>
                  <a:pt x="5979240" y="1800819"/>
                </a:lnTo>
                <a:lnTo>
                  <a:pt x="6010107" y="1769952"/>
                </a:lnTo>
                <a:lnTo>
                  <a:pt x="6036446" y="1735042"/>
                </a:lnTo>
                <a:lnTo>
                  <a:pt x="6057775" y="1696571"/>
                </a:lnTo>
                <a:lnTo>
                  <a:pt x="6073608" y="1655025"/>
                </a:lnTo>
                <a:lnTo>
                  <a:pt x="6083463" y="1610887"/>
                </a:lnTo>
                <a:lnTo>
                  <a:pt x="6086856" y="1564640"/>
                </a:lnTo>
                <a:lnTo>
                  <a:pt x="6086856" y="312928"/>
                </a:lnTo>
                <a:lnTo>
                  <a:pt x="6083463" y="266680"/>
                </a:lnTo>
                <a:lnTo>
                  <a:pt x="6073608" y="222542"/>
                </a:lnTo>
                <a:lnTo>
                  <a:pt x="6057775" y="180996"/>
                </a:lnTo>
                <a:lnTo>
                  <a:pt x="6036446" y="142525"/>
                </a:lnTo>
                <a:lnTo>
                  <a:pt x="6010107" y="107615"/>
                </a:lnTo>
                <a:lnTo>
                  <a:pt x="5979240" y="76748"/>
                </a:lnTo>
                <a:lnTo>
                  <a:pt x="5944330" y="50409"/>
                </a:lnTo>
                <a:lnTo>
                  <a:pt x="5905859" y="29080"/>
                </a:lnTo>
                <a:lnTo>
                  <a:pt x="5864313" y="13247"/>
                </a:lnTo>
                <a:lnTo>
                  <a:pt x="5820175" y="3392"/>
                </a:lnTo>
                <a:lnTo>
                  <a:pt x="5773928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0767" y="3500628"/>
            <a:ext cx="6087110" cy="1877695"/>
          </a:xfrm>
          <a:custGeom>
            <a:avLst/>
            <a:gdLst/>
            <a:ahLst/>
            <a:cxnLst/>
            <a:rect l="l" t="t" r="r" b="b"/>
            <a:pathLst>
              <a:path w="6087109" h="1877695">
                <a:moveTo>
                  <a:pt x="0" y="312928"/>
                </a:moveTo>
                <a:lnTo>
                  <a:pt x="3392" y="266680"/>
                </a:lnTo>
                <a:lnTo>
                  <a:pt x="13247" y="222542"/>
                </a:lnTo>
                <a:lnTo>
                  <a:pt x="29080" y="180996"/>
                </a:lnTo>
                <a:lnTo>
                  <a:pt x="50409" y="142525"/>
                </a:lnTo>
                <a:lnTo>
                  <a:pt x="76748" y="107615"/>
                </a:lnTo>
                <a:lnTo>
                  <a:pt x="107615" y="76748"/>
                </a:lnTo>
                <a:lnTo>
                  <a:pt x="142525" y="50409"/>
                </a:lnTo>
                <a:lnTo>
                  <a:pt x="180996" y="29080"/>
                </a:lnTo>
                <a:lnTo>
                  <a:pt x="222542" y="13247"/>
                </a:lnTo>
                <a:lnTo>
                  <a:pt x="266680" y="3392"/>
                </a:lnTo>
                <a:lnTo>
                  <a:pt x="312928" y="0"/>
                </a:lnTo>
                <a:lnTo>
                  <a:pt x="5773928" y="0"/>
                </a:lnTo>
                <a:lnTo>
                  <a:pt x="5820175" y="3392"/>
                </a:lnTo>
                <a:lnTo>
                  <a:pt x="5864313" y="13247"/>
                </a:lnTo>
                <a:lnTo>
                  <a:pt x="5905859" y="29080"/>
                </a:lnTo>
                <a:lnTo>
                  <a:pt x="5944330" y="50409"/>
                </a:lnTo>
                <a:lnTo>
                  <a:pt x="5979240" y="76748"/>
                </a:lnTo>
                <a:lnTo>
                  <a:pt x="6010107" y="107615"/>
                </a:lnTo>
                <a:lnTo>
                  <a:pt x="6036446" y="142525"/>
                </a:lnTo>
                <a:lnTo>
                  <a:pt x="6057775" y="180996"/>
                </a:lnTo>
                <a:lnTo>
                  <a:pt x="6073608" y="222542"/>
                </a:lnTo>
                <a:lnTo>
                  <a:pt x="6083463" y="266680"/>
                </a:lnTo>
                <a:lnTo>
                  <a:pt x="6086856" y="312928"/>
                </a:lnTo>
                <a:lnTo>
                  <a:pt x="6086856" y="1564640"/>
                </a:lnTo>
                <a:lnTo>
                  <a:pt x="6083463" y="1610887"/>
                </a:lnTo>
                <a:lnTo>
                  <a:pt x="6073608" y="1655025"/>
                </a:lnTo>
                <a:lnTo>
                  <a:pt x="6057775" y="1696571"/>
                </a:lnTo>
                <a:lnTo>
                  <a:pt x="6036446" y="1735042"/>
                </a:lnTo>
                <a:lnTo>
                  <a:pt x="6010107" y="1769952"/>
                </a:lnTo>
                <a:lnTo>
                  <a:pt x="5979240" y="1800819"/>
                </a:lnTo>
                <a:lnTo>
                  <a:pt x="5944330" y="1827158"/>
                </a:lnTo>
                <a:lnTo>
                  <a:pt x="5905859" y="1848487"/>
                </a:lnTo>
                <a:lnTo>
                  <a:pt x="5864313" y="1864320"/>
                </a:lnTo>
                <a:lnTo>
                  <a:pt x="5820175" y="1874175"/>
                </a:lnTo>
                <a:lnTo>
                  <a:pt x="5773928" y="1877568"/>
                </a:lnTo>
                <a:lnTo>
                  <a:pt x="312928" y="1877568"/>
                </a:lnTo>
                <a:lnTo>
                  <a:pt x="266680" y="1874175"/>
                </a:lnTo>
                <a:lnTo>
                  <a:pt x="222542" y="1864320"/>
                </a:lnTo>
                <a:lnTo>
                  <a:pt x="180996" y="1848487"/>
                </a:lnTo>
                <a:lnTo>
                  <a:pt x="142525" y="1827158"/>
                </a:lnTo>
                <a:lnTo>
                  <a:pt x="107615" y="1800819"/>
                </a:lnTo>
                <a:lnTo>
                  <a:pt x="76748" y="1769952"/>
                </a:lnTo>
                <a:lnTo>
                  <a:pt x="50409" y="1735042"/>
                </a:lnTo>
                <a:lnTo>
                  <a:pt x="29080" y="1696571"/>
                </a:lnTo>
                <a:lnTo>
                  <a:pt x="13247" y="1655025"/>
                </a:lnTo>
                <a:lnTo>
                  <a:pt x="3392" y="1610887"/>
                </a:lnTo>
                <a:lnTo>
                  <a:pt x="0" y="1564640"/>
                </a:lnTo>
                <a:lnTo>
                  <a:pt x="0" y="312928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8270" y="2159635"/>
            <a:ext cx="8244840" cy="292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Indeks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performance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dievaluasi dengan berbagai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cara 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yaitu</a:t>
            </a:r>
            <a:r>
              <a:rPr sz="2800" spc="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650490" indent="-515620">
              <a:lnSpc>
                <a:spcPct val="100000"/>
              </a:lnSpc>
              <a:spcBef>
                <a:spcPts val="2590"/>
              </a:spcBef>
              <a:buAutoNum type="arabicPeriod"/>
              <a:tabLst>
                <a:tab pos="2650490" algn="l"/>
                <a:tab pos="2651125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Dapat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diukur</a:t>
            </a:r>
            <a:r>
              <a:rPr sz="2800" spc="5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(Measured)</a:t>
            </a:r>
            <a:endParaRPr sz="2800">
              <a:latin typeface="Berlin Sans FB"/>
              <a:cs typeface="Berlin Sans FB"/>
            </a:endParaRPr>
          </a:p>
          <a:p>
            <a:pPr marL="2650490" indent="-515620">
              <a:lnSpc>
                <a:spcPct val="100000"/>
              </a:lnSpc>
              <a:buAutoNum type="arabicPeriod"/>
              <a:tabLst>
                <a:tab pos="2650490" algn="l"/>
                <a:tab pos="2651125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Dapat dihitung</a:t>
            </a:r>
            <a:r>
              <a:rPr sz="2800" spc="3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(Calculated)</a:t>
            </a:r>
            <a:endParaRPr sz="2800">
              <a:latin typeface="Berlin Sans FB"/>
              <a:cs typeface="Berlin Sans FB"/>
            </a:endParaRPr>
          </a:p>
          <a:p>
            <a:pPr marL="2650490" indent="-515620">
              <a:lnSpc>
                <a:spcPct val="100000"/>
              </a:lnSpc>
              <a:buAutoNum type="arabicPeriod"/>
              <a:tabLst>
                <a:tab pos="2650490" algn="l"/>
                <a:tab pos="2651125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Dapat diperkirakan</a:t>
            </a:r>
            <a:r>
              <a:rPr sz="2800" spc="7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(Estimated)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50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Tujuan</a:t>
            </a:r>
            <a:r>
              <a:rPr spc="-45" dirty="0"/>
              <a:t> </a:t>
            </a:r>
            <a:r>
              <a:rPr spc="-5" dirty="0"/>
              <a:t>Evaluasi</a:t>
            </a:r>
          </a:p>
        </p:txBody>
      </p:sp>
      <p:sp>
        <p:nvSpPr>
          <p:cNvPr id="4" name="object 4"/>
          <p:cNvSpPr/>
          <p:nvPr/>
        </p:nvSpPr>
        <p:spPr>
          <a:xfrm>
            <a:off x="7046976" y="3994403"/>
            <a:ext cx="3729354" cy="1877695"/>
          </a:xfrm>
          <a:custGeom>
            <a:avLst/>
            <a:gdLst/>
            <a:ahLst/>
            <a:cxnLst/>
            <a:rect l="l" t="t" r="r" b="b"/>
            <a:pathLst>
              <a:path w="3729354" h="1877695">
                <a:moveTo>
                  <a:pt x="3416300" y="0"/>
                </a:moveTo>
                <a:lnTo>
                  <a:pt x="312927" y="0"/>
                </a:lnTo>
                <a:lnTo>
                  <a:pt x="266680" y="3392"/>
                </a:lnTo>
                <a:lnTo>
                  <a:pt x="222542" y="13247"/>
                </a:lnTo>
                <a:lnTo>
                  <a:pt x="180996" y="29080"/>
                </a:lnTo>
                <a:lnTo>
                  <a:pt x="142525" y="50409"/>
                </a:lnTo>
                <a:lnTo>
                  <a:pt x="107615" y="76748"/>
                </a:lnTo>
                <a:lnTo>
                  <a:pt x="76748" y="107615"/>
                </a:lnTo>
                <a:lnTo>
                  <a:pt x="50409" y="142525"/>
                </a:lnTo>
                <a:lnTo>
                  <a:pt x="29080" y="180996"/>
                </a:lnTo>
                <a:lnTo>
                  <a:pt x="13247" y="222542"/>
                </a:lnTo>
                <a:lnTo>
                  <a:pt x="3392" y="266680"/>
                </a:lnTo>
                <a:lnTo>
                  <a:pt x="0" y="312928"/>
                </a:lnTo>
                <a:lnTo>
                  <a:pt x="0" y="1564640"/>
                </a:lnTo>
                <a:lnTo>
                  <a:pt x="3392" y="1610881"/>
                </a:lnTo>
                <a:lnTo>
                  <a:pt x="13247" y="1655016"/>
                </a:lnTo>
                <a:lnTo>
                  <a:pt x="29080" y="1696560"/>
                </a:lnTo>
                <a:lnTo>
                  <a:pt x="50409" y="1735030"/>
                </a:lnTo>
                <a:lnTo>
                  <a:pt x="76748" y="1769942"/>
                </a:lnTo>
                <a:lnTo>
                  <a:pt x="107615" y="1800810"/>
                </a:lnTo>
                <a:lnTo>
                  <a:pt x="142525" y="1827152"/>
                </a:lnTo>
                <a:lnTo>
                  <a:pt x="180996" y="1848483"/>
                </a:lnTo>
                <a:lnTo>
                  <a:pt x="222542" y="1864318"/>
                </a:lnTo>
                <a:lnTo>
                  <a:pt x="266680" y="1874174"/>
                </a:lnTo>
                <a:lnTo>
                  <a:pt x="312927" y="1877568"/>
                </a:lnTo>
                <a:lnTo>
                  <a:pt x="3416300" y="1877568"/>
                </a:lnTo>
                <a:lnTo>
                  <a:pt x="3462547" y="1874174"/>
                </a:lnTo>
                <a:lnTo>
                  <a:pt x="3506685" y="1864318"/>
                </a:lnTo>
                <a:lnTo>
                  <a:pt x="3548231" y="1848483"/>
                </a:lnTo>
                <a:lnTo>
                  <a:pt x="3586702" y="1827152"/>
                </a:lnTo>
                <a:lnTo>
                  <a:pt x="3621612" y="1800810"/>
                </a:lnTo>
                <a:lnTo>
                  <a:pt x="3652479" y="1769942"/>
                </a:lnTo>
                <a:lnTo>
                  <a:pt x="3678818" y="1735030"/>
                </a:lnTo>
                <a:lnTo>
                  <a:pt x="3700147" y="1696560"/>
                </a:lnTo>
                <a:lnTo>
                  <a:pt x="3715980" y="1655016"/>
                </a:lnTo>
                <a:lnTo>
                  <a:pt x="3725835" y="1610881"/>
                </a:lnTo>
                <a:lnTo>
                  <a:pt x="3729228" y="1564640"/>
                </a:lnTo>
                <a:lnTo>
                  <a:pt x="3729228" y="312928"/>
                </a:lnTo>
                <a:lnTo>
                  <a:pt x="3725835" y="266680"/>
                </a:lnTo>
                <a:lnTo>
                  <a:pt x="3715980" y="222542"/>
                </a:lnTo>
                <a:lnTo>
                  <a:pt x="3700147" y="180996"/>
                </a:lnTo>
                <a:lnTo>
                  <a:pt x="3678818" y="142525"/>
                </a:lnTo>
                <a:lnTo>
                  <a:pt x="3652479" y="107615"/>
                </a:lnTo>
                <a:lnTo>
                  <a:pt x="3621612" y="76748"/>
                </a:lnTo>
                <a:lnTo>
                  <a:pt x="3586702" y="50409"/>
                </a:lnTo>
                <a:lnTo>
                  <a:pt x="3548231" y="29080"/>
                </a:lnTo>
                <a:lnTo>
                  <a:pt x="3506685" y="13247"/>
                </a:lnTo>
                <a:lnTo>
                  <a:pt x="3462547" y="3392"/>
                </a:lnTo>
                <a:lnTo>
                  <a:pt x="3416300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6976" y="3994403"/>
            <a:ext cx="3729354" cy="1877695"/>
          </a:xfrm>
          <a:custGeom>
            <a:avLst/>
            <a:gdLst/>
            <a:ahLst/>
            <a:cxnLst/>
            <a:rect l="l" t="t" r="r" b="b"/>
            <a:pathLst>
              <a:path w="3729354" h="1877695">
                <a:moveTo>
                  <a:pt x="0" y="312928"/>
                </a:moveTo>
                <a:lnTo>
                  <a:pt x="3392" y="266680"/>
                </a:lnTo>
                <a:lnTo>
                  <a:pt x="13247" y="222542"/>
                </a:lnTo>
                <a:lnTo>
                  <a:pt x="29080" y="180996"/>
                </a:lnTo>
                <a:lnTo>
                  <a:pt x="50409" y="142525"/>
                </a:lnTo>
                <a:lnTo>
                  <a:pt x="76748" y="107615"/>
                </a:lnTo>
                <a:lnTo>
                  <a:pt x="107615" y="76748"/>
                </a:lnTo>
                <a:lnTo>
                  <a:pt x="142525" y="50409"/>
                </a:lnTo>
                <a:lnTo>
                  <a:pt x="180996" y="29080"/>
                </a:lnTo>
                <a:lnTo>
                  <a:pt x="222542" y="13247"/>
                </a:lnTo>
                <a:lnTo>
                  <a:pt x="266680" y="3392"/>
                </a:lnTo>
                <a:lnTo>
                  <a:pt x="312927" y="0"/>
                </a:lnTo>
                <a:lnTo>
                  <a:pt x="3416300" y="0"/>
                </a:lnTo>
                <a:lnTo>
                  <a:pt x="3462547" y="3392"/>
                </a:lnTo>
                <a:lnTo>
                  <a:pt x="3506685" y="13247"/>
                </a:lnTo>
                <a:lnTo>
                  <a:pt x="3548231" y="29080"/>
                </a:lnTo>
                <a:lnTo>
                  <a:pt x="3586702" y="50409"/>
                </a:lnTo>
                <a:lnTo>
                  <a:pt x="3621612" y="76748"/>
                </a:lnTo>
                <a:lnTo>
                  <a:pt x="3652479" y="107615"/>
                </a:lnTo>
                <a:lnTo>
                  <a:pt x="3678818" y="142525"/>
                </a:lnTo>
                <a:lnTo>
                  <a:pt x="3700147" y="180996"/>
                </a:lnTo>
                <a:lnTo>
                  <a:pt x="3715980" y="222542"/>
                </a:lnTo>
                <a:lnTo>
                  <a:pt x="3725835" y="266680"/>
                </a:lnTo>
                <a:lnTo>
                  <a:pt x="3729228" y="312928"/>
                </a:lnTo>
                <a:lnTo>
                  <a:pt x="3729228" y="1564640"/>
                </a:lnTo>
                <a:lnTo>
                  <a:pt x="3725835" y="1610881"/>
                </a:lnTo>
                <a:lnTo>
                  <a:pt x="3715980" y="1655016"/>
                </a:lnTo>
                <a:lnTo>
                  <a:pt x="3700147" y="1696560"/>
                </a:lnTo>
                <a:lnTo>
                  <a:pt x="3678818" y="1735030"/>
                </a:lnTo>
                <a:lnTo>
                  <a:pt x="3652479" y="1769942"/>
                </a:lnTo>
                <a:lnTo>
                  <a:pt x="3621612" y="1800810"/>
                </a:lnTo>
                <a:lnTo>
                  <a:pt x="3586702" y="1827152"/>
                </a:lnTo>
                <a:lnTo>
                  <a:pt x="3548231" y="1848483"/>
                </a:lnTo>
                <a:lnTo>
                  <a:pt x="3506685" y="1864318"/>
                </a:lnTo>
                <a:lnTo>
                  <a:pt x="3462547" y="1874174"/>
                </a:lnTo>
                <a:lnTo>
                  <a:pt x="3416300" y="1877568"/>
                </a:lnTo>
                <a:lnTo>
                  <a:pt x="312927" y="1877568"/>
                </a:lnTo>
                <a:lnTo>
                  <a:pt x="266680" y="1874174"/>
                </a:lnTo>
                <a:lnTo>
                  <a:pt x="222542" y="1864318"/>
                </a:lnTo>
                <a:lnTo>
                  <a:pt x="180996" y="1848483"/>
                </a:lnTo>
                <a:lnTo>
                  <a:pt x="142525" y="1827152"/>
                </a:lnTo>
                <a:lnTo>
                  <a:pt x="107615" y="1800810"/>
                </a:lnTo>
                <a:lnTo>
                  <a:pt x="76748" y="1769942"/>
                </a:lnTo>
                <a:lnTo>
                  <a:pt x="50409" y="1735030"/>
                </a:lnTo>
                <a:lnTo>
                  <a:pt x="29080" y="1696560"/>
                </a:lnTo>
                <a:lnTo>
                  <a:pt x="13247" y="1655016"/>
                </a:lnTo>
                <a:lnTo>
                  <a:pt x="3392" y="1610881"/>
                </a:lnTo>
                <a:lnTo>
                  <a:pt x="0" y="1564640"/>
                </a:lnTo>
                <a:lnTo>
                  <a:pt x="0" y="312928"/>
                </a:lnTo>
                <a:close/>
              </a:path>
            </a:pathLst>
          </a:custGeom>
          <a:ln w="9143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8270" y="2161159"/>
            <a:ext cx="8637905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Evaluasi dilakukan untuk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memberi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gambaran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kinerja system, 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apakah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sudah sesuai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dengan yang dibutuhkan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serta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tujuan yang  diinginkan.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Kategori teknik evaluasi</a:t>
            </a:r>
            <a:r>
              <a:rPr sz="2400" spc="-1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4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535"/>
              </a:buClr>
              <a:buFont typeface="Wingdings 3"/>
              <a:buChar char=""/>
            </a:pPr>
            <a:endParaRPr sz="2100">
              <a:latin typeface="Times New Roman"/>
              <a:cs typeface="Times New Roman"/>
            </a:endParaRPr>
          </a:p>
          <a:p>
            <a:pPr marL="5077460" lvl="1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Procurement</a:t>
            </a:r>
            <a:endParaRPr sz="2800">
              <a:latin typeface="Berlin Sans FB"/>
              <a:cs typeface="Berlin Sans FB"/>
            </a:endParaRPr>
          </a:p>
          <a:p>
            <a:pPr marL="5077460" lvl="1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Improvement</a:t>
            </a:r>
            <a:endParaRPr sz="2800">
              <a:latin typeface="Berlin Sans FB"/>
              <a:cs typeface="Berlin Sans FB"/>
            </a:endParaRPr>
          </a:p>
          <a:p>
            <a:pPr marL="5077460" lvl="1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077460" algn="l"/>
                <a:tab pos="5078095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Capacity</a:t>
            </a:r>
            <a:r>
              <a:rPr sz="2800" spc="1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Planning</a:t>
            </a:r>
            <a:endParaRPr sz="2800">
              <a:latin typeface="Berlin Sans FB"/>
              <a:cs typeface="Berlin Sans FB"/>
            </a:endParaRPr>
          </a:p>
          <a:p>
            <a:pPr marL="5077460" lvl="1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Design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285750"/>
            <a:ext cx="523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Kategori Teknik</a:t>
            </a:r>
            <a:r>
              <a:rPr spc="-50" dirty="0"/>
              <a:t> </a:t>
            </a:r>
            <a:r>
              <a:rPr spc="-5" dirty="0"/>
              <a:t>Evaluasi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1272717"/>
            <a:ext cx="8566150" cy="54305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Berlin Sans FB"/>
                <a:cs typeface="Berlin Sans FB"/>
              </a:rPr>
              <a:t>Procurement</a:t>
            </a:r>
            <a:endParaRPr sz="2400">
              <a:latin typeface="Berlin Sans FB"/>
              <a:cs typeface="Berlin Sans FB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Seluruh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masalah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evaluasi yang dipilih dari system</a:t>
            </a:r>
            <a:r>
              <a:rPr sz="2400" spc="-8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atau</a:t>
            </a:r>
            <a:endParaRPr sz="2400">
              <a:latin typeface="Berlin Sans FB"/>
              <a:cs typeface="Berlin Sans FB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komponen</a:t>
            </a:r>
            <a:r>
              <a:rPr sz="24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system.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Berlin Sans FB"/>
                <a:cs typeface="Berlin Sans FB"/>
              </a:rPr>
              <a:t>Improvement</a:t>
            </a:r>
            <a:endParaRPr sz="2400">
              <a:latin typeface="Berlin Sans FB"/>
              <a:cs typeface="Berlin Sans FB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Seluruh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masalah kinerja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 timbul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pada saat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suatu</a:t>
            </a:r>
            <a:r>
              <a:rPr sz="2400" spc="-9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system</a:t>
            </a:r>
            <a:endParaRPr sz="24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sedang</a:t>
            </a:r>
            <a:r>
              <a:rPr sz="24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bekerja.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Berlin Sans FB"/>
                <a:cs typeface="Berlin Sans FB"/>
              </a:rPr>
              <a:t>Capacity</a:t>
            </a:r>
            <a:r>
              <a:rPr sz="2400" spc="-2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Berlin Sans FB"/>
                <a:cs typeface="Berlin Sans FB"/>
              </a:rPr>
              <a:t>Planning</a:t>
            </a:r>
            <a:endParaRPr sz="2400">
              <a:latin typeface="Berlin Sans FB"/>
              <a:cs typeface="Berlin Sans FB"/>
            </a:endParaRPr>
          </a:p>
          <a:p>
            <a:pPr marL="12700" marR="5080" indent="457200">
              <a:lnSpc>
                <a:spcPct val="100000"/>
              </a:lnSpc>
              <a:spcBef>
                <a:spcPts val="1000"/>
              </a:spcBef>
              <a:tabLst>
                <a:tab pos="926465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Masalah yang berhubungan dengan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prediksi kapasitas sistem</a:t>
            </a:r>
            <a:r>
              <a:rPr sz="2400" spc="-1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di 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masa	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 akan</a:t>
            </a:r>
            <a:r>
              <a:rPr sz="2400" spc="-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datang.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Berlin Sans FB"/>
                <a:cs typeface="Berlin Sans FB"/>
              </a:rPr>
              <a:t>Design</a:t>
            </a:r>
            <a:endParaRPr sz="2400">
              <a:latin typeface="Berlin Sans FB"/>
              <a:cs typeface="Berlin Sans FB"/>
            </a:endParaRPr>
          </a:p>
          <a:p>
            <a:pPr marL="12700" marR="1486535" indent="4572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Seluruh masalah yang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harus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dibuat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pada saat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akan  menciptakan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suatu sistem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</a:t>
            </a:r>
            <a:r>
              <a:rPr sz="2400" spc="-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baru.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52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</a:t>
            </a:r>
            <a:r>
              <a:rPr spc="-40" dirty="0"/>
              <a:t> </a:t>
            </a:r>
            <a:r>
              <a:rPr spc="-5" dirty="0"/>
              <a:t>Referensi</a:t>
            </a:r>
          </a:p>
        </p:txBody>
      </p:sp>
      <p:sp>
        <p:nvSpPr>
          <p:cNvPr id="4" name="object 4"/>
          <p:cNvSpPr/>
          <p:nvPr/>
        </p:nvSpPr>
        <p:spPr>
          <a:xfrm>
            <a:off x="1322832" y="3829811"/>
            <a:ext cx="10468610" cy="2527300"/>
          </a:xfrm>
          <a:custGeom>
            <a:avLst/>
            <a:gdLst/>
            <a:ahLst/>
            <a:cxnLst/>
            <a:rect l="l" t="t" r="r" b="b"/>
            <a:pathLst>
              <a:path w="10468610" h="2527300">
                <a:moveTo>
                  <a:pt x="10047224" y="0"/>
                </a:moveTo>
                <a:lnTo>
                  <a:pt x="421131" y="0"/>
                </a:lnTo>
                <a:lnTo>
                  <a:pt x="372027" y="2833"/>
                </a:lnTo>
                <a:lnTo>
                  <a:pt x="324585" y="11124"/>
                </a:lnTo>
                <a:lnTo>
                  <a:pt x="279120" y="24556"/>
                </a:lnTo>
                <a:lnTo>
                  <a:pt x="235949" y="42812"/>
                </a:lnTo>
                <a:lnTo>
                  <a:pt x="195389" y="65576"/>
                </a:lnTo>
                <a:lnTo>
                  <a:pt x="157755" y="92533"/>
                </a:lnTo>
                <a:lnTo>
                  <a:pt x="123364" y="123364"/>
                </a:lnTo>
                <a:lnTo>
                  <a:pt x="92533" y="157755"/>
                </a:lnTo>
                <a:lnTo>
                  <a:pt x="65576" y="195389"/>
                </a:lnTo>
                <a:lnTo>
                  <a:pt x="42812" y="235949"/>
                </a:lnTo>
                <a:lnTo>
                  <a:pt x="24556" y="279120"/>
                </a:lnTo>
                <a:lnTo>
                  <a:pt x="11124" y="324585"/>
                </a:lnTo>
                <a:lnTo>
                  <a:pt x="2833" y="372027"/>
                </a:lnTo>
                <a:lnTo>
                  <a:pt x="0" y="421131"/>
                </a:lnTo>
                <a:lnTo>
                  <a:pt x="0" y="2105647"/>
                </a:lnTo>
                <a:lnTo>
                  <a:pt x="2833" y="2154760"/>
                </a:lnTo>
                <a:lnTo>
                  <a:pt x="11124" y="2202210"/>
                </a:lnTo>
                <a:lnTo>
                  <a:pt x="24556" y="2247680"/>
                </a:lnTo>
                <a:lnTo>
                  <a:pt x="42812" y="2290854"/>
                </a:lnTo>
                <a:lnTo>
                  <a:pt x="65576" y="2331416"/>
                </a:lnTo>
                <a:lnTo>
                  <a:pt x="92533" y="2369050"/>
                </a:lnTo>
                <a:lnTo>
                  <a:pt x="123364" y="2403440"/>
                </a:lnTo>
                <a:lnTo>
                  <a:pt x="157755" y="2434269"/>
                </a:lnTo>
                <a:lnTo>
                  <a:pt x="195389" y="2461223"/>
                </a:lnTo>
                <a:lnTo>
                  <a:pt x="235949" y="2483985"/>
                </a:lnTo>
                <a:lnTo>
                  <a:pt x="279120" y="2502239"/>
                </a:lnTo>
                <a:lnTo>
                  <a:pt x="324585" y="2515669"/>
                </a:lnTo>
                <a:lnTo>
                  <a:pt x="372027" y="2523958"/>
                </a:lnTo>
                <a:lnTo>
                  <a:pt x="421131" y="2526792"/>
                </a:lnTo>
                <a:lnTo>
                  <a:pt x="10047224" y="2526792"/>
                </a:lnTo>
                <a:lnTo>
                  <a:pt x="10096328" y="2523958"/>
                </a:lnTo>
                <a:lnTo>
                  <a:pt x="10143770" y="2515669"/>
                </a:lnTo>
                <a:lnTo>
                  <a:pt x="10189235" y="2502239"/>
                </a:lnTo>
                <a:lnTo>
                  <a:pt x="10232406" y="2483985"/>
                </a:lnTo>
                <a:lnTo>
                  <a:pt x="10272966" y="2461223"/>
                </a:lnTo>
                <a:lnTo>
                  <a:pt x="10310600" y="2434269"/>
                </a:lnTo>
                <a:lnTo>
                  <a:pt x="10344991" y="2403440"/>
                </a:lnTo>
                <a:lnTo>
                  <a:pt x="10375822" y="2369050"/>
                </a:lnTo>
                <a:lnTo>
                  <a:pt x="10402779" y="2331416"/>
                </a:lnTo>
                <a:lnTo>
                  <a:pt x="10425543" y="2290854"/>
                </a:lnTo>
                <a:lnTo>
                  <a:pt x="10443799" y="2247680"/>
                </a:lnTo>
                <a:lnTo>
                  <a:pt x="10457231" y="2202210"/>
                </a:lnTo>
                <a:lnTo>
                  <a:pt x="10465522" y="2154760"/>
                </a:lnTo>
                <a:lnTo>
                  <a:pt x="10468356" y="2105647"/>
                </a:lnTo>
                <a:lnTo>
                  <a:pt x="10468356" y="421131"/>
                </a:lnTo>
                <a:lnTo>
                  <a:pt x="10465522" y="372027"/>
                </a:lnTo>
                <a:lnTo>
                  <a:pt x="10457231" y="324585"/>
                </a:lnTo>
                <a:lnTo>
                  <a:pt x="10443799" y="279120"/>
                </a:lnTo>
                <a:lnTo>
                  <a:pt x="10425543" y="235949"/>
                </a:lnTo>
                <a:lnTo>
                  <a:pt x="10402779" y="195389"/>
                </a:lnTo>
                <a:lnTo>
                  <a:pt x="10375822" y="157755"/>
                </a:lnTo>
                <a:lnTo>
                  <a:pt x="10344991" y="123364"/>
                </a:lnTo>
                <a:lnTo>
                  <a:pt x="10310600" y="92533"/>
                </a:lnTo>
                <a:lnTo>
                  <a:pt x="10272966" y="65576"/>
                </a:lnTo>
                <a:lnTo>
                  <a:pt x="10232406" y="42812"/>
                </a:lnTo>
                <a:lnTo>
                  <a:pt x="10189235" y="24556"/>
                </a:lnTo>
                <a:lnTo>
                  <a:pt x="10143770" y="11124"/>
                </a:lnTo>
                <a:lnTo>
                  <a:pt x="10096328" y="2833"/>
                </a:lnTo>
                <a:lnTo>
                  <a:pt x="10047224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2832" y="3829811"/>
            <a:ext cx="10468610" cy="2527300"/>
          </a:xfrm>
          <a:custGeom>
            <a:avLst/>
            <a:gdLst/>
            <a:ahLst/>
            <a:cxnLst/>
            <a:rect l="l" t="t" r="r" b="b"/>
            <a:pathLst>
              <a:path w="10468610" h="2527300">
                <a:moveTo>
                  <a:pt x="0" y="421131"/>
                </a:moveTo>
                <a:lnTo>
                  <a:pt x="2833" y="372027"/>
                </a:lnTo>
                <a:lnTo>
                  <a:pt x="11124" y="324585"/>
                </a:lnTo>
                <a:lnTo>
                  <a:pt x="24556" y="279120"/>
                </a:lnTo>
                <a:lnTo>
                  <a:pt x="42812" y="235949"/>
                </a:lnTo>
                <a:lnTo>
                  <a:pt x="65576" y="195389"/>
                </a:lnTo>
                <a:lnTo>
                  <a:pt x="92533" y="157755"/>
                </a:lnTo>
                <a:lnTo>
                  <a:pt x="123364" y="123364"/>
                </a:lnTo>
                <a:lnTo>
                  <a:pt x="157755" y="92533"/>
                </a:lnTo>
                <a:lnTo>
                  <a:pt x="195389" y="65576"/>
                </a:lnTo>
                <a:lnTo>
                  <a:pt x="235949" y="42812"/>
                </a:lnTo>
                <a:lnTo>
                  <a:pt x="279120" y="24556"/>
                </a:lnTo>
                <a:lnTo>
                  <a:pt x="324585" y="11124"/>
                </a:lnTo>
                <a:lnTo>
                  <a:pt x="372027" y="2833"/>
                </a:lnTo>
                <a:lnTo>
                  <a:pt x="421131" y="0"/>
                </a:lnTo>
                <a:lnTo>
                  <a:pt x="10047224" y="0"/>
                </a:lnTo>
                <a:lnTo>
                  <a:pt x="10096328" y="2833"/>
                </a:lnTo>
                <a:lnTo>
                  <a:pt x="10143770" y="11124"/>
                </a:lnTo>
                <a:lnTo>
                  <a:pt x="10189235" y="24556"/>
                </a:lnTo>
                <a:lnTo>
                  <a:pt x="10232406" y="42812"/>
                </a:lnTo>
                <a:lnTo>
                  <a:pt x="10272966" y="65576"/>
                </a:lnTo>
                <a:lnTo>
                  <a:pt x="10310600" y="92533"/>
                </a:lnTo>
                <a:lnTo>
                  <a:pt x="10344991" y="123364"/>
                </a:lnTo>
                <a:lnTo>
                  <a:pt x="10375822" y="157755"/>
                </a:lnTo>
                <a:lnTo>
                  <a:pt x="10402779" y="195389"/>
                </a:lnTo>
                <a:lnTo>
                  <a:pt x="10425543" y="235949"/>
                </a:lnTo>
                <a:lnTo>
                  <a:pt x="10443799" y="279120"/>
                </a:lnTo>
                <a:lnTo>
                  <a:pt x="10457231" y="324585"/>
                </a:lnTo>
                <a:lnTo>
                  <a:pt x="10465522" y="372027"/>
                </a:lnTo>
                <a:lnTo>
                  <a:pt x="10468356" y="421131"/>
                </a:lnTo>
                <a:lnTo>
                  <a:pt x="10468356" y="2105647"/>
                </a:lnTo>
                <a:lnTo>
                  <a:pt x="10465522" y="2154760"/>
                </a:lnTo>
                <a:lnTo>
                  <a:pt x="10457231" y="2202210"/>
                </a:lnTo>
                <a:lnTo>
                  <a:pt x="10443799" y="2247680"/>
                </a:lnTo>
                <a:lnTo>
                  <a:pt x="10425543" y="2290854"/>
                </a:lnTo>
                <a:lnTo>
                  <a:pt x="10402779" y="2331416"/>
                </a:lnTo>
                <a:lnTo>
                  <a:pt x="10375822" y="2369050"/>
                </a:lnTo>
                <a:lnTo>
                  <a:pt x="10344991" y="2403440"/>
                </a:lnTo>
                <a:lnTo>
                  <a:pt x="10310600" y="2434269"/>
                </a:lnTo>
                <a:lnTo>
                  <a:pt x="10272966" y="2461223"/>
                </a:lnTo>
                <a:lnTo>
                  <a:pt x="10232406" y="2483985"/>
                </a:lnTo>
                <a:lnTo>
                  <a:pt x="10189235" y="2502239"/>
                </a:lnTo>
                <a:lnTo>
                  <a:pt x="10143770" y="2515669"/>
                </a:lnTo>
                <a:lnTo>
                  <a:pt x="10096328" y="2523958"/>
                </a:lnTo>
                <a:lnTo>
                  <a:pt x="10047224" y="2526792"/>
                </a:lnTo>
                <a:lnTo>
                  <a:pt x="421131" y="2526792"/>
                </a:lnTo>
                <a:lnTo>
                  <a:pt x="372027" y="2523958"/>
                </a:lnTo>
                <a:lnTo>
                  <a:pt x="324585" y="2515669"/>
                </a:lnTo>
                <a:lnTo>
                  <a:pt x="279120" y="2502239"/>
                </a:lnTo>
                <a:lnTo>
                  <a:pt x="235949" y="2483985"/>
                </a:lnTo>
                <a:lnTo>
                  <a:pt x="195389" y="2461223"/>
                </a:lnTo>
                <a:lnTo>
                  <a:pt x="157755" y="2434269"/>
                </a:lnTo>
                <a:lnTo>
                  <a:pt x="123364" y="2403440"/>
                </a:lnTo>
                <a:lnTo>
                  <a:pt x="92533" y="2369050"/>
                </a:lnTo>
                <a:lnTo>
                  <a:pt x="65576" y="2331416"/>
                </a:lnTo>
                <a:lnTo>
                  <a:pt x="42812" y="2290854"/>
                </a:lnTo>
                <a:lnTo>
                  <a:pt x="24556" y="2247680"/>
                </a:lnTo>
                <a:lnTo>
                  <a:pt x="11124" y="2202210"/>
                </a:lnTo>
                <a:lnTo>
                  <a:pt x="2833" y="2154760"/>
                </a:lnTo>
                <a:lnTo>
                  <a:pt x="0" y="2105647"/>
                </a:lnTo>
                <a:lnTo>
                  <a:pt x="0" y="421131"/>
                </a:lnTo>
                <a:close/>
              </a:path>
            </a:pathLst>
          </a:custGeom>
          <a:ln w="9143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5650" y="2161159"/>
            <a:ext cx="1006411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 marR="41275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Wingdings 3"/>
              <a:buChar char=""/>
              <a:tabLst>
                <a:tab pos="1498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Untuk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memberikan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gambaran pendekatan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system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dalam 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evaluasi kinerja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dengan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menggunakan system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acuan</a:t>
            </a:r>
            <a:r>
              <a:rPr sz="2400" spc="-10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(referensi).</a:t>
            </a:r>
            <a:endParaRPr sz="2400">
              <a:latin typeface="Berlin Sans FB"/>
              <a:cs typeface="Berlin Sans FB"/>
            </a:endParaRPr>
          </a:p>
          <a:p>
            <a:pPr marL="1497965" indent="-34353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1498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Konfigurasi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system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 digunakan dalam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system referensi</a:t>
            </a:r>
            <a:r>
              <a:rPr sz="2400" spc="-8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4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Uniprogrammed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Batch-processing References System</a:t>
            </a:r>
            <a:r>
              <a:rPr sz="2800" spc="16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(UBRS)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Multiprogrammed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Batch-processing References System</a:t>
            </a:r>
            <a:r>
              <a:rPr sz="2800" spc="19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(MBRS)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Multiprogrammed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Interactive References System</a:t>
            </a:r>
            <a:r>
              <a:rPr sz="2800" spc="15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(MIRS)</a:t>
            </a:r>
            <a:endParaRPr sz="2800">
              <a:latin typeface="Berlin Sans FB"/>
              <a:cs typeface="Berlin Sans FB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3611245" algn="l"/>
                <a:tab pos="5545455" algn="l"/>
                <a:tab pos="6913880" algn="l"/>
                <a:tab pos="8497570" algn="l"/>
              </a:tabLst>
            </a:pP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Multip</a:t>
            </a:r>
            <a:r>
              <a:rPr sz="2800" spc="5" dirty="0">
                <a:solidFill>
                  <a:srgbClr val="006FC0"/>
                </a:solidFill>
                <a:latin typeface="Berlin Sans FB"/>
                <a:cs typeface="Berlin Sans FB"/>
              </a:rPr>
              <a:t>r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gra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med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Int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rac</a:t>
            </a:r>
            <a:r>
              <a:rPr sz="2800" spc="10" dirty="0">
                <a:solidFill>
                  <a:srgbClr val="006FC0"/>
                </a:solidFill>
                <a:latin typeface="Berlin Sans FB"/>
                <a:cs typeface="Berlin Sans FB"/>
              </a:rPr>
              <a:t>t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iv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e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Virt</a:t>
            </a:r>
            <a:r>
              <a:rPr sz="2800" spc="10" dirty="0">
                <a:solidFill>
                  <a:srgbClr val="006FC0"/>
                </a:solidFill>
                <a:latin typeface="Berlin Sans FB"/>
                <a:cs typeface="Berlin Sans FB"/>
              </a:rPr>
              <a:t>u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l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	M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e</a:t>
            </a:r>
            <a:r>
              <a:rPr sz="2800" spc="5" dirty="0">
                <a:solidFill>
                  <a:srgbClr val="006FC0"/>
                </a:solidFill>
                <a:latin typeface="Berlin Sans FB"/>
                <a:cs typeface="Berlin Sans FB"/>
              </a:rPr>
              <a:t>m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or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y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Refe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ences  System</a:t>
            </a:r>
            <a:r>
              <a:rPr sz="2800" spc="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(MIVRS)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264" y="236575"/>
            <a:ext cx="10048875" cy="61931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Uniprogrammed 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Batch-processing References System</a:t>
            </a:r>
            <a:r>
              <a:rPr sz="2600" spc="-12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(UBRS)</a:t>
            </a:r>
            <a:endParaRPr sz="2600">
              <a:latin typeface="Berlin Sans FB"/>
              <a:cs typeface="Berlin Sans FB"/>
            </a:endParaRPr>
          </a:p>
          <a:p>
            <a:pPr marL="12700" marR="8255">
              <a:lnSpc>
                <a:spcPct val="100000"/>
              </a:lnSpc>
              <a:spcBef>
                <a:spcPts val="994"/>
              </a:spcBef>
              <a:tabLst>
                <a:tab pos="2157095" algn="l"/>
                <a:tab pos="3152140" algn="l"/>
                <a:tab pos="4069715" algn="l"/>
                <a:tab pos="5575300" algn="l"/>
                <a:tab pos="6249670" algn="l"/>
                <a:tab pos="7602855" algn="l"/>
                <a:tab pos="9187815" algn="l"/>
              </a:tabLst>
            </a:pPr>
            <a:r>
              <a:rPr sz="2600" spc="-5" dirty="0">
                <a:latin typeface="Berlin Sans FB"/>
                <a:cs typeface="Berlin Sans FB"/>
              </a:rPr>
              <a:t>Meng</a:t>
            </a:r>
            <a:r>
              <a:rPr sz="2600" spc="-20" dirty="0">
                <a:latin typeface="Berlin Sans FB"/>
                <a:cs typeface="Berlin Sans FB"/>
              </a:rPr>
              <a:t>g</a:t>
            </a:r>
            <a:r>
              <a:rPr sz="2600" dirty="0">
                <a:latin typeface="Berlin Sans FB"/>
                <a:cs typeface="Berlin Sans FB"/>
              </a:rPr>
              <a:t>unakan	mod</a:t>
            </a:r>
            <a:r>
              <a:rPr sz="2600" spc="-20" dirty="0">
                <a:latin typeface="Berlin Sans FB"/>
                <a:cs typeface="Berlin Sans FB"/>
              </a:rPr>
              <a:t>e</a:t>
            </a:r>
            <a:r>
              <a:rPr sz="2600" dirty="0">
                <a:latin typeface="Berlin Sans FB"/>
                <a:cs typeface="Berlin Sans FB"/>
              </a:rPr>
              <a:t>l	</a:t>
            </a:r>
            <a:r>
              <a:rPr sz="2600" spc="-5" dirty="0">
                <a:latin typeface="Berlin Sans FB"/>
                <a:cs typeface="Berlin Sans FB"/>
              </a:rPr>
              <a:t>batc</a:t>
            </a:r>
            <a:r>
              <a:rPr sz="2600" dirty="0">
                <a:latin typeface="Berlin Sans FB"/>
                <a:cs typeface="Berlin Sans FB"/>
              </a:rPr>
              <a:t>h	pro</a:t>
            </a:r>
            <a:r>
              <a:rPr sz="2600" spc="-15" dirty="0">
                <a:latin typeface="Berlin Sans FB"/>
                <a:cs typeface="Berlin Sans FB"/>
              </a:rPr>
              <a:t>c</a:t>
            </a:r>
            <a:r>
              <a:rPr sz="2600" dirty="0">
                <a:latin typeface="Berlin Sans FB"/>
                <a:cs typeface="Berlin Sans FB"/>
              </a:rPr>
              <a:t>essing	</a:t>
            </a:r>
            <a:r>
              <a:rPr sz="2600" spc="-5" dirty="0">
                <a:latin typeface="Berlin Sans FB"/>
                <a:cs typeface="Berlin Sans FB"/>
              </a:rPr>
              <a:t>da</a:t>
            </a:r>
            <a:r>
              <a:rPr sz="2600" dirty="0">
                <a:latin typeface="Berlin Sans FB"/>
                <a:cs typeface="Berlin Sans FB"/>
              </a:rPr>
              <a:t>n	resour</a:t>
            </a:r>
            <a:r>
              <a:rPr sz="2600" spc="-15" dirty="0">
                <a:latin typeface="Berlin Sans FB"/>
                <a:cs typeface="Berlin Sans FB"/>
              </a:rPr>
              <a:t>c</a:t>
            </a:r>
            <a:r>
              <a:rPr sz="2600" dirty="0">
                <a:latin typeface="Berlin Sans FB"/>
                <a:cs typeface="Berlin Sans FB"/>
              </a:rPr>
              <a:t>es	utama</a:t>
            </a:r>
            <a:r>
              <a:rPr sz="2600" spc="-15" dirty="0">
                <a:latin typeface="Berlin Sans FB"/>
                <a:cs typeface="Berlin Sans FB"/>
              </a:rPr>
              <a:t>n</a:t>
            </a:r>
            <a:r>
              <a:rPr sz="2600" spc="-5" dirty="0">
                <a:latin typeface="Berlin Sans FB"/>
                <a:cs typeface="Berlin Sans FB"/>
              </a:rPr>
              <a:t>y</a:t>
            </a:r>
            <a:r>
              <a:rPr sz="2600" dirty="0">
                <a:latin typeface="Berlin Sans FB"/>
                <a:cs typeface="Berlin Sans FB"/>
              </a:rPr>
              <a:t>a	</a:t>
            </a:r>
            <a:r>
              <a:rPr sz="2600" spc="-5" dirty="0">
                <a:latin typeface="Berlin Sans FB"/>
                <a:cs typeface="Berlin Sans FB"/>
              </a:rPr>
              <a:t>dia</a:t>
            </a:r>
            <a:r>
              <a:rPr sz="2600" spc="-15" dirty="0">
                <a:latin typeface="Berlin Sans FB"/>
                <a:cs typeface="Berlin Sans FB"/>
              </a:rPr>
              <a:t>t</a:t>
            </a:r>
            <a:r>
              <a:rPr sz="2600" dirty="0">
                <a:latin typeface="Berlin Sans FB"/>
                <a:cs typeface="Berlin Sans FB"/>
              </a:rPr>
              <a:t>ur  oleh </a:t>
            </a:r>
            <a:r>
              <a:rPr sz="2600" spc="-5" dirty="0">
                <a:latin typeface="Berlin Sans FB"/>
                <a:cs typeface="Berlin Sans FB"/>
              </a:rPr>
              <a:t>pemrograman</a:t>
            </a:r>
            <a:r>
              <a:rPr sz="2600" spc="-75" dirty="0">
                <a:latin typeface="Berlin Sans FB"/>
                <a:cs typeface="Berlin Sans FB"/>
              </a:rPr>
              <a:t> </a:t>
            </a:r>
            <a:r>
              <a:rPr sz="2600" spc="-5" dirty="0">
                <a:latin typeface="Berlin Sans FB"/>
                <a:cs typeface="Berlin Sans FB"/>
              </a:rPr>
              <a:t>tersendiri.</a:t>
            </a:r>
            <a:endParaRPr sz="26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Multiprogrammed 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Batch-processing References System</a:t>
            </a:r>
            <a:r>
              <a:rPr sz="2600" spc="-13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(MBRS)</a:t>
            </a:r>
            <a:endParaRPr sz="2600">
              <a:latin typeface="Berlin Sans FB"/>
              <a:cs typeface="Berlin Sans FB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  <a:tabLst>
                <a:tab pos="1789430" algn="l"/>
                <a:tab pos="2487930" algn="l"/>
                <a:tab pos="3395979" algn="l"/>
                <a:tab pos="4728210" algn="l"/>
                <a:tab pos="5560060" algn="l"/>
                <a:tab pos="7357109" algn="l"/>
                <a:tab pos="8488680" algn="l"/>
              </a:tabLst>
            </a:pPr>
            <a:r>
              <a:rPr sz="2600" spc="-5" dirty="0">
                <a:latin typeface="Berlin Sans FB"/>
                <a:cs typeface="Berlin Sans FB"/>
              </a:rPr>
              <a:t>Pem</a:t>
            </a:r>
            <a:r>
              <a:rPr sz="2600" spc="-20" dirty="0">
                <a:latin typeface="Berlin Sans FB"/>
                <a:cs typeface="Berlin Sans FB"/>
              </a:rPr>
              <a:t>r</a:t>
            </a:r>
            <a:r>
              <a:rPr sz="2600" spc="-5" dirty="0">
                <a:latin typeface="Berlin Sans FB"/>
                <a:cs typeface="Berlin Sans FB"/>
              </a:rPr>
              <a:t>o</a:t>
            </a:r>
            <a:r>
              <a:rPr sz="2600" spc="-15" dirty="0">
                <a:latin typeface="Berlin Sans FB"/>
                <a:cs typeface="Berlin Sans FB"/>
              </a:rPr>
              <a:t>s</a:t>
            </a:r>
            <a:r>
              <a:rPr sz="2600" dirty="0">
                <a:latin typeface="Berlin Sans FB"/>
                <a:cs typeface="Berlin Sans FB"/>
              </a:rPr>
              <a:t>es</a:t>
            </a:r>
            <a:r>
              <a:rPr sz="2600" spc="-25" dirty="0">
                <a:latin typeface="Berlin Sans FB"/>
                <a:cs typeface="Berlin Sans FB"/>
              </a:rPr>
              <a:t>a</a:t>
            </a:r>
            <a:r>
              <a:rPr sz="2600" dirty="0">
                <a:latin typeface="Berlin Sans FB"/>
                <a:cs typeface="Berlin Sans FB"/>
              </a:rPr>
              <a:t>n	</a:t>
            </a:r>
            <a:r>
              <a:rPr sz="2600" spc="-5" dirty="0">
                <a:latin typeface="Berlin Sans FB"/>
                <a:cs typeface="Berlin Sans FB"/>
              </a:rPr>
              <a:t>dar</a:t>
            </a:r>
            <a:r>
              <a:rPr sz="2600" dirty="0">
                <a:latin typeface="Berlin Sans FB"/>
                <a:cs typeface="Berlin Sans FB"/>
              </a:rPr>
              <a:t>i	suatu	</a:t>
            </a:r>
            <a:r>
              <a:rPr sz="2600" spc="-5" dirty="0">
                <a:latin typeface="Berlin Sans FB"/>
                <a:cs typeface="Berlin Sans FB"/>
              </a:rPr>
              <a:t>akt</a:t>
            </a:r>
            <a:r>
              <a:rPr sz="2600" spc="-15" dirty="0">
                <a:latin typeface="Berlin Sans FB"/>
                <a:cs typeface="Berlin Sans FB"/>
              </a:rPr>
              <a:t>i</a:t>
            </a:r>
            <a:r>
              <a:rPr sz="2600" dirty="0">
                <a:latin typeface="Berlin Sans FB"/>
                <a:cs typeface="Berlin Sans FB"/>
              </a:rPr>
              <a:t>vi</a:t>
            </a:r>
            <a:r>
              <a:rPr sz="2600" spc="-10" dirty="0">
                <a:latin typeface="Berlin Sans FB"/>
                <a:cs typeface="Berlin Sans FB"/>
              </a:rPr>
              <a:t>t</a:t>
            </a:r>
            <a:r>
              <a:rPr sz="2600" spc="5" dirty="0">
                <a:latin typeface="Berlin Sans FB"/>
                <a:cs typeface="Berlin Sans FB"/>
              </a:rPr>
              <a:t>a</a:t>
            </a:r>
            <a:r>
              <a:rPr sz="2600" dirty="0">
                <a:latin typeface="Berlin Sans FB"/>
                <a:cs typeface="Berlin Sans FB"/>
              </a:rPr>
              <a:t>s	</a:t>
            </a:r>
            <a:r>
              <a:rPr sz="2600" spc="-5" dirty="0">
                <a:latin typeface="Berlin Sans FB"/>
                <a:cs typeface="Berlin Sans FB"/>
              </a:rPr>
              <a:t>ya</a:t>
            </a:r>
            <a:r>
              <a:rPr sz="2600" spc="-15" dirty="0">
                <a:latin typeface="Berlin Sans FB"/>
                <a:cs typeface="Berlin Sans FB"/>
              </a:rPr>
              <a:t>n</a:t>
            </a:r>
            <a:r>
              <a:rPr sz="2600" dirty="0">
                <a:latin typeface="Berlin Sans FB"/>
                <a:cs typeface="Berlin Sans FB"/>
              </a:rPr>
              <a:t>g	</a:t>
            </a:r>
            <a:r>
              <a:rPr sz="2600" spc="-5" dirty="0">
                <a:latin typeface="Berlin Sans FB"/>
                <a:cs typeface="Berlin Sans FB"/>
              </a:rPr>
              <a:t>ove</a:t>
            </a:r>
            <a:r>
              <a:rPr sz="2600" spc="-15" dirty="0">
                <a:latin typeface="Berlin Sans FB"/>
                <a:cs typeface="Berlin Sans FB"/>
              </a:rPr>
              <a:t>r</a:t>
            </a:r>
            <a:r>
              <a:rPr sz="2600" spc="10" dirty="0">
                <a:latin typeface="Berlin Sans FB"/>
                <a:cs typeface="Berlin Sans FB"/>
              </a:rPr>
              <a:t>l</a:t>
            </a:r>
            <a:r>
              <a:rPr sz="2600" spc="-5" dirty="0">
                <a:latin typeface="Berlin Sans FB"/>
                <a:cs typeface="Berlin Sans FB"/>
              </a:rPr>
              <a:t>a</a:t>
            </a:r>
            <a:r>
              <a:rPr sz="2600" spc="-20" dirty="0">
                <a:latin typeface="Berlin Sans FB"/>
                <a:cs typeface="Berlin Sans FB"/>
              </a:rPr>
              <a:t>p</a:t>
            </a:r>
            <a:r>
              <a:rPr sz="2600" dirty="0">
                <a:latin typeface="Berlin Sans FB"/>
                <a:cs typeface="Berlin Sans FB"/>
              </a:rPr>
              <a:t>p</a:t>
            </a:r>
            <a:r>
              <a:rPr sz="2600" spc="-15" dirty="0">
                <a:latin typeface="Berlin Sans FB"/>
                <a:cs typeface="Berlin Sans FB"/>
              </a:rPr>
              <a:t>i</a:t>
            </a:r>
            <a:r>
              <a:rPr sz="2600" dirty="0">
                <a:latin typeface="Berlin Sans FB"/>
                <a:cs typeface="Berlin Sans FB"/>
              </a:rPr>
              <a:t>ng	</a:t>
            </a:r>
            <a:r>
              <a:rPr sz="2600" spc="-5" dirty="0">
                <a:latin typeface="Berlin Sans FB"/>
                <a:cs typeface="Berlin Sans FB"/>
              </a:rPr>
              <a:t>(</a:t>
            </a:r>
            <a:r>
              <a:rPr sz="2600" dirty="0">
                <a:latin typeface="Berlin Sans FB"/>
                <a:cs typeface="Berlin Sans FB"/>
              </a:rPr>
              <a:t>secara	</a:t>
            </a:r>
            <a:r>
              <a:rPr sz="2600" spc="-20" dirty="0">
                <a:latin typeface="Berlin Sans FB"/>
                <a:cs typeface="Berlin Sans FB"/>
              </a:rPr>
              <a:t>b</a:t>
            </a:r>
            <a:r>
              <a:rPr sz="2600" dirty="0">
                <a:latin typeface="Berlin Sans FB"/>
                <a:cs typeface="Berlin Sans FB"/>
              </a:rPr>
              <a:t>e</a:t>
            </a:r>
            <a:r>
              <a:rPr sz="2600" spc="-15" dirty="0">
                <a:latin typeface="Berlin Sans FB"/>
                <a:cs typeface="Berlin Sans FB"/>
              </a:rPr>
              <a:t>r</a:t>
            </a:r>
            <a:r>
              <a:rPr sz="2600" dirty="0">
                <a:latin typeface="Berlin Sans FB"/>
                <a:cs typeface="Berlin Sans FB"/>
              </a:rPr>
              <a:t>s</a:t>
            </a:r>
            <a:r>
              <a:rPr sz="2600" spc="-15" dirty="0">
                <a:latin typeface="Berlin Sans FB"/>
                <a:cs typeface="Berlin Sans FB"/>
              </a:rPr>
              <a:t>a</a:t>
            </a:r>
            <a:r>
              <a:rPr sz="2600" dirty="0">
                <a:latin typeface="Berlin Sans FB"/>
                <a:cs typeface="Berlin Sans FB"/>
              </a:rPr>
              <a:t>maan  memenuhi</a:t>
            </a:r>
            <a:r>
              <a:rPr sz="2600" spc="-40" dirty="0">
                <a:latin typeface="Berlin Sans FB"/>
                <a:cs typeface="Berlin Sans FB"/>
              </a:rPr>
              <a:t> </a:t>
            </a:r>
            <a:r>
              <a:rPr sz="2600" dirty="0">
                <a:latin typeface="Berlin Sans FB"/>
                <a:cs typeface="Berlin Sans FB"/>
              </a:rPr>
              <a:t>system).</a:t>
            </a:r>
            <a:endParaRPr sz="26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Multiprogrammed Interactive 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References System</a:t>
            </a:r>
            <a:r>
              <a:rPr sz="2600" spc="-9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(MIRS)</a:t>
            </a:r>
            <a:endParaRPr sz="2600">
              <a:latin typeface="Berlin Sans FB"/>
              <a:cs typeface="Berlin Sans FB"/>
            </a:endParaRPr>
          </a:p>
          <a:p>
            <a:pPr marL="12700" marR="6985">
              <a:lnSpc>
                <a:spcPct val="100000"/>
              </a:lnSpc>
              <a:spcBef>
                <a:spcPts val="994"/>
              </a:spcBef>
            </a:pPr>
            <a:r>
              <a:rPr sz="2600" spc="-5" dirty="0">
                <a:latin typeface="Berlin Sans FB"/>
                <a:cs typeface="Berlin Sans FB"/>
              </a:rPr>
              <a:t>Interaktif terminal dimana user dapat berhubungan (converse) </a:t>
            </a:r>
            <a:r>
              <a:rPr sz="2600" dirty="0">
                <a:latin typeface="Berlin Sans FB"/>
                <a:cs typeface="Berlin Sans FB"/>
              </a:rPr>
              <a:t>dengan  sistem, </a:t>
            </a:r>
            <a:r>
              <a:rPr sz="2600" spc="-5" dirty="0">
                <a:latin typeface="Berlin Sans FB"/>
                <a:cs typeface="Berlin Sans FB"/>
              </a:rPr>
              <a:t>(Interactive</a:t>
            </a:r>
            <a:r>
              <a:rPr sz="2600" spc="-25" dirty="0">
                <a:latin typeface="Berlin Sans FB"/>
                <a:cs typeface="Berlin Sans FB"/>
              </a:rPr>
              <a:t> </a:t>
            </a:r>
            <a:r>
              <a:rPr sz="2600" spc="-5" dirty="0">
                <a:latin typeface="Berlin Sans FB"/>
                <a:cs typeface="Berlin Sans FB"/>
              </a:rPr>
              <a:t>Transaction).</a:t>
            </a:r>
            <a:endParaRPr sz="2600">
              <a:latin typeface="Berlin Sans FB"/>
              <a:cs typeface="Berlin Sans FB"/>
            </a:endParaRPr>
          </a:p>
          <a:p>
            <a:pPr marL="355600" marR="6985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3124835" algn="l"/>
                <a:tab pos="4827270" algn="l"/>
                <a:tab pos="6011545" algn="l"/>
                <a:tab pos="7386320" algn="l"/>
                <a:tab pos="9073515" algn="l"/>
              </a:tabLst>
            </a:pP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Mult</a:t>
            </a:r>
            <a:r>
              <a:rPr sz="2600" spc="-15" dirty="0">
                <a:solidFill>
                  <a:srgbClr val="006FC0"/>
                </a:solidFill>
                <a:latin typeface="Berlin Sans FB"/>
                <a:cs typeface="Berlin Sans FB"/>
              </a:rPr>
              <a:t>i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prog</a:t>
            </a:r>
            <a:r>
              <a:rPr sz="2600" spc="-25" dirty="0">
                <a:solidFill>
                  <a:srgbClr val="006FC0"/>
                </a:solidFill>
                <a:latin typeface="Berlin Sans FB"/>
                <a:cs typeface="Berlin Sans FB"/>
              </a:rPr>
              <a:t>r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a</a:t>
            </a:r>
            <a:r>
              <a:rPr sz="2600" spc="-20" dirty="0">
                <a:solidFill>
                  <a:srgbClr val="006FC0"/>
                </a:solidFill>
                <a:latin typeface="Berlin Sans FB"/>
                <a:cs typeface="Berlin Sans FB"/>
              </a:rPr>
              <a:t>m</a:t>
            </a:r>
            <a:r>
              <a:rPr sz="2600" spc="-15" dirty="0">
                <a:solidFill>
                  <a:srgbClr val="006FC0"/>
                </a:solidFill>
                <a:latin typeface="Berlin Sans FB"/>
                <a:cs typeface="Berlin Sans FB"/>
              </a:rPr>
              <a:t>m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ed	I</a:t>
            </a:r>
            <a:r>
              <a:rPr sz="2600" spc="-10" dirty="0">
                <a:solidFill>
                  <a:srgbClr val="006FC0"/>
                </a:solidFill>
                <a:latin typeface="Berlin Sans FB"/>
                <a:cs typeface="Berlin Sans FB"/>
              </a:rPr>
              <a:t>n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teract</a:t>
            </a:r>
            <a:r>
              <a:rPr sz="2600" spc="-15" dirty="0">
                <a:solidFill>
                  <a:srgbClr val="006FC0"/>
                </a:solidFill>
                <a:latin typeface="Berlin Sans FB"/>
                <a:cs typeface="Berlin Sans FB"/>
              </a:rPr>
              <a:t>i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ve	V</a:t>
            </a:r>
            <a:r>
              <a:rPr sz="2600" spc="-10" dirty="0">
                <a:solidFill>
                  <a:srgbClr val="006FC0"/>
                </a:solidFill>
                <a:latin typeface="Berlin Sans FB"/>
                <a:cs typeface="Berlin Sans FB"/>
              </a:rPr>
              <a:t>i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rtual	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M</a:t>
            </a:r>
            <a:r>
              <a:rPr sz="2600" spc="-15" dirty="0">
                <a:solidFill>
                  <a:srgbClr val="006FC0"/>
                </a:solidFill>
                <a:latin typeface="Berlin Sans FB"/>
                <a:cs typeface="Berlin Sans FB"/>
              </a:rPr>
              <a:t>e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mory	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Refe</a:t>
            </a:r>
            <a:r>
              <a:rPr sz="2600" spc="-15" dirty="0">
                <a:solidFill>
                  <a:srgbClr val="006FC0"/>
                </a:solidFill>
                <a:latin typeface="Berlin Sans FB"/>
                <a:cs typeface="Berlin Sans FB"/>
              </a:rPr>
              <a:t>r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ences	Sys</a:t>
            </a:r>
            <a:r>
              <a:rPr sz="2600" spc="-10" dirty="0">
                <a:solidFill>
                  <a:srgbClr val="006FC0"/>
                </a:solidFill>
                <a:latin typeface="Berlin Sans FB"/>
                <a:cs typeface="Berlin Sans FB"/>
              </a:rPr>
              <a:t>t</a:t>
            </a:r>
            <a:r>
              <a:rPr sz="2600" dirty="0">
                <a:solidFill>
                  <a:srgbClr val="006FC0"/>
                </a:solidFill>
                <a:latin typeface="Berlin Sans FB"/>
                <a:cs typeface="Berlin Sans FB"/>
              </a:rPr>
              <a:t>em  </a:t>
            </a:r>
            <a:r>
              <a:rPr sz="2600" spc="-5" dirty="0">
                <a:solidFill>
                  <a:srgbClr val="006FC0"/>
                </a:solidFill>
                <a:latin typeface="Berlin Sans FB"/>
                <a:cs typeface="Berlin Sans FB"/>
              </a:rPr>
              <a:t>(MIVRS)</a:t>
            </a:r>
            <a:endParaRPr sz="2600">
              <a:latin typeface="Berlin Sans FB"/>
              <a:cs typeface="Berlin Sans FB"/>
            </a:endParaRPr>
          </a:p>
          <a:p>
            <a:pPr marL="12700" marR="8255">
              <a:lnSpc>
                <a:spcPct val="100000"/>
              </a:lnSpc>
              <a:spcBef>
                <a:spcPts val="994"/>
              </a:spcBef>
            </a:pPr>
            <a:r>
              <a:rPr sz="2600" spc="-5" dirty="0">
                <a:latin typeface="Berlin Sans FB"/>
                <a:cs typeface="Berlin Sans FB"/>
              </a:rPr>
              <a:t>User dapat memprogram </a:t>
            </a:r>
            <a:r>
              <a:rPr sz="2600" dirty="0">
                <a:latin typeface="Berlin Sans FB"/>
                <a:cs typeface="Berlin Sans FB"/>
              </a:rPr>
              <a:t>di </a:t>
            </a:r>
            <a:r>
              <a:rPr sz="2600" spc="-5" dirty="0">
                <a:latin typeface="Berlin Sans FB"/>
                <a:cs typeface="Berlin Sans FB"/>
              </a:rPr>
              <a:t>dalam ruang alamat memori secara virtual  yang </a:t>
            </a:r>
            <a:r>
              <a:rPr sz="2600" dirty="0">
                <a:latin typeface="Berlin Sans FB"/>
                <a:cs typeface="Berlin Sans FB"/>
              </a:rPr>
              <a:t>berbeda </a:t>
            </a:r>
            <a:r>
              <a:rPr sz="2600" spc="-5" dirty="0">
                <a:latin typeface="Berlin Sans FB"/>
                <a:cs typeface="Berlin Sans FB"/>
              </a:rPr>
              <a:t>dengan </a:t>
            </a:r>
            <a:r>
              <a:rPr sz="2600" dirty="0">
                <a:latin typeface="Berlin Sans FB"/>
                <a:cs typeface="Berlin Sans FB"/>
              </a:rPr>
              <a:t>sistem memori</a:t>
            </a:r>
            <a:r>
              <a:rPr sz="2600" spc="-130" dirty="0">
                <a:latin typeface="Berlin Sans FB"/>
                <a:cs typeface="Berlin Sans FB"/>
              </a:rPr>
              <a:t> </a:t>
            </a:r>
            <a:r>
              <a:rPr sz="2600" dirty="0">
                <a:latin typeface="Berlin Sans FB"/>
                <a:cs typeface="Berlin Sans FB"/>
              </a:rPr>
              <a:t>aktual.</a:t>
            </a:r>
            <a:endParaRPr sz="26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303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8DBA"/>
                </a:solidFill>
                <a:latin typeface="Century Gothic"/>
                <a:cs typeface="Century Gothic"/>
              </a:rPr>
              <a:t>Indeks</a:t>
            </a:r>
            <a:r>
              <a:rPr sz="3600" spc="-65" dirty="0">
                <a:solidFill>
                  <a:srgbClr val="178DBA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178DBA"/>
                </a:solidFill>
                <a:latin typeface="Century Gothic"/>
                <a:cs typeface="Century Gothic"/>
              </a:rPr>
              <a:t>Kinerja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752726"/>
            <a:ext cx="359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Level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Evaluasi</a:t>
            </a:r>
            <a:r>
              <a:rPr sz="2800" spc="-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823" y="2354579"/>
            <a:ext cx="4293108" cy="43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8150" y="92709"/>
            <a:ext cx="303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Indeks</a:t>
            </a:r>
            <a:r>
              <a:rPr spc="-70" dirty="0"/>
              <a:t> </a:t>
            </a:r>
            <a:r>
              <a:rPr spc="-5" dirty="0"/>
              <a:t>Kinerja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4213" y="1172972"/>
            <a:ext cx="8303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Tujuan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evaluasi kinerja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adalah membuat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operasional  sistem menjadi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efisien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serta problem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yang dihadapi 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masing-masing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level dilihat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dari 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sudut</a:t>
            </a:r>
            <a:r>
              <a:rPr sz="2800" spc="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berbeda.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391" y="2902712"/>
            <a:ext cx="3892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6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Berlin Sans FB"/>
                <a:cs typeface="Berlin Sans FB"/>
              </a:rPr>
              <a:t>Desainer </a:t>
            </a: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Sistem</a:t>
            </a:r>
            <a:r>
              <a:rPr sz="2600" spc="-37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(HW/SW)</a:t>
            </a:r>
            <a:endParaRPr sz="2600">
              <a:latin typeface="Berlin Sans FB"/>
              <a:cs typeface="Berlin Sans F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391" y="3385820"/>
            <a:ext cx="4309745" cy="30460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27685" marR="236220" indent="-515620">
              <a:lnSpc>
                <a:spcPts val="2810"/>
              </a:lnSpc>
              <a:spcBef>
                <a:spcPts val="455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Menjaga/memikirkan  jangkauan </a:t>
            </a:r>
            <a:r>
              <a:rPr sz="2600" dirty="0">
                <a:solidFill>
                  <a:srgbClr val="404040"/>
                </a:solidFill>
                <a:latin typeface="Berlin Sans FB"/>
                <a:cs typeface="Berlin Sans FB"/>
              </a:rPr>
              <a:t>sistem </a:t>
            </a: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aplikasi  yang digunakan.</a:t>
            </a:r>
            <a:endParaRPr sz="2600">
              <a:latin typeface="Berlin Sans FB"/>
              <a:cs typeface="Berlin Sans FB"/>
            </a:endParaRPr>
          </a:p>
          <a:p>
            <a:pPr marL="527685" marR="5080" indent="-515620">
              <a:lnSpc>
                <a:spcPct val="90000"/>
              </a:lnSpc>
              <a:spcBef>
                <a:spcPts val="95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Memperhatikan  </a:t>
            </a:r>
            <a:r>
              <a:rPr sz="2600" dirty="0">
                <a:solidFill>
                  <a:srgbClr val="404040"/>
                </a:solidFill>
                <a:latin typeface="Berlin Sans FB"/>
                <a:cs typeface="Berlin Sans FB"/>
              </a:rPr>
              <a:t>peng</a:t>
            </a:r>
            <a:r>
              <a:rPr sz="2600" spc="5" dirty="0">
                <a:solidFill>
                  <a:srgbClr val="404040"/>
                </a:solidFill>
                <a:latin typeface="Berlin Sans FB"/>
                <a:cs typeface="Berlin Sans FB"/>
              </a:rPr>
              <a:t>g</a:t>
            </a:r>
            <a:r>
              <a:rPr sz="2600" dirty="0">
                <a:solidFill>
                  <a:srgbClr val="404040"/>
                </a:solidFill>
                <a:latin typeface="Berlin Sans FB"/>
                <a:cs typeface="Berlin Sans FB"/>
              </a:rPr>
              <a:t>unaan/pemanfaatan  sistem komputer </a:t>
            </a:r>
            <a:r>
              <a:rPr sz="2600" spc="-5" dirty="0">
                <a:solidFill>
                  <a:srgbClr val="404040"/>
                </a:solidFill>
                <a:latin typeface="Berlin Sans FB"/>
                <a:cs typeface="Berlin Sans FB"/>
              </a:rPr>
              <a:t>yang  </a:t>
            </a:r>
            <a:r>
              <a:rPr sz="2600" dirty="0">
                <a:solidFill>
                  <a:srgbClr val="404040"/>
                </a:solidFill>
                <a:latin typeface="Berlin Sans FB"/>
                <a:cs typeface="Berlin Sans FB"/>
              </a:rPr>
              <a:t>mempengaruhi kerja  variabel.</a:t>
            </a:r>
            <a:endParaRPr sz="2600">
              <a:latin typeface="Berlin Sans FB"/>
              <a:cs typeface="Berlin Sans F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8879" y="2870708"/>
            <a:ext cx="248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Manajer</a:t>
            </a:r>
            <a:r>
              <a:rPr sz="2400" spc="-1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Instalasi</a:t>
            </a:r>
            <a:endParaRPr sz="2400">
              <a:latin typeface="Berlin Sans FB"/>
              <a:cs typeface="Berlin Sans F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8879" y="3289807"/>
            <a:ext cx="4480560" cy="31140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27685" marR="1098550" indent="-515620">
              <a:lnSpc>
                <a:spcPts val="2300"/>
              </a:lnSpc>
              <a:spcBef>
                <a:spcPts val="66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Lebih</a:t>
            </a:r>
            <a:r>
              <a:rPr sz="2400" spc="-5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memperhatikan  keseimbangan.</a:t>
            </a:r>
            <a:endParaRPr sz="2400">
              <a:latin typeface="Berlin Sans FB"/>
              <a:cs typeface="Berlin Sans FB"/>
            </a:endParaRPr>
          </a:p>
          <a:p>
            <a:pPr marL="527685" indent="-515620">
              <a:lnSpc>
                <a:spcPts val="2595"/>
              </a:lnSpc>
              <a:spcBef>
                <a:spcPts val="445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Cost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effective yang</a:t>
            </a:r>
            <a:r>
              <a:rPr sz="24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digunakan</a:t>
            </a:r>
            <a:endParaRPr sz="2400">
              <a:latin typeface="Berlin Sans FB"/>
              <a:cs typeface="Berlin Sans FB"/>
            </a:endParaRPr>
          </a:p>
          <a:p>
            <a:pPr marL="527685">
              <a:lnSpc>
                <a:spcPts val="2595"/>
              </a:lnSpc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komponen</a:t>
            </a:r>
            <a:r>
              <a:rPr sz="24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sistem.</a:t>
            </a:r>
            <a:endParaRPr sz="2400">
              <a:latin typeface="Berlin Sans FB"/>
              <a:cs typeface="Berlin Sans FB"/>
            </a:endParaRPr>
          </a:p>
          <a:p>
            <a:pPr marL="527685" marR="73660" indent="-515620">
              <a:lnSpc>
                <a:spcPts val="2300"/>
              </a:lnSpc>
              <a:spcBef>
                <a:spcPts val="990"/>
              </a:spcBef>
              <a:buClr>
                <a:srgbClr val="353535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Memilih banyak layanan</a:t>
            </a:r>
            <a:r>
              <a:rPr sz="2400" spc="-14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 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memuaskan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untukbanyak 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user.</a:t>
            </a:r>
            <a:endParaRPr sz="2400">
              <a:latin typeface="Berlin Sans FB"/>
              <a:cs typeface="Berlin Sans FB"/>
            </a:endParaRPr>
          </a:p>
          <a:p>
            <a:pPr marL="527685" indent="-515620">
              <a:lnSpc>
                <a:spcPts val="2595"/>
              </a:lnSpc>
              <a:spcBef>
                <a:spcPts val="450"/>
              </a:spcBef>
              <a:buClr>
                <a:srgbClr val="353535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Mengatur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penggantian</a:t>
            </a:r>
            <a:r>
              <a:rPr sz="2400" spc="-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fasilitas</a:t>
            </a:r>
            <a:endParaRPr sz="2400">
              <a:latin typeface="Berlin Sans FB"/>
              <a:cs typeface="Berlin Sans FB"/>
            </a:endParaRPr>
          </a:p>
          <a:p>
            <a:pPr marL="527685">
              <a:lnSpc>
                <a:spcPts val="2595"/>
              </a:lnSpc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yang</a:t>
            </a:r>
            <a:r>
              <a:rPr sz="2400" spc="-1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digunakan.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3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Indeks</a:t>
            </a:r>
            <a:r>
              <a:rPr spc="-65" dirty="0"/>
              <a:t> </a:t>
            </a:r>
            <a:r>
              <a:rPr spc="-5" dirty="0"/>
              <a:t>Kinerja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032533"/>
            <a:ext cx="8093075" cy="35210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  <a:latin typeface="Berlin Sans FB"/>
                <a:cs typeface="Berlin Sans FB"/>
              </a:rPr>
              <a:t>Analis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dan</a:t>
            </a:r>
            <a:r>
              <a:rPr sz="28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programmer</a:t>
            </a:r>
            <a:endParaRPr sz="2800">
              <a:latin typeface="Berlin Sans FB"/>
              <a:cs typeface="Berlin Sans FB"/>
            </a:endParaRPr>
          </a:p>
          <a:p>
            <a:pPr marL="527685" marR="83375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Lebih berkonsnetrasi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pada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lingkup pekerjaan 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pemrograman secara</a:t>
            </a:r>
            <a:r>
              <a:rPr sz="2800" spc="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operasional</a:t>
            </a:r>
            <a:endParaRPr sz="2800">
              <a:latin typeface="Berlin Sans FB"/>
              <a:cs typeface="Berlin Sans FB"/>
            </a:endParaRPr>
          </a:p>
          <a:p>
            <a:pPr marL="527685" marR="32194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Dapat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mempengaruhi secara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langsung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terhadap 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bermacam-macam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sumber</a:t>
            </a:r>
            <a:r>
              <a:rPr sz="2800" spc="6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beban.</a:t>
            </a:r>
            <a:endParaRPr sz="2800">
              <a:latin typeface="Berlin Sans FB"/>
              <a:cs typeface="Berlin Sans FB"/>
            </a:endParaRPr>
          </a:p>
          <a:p>
            <a:pPr marL="527685" marR="5080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Mengevaluasi proses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agar efisien dalam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waktu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dan  efisiensi dalam</a:t>
            </a:r>
            <a:r>
              <a:rPr sz="2800" spc="1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harga.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270" y="226567"/>
            <a:ext cx="8401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Nilai </a:t>
            </a:r>
            <a:r>
              <a:rPr spc="-5" dirty="0"/>
              <a:t>variabel yang </a:t>
            </a:r>
            <a:r>
              <a:rPr dirty="0"/>
              <a:t>dibutuhkan </a:t>
            </a:r>
            <a:r>
              <a:rPr spc="-5" dirty="0"/>
              <a:t>dalam  </a:t>
            </a:r>
            <a:r>
              <a:rPr dirty="0"/>
              <a:t>evaluasi kineja</a:t>
            </a:r>
            <a:r>
              <a:rPr spc="35" dirty="0"/>
              <a:t> </a:t>
            </a:r>
            <a:r>
              <a:rPr spc="-5" dirty="0"/>
              <a:t>sistem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1383258"/>
            <a:ext cx="7785734" cy="50266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3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3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Karektiristik Sistem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Fisik</a:t>
            </a:r>
            <a:r>
              <a:rPr sz="2300" spc="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Variabel</a:t>
            </a:r>
            <a:endParaRPr sz="23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Informasi mengenai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konfigurasi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sistem perangkat keras</a:t>
            </a:r>
            <a:r>
              <a:rPr sz="2300" spc="-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dan</a:t>
            </a:r>
            <a:endParaRPr sz="2300">
              <a:latin typeface="Berlin Sans FB"/>
              <a:cs typeface="Berlin Sans FB"/>
            </a:endParaRPr>
          </a:p>
          <a:p>
            <a:pPr marL="527685">
              <a:lnSpc>
                <a:spcPct val="100000"/>
              </a:lnSpc>
            </a:pP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perangkat lunak.</a:t>
            </a:r>
            <a:endParaRPr sz="23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Operasi bermacam</a:t>
            </a:r>
            <a:r>
              <a:rPr sz="23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komponen.</a:t>
            </a:r>
            <a:endParaRPr sz="23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Kondisi Operating</a:t>
            </a:r>
            <a:r>
              <a:rPr sz="2300" spc="-2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Sistem</a:t>
            </a:r>
            <a:endParaRPr sz="23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Penggambaran beban yang akan</a:t>
            </a:r>
            <a:r>
              <a:rPr sz="2300" spc="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dievaluasi.</a:t>
            </a:r>
            <a:endParaRPr sz="23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Indeks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r>
              <a:rPr sz="23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Sistem</a:t>
            </a:r>
            <a:endParaRPr sz="2300">
              <a:latin typeface="Berlin Sans FB"/>
              <a:cs typeface="Berlin Sans FB"/>
            </a:endParaRPr>
          </a:p>
          <a:p>
            <a:pPr marL="527685" marR="5397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Klasifikasi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indeks kinerja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(indeks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kinerja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internal dan indeks  eksternal).</a:t>
            </a:r>
            <a:endParaRPr sz="23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Indeks internal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memanfaatkan orang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level 1 dan </a:t>
            </a:r>
            <a:r>
              <a:rPr sz="2300" spc="-5" dirty="0">
                <a:solidFill>
                  <a:srgbClr val="404040"/>
                </a:solidFill>
                <a:latin typeface="Berlin Sans FB"/>
                <a:cs typeface="Berlin Sans FB"/>
              </a:rPr>
              <a:t>level</a:t>
            </a:r>
            <a:r>
              <a:rPr sz="2300" spc="-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2.</a:t>
            </a:r>
            <a:endParaRPr sz="23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Indeks eksternal</a:t>
            </a:r>
            <a:r>
              <a:rPr sz="23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300" dirty="0">
                <a:solidFill>
                  <a:srgbClr val="404040"/>
                </a:solidFill>
                <a:latin typeface="Berlin Sans FB"/>
                <a:cs typeface="Berlin Sans FB"/>
              </a:rPr>
              <a:t>memakai</a:t>
            </a:r>
            <a:endParaRPr sz="23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817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Indeks Kinerja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034667"/>
            <a:ext cx="3661410" cy="29806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CPU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 Utilization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Overlap of</a:t>
            </a:r>
            <a:r>
              <a:rPr sz="2400" spc="-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Berlin Sans FB"/>
                <a:cs typeface="Berlin Sans FB"/>
              </a:rPr>
              <a:t>Activities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Factor</a:t>
            </a:r>
            <a:r>
              <a:rPr sz="2400" spc="-7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Multiprogramming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Level</a:t>
            </a:r>
            <a:r>
              <a:rPr sz="2400" spc="-4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Multiprogramming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Paging</a:t>
            </a:r>
            <a:r>
              <a:rPr sz="24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Rate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Berlin Sans FB"/>
                <a:cs typeface="Berlin Sans FB"/>
              </a:rPr>
              <a:t>Reaction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Time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8270" y="2032533"/>
            <a:ext cx="8653145" cy="37750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  <a:latin typeface="Berlin Sans FB"/>
                <a:cs typeface="Berlin Sans FB"/>
              </a:rPr>
              <a:t>Materi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Perkuliahan</a:t>
            </a:r>
            <a:r>
              <a:rPr sz="2800" spc="1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800">
              <a:latin typeface="Berlin Sans FB"/>
              <a:cs typeface="Berlin Sans FB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Konsep Dasar Analisis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r>
              <a:rPr sz="2800" spc="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Sistem</a:t>
            </a:r>
            <a:endParaRPr sz="2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Tujuan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Pembelajaran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 :</a:t>
            </a:r>
            <a:endParaRPr sz="2800">
              <a:latin typeface="Berlin Sans FB"/>
              <a:cs typeface="Berlin Sans FB"/>
            </a:endParaRPr>
          </a:p>
          <a:p>
            <a:pPr marL="527685" marR="31305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Mahasiswa mampu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memberikan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gambaran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tentang  konsep dasar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analisis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r>
              <a:rPr sz="2800" spc="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sistem.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Mahasiswa mampu membuat algoritma</a:t>
            </a:r>
            <a:r>
              <a:rPr sz="2800" spc="1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penjadwalan.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875538"/>
            <a:ext cx="508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Indeks </a:t>
            </a:r>
            <a:r>
              <a:rPr dirty="0"/>
              <a:t>Kinerja</a:t>
            </a:r>
            <a:r>
              <a:rPr spc="-45" dirty="0"/>
              <a:t> </a:t>
            </a:r>
            <a:r>
              <a:rPr spc="-5" dirty="0"/>
              <a:t>Eksternal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034667"/>
            <a:ext cx="2687955" cy="29806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Turn Around</a:t>
            </a:r>
            <a:r>
              <a:rPr sz="2400" spc="-7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Time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Respon</a:t>
            </a:r>
            <a:r>
              <a:rPr sz="2400" spc="-1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Time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Throughput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Capacity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Availability</a:t>
            </a:r>
            <a:endParaRPr sz="2400">
              <a:latin typeface="Berlin Sans FB"/>
              <a:cs typeface="Berlin Sans FB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Realibility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2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Turn </a:t>
            </a:r>
            <a:r>
              <a:rPr spc="-5" dirty="0"/>
              <a:t>Around</a:t>
            </a:r>
            <a:r>
              <a:rPr spc="-50" dirty="0"/>
              <a:t> </a:t>
            </a:r>
            <a:r>
              <a:rPr dirty="0"/>
              <a:t>Time</a:t>
            </a:r>
          </a:p>
        </p:txBody>
      </p:sp>
      <p:sp>
        <p:nvSpPr>
          <p:cNvPr id="4" name="object 4"/>
          <p:cNvSpPr/>
          <p:nvPr/>
        </p:nvSpPr>
        <p:spPr>
          <a:xfrm>
            <a:off x="5362955" y="4503420"/>
            <a:ext cx="5684520" cy="2033270"/>
          </a:xfrm>
          <a:custGeom>
            <a:avLst/>
            <a:gdLst/>
            <a:ahLst/>
            <a:cxnLst/>
            <a:rect l="l" t="t" r="r" b="b"/>
            <a:pathLst>
              <a:path w="5684520" h="2033270">
                <a:moveTo>
                  <a:pt x="4769993" y="0"/>
                </a:moveTo>
                <a:lnTo>
                  <a:pt x="914527" y="0"/>
                </a:lnTo>
                <a:lnTo>
                  <a:pt x="868882" y="1244"/>
                </a:lnTo>
                <a:lnTo>
                  <a:pt x="823818" y="4937"/>
                </a:lnTo>
                <a:lnTo>
                  <a:pt x="779384" y="11022"/>
                </a:lnTo>
                <a:lnTo>
                  <a:pt x="735635" y="19440"/>
                </a:lnTo>
                <a:lnTo>
                  <a:pt x="692623" y="30133"/>
                </a:lnTo>
                <a:lnTo>
                  <a:pt x="650399" y="43042"/>
                </a:lnTo>
                <a:lnTo>
                  <a:pt x="609017" y="58110"/>
                </a:lnTo>
                <a:lnTo>
                  <a:pt x="568528" y="75277"/>
                </a:lnTo>
                <a:lnTo>
                  <a:pt x="528985" y="94486"/>
                </a:lnTo>
                <a:lnTo>
                  <a:pt x="490441" y="115679"/>
                </a:lnTo>
                <a:lnTo>
                  <a:pt x="452947" y="138796"/>
                </a:lnTo>
                <a:lnTo>
                  <a:pt x="416557" y="163781"/>
                </a:lnTo>
                <a:lnTo>
                  <a:pt x="381323" y="190574"/>
                </a:lnTo>
                <a:lnTo>
                  <a:pt x="347296" y="219117"/>
                </a:lnTo>
                <a:lnTo>
                  <a:pt x="314530" y="249353"/>
                </a:lnTo>
                <a:lnTo>
                  <a:pt x="283076" y="281222"/>
                </a:lnTo>
                <a:lnTo>
                  <a:pt x="252988" y="314667"/>
                </a:lnTo>
                <a:lnTo>
                  <a:pt x="224318" y="349629"/>
                </a:lnTo>
                <a:lnTo>
                  <a:pt x="197117" y="386050"/>
                </a:lnTo>
                <a:lnTo>
                  <a:pt x="171439" y="423871"/>
                </a:lnTo>
                <a:lnTo>
                  <a:pt x="147336" y="463036"/>
                </a:lnTo>
                <a:lnTo>
                  <a:pt x="124859" y="503484"/>
                </a:lnTo>
                <a:lnTo>
                  <a:pt x="104063" y="545158"/>
                </a:lnTo>
                <a:lnTo>
                  <a:pt x="84998" y="588000"/>
                </a:lnTo>
                <a:lnTo>
                  <a:pt x="67718" y="631951"/>
                </a:lnTo>
                <a:lnTo>
                  <a:pt x="52274" y="676954"/>
                </a:lnTo>
                <a:lnTo>
                  <a:pt x="38720" y="722949"/>
                </a:lnTo>
                <a:lnTo>
                  <a:pt x="27107" y="769879"/>
                </a:lnTo>
                <a:lnTo>
                  <a:pt x="17488" y="817685"/>
                </a:lnTo>
                <a:lnTo>
                  <a:pt x="9915" y="866309"/>
                </a:lnTo>
                <a:lnTo>
                  <a:pt x="4441" y="915693"/>
                </a:lnTo>
                <a:lnTo>
                  <a:pt x="1119" y="965779"/>
                </a:lnTo>
                <a:lnTo>
                  <a:pt x="0" y="1016507"/>
                </a:lnTo>
                <a:lnTo>
                  <a:pt x="1119" y="1067242"/>
                </a:lnTo>
                <a:lnTo>
                  <a:pt x="4441" y="1117332"/>
                </a:lnTo>
                <a:lnTo>
                  <a:pt x="9915" y="1166720"/>
                </a:lnTo>
                <a:lnTo>
                  <a:pt x="17488" y="1215348"/>
                </a:lnTo>
                <a:lnTo>
                  <a:pt x="27107" y="1263157"/>
                </a:lnTo>
                <a:lnTo>
                  <a:pt x="38720" y="1310089"/>
                </a:lnTo>
                <a:lnTo>
                  <a:pt x="52274" y="1356086"/>
                </a:lnTo>
                <a:lnTo>
                  <a:pt x="67718" y="1401090"/>
                </a:lnTo>
                <a:lnTo>
                  <a:pt x="84998" y="1445042"/>
                </a:lnTo>
                <a:lnTo>
                  <a:pt x="104063" y="1487885"/>
                </a:lnTo>
                <a:lnTo>
                  <a:pt x="124859" y="1529559"/>
                </a:lnTo>
                <a:lnTo>
                  <a:pt x="147336" y="1570007"/>
                </a:lnTo>
                <a:lnTo>
                  <a:pt x="171439" y="1609171"/>
                </a:lnTo>
                <a:lnTo>
                  <a:pt x="197117" y="1646992"/>
                </a:lnTo>
                <a:lnTo>
                  <a:pt x="224318" y="1683412"/>
                </a:lnTo>
                <a:lnTo>
                  <a:pt x="252988" y="1718373"/>
                </a:lnTo>
                <a:lnTo>
                  <a:pt x="283076" y="1751816"/>
                </a:lnTo>
                <a:lnTo>
                  <a:pt x="314530" y="1783684"/>
                </a:lnTo>
                <a:lnTo>
                  <a:pt x="347296" y="1813917"/>
                </a:lnTo>
                <a:lnTo>
                  <a:pt x="381323" y="1842459"/>
                </a:lnTo>
                <a:lnTo>
                  <a:pt x="416557" y="1869250"/>
                </a:lnTo>
                <a:lnTo>
                  <a:pt x="452947" y="1894233"/>
                </a:lnTo>
                <a:lnTo>
                  <a:pt x="490441" y="1917348"/>
                </a:lnTo>
                <a:lnTo>
                  <a:pt x="528985" y="1938539"/>
                </a:lnTo>
                <a:lnTo>
                  <a:pt x="568528" y="1957746"/>
                </a:lnTo>
                <a:lnTo>
                  <a:pt x="609017" y="1974912"/>
                </a:lnTo>
                <a:lnTo>
                  <a:pt x="650399" y="1989978"/>
                </a:lnTo>
                <a:lnTo>
                  <a:pt x="692623" y="2002885"/>
                </a:lnTo>
                <a:lnTo>
                  <a:pt x="735635" y="2013577"/>
                </a:lnTo>
                <a:lnTo>
                  <a:pt x="779384" y="2021994"/>
                </a:lnTo>
                <a:lnTo>
                  <a:pt x="823818" y="2028078"/>
                </a:lnTo>
                <a:lnTo>
                  <a:pt x="868882" y="2031771"/>
                </a:lnTo>
                <a:lnTo>
                  <a:pt x="914527" y="2033015"/>
                </a:lnTo>
                <a:lnTo>
                  <a:pt x="4769993" y="2033015"/>
                </a:lnTo>
                <a:lnTo>
                  <a:pt x="4815637" y="2031771"/>
                </a:lnTo>
                <a:lnTo>
                  <a:pt x="4860701" y="2028078"/>
                </a:lnTo>
                <a:lnTo>
                  <a:pt x="4905135" y="2021994"/>
                </a:lnTo>
                <a:lnTo>
                  <a:pt x="4948884" y="2013577"/>
                </a:lnTo>
                <a:lnTo>
                  <a:pt x="4991896" y="2002885"/>
                </a:lnTo>
                <a:lnTo>
                  <a:pt x="5034120" y="1989978"/>
                </a:lnTo>
                <a:lnTo>
                  <a:pt x="5075502" y="1974912"/>
                </a:lnTo>
                <a:lnTo>
                  <a:pt x="5115991" y="1957746"/>
                </a:lnTo>
                <a:lnTo>
                  <a:pt x="5155534" y="1938539"/>
                </a:lnTo>
                <a:lnTo>
                  <a:pt x="5194078" y="1917348"/>
                </a:lnTo>
                <a:lnTo>
                  <a:pt x="5231572" y="1894233"/>
                </a:lnTo>
                <a:lnTo>
                  <a:pt x="5267962" y="1869250"/>
                </a:lnTo>
                <a:lnTo>
                  <a:pt x="5303196" y="1842459"/>
                </a:lnTo>
                <a:lnTo>
                  <a:pt x="5337223" y="1813917"/>
                </a:lnTo>
                <a:lnTo>
                  <a:pt x="5369989" y="1783684"/>
                </a:lnTo>
                <a:lnTo>
                  <a:pt x="5401443" y="1751816"/>
                </a:lnTo>
                <a:lnTo>
                  <a:pt x="5431531" y="1718373"/>
                </a:lnTo>
                <a:lnTo>
                  <a:pt x="5460201" y="1683412"/>
                </a:lnTo>
                <a:lnTo>
                  <a:pt x="5487402" y="1646992"/>
                </a:lnTo>
                <a:lnTo>
                  <a:pt x="5513080" y="1609171"/>
                </a:lnTo>
                <a:lnTo>
                  <a:pt x="5537183" y="1570007"/>
                </a:lnTo>
                <a:lnTo>
                  <a:pt x="5559660" y="1529559"/>
                </a:lnTo>
                <a:lnTo>
                  <a:pt x="5580456" y="1487885"/>
                </a:lnTo>
                <a:lnTo>
                  <a:pt x="5599521" y="1445042"/>
                </a:lnTo>
                <a:lnTo>
                  <a:pt x="5616801" y="1401090"/>
                </a:lnTo>
                <a:lnTo>
                  <a:pt x="5632245" y="1356086"/>
                </a:lnTo>
                <a:lnTo>
                  <a:pt x="5645799" y="1310089"/>
                </a:lnTo>
                <a:lnTo>
                  <a:pt x="5657412" y="1263157"/>
                </a:lnTo>
                <a:lnTo>
                  <a:pt x="5667031" y="1215348"/>
                </a:lnTo>
                <a:lnTo>
                  <a:pt x="5674604" y="1166720"/>
                </a:lnTo>
                <a:lnTo>
                  <a:pt x="5680078" y="1117332"/>
                </a:lnTo>
                <a:lnTo>
                  <a:pt x="5683400" y="1067242"/>
                </a:lnTo>
                <a:lnTo>
                  <a:pt x="5684520" y="1016507"/>
                </a:lnTo>
                <a:lnTo>
                  <a:pt x="5683400" y="965779"/>
                </a:lnTo>
                <a:lnTo>
                  <a:pt x="5680078" y="915693"/>
                </a:lnTo>
                <a:lnTo>
                  <a:pt x="5674604" y="866309"/>
                </a:lnTo>
                <a:lnTo>
                  <a:pt x="5667031" y="817685"/>
                </a:lnTo>
                <a:lnTo>
                  <a:pt x="5657412" y="769879"/>
                </a:lnTo>
                <a:lnTo>
                  <a:pt x="5645799" y="722949"/>
                </a:lnTo>
                <a:lnTo>
                  <a:pt x="5632245" y="676954"/>
                </a:lnTo>
                <a:lnTo>
                  <a:pt x="5616801" y="631951"/>
                </a:lnTo>
                <a:lnTo>
                  <a:pt x="5599521" y="588000"/>
                </a:lnTo>
                <a:lnTo>
                  <a:pt x="5580456" y="545158"/>
                </a:lnTo>
                <a:lnTo>
                  <a:pt x="5559660" y="503484"/>
                </a:lnTo>
                <a:lnTo>
                  <a:pt x="5537183" y="463036"/>
                </a:lnTo>
                <a:lnTo>
                  <a:pt x="5513080" y="423871"/>
                </a:lnTo>
                <a:lnTo>
                  <a:pt x="5487402" y="386050"/>
                </a:lnTo>
                <a:lnTo>
                  <a:pt x="5460201" y="349629"/>
                </a:lnTo>
                <a:lnTo>
                  <a:pt x="5431531" y="314667"/>
                </a:lnTo>
                <a:lnTo>
                  <a:pt x="5401443" y="281222"/>
                </a:lnTo>
                <a:lnTo>
                  <a:pt x="5369989" y="249353"/>
                </a:lnTo>
                <a:lnTo>
                  <a:pt x="5337223" y="219117"/>
                </a:lnTo>
                <a:lnTo>
                  <a:pt x="5303196" y="190574"/>
                </a:lnTo>
                <a:lnTo>
                  <a:pt x="5267962" y="163781"/>
                </a:lnTo>
                <a:lnTo>
                  <a:pt x="5231572" y="138796"/>
                </a:lnTo>
                <a:lnTo>
                  <a:pt x="5194078" y="115679"/>
                </a:lnTo>
                <a:lnTo>
                  <a:pt x="5155534" y="94486"/>
                </a:lnTo>
                <a:lnTo>
                  <a:pt x="5115991" y="75277"/>
                </a:lnTo>
                <a:lnTo>
                  <a:pt x="5075502" y="58110"/>
                </a:lnTo>
                <a:lnTo>
                  <a:pt x="5034120" y="43042"/>
                </a:lnTo>
                <a:lnTo>
                  <a:pt x="4991896" y="30133"/>
                </a:lnTo>
                <a:lnTo>
                  <a:pt x="4948884" y="19440"/>
                </a:lnTo>
                <a:lnTo>
                  <a:pt x="4905135" y="11022"/>
                </a:lnTo>
                <a:lnTo>
                  <a:pt x="4860701" y="4937"/>
                </a:lnTo>
                <a:lnTo>
                  <a:pt x="4815637" y="1244"/>
                </a:lnTo>
                <a:lnTo>
                  <a:pt x="4769993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2955" y="4503420"/>
            <a:ext cx="5684520" cy="2033270"/>
          </a:xfrm>
          <a:custGeom>
            <a:avLst/>
            <a:gdLst/>
            <a:ahLst/>
            <a:cxnLst/>
            <a:rect l="l" t="t" r="r" b="b"/>
            <a:pathLst>
              <a:path w="5684520" h="2033270">
                <a:moveTo>
                  <a:pt x="914527" y="0"/>
                </a:moveTo>
                <a:lnTo>
                  <a:pt x="4769993" y="0"/>
                </a:lnTo>
                <a:lnTo>
                  <a:pt x="4815637" y="1244"/>
                </a:lnTo>
                <a:lnTo>
                  <a:pt x="4860701" y="4937"/>
                </a:lnTo>
                <a:lnTo>
                  <a:pt x="4905135" y="11022"/>
                </a:lnTo>
                <a:lnTo>
                  <a:pt x="4948884" y="19440"/>
                </a:lnTo>
                <a:lnTo>
                  <a:pt x="4991896" y="30133"/>
                </a:lnTo>
                <a:lnTo>
                  <a:pt x="5034120" y="43042"/>
                </a:lnTo>
                <a:lnTo>
                  <a:pt x="5075502" y="58110"/>
                </a:lnTo>
                <a:lnTo>
                  <a:pt x="5115991" y="75277"/>
                </a:lnTo>
                <a:lnTo>
                  <a:pt x="5155534" y="94486"/>
                </a:lnTo>
                <a:lnTo>
                  <a:pt x="5194078" y="115679"/>
                </a:lnTo>
                <a:lnTo>
                  <a:pt x="5231572" y="138796"/>
                </a:lnTo>
                <a:lnTo>
                  <a:pt x="5267962" y="163781"/>
                </a:lnTo>
                <a:lnTo>
                  <a:pt x="5303196" y="190574"/>
                </a:lnTo>
                <a:lnTo>
                  <a:pt x="5337223" y="219117"/>
                </a:lnTo>
                <a:lnTo>
                  <a:pt x="5369989" y="249353"/>
                </a:lnTo>
                <a:lnTo>
                  <a:pt x="5401443" y="281222"/>
                </a:lnTo>
                <a:lnTo>
                  <a:pt x="5431531" y="314667"/>
                </a:lnTo>
                <a:lnTo>
                  <a:pt x="5460201" y="349629"/>
                </a:lnTo>
                <a:lnTo>
                  <a:pt x="5487402" y="386050"/>
                </a:lnTo>
                <a:lnTo>
                  <a:pt x="5513080" y="423871"/>
                </a:lnTo>
                <a:lnTo>
                  <a:pt x="5537183" y="463036"/>
                </a:lnTo>
                <a:lnTo>
                  <a:pt x="5559660" y="503484"/>
                </a:lnTo>
                <a:lnTo>
                  <a:pt x="5580456" y="545158"/>
                </a:lnTo>
                <a:lnTo>
                  <a:pt x="5599521" y="588000"/>
                </a:lnTo>
                <a:lnTo>
                  <a:pt x="5616801" y="631951"/>
                </a:lnTo>
                <a:lnTo>
                  <a:pt x="5632245" y="676954"/>
                </a:lnTo>
                <a:lnTo>
                  <a:pt x="5645799" y="722949"/>
                </a:lnTo>
                <a:lnTo>
                  <a:pt x="5657412" y="769879"/>
                </a:lnTo>
                <a:lnTo>
                  <a:pt x="5667031" y="817685"/>
                </a:lnTo>
                <a:lnTo>
                  <a:pt x="5674604" y="866309"/>
                </a:lnTo>
                <a:lnTo>
                  <a:pt x="5680078" y="915693"/>
                </a:lnTo>
                <a:lnTo>
                  <a:pt x="5683400" y="965779"/>
                </a:lnTo>
                <a:lnTo>
                  <a:pt x="5684520" y="1016507"/>
                </a:lnTo>
                <a:lnTo>
                  <a:pt x="5683400" y="1067242"/>
                </a:lnTo>
                <a:lnTo>
                  <a:pt x="5680078" y="1117332"/>
                </a:lnTo>
                <a:lnTo>
                  <a:pt x="5674604" y="1166720"/>
                </a:lnTo>
                <a:lnTo>
                  <a:pt x="5667031" y="1215348"/>
                </a:lnTo>
                <a:lnTo>
                  <a:pt x="5657412" y="1263157"/>
                </a:lnTo>
                <a:lnTo>
                  <a:pt x="5645799" y="1310089"/>
                </a:lnTo>
                <a:lnTo>
                  <a:pt x="5632245" y="1356086"/>
                </a:lnTo>
                <a:lnTo>
                  <a:pt x="5616801" y="1401090"/>
                </a:lnTo>
                <a:lnTo>
                  <a:pt x="5599521" y="1445042"/>
                </a:lnTo>
                <a:lnTo>
                  <a:pt x="5580456" y="1487885"/>
                </a:lnTo>
                <a:lnTo>
                  <a:pt x="5559660" y="1529559"/>
                </a:lnTo>
                <a:lnTo>
                  <a:pt x="5537183" y="1570007"/>
                </a:lnTo>
                <a:lnTo>
                  <a:pt x="5513080" y="1609171"/>
                </a:lnTo>
                <a:lnTo>
                  <a:pt x="5487402" y="1646992"/>
                </a:lnTo>
                <a:lnTo>
                  <a:pt x="5460201" y="1683412"/>
                </a:lnTo>
                <a:lnTo>
                  <a:pt x="5431531" y="1718373"/>
                </a:lnTo>
                <a:lnTo>
                  <a:pt x="5401443" y="1751816"/>
                </a:lnTo>
                <a:lnTo>
                  <a:pt x="5369989" y="1783684"/>
                </a:lnTo>
                <a:lnTo>
                  <a:pt x="5337223" y="1813917"/>
                </a:lnTo>
                <a:lnTo>
                  <a:pt x="5303196" y="1842459"/>
                </a:lnTo>
                <a:lnTo>
                  <a:pt x="5267962" y="1869250"/>
                </a:lnTo>
                <a:lnTo>
                  <a:pt x="5231572" y="1894233"/>
                </a:lnTo>
                <a:lnTo>
                  <a:pt x="5194078" y="1917348"/>
                </a:lnTo>
                <a:lnTo>
                  <a:pt x="5155534" y="1938539"/>
                </a:lnTo>
                <a:lnTo>
                  <a:pt x="5115991" y="1957746"/>
                </a:lnTo>
                <a:lnTo>
                  <a:pt x="5075502" y="1974912"/>
                </a:lnTo>
                <a:lnTo>
                  <a:pt x="5034120" y="1989978"/>
                </a:lnTo>
                <a:lnTo>
                  <a:pt x="4991896" y="2002885"/>
                </a:lnTo>
                <a:lnTo>
                  <a:pt x="4948884" y="2013577"/>
                </a:lnTo>
                <a:lnTo>
                  <a:pt x="4905135" y="2021994"/>
                </a:lnTo>
                <a:lnTo>
                  <a:pt x="4860701" y="2028078"/>
                </a:lnTo>
                <a:lnTo>
                  <a:pt x="4815637" y="2031771"/>
                </a:lnTo>
                <a:lnTo>
                  <a:pt x="4769993" y="2033015"/>
                </a:lnTo>
                <a:lnTo>
                  <a:pt x="914527" y="2033015"/>
                </a:lnTo>
                <a:lnTo>
                  <a:pt x="868882" y="2031771"/>
                </a:lnTo>
                <a:lnTo>
                  <a:pt x="823818" y="2028078"/>
                </a:lnTo>
                <a:lnTo>
                  <a:pt x="779384" y="2021994"/>
                </a:lnTo>
                <a:lnTo>
                  <a:pt x="735635" y="2013577"/>
                </a:lnTo>
                <a:lnTo>
                  <a:pt x="692623" y="2002885"/>
                </a:lnTo>
                <a:lnTo>
                  <a:pt x="650399" y="1989978"/>
                </a:lnTo>
                <a:lnTo>
                  <a:pt x="609017" y="1974912"/>
                </a:lnTo>
                <a:lnTo>
                  <a:pt x="568528" y="1957746"/>
                </a:lnTo>
                <a:lnTo>
                  <a:pt x="528985" y="1938539"/>
                </a:lnTo>
                <a:lnTo>
                  <a:pt x="490441" y="1917348"/>
                </a:lnTo>
                <a:lnTo>
                  <a:pt x="452947" y="1894233"/>
                </a:lnTo>
                <a:lnTo>
                  <a:pt x="416557" y="1869250"/>
                </a:lnTo>
                <a:lnTo>
                  <a:pt x="381323" y="1842459"/>
                </a:lnTo>
                <a:lnTo>
                  <a:pt x="347296" y="1813917"/>
                </a:lnTo>
                <a:lnTo>
                  <a:pt x="314530" y="1783684"/>
                </a:lnTo>
                <a:lnTo>
                  <a:pt x="283076" y="1751816"/>
                </a:lnTo>
                <a:lnTo>
                  <a:pt x="252988" y="1718373"/>
                </a:lnTo>
                <a:lnTo>
                  <a:pt x="224318" y="1683412"/>
                </a:lnTo>
                <a:lnTo>
                  <a:pt x="197117" y="1646992"/>
                </a:lnTo>
                <a:lnTo>
                  <a:pt x="171439" y="1609171"/>
                </a:lnTo>
                <a:lnTo>
                  <a:pt x="147336" y="1570007"/>
                </a:lnTo>
                <a:lnTo>
                  <a:pt x="124859" y="1529559"/>
                </a:lnTo>
                <a:lnTo>
                  <a:pt x="104063" y="1487885"/>
                </a:lnTo>
                <a:lnTo>
                  <a:pt x="84998" y="1445042"/>
                </a:lnTo>
                <a:lnTo>
                  <a:pt x="67718" y="1401090"/>
                </a:lnTo>
                <a:lnTo>
                  <a:pt x="52274" y="1356086"/>
                </a:lnTo>
                <a:lnTo>
                  <a:pt x="38720" y="1310089"/>
                </a:lnTo>
                <a:lnTo>
                  <a:pt x="27107" y="1263157"/>
                </a:lnTo>
                <a:lnTo>
                  <a:pt x="17488" y="1215348"/>
                </a:lnTo>
                <a:lnTo>
                  <a:pt x="9915" y="1166720"/>
                </a:lnTo>
                <a:lnTo>
                  <a:pt x="4441" y="1117332"/>
                </a:lnTo>
                <a:lnTo>
                  <a:pt x="1119" y="1067242"/>
                </a:lnTo>
                <a:lnTo>
                  <a:pt x="0" y="1016507"/>
                </a:lnTo>
                <a:lnTo>
                  <a:pt x="1119" y="965779"/>
                </a:lnTo>
                <a:lnTo>
                  <a:pt x="4441" y="915693"/>
                </a:lnTo>
                <a:lnTo>
                  <a:pt x="9915" y="866309"/>
                </a:lnTo>
                <a:lnTo>
                  <a:pt x="17488" y="817685"/>
                </a:lnTo>
                <a:lnTo>
                  <a:pt x="27107" y="769879"/>
                </a:lnTo>
                <a:lnTo>
                  <a:pt x="38720" y="722949"/>
                </a:lnTo>
                <a:lnTo>
                  <a:pt x="52274" y="676954"/>
                </a:lnTo>
                <a:lnTo>
                  <a:pt x="67718" y="631951"/>
                </a:lnTo>
                <a:lnTo>
                  <a:pt x="84998" y="588000"/>
                </a:lnTo>
                <a:lnTo>
                  <a:pt x="104063" y="545158"/>
                </a:lnTo>
                <a:lnTo>
                  <a:pt x="124859" y="503484"/>
                </a:lnTo>
                <a:lnTo>
                  <a:pt x="147336" y="463036"/>
                </a:lnTo>
                <a:lnTo>
                  <a:pt x="171439" y="423871"/>
                </a:lnTo>
                <a:lnTo>
                  <a:pt x="197117" y="386050"/>
                </a:lnTo>
                <a:lnTo>
                  <a:pt x="224318" y="349629"/>
                </a:lnTo>
                <a:lnTo>
                  <a:pt x="252988" y="314667"/>
                </a:lnTo>
                <a:lnTo>
                  <a:pt x="283076" y="281222"/>
                </a:lnTo>
                <a:lnTo>
                  <a:pt x="314530" y="249353"/>
                </a:lnTo>
                <a:lnTo>
                  <a:pt x="347296" y="219117"/>
                </a:lnTo>
                <a:lnTo>
                  <a:pt x="381323" y="190574"/>
                </a:lnTo>
                <a:lnTo>
                  <a:pt x="416557" y="163781"/>
                </a:lnTo>
                <a:lnTo>
                  <a:pt x="452947" y="138796"/>
                </a:lnTo>
                <a:lnTo>
                  <a:pt x="490441" y="115679"/>
                </a:lnTo>
                <a:lnTo>
                  <a:pt x="528985" y="94486"/>
                </a:lnTo>
                <a:lnTo>
                  <a:pt x="568528" y="75277"/>
                </a:lnTo>
                <a:lnTo>
                  <a:pt x="609017" y="58110"/>
                </a:lnTo>
                <a:lnTo>
                  <a:pt x="650399" y="43042"/>
                </a:lnTo>
                <a:lnTo>
                  <a:pt x="692623" y="30133"/>
                </a:lnTo>
                <a:lnTo>
                  <a:pt x="735635" y="19440"/>
                </a:lnTo>
                <a:lnTo>
                  <a:pt x="779384" y="11022"/>
                </a:lnTo>
                <a:lnTo>
                  <a:pt x="823818" y="4937"/>
                </a:lnTo>
                <a:lnTo>
                  <a:pt x="868882" y="1244"/>
                </a:lnTo>
                <a:lnTo>
                  <a:pt x="914527" y="0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8270" y="2159635"/>
            <a:ext cx="8747125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  <a:latin typeface="Berlin Sans FB"/>
                <a:cs typeface="Berlin Sans FB"/>
              </a:rPr>
              <a:t>Interval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antara program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yang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siap menjalankan  sejumlah proses sistem (batch processing) sampai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dengan 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eksekusi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berakhir.</a:t>
            </a:r>
            <a:endParaRPr sz="2800">
              <a:latin typeface="Berlin Sans FB"/>
              <a:cs typeface="Berlin Sans FB"/>
            </a:endParaRPr>
          </a:p>
          <a:p>
            <a:pPr marL="355600" marR="432434" indent="-342900">
              <a:lnSpc>
                <a:spcPct val="100000"/>
              </a:lnSpc>
              <a:spcBef>
                <a:spcPts val="994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Indeks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yang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sensitif 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untuk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mengetahui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efisiensi 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pemrosesan.</a:t>
            </a:r>
            <a:endParaRPr sz="2800">
              <a:latin typeface="Berlin Sans FB"/>
              <a:cs typeface="Berlin Sans FB"/>
            </a:endParaRPr>
          </a:p>
          <a:p>
            <a:pPr marL="3639820">
              <a:lnSpc>
                <a:spcPct val="100000"/>
              </a:lnSpc>
              <a:spcBef>
                <a:spcPts val="1795"/>
              </a:spcBef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Turn Around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Time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= P -</a:t>
            </a:r>
            <a:r>
              <a:rPr sz="2800" spc="6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R</a:t>
            </a:r>
            <a:endParaRPr sz="280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054350">
              <a:lnSpc>
                <a:spcPct val="100000"/>
              </a:lnSpc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P =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Waktu</a:t>
            </a:r>
            <a:r>
              <a:rPr sz="2800" spc="4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proses</a:t>
            </a:r>
            <a:endParaRPr sz="2800">
              <a:latin typeface="Berlin Sans FB"/>
              <a:cs typeface="Berlin Sans FB"/>
            </a:endParaRPr>
          </a:p>
          <a:p>
            <a:pPr marL="30543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R =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Waktu</a:t>
            </a:r>
            <a:r>
              <a:rPr sz="2800" spc="4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kedatangan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267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 Turn </a:t>
            </a:r>
            <a:r>
              <a:rPr spc="-5" dirty="0"/>
              <a:t>Around</a:t>
            </a:r>
            <a:r>
              <a:rPr spc="-30" dirty="0"/>
              <a:t> </a:t>
            </a:r>
            <a:r>
              <a:rPr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1952" y="4393133"/>
            <a:ext cx="503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n = Banyaknya program</a:t>
            </a:r>
            <a:r>
              <a:rPr sz="2800" spc="3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kejadian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0835" y="2258567"/>
            <a:ext cx="6449695" cy="1610995"/>
          </a:xfrm>
          <a:custGeom>
            <a:avLst/>
            <a:gdLst/>
            <a:ahLst/>
            <a:cxnLst/>
            <a:rect l="l" t="t" r="r" b="b"/>
            <a:pathLst>
              <a:path w="6449695" h="1610995">
                <a:moveTo>
                  <a:pt x="5411978" y="0"/>
                </a:moveTo>
                <a:lnTo>
                  <a:pt x="1037589" y="0"/>
                </a:lnTo>
                <a:lnTo>
                  <a:pt x="984197" y="1047"/>
                </a:lnTo>
                <a:lnTo>
                  <a:pt x="931505" y="4157"/>
                </a:lnTo>
                <a:lnTo>
                  <a:pt x="879580" y="9279"/>
                </a:lnTo>
                <a:lnTo>
                  <a:pt x="828485" y="16361"/>
                </a:lnTo>
                <a:lnTo>
                  <a:pt x="778287" y="25353"/>
                </a:lnTo>
                <a:lnTo>
                  <a:pt x="729050" y="36206"/>
                </a:lnTo>
                <a:lnTo>
                  <a:pt x="680840" y="48867"/>
                </a:lnTo>
                <a:lnTo>
                  <a:pt x="633722" y="63287"/>
                </a:lnTo>
                <a:lnTo>
                  <a:pt x="587761" y="79415"/>
                </a:lnTo>
                <a:lnTo>
                  <a:pt x="543022" y="97201"/>
                </a:lnTo>
                <a:lnTo>
                  <a:pt x="499571" y="116593"/>
                </a:lnTo>
                <a:lnTo>
                  <a:pt x="457472" y="137541"/>
                </a:lnTo>
                <a:lnTo>
                  <a:pt x="416792" y="159995"/>
                </a:lnTo>
                <a:lnTo>
                  <a:pt x="377595" y="183905"/>
                </a:lnTo>
                <a:lnTo>
                  <a:pt x="339946" y="209218"/>
                </a:lnTo>
                <a:lnTo>
                  <a:pt x="303911" y="235886"/>
                </a:lnTo>
                <a:lnTo>
                  <a:pt x="269554" y="263857"/>
                </a:lnTo>
                <a:lnTo>
                  <a:pt x="236941" y="293081"/>
                </a:lnTo>
                <a:lnTo>
                  <a:pt x="206138" y="323507"/>
                </a:lnTo>
                <a:lnTo>
                  <a:pt x="177209" y="355085"/>
                </a:lnTo>
                <a:lnTo>
                  <a:pt x="150220" y="387764"/>
                </a:lnTo>
                <a:lnTo>
                  <a:pt x="125235" y="421493"/>
                </a:lnTo>
                <a:lnTo>
                  <a:pt x="102321" y="456222"/>
                </a:lnTo>
                <a:lnTo>
                  <a:pt x="81541" y="491900"/>
                </a:lnTo>
                <a:lnTo>
                  <a:pt x="62963" y="528477"/>
                </a:lnTo>
                <a:lnTo>
                  <a:pt x="46649" y="565903"/>
                </a:lnTo>
                <a:lnTo>
                  <a:pt x="32667" y="604126"/>
                </a:lnTo>
                <a:lnTo>
                  <a:pt x="21081" y="643096"/>
                </a:lnTo>
                <a:lnTo>
                  <a:pt x="11955" y="682762"/>
                </a:lnTo>
                <a:lnTo>
                  <a:pt x="5357" y="723074"/>
                </a:lnTo>
                <a:lnTo>
                  <a:pt x="1350" y="763981"/>
                </a:lnTo>
                <a:lnTo>
                  <a:pt x="0" y="805434"/>
                </a:lnTo>
                <a:lnTo>
                  <a:pt x="1350" y="846886"/>
                </a:lnTo>
                <a:lnTo>
                  <a:pt x="5357" y="887793"/>
                </a:lnTo>
                <a:lnTo>
                  <a:pt x="11955" y="928105"/>
                </a:lnTo>
                <a:lnTo>
                  <a:pt x="21081" y="967771"/>
                </a:lnTo>
                <a:lnTo>
                  <a:pt x="32667" y="1006741"/>
                </a:lnTo>
                <a:lnTo>
                  <a:pt x="46649" y="1044964"/>
                </a:lnTo>
                <a:lnTo>
                  <a:pt x="62963" y="1082390"/>
                </a:lnTo>
                <a:lnTo>
                  <a:pt x="81541" y="1118967"/>
                </a:lnTo>
                <a:lnTo>
                  <a:pt x="102321" y="1154645"/>
                </a:lnTo>
                <a:lnTo>
                  <a:pt x="125235" y="1189374"/>
                </a:lnTo>
                <a:lnTo>
                  <a:pt x="150220" y="1223103"/>
                </a:lnTo>
                <a:lnTo>
                  <a:pt x="177209" y="1255782"/>
                </a:lnTo>
                <a:lnTo>
                  <a:pt x="206138" y="1287360"/>
                </a:lnTo>
                <a:lnTo>
                  <a:pt x="236941" y="1317786"/>
                </a:lnTo>
                <a:lnTo>
                  <a:pt x="269554" y="1347010"/>
                </a:lnTo>
                <a:lnTo>
                  <a:pt x="303911" y="1374981"/>
                </a:lnTo>
                <a:lnTo>
                  <a:pt x="339946" y="1401649"/>
                </a:lnTo>
                <a:lnTo>
                  <a:pt x="377595" y="1426962"/>
                </a:lnTo>
                <a:lnTo>
                  <a:pt x="416792" y="1450872"/>
                </a:lnTo>
                <a:lnTo>
                  <a:pt x="457472" y="1473326"/>
                </a:lnTo>
                <a:lnTo>
                  <a:pt x="499571" y="1494274"/>
                </a:lnTo>
                <a:lnTo>
                  <a:pt x="543022" y="1513666"/>
                </a:lnTo>
                <a:lnTo>
                  <a:pt x="587761" y="1531452"/>
                </a:lnTo>
                <a:lnTo>
                  <a:pt x="633722" y="1547580"/>
                </a:lnTo>
                <a:lnTo>
                  <a:pt x="680840" y="1562000"/>
                </a:lnTo>
                <a:lnTo>
                  <a:pt x="729050" y="1574661"/>
                </a:lnTo>
                <a:lnTo>
                  <a:pt x="778287" y="1585514"/>
                </a:lnTo>
                <a:lnTo>
                  <a:pt x="828485" y="1594506"/>
                </a:lnTo>
                <a:lnTo>
                  <a:pt x="879580" y="1601588"/>
                </a:lnTo>
                <a:lnTo>
                  <a:pt x="931505" y="1606710"/>
                </a:lnTo>
                <a:lnTo>
                  <a:pt x="984197" y="1609820"/>
                </a:lnTo>
                <a:lnTo>
                  <a:pt x="1037589" y="1610868"/>
                </a:lnTo>
                <a:lnTo>
                  <a:pt x="5411978" y="1610868"/>
                </a:lnTo>
                <a:lnTo>
                  <a:pt x="5465370" y="1609820"/>
                </a:lnTo>
                <a:lnTo>
                  <a:pt x="5518062" y="1606710"/>
                </a:lnTo>
                <a:lnTo>
                  <a:pt x="5569987" y="1601588"/>
                </a:lnTo>
                <a:lnTo>
                  <a:pt x="5621082" y="1594506"/>
                </a:lnTo>
                <a:lnTo>
                  <a:pt x="5671280" y="1585514"/>
                </a:lnTo>
                <a:lnTo>
                  <a:pt x="5720517" y="1574661"/>
                </a:lnTo>
                <a:lnTo>
                  <a:pt x="5768727" y="1562000"/>
                </a:lnTo>
                <a:lnTo>
                  <a:pt x="5815845" y="1547580"/>
                </a:lnTo>
                <a:lnTo>
                  <a:pt x="5861806" y="1531452"/>
                </a:lnTo>
                <a:lnTo>
                  <a:pt x="5906545" y="1513666"/>
                </a:lnTo>
                <a:lnTo>
                  <a:pt x="5949996" y="1494274"/>
                </a:lnTo>
                <a:lnTo>
                  <a:pt x="5992095" y="1473326"/>
                </a:lnTo>
                <a:lnTo>
                  <a:pt x="6032775" y="1450872"/>
                </a:lnTo>
                <a:lnTo>
                  <a:pt x="6071972" y="1426962"/>
                </a:lnTo>
                <a:lnTo>
                  <a:pt x="6109621" y="1401649"/>
                </a:lnTo>
                <a:lnTo>
                  <a:pt x="6145656" y="1374981"/>
                </a:lnTo>
                <a:lnTo>
                  <a:pt x="6180013" y="1347010"/>
                </a:lnTo>
                <a:lnTo>
                  <a:pt x="6212626" y="1317786"/>
                </a:lnTo>
                <a:lnTo>
                  <a:pt x="6243429" y="1287360"/>
                </a:lnTo>
                <a:lnTo>
                  <a:pt x="6272358" y="1255782"/>
                </a:lnTo>
                <a:lnTo>
                  <a:pt x="6299347" y="1223103"/>
                </a:lnTo>
                <a:lnTo>
                  <a:pt x="6324332" y="1189374"/>
                </a:lnTo>
                <a:lnTo>
                  <a:pt x="6347246" y="1154645"/>
                </a:lnTo>
                <a:lnTo>
                  <a:pt x="6368026" y="1118967"/>
                </a:lnTo>
                <a:lnTo>
                  <a:pt x="6386604" y="1082390"/>
                </a:lnTo>
                <a:lnTo>
                  <a:pt x="6402918" y="1044964"/>
                </a:lnTo>
                <a:lnTo>
                  <a:pt x="6416900" y="1006741"/>
                </a:lnTo>
                <a:lnTo>
                  <a:pt x="6428486" y="967771"/>
                </a:lnTo>
                <a:lnTo>
                  <a:pt x="6437612" y="928105"/>
                </a:lnTo>
                <a:lnTo>
                  <a:pt x="6444210" y="887793"/>
                </a:lnTo>
                <a:lnTo>
                  <a:pt x="6448217" y="846886"/>
                </a:lnTo>
                <a:lnTo>
                  <a:pt x="6449568" y="805434"/>
                </a:lnTo>
                <a:lnTo>
                  <a:pt x="6448217" y="763981"/>
                </a:lnTo>
                <a:lnTo>
                  <a:pt x="6444210" y="723074"/>
                </a:lnTo>
                <a:lnTo>
                  <a:pt x="6437612" y="682762"/>
                </a:lnTo>
                <a:lnTo>
                  <a:pt x="6428486" y="643096"/>
                </a:lnTo>
                <a:lnTo>
                  <a:pt x="6416900" y="604126"/>
                </a:lnTo>
                <a:lnTo>
                  <a:pt x="6402918" y="565903"/>
                </a:lnTo>
                <a:lnTo>
                  <a:pt x="6386604" y="528477"/>
                </a:lnTo>
                <a:lnTo>
                  <a:pt x="6368026" y="491900"/>
                </a:lnTo>
                <a:lnTo>
                  <a:pt x="6347246" y="456222"/>
                </a:lnTo>
                <a:lnTo>
                  <a:pt x="6324332" y="421493"/>
                </a:lnTo>
                <a:lnTo>
                  <a:pt x="6299347" y="387764"/>
                </a:lnTo>
                <a:lnTo>
                  <a:pt x="6272358" y="355085"/>
                </a:lnTo>
                <a:lnTo>
                  <a:pt x="6243429" y="323507"/>
                </a:lnTo>
                <a:lnTo>
                  <a:pt x="6212626" y="293081"/>
                </a:lnTo>
                <a:lnTo>
                  <a:pt x="6180013" y="263857"/>
                </a:lnTo>
                <a:lnTo>
                  <a:pt x="6145657" y="235886"/>
                </a:lnTo>
                <a:lnTo>
                  <a:pt x="6109621" y="209218"/>
                </a:lnTo>
                <a:lnTo>
                  <a:pt x="6071972" y="183905"/>
                </a:lnTo>
                <a:lnTo>
                  <a:pt x="6032775" y="159995"/>
                </a:lnTo>
                <a:lnTo>
                  <a:pt x="5992095" y="137541"/>
                </a:lnTo>
                <a:lnTo>
                  <a:pt x="5949996" y="116593"/>
                </a:lnTo>
                <a:lnTo>
                  <a:pt x="5906545" y="97201"/>
                </a:lnTo>
                <a:lnTo>
                  <a:pt x="5861806" y="79415"/>
                </a:lnTo>
                <a:lnTo>
                  <a:pt x="5815845" y="63287"/>
                </a:lnTo>
                <a:lnTo>
                  <a:pt x="5768727" y="48867"/>
                </a:lnTo>
                <a:lnTo>
                  <a:pt x="5720517" y="36206"/>
                </a:lnTo>
                <a:lnTo>
                  <a:pt x="5671280" y="25353"/>
                </a:lnTo>
                <a:lnTo>
                  <a:pt x="5621082" y="16361"/>
                </a:lnTo>
                <a:lnTo>
                  <a:pt x="5569987" y="9279"/>
                </a:lnTo>
                <a:lnTo>
                  <a:pt x="5518062" y="4157"/>
                </a:lnTo>
                <a:lnTo>
                  <a:pt x="5465370" y="1047"/>
                </a:lnTo>
                <a:lnTo>
                  <a:pt x="5411978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0835" y="2258567"/>
            <a:ext cx="6449695" cy="1610995"/>
          </a:xfrm>
          <a:custGeom>
            <a:avLst/>
            <a:gdLst/>
            <a:ahLst/>
            <a:cxnLst/>
            <a:rect l="l" t="t" r="r" b="b"/>
            <a:pathLst>
              <a:path w="6449695" h="1610995">
                <a:moveTo>
                  <a:pt x="1037589" y="0"/>
                </a:moveTo>
                <a:lnTo>
                  <a:pt x="5411978" y="0"/>
                </a:lnTo>
                <a:lnTo>
                  <a:pt x="5465370" y="1047"/>
                </a:lnTo>
                <a:lnTo>
                  <a:pt x="5518062" y="4157"/>
                </a:lnTo>
                <a:lnTo>
                  <a:pt x="5569987" y="9279"/>
                </a:lnTo>
                <a:lnTo>
                  <a:pt x="5621082" y="16361"/>
                </a:lnTo>
                <a:lnTo>
                  <a:pt x="5671280" y="25353"/>
                </a:lnTo>
                <a:lnTo>
                  <a:pt x="5720517" y="36206"/>
                </a:lnTo>
                <a:lnTo>
                  <a:pt x="5768727" y="48867"/>
                </a:lnTo>
                <a:lnTo>
                  <a:pt x="5815845" y="63287"/>
                </a:lnTo>
                <a:lnTo>
                  <a:pt x="5861806" y="79415"/>
                </a:lnTo>
                <a:lnTo>
                  <a:pt x="5906545" y="97201"/>
                </a:lnTo>
                <a:lnTo>
                  <a:pt x="5949996" y="116593"/>
                </a:lnTo>
                <a:lnTo>
                  <a:pt x="5992095" y="137541"/>
                </a:lnTo>
                <a:lnTo>
                  <a:pt x="6032775" y="159995"/>
                </a:lnTo>
                <a:lnTo>
                  <a:pt x="6071972" y="183905"/>
                </a:lnTo>
                <a:lnTo>
                  <a:pt x="6109621" y="209218"/>
                </a:lnTo>
                <a:lnTo>
                  <a:pt x="6145657" y="235886"/>
                </a:lnTo>
                <a:lnTo>
                  <a:pt x="6180013" y="263857"/>
                </a:lnTo>
                <a:lnTo>
                  <a:pt x="6212626" y="293081"/>
                </a:lnTo>
                <a:lnTo>
                  <a:pt x="6243429" y="323507"/>
                </a:lnTo>
                <a:lnTo>
                  <a:pt x="6272358" y="355085"/>
                </a:lnTo>
                <a:lnTo>
                  <a:pt x="6299347" y="387764"/>
                </a:lnTo>
                <a:lnTo>
                  <a:pt x="6324332" y="421493"/>
                </a:lnTo>
                <a:lnTo>
                  <a:pt x="6347246" y="456222"/>
                </a:lnTo>
                <a:lnTo>
                  <a:pt x="6368026" y="491900"/>
                </a:lnTo>
                <a:lnTo>
                  <a:pt x="6386604" y="528477"/>
                </a:lnTo>
                <a:lnTo>
                  <a:pt x="6402918" y="565903"/>
                </a:lnTo>
                <a:lnTo>
                  <a:pt x="6416900" y="604126"/>
                </a:lnTo>
                <a:lnTo>
                  <a:pt x="6428486" y="643096"/>
                </a:lnTo>
                <a:lnTo>
                  <a:pt x="6437612" y="682762"/>
                </a:lnTo>
                <a:lnTo>
                  <a:pt x="6444210" y="723074"/>
                </a:lnTo>
                <a:lnTo>
                  <a:pt x="6448217" y="763981"/>
                </a:lnTo>
                <a:lnTo>
                  <a:pt x="6449568" y="805434"/>
                </a:lnTo>
                <a:lnTo>
                  <a:pt x="6448217" y="846886"/>
                </a:lnTo>
                <a:lnTo>
                  <a:pt x="6444210" y="887793"/>
                </a:lnTo>
                <a:lnTo>
                  <a:pt x="6437612" y="928105"/>
                </a:lnTo>
                <a:lnTo>
                  <a:pt x="6428486" y="967771"/>
                </a:lnTo>
                <a:lnTo>
                  <a:pt x="6416900" y="1006741"/>
                </a:lnTo>
                <a:lnTo>
                  <a:pt x="6402918" y="1044964"/>
                </a:lnTo>
                <a:lnTo>
                  <a:pt x="6386604" y="1082390"/>
                </a:lnTo>
                <a:lnTo>
                  <a:pt x="6368026" y="1118967"/>
                </a:lnTo>
                <a:lnTo>
                  <a:pt x="6347246" y="1154645"/>
                </a:lnTo>
                <a:lnTo>
                  <a:pt x="6324332" y="1189374"/>
                </a:lnTo>
                <a:lnTo>
                  <a:pt x="6299347" y="1223103"/>
                </a:lnTo>
                <a:lnTo>
                  <a:pt x="6272358" y="1255782"/>
                </a:lnTo>
                <a:lnTo>
                  <a:pt x="6243429" y="1287360"/>
                </a:lnTo>
                <a:lnTo>
                  <a:pt x="6212626" y="1317786"/>
                </a:lnTo>
                <a:lnTo>
                  <a:pt x="6180013" y="1347010"/>
                </a:lnTo>
                <a:lnTo>
                  <a:pt x="6145656" y="1374981"/>
                </a:lnTo>
                <a:lnTo>
                  <a:pt x="6109621" y="1401649"/>
                </a:lnTo>
                <a:lnTo>
                  <a:pt x="6071972" y="1426962"/>
                </a:lnTo>
                <a:lnTo>
                  <a:pt x="6032775" y="1450872"/>
                </a:lnTo>
                <a:lnTo>
                  <a:pt x="5992095" y="1473326"/>
                </a:lnTo>
                <a:lnTo>
                  <a:pt x="5949996" y="1494274"/>
                </a:lnTo>
                <a:lnTo>
                  <a:pt x="5906545" y="1513666"/>
                </a:lnTo>
                <a:lnTo>
                  <a:pt x="5861806" y="1531452"/>
                </a:lnTo>
                <a:lnTo>
                  <a:pt x="5815845" y="1547580"/>
                </a:lnTo>
                <a:lnTo>
                  <a:pt x="5768727" y="1562000"/>
                </a:lnTo>
                <a:lnTo>
                  <a:pt x="5720517" y="1574661"/>
                </a:lnTo>
                <a:lnTo>
                  <a:pt x="5671280" y="1585514"/>
                </a:lnTo>
                <a:lnTo>
                  <a:pt x="5621082" y="1594506"/>
                </a:lnTo>
                <a:lnTo>
                  <a:pt x="5569987" y="1601588"/>
                </a:lnTo>
                <a:lnTo>
                  <a:pt x="5518062" y="1606710"/>
                </a:lnTo>
                <a:lnTo>
                  <a:pt x="5465370" y="1609820"/>
                </a:lnTo>
                <a:lnTo>
                  <a:pt x="5411978" y="1610868"/>
                </a:lnTo>
                <a:lnTo>
                  <a:pt x="1037589" y="1610868"/>
                </a:lnTo>
                <a:lnTo>
                  <a:pt x="984197" y="1609820"/>
                </a:lnTo>
                <a:lnTo>
                  <a:pt x="931505" y="1606710"/>
                </a:lnTo>
                <a:lnTo>
                  <a:pt x="879580" y="1601588"/>
                </a:lnTo>
                <a:lnTo>
                  <a:pt x="828485" y="1594506"/>
                </a:lnTo>
                <a:lnTo>
                  <a:pt x="778287" y="1585514"/>
                </a:lnTo>
                <a:lnTo>
                  <a:pt x="729050" y="1574661"/>
                </a:lnTo>
                <a:lnTo>
                  <a:pt x="680840" y="1562000"/>
                </a:lnTo>
                <a:lnTo>
                  <a:pt x="633722" y="1547580"/>
                </a:lnTo>
                <a:lnTo>
                  <a:pt x="587761" y="1531452"/>
                </a:lnTo>
                <a:lnTo>
                  <a:pt x="543022" y="1513666"/>
                </a:lnTo>
                <a:lnTo>
                  <a:pt x="499571" y="1494274"/>
                </a:lnTo>
                <a:lnTo>
                  <a:pt x="457472" y="1473326"/>
                </a:lnTo>
                <a:lnTo>
                  <a:pt x="416792" y="1450872"/>
                </a:lnTo>
                <a:lnTo>
                  <a:pt x="377595" y="1426962"/>
                </a:lnTo>
                <a:lnTo>
                  <a:pt x="339946" y="1401649"/>
                </a:lnTo>
                <a:lnTo>
                  <a:pt x="303911" y="1374981"/>
                </a:lnTo>
                <a:lnTo>
                  <a:pt x="269554" y="1347010"/>
                </a:lnTo>
                <a:lnTo>
                  <a:pt x="236941" y="1317786"/>
                </a:lnTo>
                <a:lnTo>
                  <a:pt x="206138" y="1287360"/>
                </a:lnTo>
                <a:lnTo>
                  <a:pt x="177209" y="1255782"/>
                </a:lnTo>
                <a:lnTo>
                  <a:pt x="150220" y="1223103"/>
                </a:lnTo>
                <a:lnTo>
                  <a:pt x="125235" y="1189374"/>
                </a:lnTo>
                <a:lnTo>
                  <a:pt x="102321" y="1154645"/>
                </a:lnTo>
                <a:lnTo>
                  <a:pt x="81541" y="1118967"/>
                </a:lnTo>
                <a:lnTo>
                  <a:pt x="62963" y="1082390"/>
                </a:lnTo>
                <a:lnTo>
                  <a:pt x="46649" y="1044964"/>
                </a:lnTo>
                <a:lnTo>
                  <a:pt x="32667" y="1006741"/>
                </a:lnTo>
                <a:lnTo>
                  <a:pt x="21081" y="967771"/>
                </a:lnTo>
                <a:lnTo>
                  <a:pt x="11955" y="928105"/>
                </a:lnTo>
                <a:lnTo>
                  <a:pt x="5357" y="887793"/>
                </a:lnTo>
                <a:lnTo>
                  <a:pt x="1350" y="846886"/>
                </a:lnTo>
                <a:lnTo>
                  <a:pt x="0" y="805434"/>
                </a:lnTo>
                <a:lnTo>
                  <a:pt x="1350" y="763981"/>
                </a:lnTo>
                <a:lnTo>
                  <a:pt x="5357" y="723074"/>
                </a:lnTo>
                <a:lnTo>
                  <a:pt x="11955" y="682762"/>
                </a:lnTo>
                <a:lnTo>
                  <a:pt x="21081" y="643096"/>
                </a:lnTo>
                <a:lnTo>
                  <a:pt x="32667" y="604126"/>
                </a:lnTo>
                <a:lnTo>
                  <a:pt x="46649" y="565903"/>
                </a:lnTo>
                <a:lnTo>
                  <a:pt x="62963" y="528477"/>
                </a:lnTo>
                <a:lnTo>
                  <a:pt x="81541" y="491900"/>
                </a:lnTo>
                <a:lnTo>
                  <a:pt x="102321" y="456222"/>
                </a:lnTo>
                <a:lnTo>
                  <a:pt x="125235" y="421493"/>
                </a:lnTo>
                <a:lnTo>
                  <a:pt x="150220" y="387764"/>
                </a:lnTo>
                <a:lnTo>
                  <a:pt x="177209" y="355085"/>
                </a:lnTo>
                <a:lnTo>
                  <a:pt x="206138" y="323507"/>
                </a:lnTo>
                <a:lnTo>
                  <a:pt x="236941" y="293081"/>
                </a:lnTo>
                <a:lnTo>
                  <a:pt x="269554" y="263857"/>
                </a:lnTo>
                <a:lnTo>
                  <a:pt x="303911" y="235886"/>
                </a:lnTo>
                <a:lnTo>
                  <a:pt x="339946" y="209218"/>
                </a:lnTo>
                <a:lnTo>
                  <a:pt x="377595" y="183905"/>
                </a:lnTo>
                <a:lnTo>
                  <a:pt x="416792" y="159995"/>
                </a:lnTo>
                <a:lnTo>
                  <a:pt x="457472" y="137541"/>
                </a:lnTo>
                <a:lnTo>
                  <a:pt x="499571" y="116593"/>
                </a:lnTo>
                <a:lnTo>
                  <a:pt x="543022" y="97201"/>
                </a:lnTo>
                <a:lnTo>
                  <a:pt x="587761" y="79415"/>
                </a:lnTo>
                <a:lnTo>
                  <a:pt x="633722" y="63287"/>
                </a:lnTo>
                <a:lnTo>
                  <a:pt x="680840" y="48867"/>
                </a:lnTo>
                <a:lnTo>
                  <a:pt x="729050" y="36206"/>
                </a:lnTo>
                <a:lnTo>
                  <a:pt x="778287" y="25353"/>
                </a:lnTo>
                <a:lnTo>
                  <a:pt x="828485" y="16361"/>
                </a:lnTo>
                <a:lnTo>
                  <a:pt x="879580" y="9279"/>
                </a:lnTo>
                <a:lnTo>
                  <a:pt x="931505" y="4157"/>
                </a:lnTo>
                <a:lnTo>
                  <a:pt x="984197" y="1047"/>
                </a:lnTo>
                <a:lnTo>
                  <a:pt x="1037589" y="0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6226" y="3093973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1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2034" y="2481783"/>
            <a:ext cx="25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343" y="2294635"/>
            <a:ext cx="2184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295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776" y="2905251"/>
            <a:ext cx="1473835" cy="377190"/>
          </a:xfrm>
          <a:custGeom>
            <a:avLst/>
            <a:gdLst/>
            <a:ahLst/>
            <a:cxnLst/>
            <a:rect l="l" t="t" r="r" b="b"/>
            <a:pathLst>
              <a:path w="1473834" h="377189">
                <a:moveTo>
                  <a:pt x="1353312" y="0"/>
                </a:moveTo>
                <a:lnTo>
                  <a:pt x="1347977" y="15239"/>
                </a:lnTo>
                <a:lnTo>
                  <a:pt x="1369788" y="24691"/>
                </a:lnTo>
                <a:lnTo>
                  <a:pt x="1388538" y="37798"/>
                </a:lnTo>
                <a:lnTo>
                  <a:pt x="1416812" y="74930"/>
                </a:lnTo>
                <a:lnTo>
                  <a:pt x="1433560" y="125031"/>
                </a:lnTo>
                <a:lnTo>
                  <a:pt x="1439164" y="186562"/>
                </a:lnTo>
                <a:lnTo>
                  <a:pt x="1437761" y="219803"/>
                </a:lnTo>
                <a:lnTo>
                  <a:pt x="1426573" y="277092"/>
                </a:lnTo>
                <a:lnTo>
                  <a:pt x="1404117" y="321831"/>
                </a:lnTo>
                <a:lnTo>
                  <a:pt x="1369966" y="352069"/>
                </a:lnTo>
                <a:lnTo>
                  <a:pt x="1348485" y="361569"/>
                </a:lnTo>
                <a:lnTo>
                  <a:pt x="1353312" y="376809"/>
                </a:lnTo>
                <a:lnTo>
                  <a:pt x="1404699" y="352726"/>
                </a:lnTo>
                <a:lnTo>
                  <a:pt x="1442466" y="311023"/>
                </a:lnTo>
                <a:lnTo>
                  <a:pt x="1465722" y="255079"/>
                </a:lnTo>
                <a:lnTo>
                  <a:pt x="1473453" y="188468"/>
                </a:lnTo>
                <a:lnTo>
                  <a:pt x="1471521" y="153943"/>
                </a:lnTo>
                <a:lnTo>
                  <a:pt x="1455987" y="92706"/>
                </a:lnTo>
                <a:lnTo>
                  <a:pt x="1425124" y="42844"/>
                </a:lnTo>
                <a:lnTo>
                  <a:pt x="1380599" y="9836"/>
                </a:lnTo>
                <a:lnTo>
                  <a:pt x="1353312" y="0"/>
                </a:lnTo>
                <a:close/>
              </a:path>
              <a:path w="1473834" h="377189">
                <a:moveTo>
                  <a:pt x="120142" y="0"/>
                </a:moveTo>
                <a:lnTo>
                  <a:pt x="68913" y="24114"/>
                </a:lnTo>
                <a:lnTo>
                  <a:pt x="31115" y="66039"/>
                </a:lnTo>
                <a:lnTo>
                  <a:pt x="7747" y="122015"/>
                </a:lnTo>
                <a:lnTo>
                  <a:pt x="0" y="188468"/>
                </a:lnTo>
                <a:lnTo>
                  <a:pt x="1930" y="223119"/>
                </a:lnTo>
                <a:lnTo>
                  <a:pt x="17412" y="284372"/>
                </a:lnTo>
                <a:lnTo>
                  <a:pt x="48150" y="334071"/>
                </a:lnTo>
                <a:lnTo>
                  <a:pt x="92763" y="366976"/>
                </a:lnTo>
                <a:lnTo>
                  <a:pt x="120142" y="376809"/>
                </a:lnTo>
                <a:lnTo>
                  <a:pt x="124968" y="361569"/>
                </a:lnTo>
                <a:lnTo>
                  <a:pt x="103487" y="352069"/>
                </a:lnTo>
                <a:lnTo>
                  <a:pt x="84947" y="338820"/>
                </a:lnTo>
                <a:lnTo>
                  <a:pt x="56642" y="301117"/>
                </a:lnTo>
                <a:lnTo>
                  <a:pt x="39893" y="249983"/>
                </a:lnTo>
                <a:lnTo>
                  <a:pt x="34290" y="186562"/>
                </a:lnTo>
                <a:lnTo>
                  <a:pt x="35692" y="154368"/>
                </a:lnTo>
                <a:lnTo>
                  <a:pt x="46880" y="98552"/>
                </a:lnTo>
                <a:lnTo>
                  <a:pt x="69361" y="54548"/>
                </a:lnTo>
                <a:lnTo>
                  <a:pt x="103755" y="24691"/>
                </a:lnTo>
                <a:lnTo>
                  <a:pt x="125475" y="15239"/>
                </a:lnTo>
                <a:lnTo>
                  <a:pt x="12014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85258" y="2596960"/>
            <a:ext cx="346392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  <a:tabLst>
                <a:tab pos="635635" algn="l"/>
                <a:tab pos="1141730" algn="l"/>
                <a:tab pos="1537970" algn="l"/>
                <a:tab pos="2246630" algn="l"/>
              </a:tabLst>
            </a:pPr>
            <a:r>
              <a:rPr sz="3200" spc="-114" dirty="0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sz="3525" spc="-172" baseline="-15366" dirty="0">
                <a:solidFill>
                  <a:srgbClr val="006FC0"/>
                </a:solidFill>
                <a:latin typeface="Cambria Math"/>
                <a:cs typeface="Cambria Math"/>
              </a:rPr>
              <a:t>𝑚	</a:t>
            </a: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=	</a:t>
            </a:r>
            <a:r>
              <a:rPr sz="4800" baseline="-37326" dirty="0">
                <a:solidFill>
                  <a:srgbClr val="006FC0"/>
                </a:solidFill>
                <a:latin typeface="Cambria Math"/>
                <a:cs typeface="Cambria Math"/>
              </a:rPr>
              <a:t>𝑛	</a:t>
            </a: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3200" spc="-135" dirty="0">
                <a:solidFill>
                  <a:srgbClr val="006FC0"/>
                </a:solidFill>
                <a:latin typeface="Cambria Math"/>
                <a:cs typeface="Cambria Math"/>
              </a:rPr>
              <a:t>𝑃</a:t>
            </a:r>
            <a:r>
              <a:rPr sz="3525" spc="-202" baseline="-15366" dirty="0">
                <a:solidFill>
                  <a:srgbClr val="006FC0"/>
                </a:solidFill>
                <a:latin typeface="Cambria Math"/>
                <a:cs typeface="Cambria Math"/>
              </a:rPr>
              <a:t>𝑖 </a:t>
            </a: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−</a:t>
            </a:r>
            <a:r>
              <a:rPr sz="3200" spc="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3200" spc="5" dirty="0">
                <a:solidFill>
                  <a:srgbClr val="006FC0"/>
                </a:solidFill>
                <a:latin typeface="Cambria Math"/>
                <a:cs typeface="Cambria Math"/>
              </a:rPr>
              <a:t>𝑅</a:t>
            </a:r>
            <a:r>
              <a:rPr sz="3525" spc="7" baseline="-15366" dirty="0">
                <a:solidFill>
                  <a:srgbClr val="006FC0"/>
                </a:solidFill>
                <a:latin typeface="Cambria Math"/>
                <a:cs typeface="Cambria Math"/>
              </a:rPr>
              <a:t>𝑖</a:t>
            </a:r>
            <a:endParaRPr sz="3525" baseline="-15366">
              <a:latin typeface="Cambria Math"/>
              <a:cs typeface="Cambria Math"/>
            </a:endParaRPr>
          </a:p>
          <a:p>
            <a:pPr marL="153035" algn="ctr">
              <a:lnSpc>
                <a:spcPct val="100000"/>
              </a:lnSpc>
              <a:spcBef>
                <a:spcPts val="1100"/>
              </a:spcBef>
            </a:pPr>
            <a:r>
              <a:rPr sz="2350" spc="55" dirty="0">
                <a:solidFill>
                  <a:srgbClr val="006FC0"/>
                </a:solidFill>
                <a:latin typeface="Cambria Math"/>
                <a:cs typeface="Cambria Math"/>
              </a:rPr>
              <a:t>𝑖=1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884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Eksternal </a:t>
            </a:r>
            <a:r>
              <a:rPr dirty="0"/>
              <a:t>Turn </a:t>
            </a:r>
            <a:r>
              <a:rPr spc="-5" dirty="0"/>
              <a:t>Around </a:t>
            </a:r>
            <a:r>
              <a:rPr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2193925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</a:rPr>
              <a:t>Waktu </a:t>
            </a:r>
            <a:r>
              <a:rPr sz="2800" spc="-10" dirty="0">
                <a:solidFill>
                  <a:srgbClr val="404040"/>
                </a:solidFill>
              </a:rPr>
              <a:t>interval </a:t>
            </a:r>
            <a:r>
              <a:rPr sz="2800" spc="-5" dirty="0">
                <a:solidFill>
                  <a:srgbClr val="404040"/>
                </a:solidFill>
              </a:rPr>
              <a:t>antara program </a:t>
            </a:r>
            <a:r>
              <a:rPr sz="2800" spc="-10" dirty="0">
                <a:solidFill>
                  <a:srgbClr val="404040"/>
                </a:solidFill>
              </a:rPr>
              <a:t>yang </a:t>
            </a:r>
            <a:r>
              <a:rPr sz="2800" spc="-5" dirty="0">
                <a:solidFill>
                  <a:srgbClr val="404040"/>
                </a:solidFill>
              </a:rPr>
              <a:t>diajukan user </a:t>
            </a:r>
            <a:r>
              <a:rPr sz="2800" spc="-10" dirty="0">
                <a:solidFill>
                  <a:srgbClr val="404040"/>
                </a:solidFill>
              </a:rPr>
              <a:t>dan  hasil yang</a:t>
            </a:r>
            <a:r>
              <a:rPr sz="2800" spc="-5" dirty="0">
                <a:solidFill>
                  <a:srgbClr val="404040"/>
                </a:solidFill>
              </a:rPr>
              <a:t> </a:t>
            </a:r>
            <a:r>
              <a:rPr sz="2800" spc="-10" dirty="0">
                <a:solidFill>
                  <a:srgbClr val="404040"/>
                </a:solidFill>
              </a:rPr>
              <a:t>diterima.</a:t>
            </a:r>
            <a:endParaRPr sz="2800">
              <a:latin typeface="Wingdings 3"/>
              <a:cs typeface="Wingdings 3"/>
            </a:endParaRPr>
          </a:p>
          <a:p>
            <a:pPr marL="2193925" marR="722630" indent="-342900">
              <a:lnSpc>
                <a:spcPct val="100000"/>
              </a:lnSpc>
              <a:spcBef>
                <a:spcPts val="994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</a:rPr>
              <a:t>Waktu </a:t>
            </a:r>
            <a:r>
              <a:rPr sz="2800" spc="-10" dirty="0">
                <a:solidFill>
                  <a:srgbClr val="404040"/>
                </a:solidFill>
              </a:rPr>
              <a:t>yang diperlukan </a:t>
            </a:r>
            <a:r>
              <a:rPr sz="2800" spc="-5" dirty="0">
                <a:solidFill>
                  <a:srgbClr val="404040"/>
                </a:solidFill>
              </a:rPr>
              <a:t>operasi manual </a:t>
            </a:r>
            <a:r>
              <a:rPr sz="2800" spc="-10" dirty="0">
                <a:solidFill>
                  <a:srgbClr val="404040"/>
                </a:solidFill>
              </a:rPr>
              <a:t>input atau  </a:t>
            </a:r>
            <a:r>
              <a:rPr sz="2800" spc="-5" dirty="0">
                <a:solidFill>
                  <a:srgbClr val="404040"/>
                </a:solidFill>
              </a:rPr>
              <a:t>output.</a:t>
            </a:r>
            <a:endParaRPr sz="2800">
              <a:latin typeface="Wingdings 3"/>
              <a:cs typeface="Wingdings 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29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Turn </a:t>
            </a:r>
            <a:r>
              <a:rPr spc="-5" dirty="0"/>
              <a:t>Around</a:t>
            </a:r>
            <a:r>
              <a:rPr spc="-45" dirty="0"/>
              <a:t> </a:t>
            </a:r>
            <a:r>
              <a:rPr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1952" y="1379042"/>
            <a:ext cx="8385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10" dirty="0">
                <a:solidFill>
                  <a:srgbClr val="404040"/>
                </a:solidFill>
                <a:latin typeface="Berlin Sans FB"/>
                <a:cs typeface="Berlin Sans FB"/>
              </a:rPr>
              <a:t>Perbandingan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antara Turn Around Time (Tw) dengan  Processor Time</a:t>
            </a:r>
            <a:r>
              <a:rPr sz="2800" spc="3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(Tp).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952" y="3892863"/>
            <a:ext cx="5147945" cy="11347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Tp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=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Waktu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proses</a:t>
            </a:r>
            <a:r>
              <a:rPr sz="2800" spc="5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berjalan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3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35" dirty="0">
                <a:solidFill>
                  <a:srgbClr val="404040"/>
                </a:solidFill>
                <a:latin typeface="Berlin Sans FB"/>
                <a:cs typeface="Berlin Sans FB"/>
              </a:rPr>
              <a:t>Mean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Weight 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Turn Around</a:t>
            </a:r>
            <a:r>
              <a:rPr sz="2800" spc="-4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Time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2191" y="2749295"/>
            <a:ext cx="6449695" cy="1217930"/>
          </a:xfrm>
          <a:custGeom>
            <a:avLst/>
            <a:gdLst/>
            <a:ahLst/>
            <a:cxnLst/>
            <a:rect l="l" t="t" r="r" b="b"/>
            <a:pathLst>
              <a:path w="6449695" h="1217929">
                <a:moveTo>
                  <a:pt x="5411978" y="0"/>
                </a:moveTo>
                <a:lnTo>
                  <a:pt x="1037590" y="0"/>
                </a:lnTo>
                <a:lnTo>
                  <a:pt x="978713" y="963"/>
                </a:lnTo>
                <a:lnTo>
                  <a:pt x="920697" y="3820"/>
                </a:lnTo>
                <a:lnTo>
                  <a:pt x="863631" y="8518"/>
                </a:lnTo>
                <a:lnTo>
                  <a:pt x="807601" y="15007"/>
                </a:lnTo>
                <a:lnTo>
                  <a:pt x="752695" y="23235"/>
                </a:lnTo>
                <a:lnTo>
                  <a:pt x="699001" y="33150"/>
                </a:lnTo>
                <a:lnTo>
                  <a:pt x="646607" y="44701"/>
                </a:lnTo>
                <a:lnTo>
                  <a:pt x="595599" y="57838"/>
                </a:lnTo>
                <a:lnTo>
                  <a:pt x="546067" y="72507"/>
                </a:lnTo>
                <a:lnTo>
                  <a:pt x="498096" y="88659"/>
                </a:lnTo>
                <a:lnTo>
                  <a:pt x="451775" y="106242"/>
                </a:lnTo>
                <a:lnTo>
                  <a:pt x="407192" y="125204"/>
                </a:lnTo>
                <a:lnTo>
                  <a:pt x="364434" y="145495"/>
                </a:lnTo>
                <a:lnTo>
                  <a:pt x="323589" y="167061"/>
                </a:lnTo>
                <a:lnTo>
                  <a:pt x="284743" y="189854"/>
                </a:lnTo>
                <a:lnTo>
                  <a:pt x="247986" y="213820"/>
                </a:lnTo>
                <a:lnTo>
                  <a:pt x="213404" y="238908"/>
                </a:lnTo>
                <a:lnTo>
                  <a:pt x="181086" y="265068"/>
                </a:lnTo>
                <a:lnTo>
                  <a:pt x="151117" y="292248"/>
                </a:lnTo>
                <a:lnTo>
                  <a:pt x="123588" y="320396"/>
                </a:lnTo>
                <a:lnTo>
                  <a:pt x="98584" y="349462"/>
                </a:lnTo>
                <a:lnTo>
                  <a:pt x="56505" y="410138"/>
                </a:lnTo>
                <a:lnTo>
                  <a:pt x="25580" y="473867"/>
                </a:lnTo>
                <a:lnTo>
                  <a:pt x="6511" y="540237"/>
                </a:lnTo>
                <a:lnTo>
                  <a:pt x="0" y="608838"/>
                </a:lnTo>
                <a:lnTo>
                  <a:pt x="1642" y="643391"/>
                </a:lnTo>
                <a:lnTo>
                  <a:pt x="14520" y="710927"/>
                </a:lnTo>
                <a:lnTo>
                  <a:pt x="39604" y="776028"/>
                </a:lnTo>
                <a:lnTo>
                  <a:pt x="76194" y="838282"/>
                </a:lnTo>
                <a:lnTo>
                  <a:pt x="123588" y="897279"/>
                </a:lnTo>
                <a:lnTo>
                  <a:pt x="151117" y="925427"/>
                </a:lnTo>
                <a:lnTo>
                  <a:pt x="181086" y="952607"/>
                </a:lnTo>
                <a:lnTo>
                  <a:pt x="213404" y="978767"/>
                </a:lnTo>
                <a:lnTo>
                  <a:pt x="247986" y="1003855"/>
                </a:lnTo>
                <a:lnTo>
                  <a:pt x="284743" y="1027821"/>
                </a:lnTo>
                <a:lnTo>
                  <a:pt x="323589" y="1050614"/>
                </a:lnTo>
                <a:lnTo>
                  <a:pt x="364434" y="1072180"/>
                </a:lnTo>
                <a:lnTo>
                  <a:pt x="407192" y="1092471"/>
                </a:lnTo>
                <a:lnTo>
                  <a:pt x="451775" y="1111433"/>
                </a:lnTo>
                <a:lnTo>
                  <a:pt x="498096" y="1129016"/>
                </a:lnTo>
                <a:lnTo>
                  <a:pt x="546067" y="1145168"/>
                </a:lnTo>
                <a:lnTo>
                  <a:pt x="595599" y="1159837"/>
                </a:lnTo>
                <a:lnTo>
                  <a:pt x="646607" y="1172974"/>
                </a:lnTo>
                <a:lnTo>
                  <a:pt x="699001" y="1184525"/>
                </a:lnTo>
                <a:lnTo>
                  <a:pt x="752695" y="1194440"/>
                </a:lnTo>
                <a:lnTo>
                  <a:pt x="807601" y="1202668"/>
                </a:lnTo>
                <a:lnTo>
                  <a:pt x="863631" y="1209157"/>
                </a:lnTo>
                <a:lnTo>
                  <a:pt x="920697" y="1213855"/>
                </a:lnTo>
                <a:lnTo>
                  <a:pt x="978713" y="1216712"/>
                </a:lnTo>
                <a:lnTo>
                  <a:pt x="1037590" y="1217676"/>
                </a:lnTo>
                <a:lnTo>
                  <a:pt x="5411978" y="1217676"/>
                </a:lnTo>
                <a:lnTo>
                  <a:pt x="5470854" y="1216712"/>
                </a:lnTo>
                <a:lnTo>
                  <a:pt x="5528870" y="1213855"/>
                </a:lnTo>
                <a:lnTo>
                  <a:pt x="5585936" y="1209157"/>
                </a:lnTo>
                <a:lnTo>
                  <a:pt x="5641966" y="1202668"/>
                </a:lnTo>
                <a:lnTo>
                  <a:pt x="5696872" y="1194440"/>
                </a:lnTo>
                <a:lnTo>
                  <a:pt x="5750566" y="1184525"/>
                </a:lnTo>
                <a:lnTo>
                  <a:pt x="5802960" y="1172974"/>
                </a:lnTo>
                <a:lnTo>
                  <a:pt x="5853968" y="1159837"/>
                </a:lnTo>
                <a:lnTo>
                  <a:pt x="5903500" y="1145168"/>
                </a:lnTo>
                <a:lnTo>
                  <a:pt x="5951471" y="1129016"/>
                </a:lnTo>
                <a:lnTo>
                  <a:pt x="5997792" y="1111433"/>
                </a:lnTo>
                <a:lnTo>
                  <a:pt x="6042375" y="1092471"/>
                </a:lnTo>
                <a:lnTo>
                  <a:pt x="6085133" y="1072180"/>
                </a:lnTo>
                <a:lnTo>
                  <a:pt x="6125978" y="1050614"/>
                </a:lnTo>
                <a:lnTo>
                  <a:pt x="6164824" y="1027821"/>
                </a:lnTo>
                <a:lnTo>
                  <a:pt x="6201581" y="1003855"/>
                </a:lnTo>
                <a:lnTo>
                  <a:pt x="6236163" y="978767"/>
                </a:lnTo>
                <a:lnTo>
                  <a:pt x="6268481" y="952607"/>
                </a:lnTo>
                <a:lnTo>
                  <a:pt x="6298450" y="925427"/>
                </a:lnTo>
                <a:lnTo>
                  <a:pt x="6325979" y="897279"/>
                </a:lnTo>
                <a:lnTo>
                  <a:pt x="6350983" y="868213"/>
                </a:lnTo>
                <a:lnTo>
                  <a:pt x="6393062" y="807537"/>
                </a:lnTo>
                <a:lnTo>
                  <a:pt x="6423987" y="743808"/>
                </a:lnTo>
                <a:lnTo>
                  <a:pt x="6443056" y="677438"/>
                </a:lnTo>
                <a:lnTo>
                  <a:pt x="6449568" y="608838"/>
                </a:lnTo>
                <a:lnTo>
                  <a:pt x="6447925" y="574284"/>
                </a:lnTo>
                <a:lnTo>
                  <a:pt x="6435047" y="506748"/>
                </a:lnTo>
                <a:lnTo>
                  <a:pt x="6409963" y="441647"/>
                </a:lnTo>
                <a:lnTo>
                  <a:pt x="6373373" y="379393"/>
                </a:lnTo>
                <a:lnTo>
                  <a:pt x="6325979" y="320396"/>
                </a:lnTo>
                <a:lnTo>
                  <a:pt x="6298450" y="292248"/>
                </a:lnTo>
                <a:lnTo>
                  <a:pt x="6268481" y="265068"/>
                </a:lnTo>
                <a:lnTo>
                  <a:pt x="6236163" y="238908"/>
                </a:lnTo>
                <a:lnTo>
                  <a:pt x="6201581" y="213820"/>
                </a:lnTo>
                <a:lnTo>
                  <a:pt x="6164824" y="189854"/>
                </a:lnTo>
                <a:lnTo>
                  <a:pt x="6125978" y="167061"/>
                </a:lnTo>
                <a:lnTo>
                  <a:pt x="6085133" y="145495"/>
                </a:lnTo>
                <a:lnTo>
                  <a:pt x="6042375" y="125204"/>
                </a:lnTo>
                <a:lnTo>
                  <a:pt x="5997792" y="106242"/>
                </a:lnTo>
                <a:lnTo>
                  <a:pt x="5951471" y="88659"/>
                </a:lnTo>
                <a:lnTo>
                  <a:pt x="5903500" y="72507"/>
                </a:lnTo>
                <a:lnTo>
                  <a:pt x="5853968" y="57838"/>
                </a:lnTo>
                <a:lnTo>
                  <a:pt x="5802960" y="44701"/>
                </a:lnTo>
                <a:lnTo>
                  <a:pt x="5750566" y="33150"/>
                </a:lnTo>
                <a:lnTo>
                  <a:pt x="5696872" y="23235"/>
                </a:lnTo>
                <a:lnTo>
                  <a:pt x="5641966" y="15007"/>
                </a:lnTo>
                <a:lnTo>
                  <a:pt x="5585936" y="8518"/>
                </a:lnTo>
                <a:lnTo>
                  <a:pt x="5528870" y="3820"/>
                </a:lnTo>
                <a:lnTo>
                  <a:pt x="5470854" y="963"/>
                </a:lnTo>
                <a:lnTo>
                  <a:pt x="5411978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2191" y="2749295"/>
            <a:ext cx="6449695" cy="1217930"/>
          </a:xfrm>
          <a:custGeom>
            <a:avLst/>
            <a:gdLst/>
            <a:ahLst/>
            <a:cxnLst/>
            <a:rect l="l" t="t" r="r" b="b"/>
            <a:pathLst>
              <a:path w="6449695" h="1217929">
                <a:moveTo>
                  <a:pt x="1037590" y="0"/>
                </a:moveTo>
                <a:lnTo>
                  <a:pt x="5411978" y="0"/>
                </a:lnTo>
                <a:lnTo>
                  <a:pt x="5470854" y="963"/>
                </a:lnTo>
                <a:lnTo>
                  <a:pt x="5528870" y="3820"/>
                </a:lnTo>
                <a:lnTo>
                  <a:pt x="5585936" y="8518"/>
                </a:lnTo>
                <a:lnTo>
                  <a:pt x="5641966" y="15007"/>
                </a:lnTo>
                <a:lnTo>
                  <a:pt x="5696872" y="23235"/>
                </a:lnTo>
                <a:lnTo>
                  <a:pt x="5750566" y="33150"/>
                </a:lnTo>
                <a:lnTo>
                  <a:pt x="5802960" y="44701"/>
                </a:lnTo>
                <a:lnTo>
                  <a:pt x="5853968" y="57838"/>
                </a:lnTo>
                <a:lnTo>
                  <a:pt x="5903500" y="72507"/>
                </a:lnTo>
                <a:lnTo>
                  <a:pt x="5951471" y="88659"/>
                </a:lnTo>
                <a:lnTo>
                  <a:pt x="5997792" y="106242"/>
                </a:lnTo>
                <a:lnTo>
                  <a:pt x="6042375" y="125204"/>
                </a:lnTo>
                <a:lnTo>
                  <a:pt x="6085133" y="145495"/>
                </a:lnTo>
                <a:lnTo>
                  <a:pt x="6125978" y="167061"/>
                </a:lnTo>
                <a:lnTo>
                  <a:pt x="6164824" y="189854"/>
                </a:lnTo>
                <a:lnTo>
                  <a:pt x="6201581" y="213820"/>
                </a:lnTo>
                <a:lnTo>
                  <a:pt x="6236163" y="238908"/>
                </a:lnTo>
                <a:lnTo>
                  <a:pt x="6268481" y="265068"/>
                </a:lnTo>
                <a:lnTo>
                  <a:pt x="6298450" y="292248"/>
                </a:lnTo>
                <a:lnTo>
                  <a:pt x="6325979" y="320396"/>
                </a:lnTo>
                <a:lnTo>
                  <a:pt x="6350983" y="349462"/>
                </a:lnTo>
                <a:lnTo>
                  <a:pt x="6393062" y="410138"/>
                </a:lnTo>
                <a:lnTo>
                  <a:pt x="6423987" y="473867"/>
                </a:lnTo>
                <a:lnTo>
                  <a:pt x="6443056" y="540237"/>
                </a:lnTo>
                <a:lnTo>
                  <a:pt x="6449568" y="608838"/>
                </a:lnTo>
                <a:lnTo>
                  <a:pt x="6447925" y="643391"/>
                </a:lnTo>
                <a:lnTo>
                  <a:pt x="6435047" y="710927"/>
                </a:lnTo>
                <a:lnTo>
                  <a:pt x="6409963" y="776028"/>
                </a:lnTo>
                <a:lnTo>
                  <a:pt x="6373373" y="838282"/>
                </a:lnTo>
                <a:lnTo>
                  <a:pt x="6325979" y="897279"/>
                </a:lnTo>
                <a:lnTo>
                  <a:pt x="6298450" y="925427"/>
                </a:lnTo>
                <a:lnTo>
                  <a:pt x="6268481" y="952607"/>
                </a:lnTo>
                <a:lnTo>
                  <a:pt x="6236163" y="978767"/>
                </a:lnTo>
                <a:lnTo>
                  <a:pt x="6201581" y="1003855"/>
                </a:lnTo>
                <a:lnTo>
                  <a:pt x="6164824" y="1027821"/>
                </a:lnTo>
                <a:lnTo>
                  <a:pt x="6125978" y="1050614"/>
                </a:lnTo>
                <a:lnTo>
                  <a:pt x="6085133" y="1072180"/>
                </a:lnTo>
                <a:lnTo>
                  <a:pt x="6042375" y="1092471"/>
                </a:lnTo>
                <a:lnTo>
                  <a:pt x="5997792" y="1111433"/>
                </a:lnTo>
                <a:lnTo>
                  <a:pt x="5951471" y="1129016"/>
                </a:lnTo>
                <a:lnTo>
                  <a:pt x="5903500" y="1145168"/>
                </a:lnTo>
                <a:lnTo>
                  <a:pt x="5853968" y="1159837"/>
                </a:lnTo>
                <a:lnTo>
                  <a:pt x="5802960" y="1172974"/>
                </a:lnTo>
                <a:lnTo>
                  <a:pt x="5750566" y="1184525"/>
                </a:lnTo>
                <a:lnTo>
                  <a:pt x="5696872" y="1194440"/>
                </a:lnTo>
                <a:lnTo>
                  <a:pt x="5641966" y="1202668"/>
                </a:lnTo>
                <a:lnTo>
                  <a:pt x="5585936" y="1209157"/>
                </a:lnTo>
                <a:lnTo>
                  <a:pt x="5528870" y="1213855"/>
                </a:lnTo>
                <a:lnTo>
                  <a:pt x="5470854" y="1216712"/>
                </a:lnTo>
                <a:lnTo>
                  <a:pt x="5411978" y="1217676"/>
                </a:lnTo>
                <a:lnTo>
                  <a:pt x="1037590" y="1217676"/>
                </a:lnTo>
                <a:lnTo>
                  <a:pt x="978713" y="1216712"/>
                </a:lnTo>
                <a:lnTo>
                  <a:pt x="920697" y="1213855"/>
                </a:lnTo>
                <a:lnTo>
                  <a:pt x="863631" y="1209157"/>
                </a:lnTo>
                <a:lnTo>
                  <a:pt x="807601" y="1202668"/>
                </a:lnTo>
                <a:lnTo>
                  <a:pt x="752695" y="1194440"/>
                </a:lnTo>
                <a:lnTo>
                  <a:pt x="699001" y="1184525"/>
                </a:lnTo>
                <a:lnTo>
                  <a:pt x="646607" y="1172974"/>
                </a:lnTo>
                <a:lnTo>
                  <a:pt x="595599" y="1159837"/>
                </a:lnTo>
                <a:lnTo>
                  <a:pt x="546067" y="1145168"/>
                </a:lnTo>
                <a:lnTo>
                  <a:pt x="498096" y="1129016"/>
                </a:lnTo>
                <a:lnTo>
                  <a:pt x="451775" y="1111433"/>
                </a:lnTo>
                <a:lnTo>
                  <a:pt x="407192" y="1092471"/>
                </a:lnTo>
                <a:lnTo>
                  <a:pt x="364434" y="1072180"/>
                </a:lnTo>
                <a:lnTo>
                  <a:pt x="323589" y="1050614"/>
                </a:lnTo>
                <a:lnTo>
                  <a:pt x="284743" y="1027821"/>
                </a:lnTo>
                <a:lnTo>
                  <a:pt x="247986" y="1003855"/>
                </a:lnTo>
                <a:lnTo>
                  <a:pt x="213404" y="978767"/>
                </a:lnTo>
                <a:lnTo>
                  <a:pt x="181086" y="952607"/>
                </a:lnTo>
                <a:lnTo>
                  <a:pt x="151117" y="925427"/>
                </a:lnTo>
                <a:lnTo>
                  <a:pt x="123588" y="897279"/>
                </a:lnTo>
                <a:lnTo>
                  <a:pt x="98584" y="868213"/>
                </a:lnTo>
                <a:lnTo>
                  <a:pt x="56505" y="807537"/>
                </a:lnTo>
                <a:lnTo>
                  <a:pt x="25580" y="743808"/>
                </a:lnTo>
                <a:lnTo>
                  <a:pt x="6511" y="677438"/>
                </a:lnTo>
                <a:lnTo>
                  <a:pt x="0" y="608838"/>
                </a:lnTo>
                <a:lnTo>
                  <a:pt x="1642" y="574284"/>
                </a:lnTo>
                <a:lnTo>
                  <a:pt x="14520" y="506748"/>
                </a:lnTo>
                <a:lnTo>
                  <a:pt x="39604" y="441647"/>
                </a:lnTo>
                <a:lnTo>
                  <a:pt x="76194" y="379393"/>
                </a:lnTo>
                <a:lnTo>
                  <a:pt x="123588" y="320396"/>
                </a:lnTo>
                <a:lnTo>
                  <a:pt x="151117" y="292248"/>
                </a:lnTo>
                <a:lnTo>
                  <a:pt x="181086" y="265068"/>
                </a:lnTo>
                <a:lnTo>
                  <a:pt x="213404" y="238908"/>
                </a:lnTo>
                <a:lnTo>
                  <a:pt x="247986" y="213820"/>
                </a:lnTo>
                <a:lnTo>
                  <a:pt x="284743" y="189854"/>
                </a:lnTo>
                <a:lnTo>
                  <a:pt x="323589" y="167061"/>
                </a:lnTo>
                <a:lnTo>
                  <a:pt x="364434" y="145495"/>
                </a:lnTo>
                <a:lnTo>
                  <a:pt x="407192" y="125204"/>
                </a:lnTo>
                <a:lnTo>
                  <a:pt x="451775" y="106242"/>
                </a:lnTo>
                <a:lnTo>
                  <a:pt x="498096" y="88659"/>
                </a:lnTo>
                <a:lnTo>
                  <a:pt x="546067" y="72507"/>
                </a:lnTo>
                <a:lnTo>
                  <a:pt x="595599" y="57838"/>
                </a:lnTo>
                <a:lnTo>
                  <a:pt x="646607" y="44701"/>
                </a:lnTo>
                <a:lnTo>
                  <a:pt x="699001" y="33150"/>
                </a:lnTo>
                <a:lnTo>
                  <a:pt x="752695" y="23235"/>
                </a:lnTo>
                <a:lnTo>
                  <a:pt x="807601" y="15007"/>
                </a:lnTo>
                <a:lnTo>
                  <a:pt x="863631" y="8518"/>
                </a:lnTo>
                <a:lnTo>
                  <a:pt x="920697" y="3820"/>
                </a:lnTo>
                <a:lnTo>
                  <a:pt x="978713" y="963"/>
                </a:lnTo>
                <a:lnTo>
                  <a:pt x="1037590" y="0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55506" y="332854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81448" y="3024327"/>
            <a:ext cx="5060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838700" algn="l"/>
              </a:tabLst>
            </a:pPr>
            <a:r>
              <a:rPr sz="3200" spc="-5" dirty="0">
                <a:solidFill>
                  <a:srgbClr val="006FC0"/>
                </a:solidFill>
                <a:latin typeface="Berlin Sans FB"/>
                <a:cs typeface="Berlin Sans FB"/>
              </a:rPr>
              <a:t>Weight Turn </a:t>
            </a:r>
            <a:r>
              <a:rPr sz="3200" dirty="0">
                <a:solidFill>
                  <a:srgbClr val="006FC0"/>
                </a:solidFill>
                <a:latin typeface="Berlin Sans FB"/>
                <a:cs typeface="Berlin Sans FB"/>
              </a:rPr>
              <a:t>Around</a:t>
            </a:r>
            <a:r>
              <a:rPr sz="3200" spc="-1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Berlin Sans FB"/>
                <a:cs typeface="Berlin Sans FB"/>
              </a:rPr>
              <a:t>(Tw) </a:t>
            </a:r>
            <a:r>
              <a:rPr sz="3200" dirty="0">
                <a:solidFill>
                  <a:srgbClr val="006FC0"/>
                </a:solidFill>
                <a:latin typeface="Berlin Sans FB"/>
                <a:cs typeface="Berlin Sans FB"/>
              </a:rPr>
              <a:t>=	</a:t>
            </a:r>
            <a:r>
              <a:rPr sz="3525" spc="52" baseline="43735" dirty="0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endParaRPr sz="3525" baseline="4373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8676" y="3338271"/>
            <a:ext cx="38354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sz="2850" spc="-37" baseline="-14619" dirty="0">
                <a:solidFill>
                  <a:srgbClr val="006FC0"/>
                </a:solidFill>
                <a:latin typeface="Cambria Math"/>
                <a:cs typeface="Cambria Math"/>
              </a:rPr>
              <a:t>𝑝</a:t>
            </a:r>
            <a:endParaRPr sz="2850" baseline="-14619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604" y="5245608"/>
            <a:ext cx="11200130" cy="1414780"/>
          </a:xfrm>
          <a:custGeom>
            <a:avLst/>
            <a:gdLst/>
            <a:ahLst/>
            <a:cxnLst/>
            <a:rect l="l" t="t" r="r" b="b"/>
            <a:pathLst>
              <a:path w="11200130" h="1414779">
                <a:moveTo>
                  <a:pt x="9398000" y="0"/>
                </a:moveTo>
                <a:lnTo>
                  <a:pt x="1801876" y="0"/>
                </a:lnTo>
                <a:lnTo>
                  <a:pt x="1734322" y="487"/>
                </a:lnTo>
                <a:lnTo>
                  <a:pt x="1667396" y="1939"/>
                </a:lnTo>
                <a:lnTo>
                  <a:pt x="1601142" y="4338"/>
                </a:lnTo>
                <a:lnTo>
                  <a:pt x="1535602" y="7667"/>
                </a:lnTo>
                <a:lnTo>
                  <a:pt x="1470821" y="11909"/>
                </a:lnTo>
                <a:lnTo>
                  <a:pt x="1406841" y="17046"/>
                </a:lnTo>
                <a:lnTo>
                  <a:pt x="1343707" y="23062"/>
                </a:lnTo>
                <a:lnTo>
                  <a:pt x="1281461" y="29940"/>
                </a:lnTo>
                <a:lnTo>
                  <a:pt x="1220148" y="37662"/>
                </a:lnTo>
                <a:lnTo>
                  <a:pt x="1159812" y="46212"/>
                </a:lnTo>
                <a:lnTo>
                  <a:pt x="1100494" y="55572"/>
                </a:lnTo>
                <a:lnTo>
                  <a:pt x="1042240" y="65725"/>
                </a:lnTo>
                <a:lnTo>
                  <a:pt x="985092" y="76654"/>
                </a:lnTo>
                <a:lnTo>
                  <a:pt x="929095" y="88342"/>
                </a:lnTo>
                <a:lnTo>
                  <a:pt x="874291" y="100772"/>
                </a:lnTo>
                <a:lnTo>
                  <a:pt x="820725" y="113927"/>
                </a:lnTo>
                <a:lnTo>
                  <a:pt x="768439" y="127790"/>
                </a:lnTo>
                <a:lnTo>
                  <a:pt x="717478" y="142343"/>
                </a:lnTo>
                <a:lnTo>
                  <a:pt x="667885" y="157570"/>
                </a:lnTo>
                <a:lnTo>
                  <a:pt x="619703" y="173453"/>
                </a:lnTo>
                <a:lnTo>
                  <a:pt x="572976" y="189976"/>
                </a:lnTo>
                <a:lnTo>
                  <a:pt x="527748" y="207121"/>
                </a:lnTo>
                <a:lnTo>
                  <a:pt x="484062" y="224871"/>
                </a:lnTo>
                <a:lnTo>
                  <a:pt x="441961" y="243209"/>
                </a:lnTo>
                <a:lnTo>
                  <a:pt x="401490" y="262118"/>
                </a:lnTo>
                <a:lnTo>
                  <a:pt x="362692" y="281580"/>
                </a:lnTo>
                <a:lnTo>
                  <a:pt x="325609" y="301580"/>
                </a:lnTo>
                <a:lnTo>
                  <a:pt x="290287" y="322099"/>
                </a:lnTo>
                <a:lnTo>
                  <a:pt x="256768" y="343121"/>
                </a:lnTo>
                <a:lnTo>
                  <a:pt x="225096" y="364629"/>
                </a:lnTo>
                <a:lnTo>
                  <a:pt x="167467" y="409031"/>
                </a:lnTo>
                <a:lnTo>
                  <a:pt x="117748" y="455171"/>
                </a:lnTo>
                <a:lnTo>
                  <a:pt x="76287" y="502911"/>
                </a:lnTo>
                <a:lnTo>
                  <a:pt x="43434" y="552114"/>
                </a:lnTo>
                <a:lnTo>
                  <a:pt x="19536" y="602644"/>
                </a:lnTo>
                <a:lnTo>
                  <a:pt x="4942" y="654363"/>
                </a:lnTo>
                <a:lnTo>
                  <a:pt x="0" y="707135"/>
                </a:lnTo>
                <a:lnTo>
                  <a:pt x="1242" y="733646"/>
                </a:lnTo>
                <a:lnTo>
                  <a:pt x="11054" y="785910"/>
                </a:lnTo>
                <a:lnTo>
                  <a:pt x="30344" y="837053"/>
                </a:lnTo>
                <a:lnTo>
                  <a:pt x="58763" y="886937"/>
                </a:lnTo>
                <a:lnTo>
                  <a:pt x="95963" y="935426"/>
                </a:lnTo>
                <a:lnTo>
                  <a:pt x="141597" y="982384"/>
                </a:lnTo>
                <a:lnTo>
                  <a:pt x="195314" y="1027672"/>
                </a:lnTo>
                <a:lnTo>
                  <a:pt x="256768" y="1071155"/>
                </a:lnTo>
                <a:lnTo>
                  <a:pt x="290287" y="1092177"/>
                </a:lnTo>
                <a:lnTo>
                  <a:pt x="325609" y="1112696"/>
                </a:lnTo>
                <a:lnTo>
                  <a:pt x="362692" y="1132696"/>
                </a:lnTo>
                <a:lnTo>
                  <a:pt x="401490" y="1152159"/>
                </a:lnTo>
                <a:lnTo>
                  <a:pt x="441961" y="1171068"/>
                </a:lnTo>
                <a:lnTo>
                  <a:pt x="484062" y="1189405"/>
                </a:lnTo>
                <a:lnTo>
                  <a:pt x="527748" y="1207155"/>
                </a:lnTo>
                <a:lnTo>
                  <a:pt x="572976" y="1224300"/>
                </a:lnTo>
                <a:lnTo>
                  <a:pt x="619703" y="1240822"/>
                </a:lnTo>
                <a:lnTo>
                  <a:pt x="667885" y="1256705"/>
                </a:lnTo>
                <a:lnTo>
                  <a:pt x="717478" y="1271932"/>
                </a:lnTo>
                <a:lnTo>
                  <a:pt x="768439" y="1286484"/>
                </a:lnTo>
                <a:lnTo>
                  <a:pt x="820725" y="1300347"/>
                </a:lnTo>
                <a:lnTo>
                  <a:pt x="874291" y="1313501"/>
                </a:lnTo>
                <a:lnTo>
                  <a:pt x="929095" y="1325931"/>
                </a:lnTo>
                <a:lnTo>
                  <a:pt x="985092" y="1337619"/>
                </a:lnTo>
                <a:lnTo>
                  <a:pt x="1042240" y="1348548"/>
                </a:lnTo>
                <a:lnTo>
                  <a:pt x="1100494" y="1358701"/>
                </a:lnTo>
                <a:lnTo>
                  <a:pt x="1159812" y="1368060"/>
                </a:lnTo>
                <a:lnTo>
                  <a:pt x="1220148" y="1376610"/>
                </a:lnTo>
                <a:lnTo>
                  <a:pt x="1281461" y="1384332"/>
                </a:lnTo>
                <a:lnTo>
                  <a:pt x="1343707" y="1391209"/>
                </a:lnTo>
                <a:lnTo>
                  <a:pt x="1406841" y="1397225"/>
                </a:lnTo>
                <a:lnTo>
                  <a:pt x="1470821" y="1402363"/>
                </a:lnTo>
                <a:lnTo>
                  <a:pt x="1535602" y="1406604"/>
                </a:lnTo>
                <a:lnTo>
                  <a:pt x="1601142" y="1409933"/>
                </a:lnTo>
                <a:lnTo>
                  <a:pt x="1667396" y="1412332"/>
                </a:lnTo>
                <a:lnTo>
                  <a:pt x="1734322" y="1413784"/>
                </a:lnTo>
                <a:lnTo>
                  <a:pt x="1801876" y="1414271"/>
                </a:lnTo>
                <a:lnTo>
                  <a:pt x="9398000" y="1414271"/>
                </a:lnTo>
                <a:lnTo>
                  <a:pt x="9465553" y="1413784"/>
                </a:lnTo>
                <a:lnTo>
                  <a:pt x="9532479" y="1412332"/>
                </a:lnTo>
                <a:lnTo>
                  <a:pt x="9598733" y="1409933"/>
                </a:lnTo>
                <a:lnTo>
                  <a:pt x="9664273" y="1406604"/>
                </a:lnTo>
                <a:lnTo>
                  <a:pt x="9729054" y="1402363"/>
                </a:lnTo>
                <a:lnTo>
                  <a:pt x="9793034" y="1397225"/>
                </a:lnTo>
                <a:lnTo>
                  <a:pt x="9856168" y="1391209"/>
                </a:lnTo>
                <a:lnTo>
                  <a:pt x="9918414" y="1384332"/>
                </a:lnTo>
                <a:lnTo>
                  <a:pt x="9979727" y="1376610"/>
                </a:lnTo>
                <a:lnTo>
                  <a:pt x="10040063" y="1368060"/>
                </a:lnTo>
                <a:lnTo>
                  <a:pt x="10099381" y="1358701"/>
                </a:lnTo>
                <a:lnTo>
                  <a:pt x="10157635" y="1348548"/>
                </a:lnTo>
                <a:lnTo>
                  <a:pt x="10214783" y="1337619"/>
                </a:lnTo>
                <a:lnTo>
                  <a:pt x="10270780" y="1325931"/>
                </a:lnTo>
                <a:lnTo>
                  <a:pt x="10325584" y="1313501"/>
                </a:lnTo>
                <a:lnTo>
                  <a:pt x="10379150" y="1300347"/>
                </a:lnTo>
                <a:lnTo>
                  <a:pt x="10431436" y="1286484"/>
                </a:lnTo>
                <a:lnTo>
                  <a:pt x="10482397" y="1271932"/>
                </a:lnTo>
                <a:lnTo>
                  <a:pt x="10531990" y="1256705"/>
                </a:lnTo>
                <a:lnTo>
                  <a:pt x="10580172" y="1240822"/>
                </a:lnTo>
                <a:lnTo>
                  <a:pt x="10626899" y="1224300"/>
                </a:lnTo>
                <a:lnTo>
                  <a:pt x="10672127" y="1207155"/>
                </a:lnTo>
                <a:lnTo>
                  <a:pt x="10715813" y="1189405"/>
                </a:lnTo>
                <a:lnTo>
                  <a:pt x="10757914" y="1171068"/>
                </a:lnTo>
                <a:lnTo>
                  <a:pt x="10798385" y="1152159"/>
                </a:lnTo>
                <a:lnTo>
                  <a:pt x="10837183" y="1132696"/>
                </a:lnTo>
                <a:lnTo>
                  <a:pt x="10874266" y="1112696"/>
                </a:lnTo>
                <a:lnTo>
                  <a:pt x="10909588" y="1092177"/>
                </a:lnTo>
                <a:lnTo>
                  <a:pt x="10943107" y="1071155"/>
                </a:lnTo>
                <a:lnTo>
                  <a:pt x="10974779" y="1049648"/>
                </a:lnTo>
                <a:lnTo>
                  <a:pt x="11032408" y="1005245"/>
                </a:lnTo>
                <a:lnTo>
                  <a:pt x="11082127" y="959105"/>
                </a:lnTo>
                <a:lnTo>
                  <a:pt x="11123588" y="911365"/>
                </a:lnTo>
                <a:lnTo>
                  <a:pt x="11156441" y="862161"/>
                </a:lnTo>
                <a:lnTo>
                  <a:pt x="11180339" y="811630"/>
                </a:lnTo>
                <a:lnTo>
                  <a:pt x="11194933" y="759910"/>
                </a:lnTo>
                <a:lnTo>
                  <a:pt x="11199876" y="707135"/>
                </a:lnTo>
                <a:lnTo>
                  <a:pt x="11198633" y="680626"/>
                </a:lnTo>
                <a:lnTo>
                  <a:pt x="11188821" y="628363"/>
                </a:lnTo>
                <a:lnTo>
                  <a:pt x="11169531" y="577222"/>
                </a:lnTo>
                <a:lnTo>
                  <a:pt x="11141112" y="527338"/>
                </a:lnTo>
                <a:lnTo>
                  <a:pt x="11103912" y="478850"/>
                </a:lnTo>
                <a:lnTo>
                  <a:pt x="11058278" y="431893"/>
                </a:lnTo>
                <a:lnTo>
                  <a:pt x="11004561" y="386604"/>
                </a:lnTo>
                <a:lnTo>
                  <a:pt x="10943107" y="343121"/>
                </a:lnTo>
                <a:lnTo>
                  <a:pt x="10909588" y="322099"/>
                </a:lnTo>
                <a:lnTo>
                  <a:pt x="10874266" y="301580"/>
                </a:lnTo>
                <a:lnTo>
                  <a:pt x="10837183" y="281580"/>
                </a:lnTo>
                <a:lnTo>
                  <a:pt x="10798385" y="262118"/>
                </a:lnTo>
                <a:lnTo>
                  <a:pt x="10757914" y="243209"/>
                </a:lnTo>
                <a:lnTo>
                  <a:pt x="10715813" y="224871"/>
                </a:lnTo>
                <a:lnTo>
                  <a:pt x="10672127" y="207121"/>
                </a:lnTo>
                <a:lnTo>
                  <a:pt x="10626899" y="189976"/>
                </a:lnTo>
                <a:lnTo>
                  <a:pt x="10580172" y="173453"/>
                </a:lnTo>
                <a:lnTo>
                  <a:pt x="10531990" y="157570"/>
                </a:lnTo>
                <a:lnTo>
                  <a:pt x="10482397" y="142343"/>
                </a:lnTo>
                <a:lnTo>
                  <a:pt x="10431436" y="127790"/>
                </a:lnTo>
                <a:lnTo>
                  <a:pt x="10379150" y="113927"/>
                </a:lnTo>
                <a:lnTo>
                  <a:pt x="10325584" y="100772"/>
                </a:lnTo>
                <a:lnTo>
                  <a:pt x="10270780" y="88342"/>
                </a:lnTo>
                <a:lnTo>
                  <a:pt x="10214783" y="76654"/>
                </a:lnTo>
                <a:lnTo>
                  <a:pt x="10157635" y="65725"/>
                </a:lnTo>
                <a:lnTo>
                  <a:pt x="10099381" y="55572"/>
                </a:lnTo>
                <a:lnTo>
                  <a:pt x="10040063" y="46212"/>
                </a:lnTo>
                <a:lnTo>
                  <a:pt x="9979727" y="37662"/>
                </a:lnTo>
                <a:lnTo>
                  <a:pt x="9918414" y="29940"/>
                </a:lnTo>
                <a:lnTo>
                  <a:pt x="9856168" y="23062"/>
                </a:lnTo>
                <a:lnTo>
                  <a:pt x="9793034" y="17046"/>
                </a:lnTo>
                <a:lnTo>
                  <a:pt x="9729054" y="11909"/>
                </a:lnTo>
                <a:lnTo>
                  <a:pt x="9664273" y="7667"/>
                </a:lnTo>
                <a:lnTo>
                  <a:pt x="9598733" y="4338"/>
                </a:lnTo>
                <a:lnTo>
                  <a:pt x="9532479" y="1939"/>
                </a:lnTo>
                <a:lnTo>
                  <a:pt x="9465553" y="487"/>
                </a:lnTo>
                <a:lnTo>
                  <a:pt x="9398000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604" y="5245608"/>
            <a:ext cx="11200130" cy="1414780"/>
          </a:xfrm>
          <a:custGeom>
            <a:avLst/>
            <a:gdLst/>
            <a:ahLst/>
            <a:cxnLst/>
            <a:rect l="l" t="t" r="r" b="b"/>
            <a:pathLst>
              <a:path w="11200130" h="1414779">
                <a:moveTo>
                  <a:pt x="1801876" y="0"/>
                </a:moveTo>
                <a:lnTo>
                  <a:pt x="9398000" y="0"/>
                </a:lnTo>
                <a:lnTo>
                  <a:pt x="9465553" y="487"/>
                </a:lnTo>
                <a:lnTo>
                  <a:pt x="9532479" y="1939"/>
                </a:lnTo>
                <a:lnTo>
                  <a:pt x="9598733" y="4338"/>
                </a:lnTo>
                <a:lnTo>
                  <a:pt x="9664273" y="7667"/>
                </a:lnTo>
                <a:lnTo>
                  <a:pt x="9729054" y="11909"/>
                </a:lnTo>
                <a:lnTo>
                  <a:pt x="9793034" y="17046"/>
                </a:lnTo>
                <a:lnTo>
                  <a:pt x="9856168" y="23062"/>
                </a:lnTo>
                <a:lnTo>
                  <a:pt x="9918414" y="29940"/>
                </a:lnTo>
                <a:lnTo>
                  <a:pt x="9979727" y="37662"/>
                </a:lnTo>
                <a:lnTo>
                  <a:pt x="10040063" y="46212"/>
                </a:lnTo>
                <a:lnTo>
                  <a:pt x="10099381" y="55572"/>
                </a:lnTo>
                <a:lnTo>
                  <a:pt x="10157635" y="65725"/>
                </a:lnTo>
                <a:lnTo>
                  <a:pt x="10214783" y="76654"/>
                </a:lnTo>
                <a:lnTo>
                  <a:pt x="10270780" y="88342"/>
                </a:lnTo>
                <a:lnTo>
                  <a:pt x="10325584" y="100772"/>
                </a:lnTo>
                <a:lnTo>
                  <a:pt x="10379150" y="113927"/>
                </a:lnTo>
                <a:lnTo>
                  <a:pt x="10431436" y="127790"/>
                </a:lnTo>
                <a:lnTo>
                  <a:pt x="10482397" y="142343"/>
                </a:lnTo>
                <a:lnTo>
                  <a:pt x="10531990" y="157570"/>
                </a:lnTo>
                <a:lnTo>
                  <a:pt x="10580172" y="173453"/>
                </a:lnTo>
                <a:lnTo>
                  <a:pt x="10626899" y="189976"/>
                </a:lnTo>
                <a:lnTo>
                  <a:pt x="10672127" y="207121"/>
                </a:lnTo>
                <a:lnTo>
                  <a:pt x="10715813" y="224871"/>
                </a:lnTo>
                <a:lnTo>
                  <a:pt x="10757914" y="243209"/>
                </a:lnTo>
                <a:lnTo>
                  <a:pt x="10798385" y="262118"/>
                </a:lnTo>
                <a:lnTo>
                  <a:pt x="10837183" y="281580"/>
                </a:lnTo>
                <a:lnTo>
                  <a:pt x="10874266" y="301580"/>
                </a:lnTo>
                <a:lnTo>
                  <a:pt x="10909588" y="322099"/>
                </a:lnTo>
                <a:lnTo>
                  <a:pt x="10943107" y="343121"/>
                </a:lnTo>
                <a:lnTo>
                  <a:pt x="10974779" y="364629"/>
                </a:lnTo>
                <a:lnTo>
                  <a:pt x="11032408" y="409031"/>
                </a:lnTo>
                <a:lnTo>
                  <a:pt x="11082127" y="455171"/>
                </a:lnTo>
                <a:lnTo>
                  <a:pt x="11123588" y="502911"/>
                </a:lnTo>
                <a:lnTo>
                  <a:pt x="11156441" y="552114"/>
                </a:lnTo>
                <a:lnTo>
                  <a:pt x="11180339" y="602644"/>
                </a:lnTo>
                <a:lnTo>
                  <a:pt x="11194933" y="654363"/>
                </a:lnTo>
                <a:lnTo>
                  <a:pt x="11199876" y="707135"/>
                </a:lnTo>
                <a:lnTo>
                  <a:pt x="11198633" y="733646"/>
                </a:lnTo>
                <a:lnTo>
                  <a:pt x="11188821" y="785910"/>
                </a:lnTo>
                <a:lnTo>
                  <a:pt x="11169531" y="837053"/>
                </a:lnTo>
                <a:lnTo>
                  <a:pt x="11141112" y="886937"/>
                </a:lnTo>
                <a:lnTo>
                  <a:pt x="11103912" y="935426"/>
                </a:lnTo>
                <a:lnTo>
                  <a:pt x="11058278" y="982384"/>
                </a:lnTo>
                <a:lnTo>
                  <a:pt x="11004561" y="1027672"/>
                </a:lnTo>
                <a:lnTo>
                  <a:pt x="10943107" y="1071155"/>
                </a:lnTo>
                <a:lnTo>
                  <a:pt x="10909588" y="1092177"/>
                </a:lnTo>
                <a:lnTo>
                  <a:pt x="10874266" y="1112696"/>
                </a:lnTo>
                <a:lnTo>
                  <a:pt x="10837183" y="1132696"/>
                </a:lnTo>
                <a:lnTo>
                  <a:pt x="10798385" y="1152159"/>
                </a:lnTo>
                <a:lnTo>
                  <a:pt x="10757914" y="1171068"/>
                </a:lnTo>
                <a:lnTo>
                  <a:pt x="10715813" y="1189405"/>
                </a:lnTo>
                <a:lnTo>
                  <a:pt x="10672127" y="1207155"/>
                </a:lnTo>
                <a:lnTo>
                  <a:pt x="10626899" y="1224300"/>
                </a:lnTo>
                <a:lnTo>
                  <a:pt x="10580172" y="1240822"/>
                </a:lnTo>
                <a:lnTo>
                  <a:pt x="10531990" y="1256705"/>
                </a:lnTo>
                <a:lnTo>
                  <a:pt x="10482397" y="1271932"/>
                </a:lnTo>
                <a:lnTo>
                  <a:pt x="10431436" y="1286484"/>
                </a:lnTo>
                <a:lnTo>
                  <a:pt x="10379150" y="1300347"/>
                </a:lnTo>
                <a:lnTo>
                  <a:pt x="10325584" y="1313501"/>
                </a:lnTo>
                <a:lnTo>
                  <a:pt x="10270780" y="1325931"/>
                </a:lnTo>
                <a:lnTo>
                  <a:pt x="10214783" y="1337619"/>
                </a:lnTo>
                <a:lnTo>
                  <a:pt x="10157635" y="1348548"/>
                </a:lnTo>
                <a:lnTo>
                  <a:pt x="10099381" y="1358701"/>
                </a:lnTo>
                <a:lnTo>
                  <a:pt x="10040063" y="1368060"/>
                </a:lnTo>
                <a:lnTo>
                  <a:pt x="9979727" y="1376610"/>
                </a:lnTo>
                <a:lnTo>
                  <a:pt x="9918414" y="1384332"/>
                </a:lnTo>
                <a:lnTo>
                  <a:pt x="9856168" y="1391209"/>
                </a:lnTo>
                <a:lnTo>
                  <a:pt x="9793034" y="1397225"/>
                </a:lnTo>
                <a:lnTo>
                  <a:pt x="9729054" y="1402363"/>
                </a:lnTo>
                <a:lnTo>
                  <a:pt x="9664273" y="1406604"/>
                </a:lnTo>
                <a:lnTo>
                  <a:pt x="9598733" y="1409933"/>
                </a:lnTo>
                <a:lnTo>
                  <a:pt x="9532479" y="1412332"/>
                </a:lnTo>
                <a:lnTo>
                  <a:pt x="9465553" y="1413784"/>
                </a:lnTo>
                <a:lnTo>
                  <a:pt x="9398000" y="1414271"/>
                </a:lnTo>
                <a:lnTo>
                  <a:pt x="1801876" y="1414271"/>
                </a:lnTo>
                <a:lnTo>
                  <a:pt x="1734322" y="1413784"/>
                </a:lnTo>
                <a:lnTo>
                  <a:pt x="1667396" y="1412332"/>
                </a:lnTo>
                <a:lnTo>
                  <a:pt x="1601142" y="1409933"/>
                </a:lnTo>
                <a:lnTo>
                  <a:pt x="1535602" y="1406604"/>
                </a:lnTo>
                <a:lnTo>
                  <a:pt x="1470821" y="1402363"/>
                </a:lnTo>
                <a:lnTo>
                  <a:pt x="1406841" y="1397225"/>
                </a:lnTo>
                <a:lnTo>
                  <a:pt x="1343707" y="1391209"/>
                </a:lnTo>
                <a:lnTo>
                  <a:pt x="1281461" y="1384332"/>
                </a:lnTo>
                <a:lnTo>
                  <a:pt x="1220148" y="1376610"/>
                </a:lnTo>
                <a:lnTo>
                  <a:pt x="1159812" y="1368060"/>
                </a:lnTo>
                <a:lnTo>
                  <a:pt x="1100494" y="1358701"/>
                </a:lnTo>
                <a:lnTo>
                  <a:pt x="1042240" y="1348548"/>
                </a:lnTo>
                <a:lnTo>
                  <a:pt x="985092" y="1337619"/>
                </a:lnTo>
                <a:lnTo>
                  <a:pt x="929095" y="1325931"/>
                </a:lnTo>
                <a:lnTo>
                  <a:pt x="874291" y="1313501"/>
                </a:lnTo>
                <a:lnTo>
                  <a:pt x="820725" y="1300347"/>
                </a:lnTo>
                <a:lnTo>
                  <a:pt x="768439" y="1286484"/>
                </a:lnTo>
                <a:lnTo>
                  <a:pt x="717478" y="1271932"/>
                </a:lnTo>
                <a:lnTo>
                  <a:pt x="667885" y="1256705"/>
                </a:lnTo>
                <a:lnTo>
                  <a:pt x="619703" y="1240822"/>
                </a:lnTo>
                <a:lnTo>
                  <a:pt x="572976" y="1224300"/>
                </a:lnTo>
                <a:lnTo>
                  <a:pt x="527748" y="1207155"/>
                </a:lnTo>
                <a:lnTo>
                  <a:pt x="484062" y="1189405"/>
                </a:lnTo>
                <a:lnTo>
                  <a:pt x="441961" y="1171068"/>
                </a:lnTo>
                <a:lnTo>
                  <a:pt x="401490" y="1152159"/>
                </a:lnTo>
                <a:lnTo>
                  <a:pt x="362692" y="1132696"/>
                </a:lnTo>
                <a:lnTo>
                  <a:pt x="325609" y="1112696"/>
                </a:lnTo>
                <a:lnTo>
                  <a:pt x="290287" y="1092177"/>
                </a:lnTo>
                <a:lnTo>
                  <a:pt x="256768" y="1071155"/>
                </a:lnTo>
                <a:lnTo>
                  <a:pt x="225096" y="1049648"/>
                </a:lnTo>
                <a:lnTo>
                  <a:pt x="167467" y="1005245"/>
                </a:lnTo>
                <a:lnTo>
                  <a:pt x="117748" y="959105"/>
                </a:lnTo>
                <a:lnTo>
                  <a:pt x="76287" y="911365"/>
                </a:lnTo>
                <a:lnTo>
                  <a:pt x="43434" y="862161"/>
                </a:lnTo>
                <a:lnTo>
                  <a:pt x="19536" y="811630"/>
                </a:lnTo>
                <a:lnTo>
                  <a:pt x="4942" y="759910"/>
                </a:lnTo>
                <a:lnTo>
                  <a:pt x="0" y="707135"/>
                </a:lnTo>
                <a:lnTo>
                  <a:pt x="1242" y="680626"/>
                </a:lnTo>
                <a:lnTo>
                  <a:pt x="11054" y="628363"/>
                </a:lnTo>
                <a:lnTo>
                  <a:pt x="30344" y="577222"/>
                </a:lnTo>
                <a:lnTo>
                  <a:pt x="58763" y="527338"/>
                </a:lnTo>
                <a:lnTo>
                  <a:pt x="95963" y="478850"/>
                </a:lnTo>
                <a:lnTo>
                  <a:pt x="141597" y="431893"/>
                </a:lnTo>
                <a:lnTo>
                  <a:pt x="195314" y="386604"/>
                </a:lnTo>
                <a:lnTo>
                  <a:pt x="256768" y="343121"/>
                </a:lnTo>
                <a:lnTo>
                  <a:pt x="290287" y="322099"/>
                </a:lnTo>
                <a:lnTo>
                  <a:pt x="325609" y="301580"/>
                </a:lnTo>
                <a:lnTo>
                  <a:pt x="362692" y="281580"/>
                </a:lnTo>
                <a:lnTo>
                  <a:pt x="401490" y="262118"/>
                </a:lnTo>
                <a:lnTo>
                  <a:pt x="441961" y="243209"/>
                </a:lnTo>
                <a:lnTo>
                  <a:pt x="484062" y="224871"/>
                </a:lnTo>
                <a:lnTo>
                  <a:pt x="527748" y="207121"/>
                </a:lnTo>
                <a:lnTo>
                  <a:pt x="572976" y="189976"/>
                </a:lnTo>
                <a:lnTo>
                  <a:pt x="619703" y="173453"/>
                </a:lnTo>
                <a:lnTo>
                  <a:pt x="667885" y="157570"/>
                </a:lnTo>
                <a:lnTo>
                  <a:pt x="717478" y="142343"/>
                </a:lnTo>
                <a:lnTo>
                  <a:pt x="768439" y="127790"/>
                </a:lnTo>
                <a:lnTo>
                  <a:pt x="820725" y="113927"/>
                </a:lnTo>
                <a:lnTo>
                  <a:pt x="874291" y="100772"/>
                </a:lnTo>
                <a:lnTo>
                  <a:pt x="929095" y="88342"/>
                </a:lnTo>
                <a:lnTo>
                  <a:pt x="985092" y="76654"/>
                </a:lnTo>
                <a:lnTo>
                  <a:pt x="1042240" y="65725"/>
                </a:lnTo>
                <a:lnTo>
                  <a:pt x="1100494" y="55572"/>
                </a:lnTo>
                <a:lnTo>
                  <a:pt x="1159812" y="46212"/>
                </a:lnTo>
                <a:lnTo>
                  <a:pt x="1220148" y="37662"/>
                </a:lnTo>
                <a:lnTo>
                  <a:pt x="1281461" y="29940"/>
                </a:lnTo>
                <a:lnTo>
                  <a:pt x="1343707" y="23062"/>
                </a:lnTo>
                <a:lnTo>
                  <a:pt x="1406841" y="17046"/>
                </a:lnTo>
                <a:lnTo>
                  <a:pt x="1470821" y="11909"/>
                </a:lnTo>
                <a:lnTo>
                  <a:pt x="1535602" y="7667"/>
                </a:lnTo>
                <a:lnTo>
                  <a:pt x="1601142" y="4338"/>
                </a:lnTo>
                <a:lnTo>
                  <a:pt x="1667396" y="1939"/>
                </a:lnTo>
                <a:lnTo>
                  <a:pt x="1734322" y="487"/>
                </a:lnTo>
                <a:lnTo>
                  <a:pt x="1801876" y="0"/>
                </a:lnTo>
                <a:close/>
              </a:path>
            </a:pathLst>
          </a:custGeom>
          <a:ln w="9143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3143" y="598297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49333" y="5371287"/>
            <a:ext cx="25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8642" y="5184140"/>
            <a:ext cx="2184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295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694" y="5486515"/>
            <a:ext cx="9126855" cy="120523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  <a:tabLst>
                <a:tab pos="7538084" algn="l"/>
                <a:tab pos="7934325" algn="l"/>
              </a:tabLst>
            </a:pPr>
            <a:r>
              <a:rPr sz="3200" spc="-5" dirty="0">
                <a:solidFill>
                  <a:srgbClr val="006FC0"/>
                </a:solidFill>
                <a:latin typeface="Cambria Math"/>
                <a:cs typeface="Cambria Math"/>
              </a:rPr>
              <a:t>𝑀𝑒𝑎𝑛 𝑊𝑒𝑖𝑔ℎ𝑡 𝑇𝑢𝑟𝑛𝑎𝑟𝑜𝑢𝑛𝑑</a:t>
            </a:r>
            <a:r>
              <a:rPr sz="3200" spc="2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3200" spc="15" dirty="0">
                <a:solidFill>
                  <a:srgbClr val="006FC0"/>
                </a:solidFill>
                <a:latin typeface="Cambria Math"/>
                <a:cs typeface="Cambria Math"/>
              </a:rPr>
              <a:t>𝑇𝑖𝑚𝑒(𝑇</a:t>
            </a:r>
            <a:r>
              <a:rPr sz="3525" spc="22" baseline="-15366" dirty="0">
                <a:solidFill>
                  <a:srgbClr val="006FC0"/>
                </a:solidFill>
                <a:latin typeface="Cambria Math"/>
                <a:cs typeface="Cambria Math"/>
              </a:rPr>
              <a:t>𝑤𝑚</a:t>
            </a:r>
            <a:r>
              <a:rPr sz="3200" spc="15" dirty="0">
                <a:solidFill>
                  <a:srgbClr val="006FC0"/>
                </a:solidFill>
                <a:latin typeface="Cambria Math"/>
                <a:cs typeface="Cambria Math"/>
              </a:rPr>
              <a:t>)</a:t>
            </a:r>
            <a:r>
              <a:rPr sz="3200" spc="20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=	</a:t>
            </a:r>
            <a:r>
              <a:rPr sz="4800" baseline="-37326" dirty="0">
                <a:solidFill>
                  <a:srgbClr val="006FC0"/>
                </a:solidFill>
                <a:latin typeface="Cambria Math"/>
                <a:cs typeface="Cambria Math"/>
              </a:rPr>
              <a:t>𝑛	</a:t>
            </a:r>
            <a:r>
              <a:rPr sz="3200" spc="-35" dirty="0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sz="3525" spc="-52" baseline="-15366" dirty="0">
                <a:solidFill>
                  <a:srgbClr val="006FC0"/>
                </a:solidFill>
                <a:latin typeface="Cambria Math"/>
                <a:cs typeface="Cambria Math"/>
              </a:rPr>
              <a:t>𝑤𝑖</a:t>
            </a:r>
            <a:endParaRPr sz="3525" baseline="-15366">
              <a:latin typeface="Cambria Math"/>
              <a:cs typeface="Cambria Math"/>
            </a:endParaRPr>
          </a:p>
          <a:p>
            <a:pPr marR="661035" algn="r">
              <a:lnSpc>
                <a:spcPct val="100000"/>
              </a:lnSpc>
              <a:spcBef>
                <a:spcPts val="1100"/>
              </a:spcBef>
            </a:pPr>
            <a:r>
              <a:rPr sz="2350" spc="325" dirty="0">
                <a:solidFill>
                  <a:srgbClr val="006FC0"/>
                </a:solidFill>
                <a:latin typeface="Cambria Math"/>
                <a:cs typeface="Cambria Math"/>
              </a:rPr>
              <a:t>𝑖</a:t>
            </a:r>
            <a:r>
              <a:rPr sz="2350" spc="-55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350" spc="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304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 </a:t>
            </a:r>
            <a:r>
              <a:rPr dirty="0"/>
              <a:t>Penjadwalan</a:t>
            </a:r>
            <a:r>
              <a:rPr spc="10" dirty="0"/>
              <a:t> </a:t>
            </a:r>
            <a:r>
              <a:rPr spc="-5" dirty="0"/>
              <a:t>Procesor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193925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2193925" algn="l"/>
              </a:tabLst>
            </a:pPr>
            <a:r>
              <a:rPr spc="-5" dirty="0"/>
              <a:t>FCFS (First Come First</a:t>
            </a:r>
            <a:r>
              <a:rPr spc="30" dirty="0"/>
              <a:t> </a:t>
            </a:r>
            <a:r>
              <a:rPr spc="-5" dirty="0"/>
              <a:t>Served)</a:t>
            </a:r>
          </a:p>
          <a:p>
            <a:pPr marL="1851025">
              <a:lnSpc>
                <a:spcPct val="100000"/>
              </a:lnSpc>
              <a:spcBef>
                <a:spcPts val="994"/>
              </a:spcBef>
            </a:pPr>
            <a:r>
              <a:rPr spc="-5" dirty="0">
                <a:solidFill>
                  <a:srgbClr val="000000"/>
                </a:solidFill>
              </a:rPr>
              <a:t>Proses yang </a:t>
            </a:r>
            <a:r>
              <a:rPr dirty="0">
                <a:solidFill>
                  <a:srgbClr val="000000"/>
                </a:solidFill>
              </a:rPr>
              <a:t>tiba </a:t>
            </a:r>
            <a:r>
              <a:rPr spc="-5" dirty="0">
                <a:solidFill>
                  <a:srgbClr val="000000"/>
                </a:solidFill>
              </a:rPr>
              <a:t>lebih dahulu akan diproses sesuai jadwal </a:t>
            </a:r>
            <a:r>
              <a:rPr dirty="0">
                <a:solidFill>
                  <a:srgbClr val="000000"/>
                </a:solidFill>
              </a:rPr>
              <a:t>kedatangan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(FIFO).</a:t>
            </a:r>
          </a:p>
          <a:p>
            <a:pPr marL="2193925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2193925" algn="l"/>
              </a:tabLst>
            </a:pPr>
            <a:r>
              <a:rPr dirty="0"/>
              <a:t>SJF </a:t>
            </a:r>
            <a:r>
              <a:rPr spc="-5" dirty="0"/>
              <a:t>(Short Job</a:t>
            </a:r>
            <a:r>
              <a:rPr spc="-25" dirty="0"/>
              <a:t> </a:t>
            </a:r>
            <a:r>
              <a:rPr spc="-5" dirty="0"/>
              <a:t>First)</a:t>
            </a:r>
          </a:p>
          <a:p>
            <a:pPr marL="1851025">
              <a:lnSpc>
                <a:spcPct val="100000"/>
              </a:lnSpc>
              <a:spcBef>
                <a:spcPts val="994"/>
              </a:spcBef>
            </a:pPr>
            <a:r>
              <a:rPr spc="-5" dirty="0">
                <a:solidFill>
                  <a:srgbClr val="000000"/>
                </a:solidFill>
              </a:rPr>
              <a:t>Menjadwalkan proses yang </a:t>
            </a:r>
            <a:r>
              <a:rPr dirty="0">
                <a:solidFill>
                  <a:srgbClr val="000000"/>
                </a:solidFill>
              </a:rPr>
              <a:t>waktu </a:t>
            </a:r>
            <a:r>
              <a:rPr spc="-5" dirty="0">
                <a:solidFill>
                  <a:srgbClr val="000000"/>
                </a:solidFill>
              </a:rPr>
              <a:t>prosesnya terpendek lebih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dahulu.</a:t>
            </a:r>
          </a:p>
          <a:p>
            <a:pPr marL="2193925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2193925" algn="l"/>
              </a:tabLst>
            </a:pPr>
            <a:r>
              <a:rPr spc="-5" dirty="0"/>
              <a:t>Future</a:t>
            </a:r>
            <a:r>
              <a:rPr spc="-15" dirty="0"/>
              <a:t> </a:t>
            </a:r>
            <a:r>
              <a:rPr spc="-5" dirty="0"/>
              <a:t>Knowledge</a:t>
            </a:r>
          </a:p>
          <a:p>
            <a:pPr marL="1851025">
              <a:lnSpc>
                <a:spcPct val="100000"/>
              </a:lnSpc>
              <a:spcBef>
                <a:spcPts val="1010"/>
              </a:spcBef>
            </a:pPr>
            <a:r>
              <a:rPr spc="-5" dirty="0">
                <a:solidFill>
                  <a:srgbClr val="000000"/>
                </a:solidFill>
              </a:rPr>
              <a:t>Melakukan proses yang </a:t>
            </a:r>
            <a:r>
              <a:rPr dirty="0">
                <a:solidFill>
                  <a:srgbClr val="000000"/>
                </a:solidFill>
              </a:rPr>
              <a:t>waktu </a:t>
            </a:r>
            <a:r>
              <a:rPr spc="-5" dirty="0">
                <a:solidFill>
                  <a:srgbClr val="000000"/>
                </a:solidFill>
              </a:rPr>
              <a:t>prosesnya </a:t>
            </a:r>
            <a:r>
              <a:rPr dirty="0">
                <a:solidFill>
                  <a:srgbClr val="000000"/>
                </a:solidFill>
              </a:rPr>
              <a:t>pendek tanpa </a:t>
            </a:r>
            <a:r>
              <a:rPr spc="-5" dirty="0">
                <a:solidFill>
                  <a:srgbClr val="000000"/>
                </a:solidFill>
              </a:rPr>
              <a:t>melihat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kedatangan.</a:t>
            </a:r>
          </a:p>
          <a:p>
            <a:pPr marL="2193925" marR="73787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2193925" algn="l"/>
              </a:tabLst>
            </a:pPr>
            <a:r>
              <a:rPr spc="-5" dirty="0"/>
              <a:t>FCFS (First Come First Served) </a:t>
            </a:r>
            <a:r>
              <a:rPr dirty="0"/>
              <a:t>with </a:t>
            </a:r>
            <a:r>
              <a:rPr spc="-5" dirty="0"/>
              <a:t>MBRS (Multiprogramming </a:t>
            </a:r>
            <a:r>
              <a:rPr dirty="0"/>
              <a:t>Batch  </a:t>
            </a:r>
            <a:r>
              <a:rPr spc="-5" dirty="0"/>
              <a:t>Referencing</a:t>
            </a:r>
            <a:r>
              <a:rPr spc="5" dirty="0"/>
              <a:t> </a:t>
            </a:r>
            <a:r>
              <a:rPr spc="-5" dirty="0"/>
              <a:t>System)</a:t>
            </a:r>
          </a:p>
          <a:p>
            <a:pPr marL="1851025" marR="789940">
              <a:lnSpc>
                <a:spcPct val="100000"/>
              </a:lnSpc>
              <a:spcBef>
                <a:spcPts val="1000"/>
              </a:spcBef>
            </a:pPr>
            <a:r>
              <a:rPr spc="-5" dirty="0">
                <a:solidFill>
                  <a:srgbClr val="000000"/>
                </a:solidFill>
              </a:rPr>
              <a:t>Proses yang </a:t>
            </a:r>
            <a:r>
              <a:rPr dirty="0">
                <a:solidFill>
                  <a:srgbClr val="000000"/>
                </a:solidFill>
              </a:rPr>
              <a:t>waktu </a:t>
            </a:r>
            <a:r>
              <a:rPr spc="-5" dirty="0">
                <a:solidFill>
                  <a:srgbClr val="000000"/>
                </a:solidFill>
              </a:rPr>
              <a:t>prosesnya </a:t>
            </a:r>
            <a:r>
              <a:rPr dirty="0">
                <a:solidFill>
                  <a:srgbClr val="000000"/>
                </a:solidFill>
              </a:rPr>
              <a:t>pendek </a:t>
            </a:r>
            <a:r>
              <a:rPr spc="-5" dirty="0">
                <a:solidFill>
                  <a:srgbClr val="000000"/>
                </a:solidFill>
              </a:rPr>
              <a:t>dengan </a:t>
            </a:r>
            <a:r>
              <a:rPr dirty="0">
                <a:solidFill>
                  <a:srgbClr val="000000"/>
                </a:solidFill>
              </a:rPr>
              <a:t>waktu kedatangan </a:t>
            </a:r>
            <a:r>
              <a:rPr spc="-5" dirty="0">
                <a:solidFill>
                  <a:srgbClr val="000000"/>
                </a:solidFill>
              </a:rPr>
              <a:t>lebih  dahulu akan berhenti bila ada proses yang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masuk.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53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</a:t>
            </a:r>
            <a:r>
              <a:rPr spc="-25" dirty="0"/>
              <a:t> </a:t>
            </a:r>
            <a:r>
              <a:rPr spc="-5" dirty="0"/>
              <a:t>Kasus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20392" y="2223516"/>
          <a:ext cx="9622155" cy="281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595"/>
                <a:gridCol w="2959735"/>
                <a:gridCol w="3914139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Program</a:t>
                      </a:r>
                      <a:r>
                        <a:rPr sz="3200" spc="-5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Time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147320" indent="-702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Processing</a:t>
                      </a:r>
                      <a:r>
                        <a:rPr sz="3200" spc="-7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Time 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(Menit)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10489" indent="4102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Arrival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Sequence 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(Waktu</a:t>
                      </a:r>
                      <a:r>
                        <a:rPr sz="3200" spc="-7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Kedatangan)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A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30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latin typeface="Berlin Sans FB"/>
                          <a:cs typeface="Berlin Sans FB"/>
                        </a:rPr>
                        <a:t>Pada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waktu</a:t>
                      </a:r>
                      <a:r>
                        <a:rPr sz="3200" spc="-3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0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B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spc="-5" dirty="0">
                          <a:latin typeface="Berlin Sans FB"/>
                          <a:cs typeface="Berlin Sans FB"/>
                        </a:rPr>
                        <a:t>55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15</a:t>
                      </a:r>
                      <a:r>
                        <a:rPr sz="3200" spc="-5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C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5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10</a:t>
                      </a:r>
                      <a:r>
                        <a:rPr sz="3200" spc="-5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53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</a:t>
            </a:r>
            <a:r>
              <a:rPr spc="-25" dirty="0"/>
              <a:t> </a:t>
            </a:r>
            <a:r>
              <a:rPr spc="-5" dirty="0"/>
              <a:t>Kasus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159635"/>
            <a:ext cx="7662545" cy="309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35" dirty="0">
                <a:solidFill>
                  <a:srgbClr val="404040"/>
                </a:solidFill>
                <a:latin typeface="Berlin Sans FB"/>
                <a:cs typeface="Berlin Sans FB"/>
              </a:rPr>
              <a:t>Cari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nilai T,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Tm,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Tw dan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Twm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dari kondisi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diawal,  dengan algoritma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penjadwalan</a:t>
            </a:r>
            <a:r>
              <a:rPr sz="2800" spc="4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800">
              <a:latin typeface="Berlin Sans FB"/>
              <a:cs typeface="Berlin Sans FB"/>
            </a:endParaRPr>
          </a:p>
          <a:p>
            <a:pPr marL="615950" indent="-60388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615950" algn="l"/>
                <a:tab pos="616585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FCFS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(First Come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First</a:t>
            </a:r>
            <a:r>
              <a:rPr sz="2800" spc="5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Served)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SJF (Short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Job</a:t>
            </a:r>
            <a:r>
              <a:rPr sz="2800" spc="4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First)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Future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Knowledge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FCFS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(First Come First </a:t>
            </a:r>
            <a:r>
              <a:rPr sz="2800" dirty="0">
                <a:solidFill>
                  <a:srgbClr val="404040"/>
                </a:solidFill>
                <a:latin typeface="Berlin Sans FB"/>
                <a:cs typeface="Berlin Sans FB"/>
              </a:rPr>
              <a:t>Served)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with</a:t>
            </a:r>
            <a:r>
              <a:rPr sz="2800" spc="6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MBRS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407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FCFS (First Come </a:t>
            </a:r>
            <a:r>
              <a:rPr dirty="0"/>
              <a:t>First</a:t>
            </a:r>
            <a:r>
              <a:rPr spc="30" dirty="0"/>
              <a:t> </a:t>
            </a:r>
            <a:r>
              <a:rPr spc="-10" dirty="0"/>
              <a:t>Served)</a:t>
            </a:r>
          </a:p>
        </p:txBody>
      </p:sp>
      <p:sp>
        <p:nvSpPr>
          <p:cNvPr id="3" name="object 3"/>
          <p:cNvSpPr/>
          <p:nvPr/>
        </p:nvSpPr>
        <p:spPr>
          <a:xfrm>
            <a:off x="2403348" y="1905000"/>
            <a:ext cx="8529828" cy="399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47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SJF (Sort </a:t>
            </a:r>
            <a:r>
              <a:rPr dirty="0"/>
              <a:t>Job</a:t>
            </a:r>
            <a:r>
              <a:rPr spc="-60" dirty="0"/>
              <a:t> </a:t>
            </a:r>
            <a:r>
              <a:rPr spc="-5" dirty="0"/>
              <a:t>First)</a:t>
            </a:r>
          </a:p>
        </p:txBody>
      </p:sp>
      <p:sp>
        <p:nvSpPr>
          <p:cNvPr id="3" name="object 3"/>
          <p:cNvSpPr/>
          <p:nvPr/>
        </p:nvSpPr>
        <p:spPr>
          <a:xfrm>
            <a:off x="2060448" y="1264919"/>
            <a:ext cx="7780020" cy="495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663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Cakupan</a:t>
            </a:r>
            <a:r>
              <a:rPr spc="-75" dirty="0"/>
              <a:t> </a:t>
            </a:r>
            <a:r>
              <a:rPr dirty="0"/>
              <a:t>Materi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032533"/>
            <a:ext cx="3505835" cy="3348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1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15" dirty="0">
                <a:solidFill>
                  <a:srgbClr val="404040"/>
                </a:solidFill>
                <a:latin typeface="Berlin Sans FB"/>
                <a:cs typeface="Berlin Sans FB"/>
              </a:rPr>
              <a:t>Definisi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  <a:latin typeface="Berlin Sans FB"/>
                <a:cs typeface="Berlin Sans FB"/>
              </a:rPr>
              <a:t>Konsep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Dasar</a:t>
            </a:r>
            <a:r>
              <a:rPr sz="2800" spc="-2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Tujuan</a:t>
            </a:r>
            <a:r>
              <a:rPr sz="2800" spc="-6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Evaluasi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Sistem</a:t>
            </a:r>
            <a:r>
              <a:rPr sz="2800" spc="-6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erlin Sans FB"/>
                <a:cs typeface="Berlin Sans FB"/>
              </a:rPr>
              <a:t>Referensi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2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5" dirty="0">
                <a:solidFill>
                  <a:srgbClr val="404040"/>
                </a:solidFill>
                <a:latin typeface="Berlin Sans FB"/>
                <a:cs typeface="Berlin Sans FB"/>
              </a:rPr>
              <a:t>Indeks</a:t>
            </a:r>
            <a:r>
              <a:rPr sz="2800" spc="1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Kinerja</a:t>
            </a:r>
            <a:endParaRPr sz="28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1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15" dirty="0">
                <a:solidFill>
                  <a:srgbClr val="404040"/>
                </a:solidFill>
                <a:latin typeface="Berlin Sans FB"/>
                <a:cs typeface="Berlin Sans FB"/>
              </a:rPr>
              <a:t>Turnaround </a:t>
            </a:r>
            <a:r>
              <a:rPr sz="2800" spc="-10" dirty="0">
                <a:solidFill>
                  <a:srgbClr val="404040"/>
                </a:solidFill>
                <a:latin typeface="Berlin Sans FB"/>
                <a:cs typeface="Berlin Sans FB"/>
              </a:rPr>
              <a:t>Time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55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Future</a:t>
            </a:r>
            <a:r>
              <a:rPr spc="-50" dirty="0"/>
              <a:t> </a:t>
            </a:r>
            <a:r>
              <a:rPr spc="-5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2136648" y="1905000"/>
            <a:ext cx="9168384" cy="438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FCFS (First Come </a:t>
            </a:r>
            <a:r>
              <a:rPr dirty="0"/>
              <a:t>First </a:t>
            </a:r>
            <a:r>
              <a:rPr spc="-5" dirty="0"/>
              <a:t>Served) with  </a:t>
            </a:r>
            <a:r>
              <a:rPr dirty="0"/>
              <a:t>MBRS</a:t>
            </a:r>
          </a:p>
        </p:txBody>
      </p:sp>
      <p:sp>
        <p:nvSpPr>
          <p:cNvPr id="3" name="object 3"/>
          <p:cNvSpPr/>
          <p:nvPr/>
        </p:nvSpPr>
        <p:spPr>
          <a:xfrm>
            <a:off x="2400300" y="1795272"/>
            <a:ext cx="8763000" cy="4622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666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Latihan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867" y="1745869"/>
          <a:ext cx="9602469" cy="3962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595"/>
                <a:gridCol w="2959735"/>
                <a:gridCol w="3914139"/>
              </a:tblGrid>
              <a:tr h="1066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Program</a:t>
                      </a:r>
                      <a:r>
                        <a:rPr sz="3200" spc="-5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Time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147320" indent="-702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Processing</a:t>
                      </a:r>
                      <a:r>
                        <a:rPr sz="3200" spc="-7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Time 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(Menit)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07950" indent="409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Arrival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Sequence 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(Waktu</a:t>
                      </a:r>
                      <a:r>
                        <a:rPr sz="3200" spc="-7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Berlin Sans FB"/>
                          <a:cs typeface="Berlin Sans FB"/>
                        </a:rPr>
                        <a:t>Kedatangan)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A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5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spc="-5" dirty="0">
                          <a:latin typeface="Berlin Sans FB"/>
                          <a:cs typeface="Berlin Sans FB"/>
                        </a:rPr>
                        <a:t>Pada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waktu</a:t>
                      </a:r>
                      <a:r>
                        <a:rPr sz="3200" spc="-3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0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B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2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1</a:t>
                      </a:r>
                      <a:r>
                        <a:rPr sz="3200" spc="-5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C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6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2</a:t>
                      </a:r>
                      <a:r>
                        <a:rPr sz="3200" spc="-55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D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8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2</a:t>
                      </a:r>
                      <a:r>
                        <a:rPr sz="3200" spc="-5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E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3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latin typeface="Berlin Sans FB"/>
                          <a:cs typeface="Berlin Sans FB"/>
                        </a:rPr>
                        <a:t>Setelah 5</a:t>
                      </a:r>
                      <a:r>
                        <a:rPr sz="3200" spc="-50" dirty="0">
                          <a:latin typeface="Berlin Sans FB"/>
                          <a:cs typeface="Berlin Sans FB"/>
                        </a:rPr>
                        <a:t> </a:t>
                      </a:r>
                      <a:r>
                        <a:rPr sz="3200" dirty="0">
                          <a:latin typeface="Berlin Sans FB"/>
                          <a:cs typeface="Berlin Sans FB"/>
                        </a:rPr>
                        <a:t>menit</a:t>
                      </a:r>
                      <a:endParaRPr sz="3200">
                        <a:latin typeface="Berlin Sans FB"/>
                        <a:cs typeface="Berlin Sans FB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82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Pertanyaan</a:t>
            </a:r>
            <a:r>
              <a:rPr spc="-75" dirty="0"/>
              <a:t> 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161159"/>
            <a:ext cx="765492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Cari nilai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T,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Tm,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Tw dan Twm dari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kondisi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diawal,</a:t>
            </a:r>
            <a:r>
              <a:rPr sz="2400" spc="-16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dengan  algoritma penjadwalan</a:t>
            </a:r>
            <a:r>
              <a:rPr sz="2400" spc="-7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:</a:t>
            </a:r>
            <a:endParaRPr sz="2400">
              <a:latin typeface="Berlin Sans FB"/>
              <a:cs typeface="Berlin Sans FB"/>
            </a:endParaRPr>
          </a:p>
          <a:p>
            <a:pPr marL="603885" indent="-5918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603885" algn="l"/>
                <a:tab pos="6045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FCFS (First 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Come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First</a:t>
            </a:r>
            <a:r>
              <a:rPr sz="2400" spc="-4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Served)</a:t>
            </a:r>
            <a:endParaRPr sz="24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SJF (Short Job First)</a:t>
            </a:r>
            <a:endParaRPr sz="24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Future</a:t>
            </a:r>
            <a:r>
              <a:rPr sz="240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Berlin Sans FB"/>
                <a:cs typeface="Berlin Sans FB"/>
              </a:rPr>
              <a:t>Knowledge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143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Definisi</a:t>
            </a:r>
            <a:r>
              <a:rPr spc="-60" dirty="0"/>
              <a:t> </a:t>
            </a:r>
            <a:r>
              <a:rPr spc="-5" dirty="0"/>
              <a:t>Kinerja</a:t>
            </a:r>
          </a:p>
        </p:txBody>
      </p:sp>
      <p:sp>
        <p:nvSpPr>
          <p:cNvPr id="4" name="object 4"/>
          <p:cNvSpPr/>
          <p:nvPr/>
        </p:nvSpPr>
        <p:spPr>
          <a:xfrm>
            <a:off x="3151632" y="2382011"/>
            <a:ext cx="6449695" cy="1877695"/>
          </a:xfrm>
          <a:custGeom>
            <a:avLst/>
            <a:gdLst/>
            <a:ahLst/>
            <a:cxnLst/>
            <a:rect l="l" t="t" r="r" b="b"/>
            <a:pathLst>
              <a:path w="6449695" h="1877695">
                <a:moveTo>
                  <a:pt x="6136640" y="0"/>
                </a:moveTo>
                <a:lnTo>
                  <a:pt x="312928" y="0"/>
                </a:lnTo>
                <a:lnTo>
                  <a:pt x="266680" y="3392"/>
                </a:lnTo>
                <a:lnTo>
                  <a:pt x="222542" y="13247"/>
                </a:lnTo>
                <a:lnTo>
                  <a:pt x="180996" y="29080"/>
                </a:lnTo>
                <a:lnTo>
                  <a:pt x="142525" y="50409"/>
                </a:lnTo>
                <a:lnTo>
                  <a:pt x="107615" y="76748"/>
                </a:lnTo>
                <a:lnTo>
                  <a:pt x="76748" y="107615"/>
                </a:lnTo>
                <a:lnTo>
                  <a:pt x="50409" y="142525"/>
                </a:lnTo>
                <a:lnTo>
                  <a:pt x="29080" y="180996"/>
                </a:lnTo>
                <a:lnTo>
                  <a:pt x="13247" y="222542"/>
                </a:lnTo>
                <a:lnTo>
                  <a:pt x="3392" y="266680"/>
                </a:lnTo>
                <a:lnTo>
                  <a:pt x="0" y="312927"/>
                </a:lnTo>
                <a:lnTo>
                  <a:pt x="0" y="1564639"/>
                </a:lnTo>
                <a:lnTo>
                  <a:pt x="3392" y="1610887"/>
                </a:lnTo>
                <a:lnTo>
                  <a:pt x="13247" y="1655025"/>
                </a:lnTo>
                <a:lnTo>
                  <a:pt x="29080" y="1696571"/>
                </a:lnTo>
                <a:lnTo>
                  <a:pt x="50409" y="1735042"/>
                </a:lnTo>
                <a:lnTo>
                  <a:pt x="76748" y="1769952"/>
                </a:lnTo>
                <a:lnTo>
                  <a:pt x="107615" y="1800819"/>
                </a:lnTo>
                <a:lnTo>
                  <a:pt x="142525" y="1827158"/>
                </a:lnTo>
                <a:lnTo>
                  <a:pt x="180996" y="1848487"/>
                </a:lnTo>
                <a:lnTo>
                  <a:pt x="222542" y="1864320"/>
                </a:lnTo>
                <a:lnTo>
                  <a:pt x="266680" y="1874175"/>
                </a:lnTo>
                <a:lnTo>
                  <a:pt x="312928" y="1877568"/>
                </a:lnTo>
                <a:lnTo>
                  <a:pt x="6136640" y="1877568"/>
                </a:lnTo>
                <a:lnTo>
                  <a:pt x="6182887" y="1874175"/>
                </a:lnTo>
                <a:lnTo>
                  <a:pt x="6227025" y="1864320"/>
                </a:lnTo>
                <a:lnTo>
                  <a:pt x="6268571" y="1848487"/>
                </a:lnTo>
                <a:lnTo>
                  <a:pt x="6307042" y="1827158"/>
                </a:lnTo>
                <a:lnTo>
                  <a:pt x="6341952" y="1800819"/>
                </a:lnTo>
                <a:lnTo>
                  <a:pt x="6372819" y="1769952"/>
                </a:lnTo>
                <a:lnTo>
                  <a:pt x="6399158" y="1735042"/>
                </a:lnTo>
                <a:lnTo>
                  <a:pt x="6420487" y="1696571"/>
                </a:lnTo>
                <a:lnTo>
                  <a:pt x="6436320" y="1655025"/>
                </a:lnTo>
                <a:lnTo>
                  <a:pt x="6446175" y="1610887"/>
                </a:lnTo>
                <a:lnTo>
                  <a:pt x="6449568" y="1564639"/>
                </a:lnTo>
                <a:lnTo>
                  <a:pt x="6449568" y="312927"/>
                </a:lnTo>
                <a:lnTo>
                  <a:pt x="6446175" y="266680"/>
                </a:lnTo>
                <a:lnTo>
                  <a:pt x="6436320" y="222542"/>
                </a:lnTo>
                <a:lnTo>
                  <a:pt x="6420487" y="180996"/>
                </a:lnTo>
                <a:lnTo>
                  <a:pt x="6399158" y="142525"/>
                </a:lnTo>
                <a:lnTo>
                  <a:pt x="6372819" y="107615"/>
                </a:lnTo>
                <a:lnTo>
                  <a:pt x="6341952" y="76748"/>
                </a:lnTo>
                <a:lnTo>
                  <a:pt x="6307042" y="50409"/>
                </a:lnTo>
                <a:lnTo>
                  <a:pt x="6268571" y="29080"/>
                </a:lnTo>
                <a:lnTo>
                  <a:pt x="6227025" y="13247"/>
                </a:lnTo>
                <a:lnTo>
                  <a:pt x="6182887" y="3392"/>
                </a:lnTo>
                <a:lnTo>
                  <a:pt x="6136640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1632" y="2382011"/>
            <a:ext cx="6449695" cy="1877695"/>
          </a:xfrm>
          <a:custGeom>
            <a:avLst/>
            <a:gdLst/>
            <a:ahLst/>
            <a:cxnLst/>
            <a:rect l="l" t="t" r="r" b="b"/>
            <a:pathLst>
              <a:path w="6449695" h="1877695">
                <a:moveTo>
                  <a:pt x="0" y="312927"/>
                </a:moveTo>
                <a:lnTo>
                  <a:pt x="3392" y="266680"/>
                </a:lnTo>
                <a:lnTo>
                  <a:pt x="13247" y="222542"/>
                </a:lnTo>
                <a:lnTo>
                  <a:pt x="29080" y="180996"/>
                </a:lnTo>
                <a:lnTo>
                  <a:pt x="50409" y="142525"/>
                </a:lnTo>
                <a:lnTo>
                  <a:pt x="76748" y="107615"/>
                </a:lnTo>
                <a:lnTo>
                  <a:pt x="107615" y="76748"/>
                </a:lnTo>
                <a:lnTo>
                  <a:pt x="142525" y="50409"/>
                </a:lnTo>
                <a:lnTo>
                  <a:pt x="180996" y="29080"/>
                </a:lnTo>
                <a:lnTo>
                  <a:pt x="222542" y="13247"/>
                </a:lnTo>
                <a:lnTo>
                  <a:pt x="266680" y="3392"/>
                </a:lnTo>
                <a:lnTo>
                  <a:pt x="312928" y="0"/>
                </a:lnTo>
                <a:lnTo>
                  <a:pt x="6136640" y="0"/>
                </a:lnTo>
                <a:lnTo>
                  <a:pt x="6182887" y="3392"/>
                </a:lnTo>
                <a:lnTo>
                  <a:pt x="6227025" y="13247"/>
                </a:lnTo>
                <a:lnTo>
                  <a:pt x="6268571" y="29080"/>
                </a:lnTo>
                <a:lnTo>
                  <a:pt x="6307042" y="50409"/>
                </a:lnTo>
                <a:lnTo>
                  <a:pt x="6341952" y="76748"/>
                </a:lnTo>
                <a:lnTo>
                  <a:pt x="6372819" y="107615"/>
                </a:lnTo>
                <a:lnTo>
                  <a:pt x="6399158" y="142525"/>
                </a:lnTo>
                <a:lnTo>
                  <a:pt x="6420487" y="180996"/>
                </a:lnTo>
                <a:lnTo>
                  <a:pt x="6436320" y="222542"/>
                </a:lnTo>
                <a:lnTo>
                  <a:pt x="6446175" y="266680"/>
                </a:lnTo>
                <a:lnTo>
                  <a:pt x="6449568" y="312927"/>
                </a:lnTo>
                <a:lnTo>
                  <a:pt x="6449568" y="1564639"/>
                </a:lnTo>
                <a:lnTo>
                  <a:pt x="6446175" y="1610887"/>
                </a:lnTo>
                <a:lnTo>
                  <a:pt x="6436320" y="1655025"/>
                </a:lnTo>
                <a:lnTo>
                  <a:pt x="6420487" y="1696571"/>
                </a:lnTo>
                <a:lnTo>
                  <a:pt x="6399158" y="1735042"/>
                </a:lnTo>
                <a:lnTo>
                  <a:pt x="6372819" y="1769952"/>
                </a:lnTo>
                <a:lnTo>
                  <a:pt x="6341952" y="1800819"/>
                </a:lnTo>
                <a:lnTo>
                  <a:pt x="6307042" y="1827158"/>
                </a:lnTo>
                <a:lnTo>
                  <a:pt x="6268571" y="1848487"/>
                </a:lnTo>
                <a:lnTo>
                  <a:pt x="6227025" y="1864320"/>
                </a:lnTo>
                <a:lnTo>
                  <a:pt x="6182887" y="1874175"/>
                </a:lnTo>
                <a:lnTo>
                  <a:pt x="6136640" y="1877568"/>
                </a:lnTo>
                <a:lnTo>
                  <a:pt x="312928" y="1877568"/>
                </a:lnTo>
                <a:lnTo>
                  <a:pt x="266680" y="1874175"/>
                </a:lnTo>
                <a:lnTo>
                  <a:pt x="222542" y="1864320"/>
                </a:lnTo>
                <a:lnTo>
                  <a:pt x="180996" y="1848487"/>
                </a:lnTo>
                <a:lnTo>
                  <a:pt x="142525" y="1827158"/>
                </a:lnTo>
                <a:lnTo>
                  <a:pt x="107615" y="1800819"/>
                </a:lnTo>
                <a:lnTo>
                  <a:pt x="76748" y="1769952"/>
                </a:lnTo>
                <a:lnTo>
                  <a:pt x="50409" y="1735042"/>
                </a:lnTo>
                <a:lnTo>
                  <a:pt x="29080" y="1696571"/>
                </a:lnTo>
                <a:lnTo>
                  <a:pt x="13247" y="1655025"/>
                </a:lnTo>
                <a:lnTo>
                  <a:pt x="3392" y="1610887"/>
                </a:lnTo>
                <a:lnTo>
                  <a:pt x="0" y="1564639"/>
                </a:lnTo>
                <a:lnTo>
                  <a:pt x="0" y="312927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23082" y="2661030"/>
            <a:ext cx="58051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Industri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Jerman DIN</a:t>
            </a:r>
            <a:r>
              <a:rPr sz="2800" spc="3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55350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ANSI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(ANSI/ASQC</a:t>
            </a:r>
            <a:r>
              <a:rPr sz="2800" spc="7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A3/1978)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IEEE (IEEE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Std</a:t>
            </a:r>
            <a:r>
              <a:rPr sz="2800" spc="130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729-19830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406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 Industri </a:t>
            </a:r>
            <a:r>
              <a:rPr dirty="0"/>
              <a:t>Jerman</a:t>
            </a:r>
            <a:r>
              <a:rPr spc="-20" dirty="0"/>
              <a:t> </a:t>
            </a:r>
            <a:r>
              <a:rPr spc="-5" dirty="0"/>
              <a:t>DIN55350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158111"/>
            <a:ext cx="85210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2298700" algn="l"/>
                <a:tab pos="3213100" algn="l"/>
                <a:tab pos="4584700" algn="l"/>
              </a:tabLst>
            </a:pPr>
            <a:r>
              <a:rPr sz="32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32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terdiri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dari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semua karakteristik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dan  aktivitas	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penting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yang dibutuhkan dalam 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suatu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produksi,	meliputi perbedaan</a:t>
            </a:r>
            <a:r>
              <a:rPr sz="3200" spc="-9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kuantitatif  dan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kualitatif</a:t>
            </a:r>
            <a:r>
              <a:rPr sz="3200" spc="-15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produksi	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atau aktivitas 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keseluruhan.</a:t>
            </a:r>
            <a:endParaRPr sz="32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7833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8DBA"/>
                </a:solidFill>
                <a:latin typeface="Century Gothic"/>
                <a:cs typeface="Century Gothic"/>
              </a:rPr>
              <a:t>Standar </a:t>
            </a:r>
            <a:r>
              <a:rPr sz="3600" dirty="0">
                <a:solidFill>
                  <a:srgbClr val="178DBA"/>
                </a:solidFill>
                <a:latin typeface="Century Gothic"/>
                <a:cs typeface="Century Gothic"/>
              </a:rPr>
              <a:t>ANSI </a:t>
            </a:r>
            <a:r>
              <a:rPr sz="3600" spc="-10" dirty="0">
                <a:solidFill>
                  <a:srgbClr val="178DBA"/>
                </a:solidFill>
                <a:latin typeface="Century Gothic"/>
                <a:cs typeface="Century Gothic"/>
              </a:rPr>
              <a:t>(ANSI/ASQC</a:t>
            </a:r>
            <a:r>
              <a:rPr sz="3600" spc="-20" dirty="0">
                <a:solidFill>
                  <a:srgbClr val="178DBA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178DBA"/>
                </a:solidFill>
                <a:latin typeface="Century Gothic"/>
                <a:cs typeface="Century Gothic"/>
              </a:rPr>
              <a:t>A3/1978)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27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 adalah gambaran dan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karakteristik  produksi keseluruhan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atau pelayanan yang  berhubungan dengan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pemenuhan</a:t>
            </a:r>
            <a:r>
              <a:rPr sz="3200" spc="-90" dirty="0">
                <a:solidFill>
                  <a:srgbClr val="404040"/>
                </a:solidFill>
                <a:latin typeface="Berlin Sans FB"/>
                <a:cs typeface="Berlin Sans FB"/>
              </a:rPr>
              <a:t>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kebutuhan.</a:t>
            </a:r>
            <a:endParaRPr sz="32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 IEEE (IEEE Std</a:t>
            </a:r>
            <a:r>
              <a:rPr spc="-45" dirty="0"/>
              <a:t> </a:t>
            </a:r>
            <a:r>
              <a:rPr spc="-5" dirty="0"/>
              <a:t>729-1983)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0041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Kinerja adalah </a:t>
            </a:r>
            <a:r>
              <a:rPr sz="3200" dirty="0">
                <a:solidFill>
                  <a:srgbClr val="404040"/>
                </a:solidFill>
                <a:latin typeface="Berlin Sans FB"/>
                <a:cs typeface="Berlin Sans FB"/>
              </a:rPr>
              <a:t>tingkatan untuk memenuhi  kombinasi </a:t>
            </a:r>
            <a:r>
              <a:rPr sz="3200" spc="-5" dirty="0">
                <a:solidFill>
                  <a:srgbClr val="404040"/>
                </a:solidFill>
                <a:latin typeface="Berlin Sans FB"/>
                <a:cs typeface="Berlin Sans FB"/>
              </a:rPr>
              <a:t>perangkat lunak yang diinginkan.</a:t>
            </a:r>
            <a:endParaRPr sz="32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143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Definisi</a:t>
            </a:r>
            <a:r>
              <a:rPr spc="-60" dirty="0"/>
              <a:t> </a:t>
            </a:r>
            <a:r>
              <a:rPr spc="-5" dirty="0"/>
              <a:t>Kinerja</a:t>
            </a:r>
          </a:p>
        </p:txBody>
      </p:sp>
      <p:sp>
        <p:nvSpPr>
          <p:cNvPr id="4" name="object 4"/>
          <p:cNvSpPr/>
          <p:nvPr/>
        </p:nvSpPr>
        <p:spPr>
          <a:xfrm>
            <a:off x="3272028" y="1905000"/>
            <a:ext cx="6449695" cy="1877695"/>
          </a:xfrm>
          <a:custGeom>
            <a:avLst/>
            <a:gdLst/>
            <a:ahLst/>
            <a:cxnLst/>
            <a:rect l="l" t="t" r="r" b="b"/>
            <a:pathLst>
              <a:path w="6449695" h="1877695">
                <a:moveTo>
                  <a:pt x="6136640" y="0"/>
                </a:moveTo>
                <a:lnTo>
                  <a:pt x="312927" y="0"/>
                </a:lnTo>
                <a:lnTo>
                  <a:pt x="266680" y="3392"/>
                </a:lnTo>
                <a:lnTo>
                  <a:pt x="222542" y="13247"/>
                </a:lnTo>
                <a:lnTo>
                  <a:pt x="180996" y="29080"/>
                </a:lnTo>
                <a:lnTo>
                  <a:pt x="142525" y="50409"/>
                </a:lnTo>
                <a:lnTo>
                  <a:pt x="107615" y="76748"/>
                </a:lnTo>
                <a:lnTo>
                  <a:pt x="76748" y="107615"/>
                </a:lnTo>
                <a:lnTo>
                  <a:pt x="50409" y="142525"/>
                </a:lnTo>
                <a:lnTo>
                  <a:pt x="29080" y="180996"/>
                </a:lnTo>
                <a:lnTo>
                  <a:pt x="13247" y="222542"/>
                </a:lnTo>
                <a:lnTo>
                  <a:pt x="3392" y="266680"/>
                </a:lnTo>
                <a:lnTo>
                  <a:pt x="0" y="312927"/>
                </a:lnTo>
                <a:lnTo>
                  <a:pt x="0" y="1564639"/>
                </a:lnTo>
                <a:lnTo>
                  <a:pt x="3392" y="1610887"/>
                </a:lnTo>
                <a:lnTo>
                  <a:pt x="13247" y="1655025"/>
                </a:lnTo>
                <a:lnTo>
                  <a:pt x="29080" y="1696571"/>
                </a:lnTo>
                <a:lnTo>
                  <a:pt x="50409" y="1735042"/>
                </a:lnTo>
                <a:lnTo>
                  <a:pt x="76748" y="1769952"/>
                </a:lnTo>
                <a:lnTo>
                  <a:pt x="107615" y="1800819"/>
                </a:lnTo>
                <a:lnTo>
                  <a:pt x="142525" y="1827158"/>
                </a:lnTo>
                <a:lnTo>
                  <a:pt x="180996" y="1848487"/>
                </a:lnTo>
                <a:lnTo>
                  <a:pt x="222542" y="1864320"/>
                </a:lnTo>
                <a:lnTo>
                  <a:pt x="266680" y="1874175"/>
                </a:lnTo>
                <a:lnTo>
                  <a:pt x="312927" y="1877568"/>
                </a:lnTo>
                <a:lnTo>
                  <a:pt x="6136640" y="1877568"/>
                </a:lnTo>
                <a:lnTo>
                  <a:pt x="6182887" y="1874175"/>
                </a:lnTo>
                <a:lnTo>
                  <a:pt x="6227025" y="1864320"/>
                </a:lnTo>
                <a:lnTo>
                  <a:pt x="6268571" y="1848487"/>
                </a:lnTo>
                <a:lnTo>
                  <a:pt x="6307042" y="1827158"/>
                </a:lnTo>
                <a:lnTo>
                  <a:pt x="6341952" y="1800819"/>
                </a:lnTo>
                <a:lnTo>
                  <a:pt x="6372819" y="1769952"/>
                </a:lnTo>
                <a:lnTo>
                  <a:pt x="6399158" y="1735042"/>
                </a:lnTo>
                <a:lnTo>
                  <a:pt x="6420487" y="1696571"/>
                </a:lnTo>
                <a:lnTo>
                  <a:pt x="6436320" y="1655025"/>
                </a:lnTo>
                <a:lnTo>
                  <a:pt x="6446175" y="1610887"/>
                </a:lnTo>
                <a:lnTo>
                  <a:pt x="6449568" y="1564639"/>
                </a:lnTo>
                <a:lnTo>
                  <a:pt x="6449568" y="312927"/>
                </a:lnTo>
                <a:lnTo>
                  <a:pt x="6446175" y="266680"/>
                </a:lnTo>
                <a:lnTo>
                  <a:pt x="6436320" y="222542"/>
                </a:lnTo>
                <a:lnTo>
                  <a:pt x="6420487" y="180996"/>
                </a:lnTo>
                <a:lnTo>
                  <a:pt x="6399158" y="142525"/>
                </a:lnTo>
                <a:lnTo>
                  <a:pt x="6372819" y="107615"/>
                </a:lnTo>
                <a:lnTo>
                  <a:pt x="6341952" y="76748"/>
                </a:lnTo>
                <a:lnTo>
                  <a:pt x="6307042" y="50409"/>
                </a:lnTo>
                <a:lnTo>
                  <a:pt x="6268571" y="29080"/>
                </a:lnTo>
                <a:lnTo>
                  <a:pt x="6227025" y="13247"/>
                </a:lnTo>
                <a:lnTo>
                  <a:pt x="6182887" y="3392"/>
                </a:lnTo>
                <a:lnTo>
                  <a:pt x="6136640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028" y="1905000"/>
            <a:ext cx="6449695" cy="1877695"/>
          </a:xfrm>
          <a:custGeom>
            <a:avLst/>
            <a:gdLst/>
            <a:ahLst/>
            <a:cxnLst/>
            <a:rect l="l" t="t" r="r" b="b"/>
            <a:pathLst>
              <a:path w="6449695" h="1877695">
                <a:moveTo>
                  <a:pt x="0" y="312927"/>
                </a:moveTo>
                <a:lnTo>
                  <a:pt x="3392" y="266680"/>
                </a:lnTo>
                <a:lnTo>
                  <a:pt x="13247" y="222542"/>
                </a:lnTo>
                <a:lnTo>
                  <a:pt x="29080" y="180996"/>
                </a:lnTo>
                <a:lnTo>
                  <a:pt x="50409" y="142525"/>
                </a:lnTo>
                <a:lnTo>
                  <a:pt x="76748" y="107615"/>
                </a:lnTo>
                <a:lnTo>
                  <a:pt x="107615" y="76748"/>
                </a:lnTo>
                <a:lnTo>
                  <a:pt x="142525" y="50409"/>
                </a:lnTo>
                <a:lnTo>
                  <a:pt x="180996" y="29080"/>
                </a:lnTo>
                <a:lnTo>
                  <a:pt x="222542" y="13247"/>
                </a:lnTo>
                <a:lnTo>
                  <a:pt x="266680" y="3392"/>
                </a:lnTo>
                <a:lnTo>
                  <a:pt x="312927" y="0"/>
                </a:lnTo>
                <a:lnTo>
                  <a:pt x="6136640" y="0"/>
                </a:lnTo>
                <a:lnTo>
                  <a:pt x="6182887" y="3392"/>
                </a:lnTo>
                <a:lnTo>
                  <a:pt x="6227025" y="13247"/>
                </a:lnTo>
                <a:lnTo>
                  <a:pt x="6268571" y="29080"/>
                </a:lnTo>
                <a:lnTo>
                  <a:pt x="6307042" y="50409"/>
                </a:lnTo>
                <a:lnTo>
                  <a:pt x="6341952" y="76748"/>
                </a:lnTo>
                <a:lnTo>
                  <a:pt x="6372819" y="107615"/>
                </a:lnTo>
                <a:lnTo>
                  <a:pt x="6399158" y="142525"/>
                </a:lnTo>
                <a:lnTo>
                  <a:pt x="6420487" y="180996"/>
                </a:lnTo>
                <a:lnTo>
                  <a:pt x="6436320" y="222542"/>
                </a:lnTo>
                <a:lnTo>
                  <a:pt x="6446175" y="266680"/>
                </a:lnTo>
                <a:lnTo>
                  <a:pt x="6449568" y="312927"/>
                </a:lnTo>
                <a:lnTo>
                  <a:pt x="6449568" y="1564639"/>
                </a:lnTo>
                <a:lnTo>
                  <a:pt x="6446175" y="1610887"/>
                </a:lnTo>
                <a:lnTo>
                  <a:pt x="6436320" y="1655025"/>
                </a:lnTo>
                <a:lnTo>
                  <a:pt x="6420487" y="1696571"/>
                </a:lnTo>
                <a:lnTo>
                  <a:pt x="6399158" y="1735042"/>
                </a:lnTo>
                <a:lnTo>
                  <a:pt x="6372819" y="1769952"/>
                </a:lnTo>
                <a:lnTo>
                  <a:pt x="6341952" y="1800819"/>
                </a:lnTo>
                <a:lnTo>
                  <a:pt x="6307042" y="1827158"/>
                </a:lnTo>
                <a:lnTo>
                  <a:pt x="6268571" y="1848487"/>
                </a:lnTo>
                <a:lnTo>
                  <a:pt x="6227025" y="1864320"/>
                </a:lnTo>
                <a:lnTo>
                  <a:pt x="6182887" y="1874175"/>
                </a:lnTo>
                <a:lnTo>
                  <a:pt x="6136640" y="1877568"/>
                </a:lnTo>
                <a:lnTo>
                  <a:pt x="312927" y="1877568"/>
                </a:lnTo>
                <a:lnTo>
                  <a:pt x="266680" y="1874175"/>
                </a:lnTo>
                <a:lnTo>
                  <a:pt x="222542" y="1864320"/>
                </a:lnTo>
                <a:lnTo>
                  <a:pt x="180996" y="1848487"/>
                </a:lnTo>
                <a:lnTo>
                  <a:pt x="142525" y="1827158"/>
                </a:lnTo>
                <a:lnTo>
                  <a:pt x="107615" y="1800819"/>
                </a:lnTo>
                <a:lnTo>
                  <a:pt x="76748" y="1769952"/>
                </a:lnTo>
                <a:lnTo>
                  <a:pt x="50409" y="1735042"/>
                </a:lnTo>
                <a:lnTo>
                  <a:pt x="29080" y="1696571"/>
                </a:lnTo>
                <a:lnTo>
                  <a:pt x="13247" y="1655025"/>
                </a:lnTo>
                <a:lnTo>
                  <a:pt x="3392" y="1610887"/>
                </a:lnTo>
                <a:lnTo>
                  <a:pt x="0" y="1564639"/>
                </a:lnTo>
                <a:lnTo>
                  <a:pt x="0" y="312927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3478" y="2183637"/>
            <a:ext cx="58051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dirty="0">
                <a:solidFill>
                  <a:srgbClr val="006FC0"/>
                </a:solidFill>
                <a:latin typeface="Berlin Sans FB"/>
                <a:cs typeface="Berlin Sans FB"/>
              </a:rPr>
              <a:t>Industri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Jerman DIN</a:t>
            </a:r>
            <a:r>
              <a:rPr sz="2800" spc="3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55350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ANSI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(ANSI/ASQC</a:t>
            </a:r>
            <a:r>
              <a:rPr sz="2800" spc="6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A3/1978)</a:t>
            </a:r>
            <a:endParaRPr sz="2800">
              <a:latin typeface="Berlin Sans FB"/>
              <a:cs typeface="Berlin Sans FB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Standar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IEEE (IEEE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Std</a:t>
            </a:r>
            <a:r>
              <a:rPr sz="2800" spc="13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729-19830</a:t>
            </a:r>
            <a:endParaRPr sz="2800">
              <a:latin typeface="Berlin Sans FB"/>
              <a:cs typeface="Berlin Sans F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6367" y="4066032"/>
            <a:ext cx="5582920" cy="818515"/>
          </a:xfrm>
          <a:custGeom>
            <a:avLst/>
            <a:gdLst/>
            <a:ahLst/>
            <a:cxnLst/>
            <a:rect l="l" t="t" r="r" b="b"/>
            <a:pathLst>
              <a:path w="5582920" h="818514">
                <a:moveTo>
                  <a:pt x="5582412" y="0"/>
                </a:moveTo>
                <a:lnTo>
                  <a:pt x="5581314" y="73537"/>
                </a:lnTo>
                <a:lnTo>
                  <a:pt x="5578151" y="142757"/>
                </a:lnTo>
                <a:lnTo>
                  <a:pt x="5573112" y="206502"/>
                </a:lnTo>
                <a:lnTo>
                  <a:pt x="5566390" y="263614"/>
                </a:lnTo>
                <a:lnTo>
                  <a:pt x="5558174" y="312937"/>
                </a:lnTo>
                <a:lnTo>
                  <a:pt x="5548658" y="353314"/>
                </a:lnTo>
                <a:lnTo>
                  <a:pt x="5526486" y="402599"/>
                </a:lnTo>
                <a:lnTo>
                  <a:pt x="5514213" y="409194"/>
                </a:lnTo>
                <a:lnTo>
                  <a:pt x="2859405" y="409194"/>
                </a:lnTo>
                <a:lnTo>
                  <a:pt x="2847131" y="415788"/>
                </a:lnTo>
                <a:lnTo>
                  <a:pt x="2824959" y="465074"/>
                </a:lnTo>
                <a:lnTo>
                  <a:pt x="2815443" y="505450"/>
                </a:lnTo>
                <a:lnTo>
                  <a:pt x="2807227" y="554773"/>
                </a:lnTo>
                <a:lnTo>
                  <a:pt x="2800505" y="611886"/>
                </a:lnTo>
                <a:lnTo>
                  <a:pt x="2795466" y="675630"/>
                </a:lnTo>
                <a:lnTo>
                  <a:pt x="2792303" y="744850"/>
                </a:lnTo>
                <a:lnTo>
                  <a:pt x="2791206" y="818388"/>
                </a:lnTo>
                <a:lnTo>
                  <a:pt x="2790108" y="744850"/>
                </a:lnTo>
                <a:lnTo>
                  <a:pt x="2786945" y="675630"/>
                </a:lnTo>
                <a:lnTo>
                  <a:pt x="2781906" y="611886"/>
                </a:lnTo>
                <a:lnTo>
                  <a:pt x="2775184" y="554773"/>
                </a:lnTo>
                <a:lnTo>
                  <a:pt x="2766968" y="505450"/>
                </a:lnTo>
                <a:lnTo>
                  <a:pt x="2757452" y="465074"/>
                </a:lnTo>
                <a:lnTo>
                  <a:pt x="2735280" y="415788"/>
                </a:lnTo>
                <a:lnTo>
                  <a:pt x="2723007" y="409194"/>
                </a:lnTo>
                <a:lnTo>
                  <a:pt x="68199" y="409194"/>
                </a:lnTo>
                <a:lnTo>
                  <a:pt x="55925" y="402599"/>
                </a:lnTo>
                <a:lnTo>
                  <a:pt x="33753" y="353314"/>
                </a:lnTo>
                <a:lnTo>
                  <a:pt x="24237" y="312937"/>
                </a:lnTo>
                <a:lnTo>
                  <a:pt x="16021" y="263614"/>
                </a:lnTo>
                <a:lnTo>
                  <a:pt x="9299" y="206502"/>
                </a:lnTo>
                <a:lnTo>
                  <a:pt x="4260" y="142757"/>
                </a:lnTo>
                <a:lnTo>
                  <a:pt x="1097" y="73537"/>
                </a:lnTo>
                <a:lnTo>
                  <a:pt x="0" y="0"/>
                </a:lnTo>
              </a:path>
            </a:pathLst>
          </a:custGeom>
          <a:ln w="9143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0844" y="5007864"/>
            <a:ext cx="8060690" cy="1458595"/>
          </a:xfrm>
          <a:custGeom>
            <a:avLst/>
            <a:gdLst/>
            <a:ahLst/>
            <a:cxnLst/>
            <a:rect l="l" t="t" r="r" b="b"/>
            <a:pathLst>
              <a:path w="8060690" h="1458595">
                <a:moveTo>
                  <a:pt x="6763638" y="0"/>
                </a:moveTo>
                <a:lnTo>
                  <a:pt x="1296796" y="0"/>
                </a:lnTo>
                <a:lnTo>
                  <a:pt x="1235744" y="793"/>
                </a:lnTo>
                <a:lnTo>
                  <a:pt x="1175419" y="3151"/>
                </a:lnTo>
                <a:lnTo>
                  <a:pt x="1115883" y="7039"/>
                </a:lnTo>
                <a:lnTo>
                  <a:pt x="1057198" y="12420"/>
                </a:lnTo>
                <a:lnTo>
                  <a:pt x="999428" y="19261"/>
                </a:lnTo>
                <a:lnTo>
                  <a:pt x="942634" y="27525"/>
                </a:lnTo>
                <a:lnTo>
                  <a:pt x="886878" y="37179"/>
                </a:lnTo>
                <a:lnTo>
                  <a:pt x="832223" y="48187"/>
                </a:lnTo>
                <a:lnTo>
                  <a:pt x="778731" y="60514"/>
                </a:lnTo>
                <a:lnTo>
                  <a:pt x="726464" y="74125"/>
                </a:lnTo>
                <a:lnTo>
                  <a:pt x="675484" y="88984"/>
                </a:lnTo>
                <a:lnTo>
                  <a:pt x="625854" y="105058"/>
                </a:lnTo>
                <a:lnTo>
                  <a:pt x="577635" y="122311"/>
                </a:lnTo>
                <a:lnTo>
                  <a:pt x="530891" y="140707"/>
                </a:lnTo>
                <a:lnTo>
                  <a:pt x="485683" y="160213"/>
                </a:lnTo>
                <a:lnTo>
                  <a:pt x="442074" y="180792"/>
                </a:lnTo>
                <a:lnTo>
                  <a:pt x="400125" y="202410"/>
                </a:lnTo>
                <a:lnTo>
                  <a:pt x="359899" y="225032"/>
                </a:lnTo>
                <a:lnTo>
                  <a:pt x="321459" y="248622"/>
                </a:lnTo>
                <a:lnTo>
                  <a:pt x="284866" y="273147"/>
                </a:lnTo>
                <a:lnTo>
                  <a:pt x="250183" y="298569"/>
                </a:lnTo>
                <a:lnTo>
                  <a:pt x="217472" y="324856"/>
                </a:lnTo>
                <a:lnTo>
                  <a:pt x="186796" y="351971"/>
                </a:lnTo>
                <a:lnTo>
                  <a:pt x="158215" y="379880"/>
                </a:lnTo>
                <a:lnTo>
                  <a:pt x="131794" y="408547"/>
                </a:lnTo>
                <a:lnTo>
                  <a:pt x="85676" y="468017"/>
                </a:lnTo>
                <a:lnTo>
                  <a:pt x="48939" y="530101"/>
                </a:lnTo>
                <a:lnTo>
                  <a:pt x="22082" y="594519"/>
                </a:lnTo>
                <a:lnTo>
                  <a:pt x="5603" y="660989"/>
                </a:lnTo>
                <a:lnTo>
                  <a:pt x="0" y="729234"/>
                </a:lnTo>
                <a:lnTo>
                  <a:pt x="1411" y="763562"/>
                </a:lnTo>
                <a:lnTo>
                  <a:pt x="12514" y="830958"/>
                </a:lnTo>
                <a:lnTo>
                  <a:pt x="34245" y="896439"/>
                </a:lnTo>
                <a:lnTo>
                  <a:pt x="66104" y="959727"/>
                </a:lnTo>
                <a:lnTo>
                  <a:pt x="107593" y="1020540"/>
                </a:lnTo>
                <a:lnTo>
                  <a:pt x="158215" y="1078599"/>
                </a:lnTo>
                <a:lnTo>
                  <a:pt x="186796" y="1106507"/>
                </a:lnTo>
                <a:lnTo>
                  <a:pt x="217472" y="1133622"/>
                </a:lnTo>
                <a:lnTo>
                  <a:pt x="250183" y="1159909"/>
                </a:lnTo>
                <a:lnTo>
                  <a:pt x="284866" y="1185331"/>
                </a:lnTo>
                <a:lnTo>
                  <a:pt x="321459" y="1209855"/>
                </a:lnTo>
                <a:lnTo>
                  <a:pt x="359899" y="1233445"/>
                </a:lnTo>
                <a:lnTo>
                  <a:pt x="400125" y="1256066"/>
                </a:lnTo>
                <a:lnTo>
                  <a:pt x="442074" y="1277684"/>
                </a:lnTo>
                <a:lnTo>
                  <a:pt x="485683" y="1298262"/>
                </a:lnTo>
                <a:lnTo>
                  <a:pt x="530891" y="1317767"/>
                </a:lnTo>
                <a:lnTo>
                  <a:pt x="577635" y="1336163"/>
                </a:lnTo>
                <a:lnTo>
                  <a:pt x="625854" y="1353415"/>
                </a:lnTo>
                <a:lnTo>
                  <a:pt x="675484" y="1369488"/>
                </a:lnTo>
                <a:lnTo>
                  <a:pt x="726464" y="1384347"/>
                </a:lnTo>
                <a:lnTo>
                  <a:pt x="778731" y="1397957"/>
                </a:lnTo>
                <a:lnTo>
                  <a:pt x="832223" y="1410283"/>
                </a:lnTo>
                <a:lnTo>
                  <a:pt x="886878" y="1421290"/>
                </a:lnTo>
                <a:lnTo>
                  <a:pt x="942634" y="1430944"/>
                </a:lnTo>
                <a:lnTo>
                  <a:pt x="999428" y="1439208"/>
                </a:lnTo>
                <a:lnTo>
                  <a:pt x="1057198" y="1446048"/>
                </a:lnTo>
                <a:lnTo>
                  <a:pt x="1115883" y="1451429"/>
                </a:lnTo>
                <a:lnTo>
                  <a:pt x="1175419" y="1455316"/>
                </a:lnTo>
                <a:lnTo>
                  <a:pt x="1235744" y="1457674"/>
                </a:lnTo>
                <a:lnTo>
                  <a:pt x="1296796" y="1458468"/>
                </a:lnTo>
                <a:lnTo>
                  <a:pt x="6763638" y="1458468"/>
                </a:lnTo>
                <a:lnTo>
                  <a:pt x="6824691" y="1457674"/>
                </a:lnTo>
                <a:lnTo>
                  <a:pt x="6885016" y="1455316"/>
                </a:lnTo>
                <a:lnTo>
                  <a:pt x="6944552" y="1451429"/>
                </a:lnTo>
                <a:lnTo>
                  <a:pt x="7003237" y="1446048"/>
                </a:lnTo>
                <a:lnTo>
                  <a:pt x="7061007" y="1439208"/>
                </a:lnTo>
                <a:lnTo>
                  <a:pt x="7117801" y="1430944"/>
                </a:lnTo>
                <a:lnTo>
                  <a:pt x="7173557" y="1421290"/>
                </a:lnTo>
                <a:lnTo>
                  <a:pt x="7228212" y="1410283"/>
                </a:lnTo>
                <a:lnTo>
                  <a:pt x="7281704" y="1397957"/>
                </a:lnTo>
                <a:lnTo>
                  <a:pt x="7333971" y="1384347"/>
                </a:lnTo>
                <a:lnTo>
                  <a:pt x="7384951" y="1369488"/>
                </a:lnTo>
                <a:lnTo>
                  <a:pt x="7434581" y="1353415"/>
                </a:lnTo>
                <a:lnTo>
                  <a:pt x="7482800" y="1336163"/>
                </a:lnTo>
                <a:lnTo>
                  <a:pt x="7529544" y="1317767"/>
                </a:lnTo>
                <a:lnTo>
                  <a:pt x="7574752" y="1298262"/>
                </a:lnTo>
                <a:lnTo>
                  <a:pt x="7618361" y="1277684"/>
                </a:lnTo>
                <a:lnTo>
                  <a:pt x="7660310" y="1256066"/>
                </a:lnTo>
                <a:lnTo>
                  <a:pt x="7700536" y="1233445"/>
                </a:lnTo>
                <a:lnTo>
                  <a:pt x="7738976" y="1209855"/>
                </a:lnTo>
                <a:lnTo>
                  <a:pt x="7775569" y="1185331"/>
                </a:lnTo>
                <a:lnTo>
                  <a:pt x="7810252" y="1159909"/>
                </a:lnTo>
                <a:lnTo>
                  <a:pt x="7842963" y="1133622"/>
                </a:lnTo>
                <a:lnTo>
                  <a:pt x="7873639" y="1106507"/>
                </a:lnTo>
                <a:lnTo>
                  <a:pt x="7902220" y="1078599"/>
                </a:lnTo>
                <a:lnTo>
                  <a:pt x="7928641" y="1049931"/>
                </a:lnTo>
                <a:lnTo>
                  <a:pt x="7974759" y="990460"/>
                </a:lnTo>
                <a:lnTo>
                  <a:pt x="8011496" y="928375"/>
                </a:lnTo>
                <a:lnTo>
                  <a:pt x="8038353" y="863955"/>
                </a:lnTo>
                <a:lnTo>
                  <a:pt x="8054832" y="797481"/>
                </a:lnTo>
                <a:lnTo>
                  <a:pt x="8060435" y="729234"/>
                </a:lnTo>
                <a:lnTo>
                  <a:pt x="8059024" y="694907"/>
                </a:lnTo>
                <a:lnTo>
                  <a:pt x="8047921" y="627515"/>
                </a:lnTo>
                <a:lnTo>
                  <a:pt x="8026190" y="562036"/>
                </a:lnTo>
                <a:lnTo>
                  <a:pt x="7994331" y="498750"/>
                </a:lnTo>
                <a:lnTo>
                  <a:pt x="7952842" y="437938"/>
                </a:lnTo>
                <a:lnTo>
                  <a:pt x="7902220" y="379880"/>
                </a:lnTo>
                <a:lnTo>
                  <a:pt x="7873639" y="351971"/>
                </a:lnTo>
                <a:lnTo>
                  <a:pt x="7842963" y="324856"/>
                </a:lnTo>
                <a:lnTo>
                  <a:pt x="7810252" y="298569"/>
                </a:lnTo>
                <a:lnTo>
                  <a:pt x="7775569" y="273147"/>
                </a:lnTo>
                <a:lnTo>
                  <a:pt x="7738976" y="248622"/>
                </a:lnTo>
                <a:lnTo>
                  <a:pt x="7700536" y="225032"/>
                </a:lnTo>
                <a:lnTo>
                  <a:pt x="7660310" y="202410"/>
                </a:lnTo>
                <a:lnTo>
                  <a:pt x="7618361" y="180792"/>
                </a:lnTo>
                <a:lnTo>
                  <a:pt x="7574752" y="160213"/>
                </a:lnTo>
                <a:lnTo>
                  <a:pt x="7529544" y="140707"/>
                </a:lnTo>
                <a:lnTo>
                  <a:pt x="7482800" y="122311"/>
                </a:lnTo>
                <a:lnTo>
                  <a:pt x="7434581" y="105058"/>
                </a:lnTo>
                <a:lnTo>
                  <a:pt x="7384951" y="88984"/>
                </a:lnTo>
                <a:lnTo>
                  <a:pt x="7333971" y="74125"/>
                </a:lnTo>
                <a:lnTo>
                  <a:pt x="7281704" y="60514"/>
                </a:lnTo>
                <a:lnTo>
                  <a:pt x="7228212" y="48187"/>
                </a:lnTo>
                <a:lnTo>
                  <a:pt x="7173557" y="37179"/>
                </a:lnTo>
                <a:lnTo>
                  <a:pt x="7117801" y="27525"/>
                </a:lnTo>
                <a:lnTo>
                  <a:pt x="7061007" y="19261"/>
                </a:lnTo>
                <a:lnTo>
                  <a:pt x="7003237" y="12420"/>
                </a:lnTo>
                <a:lnTo>
                  <a:pt x="6944552" y="7039"/>
                </a:lnTo>
                <a:lnTo>
                  <a:pt x="6885016" y="3151"/>
                </a:lnTo>
                <a:lnTo>
                  <a:pt x="6824691" y="793"/>
                </a:lnTo>
                <a:lnTo>
                  <a:pt x="6763638" y="0"/>
                </a:lnTo>
                <a:close/>
              </a:path>
            </a:pathLst>
          </a:custGeom>
          <a:solidFill>
            <a:srgbClr val="A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0844" y="5007864"/>
            <a:ext cx="8060690" cy="1458595"/>
          </a:xfrm>
          <a:custGeom>
            <a:avLst/>
            <a:gdLst/>
            <a:ahLst/>
            <a:cxnLst/>
            <a:rect l="l" t="t" r="r" b="b"/>
            <a:pathLst>
              <a:path w="8060690" h="1458595">
                <a:moveTo>
                  <a:pt x="1296796" y="0"/>
                </a:moveTo>
                <a:lnTo>
                  <a:pt x="6763638" y="0"/>
                </a:lnTo>
                <a:lnTo>
                  <a:pt x="6824691" y="793"/>
                </a:lnTo>
                <a:lnTo>
                  <a:pt x="6885016" y="3151"/>
                </a:lnTo>
                <a:lnTo>
                  <a:pt x="6944552" y="7039"/>
                </a:lnTo>
                <a:lnTo>
                  <a:pt x="7003237" y="12420"/>
                </a:lnTo>
                <a:lnTo>
                  <a:pt x="7061007" y="19261"/>
                </a:lnTo>
                <a:lnTo>
                  <a:pt x="7117801" y="27525"/>
                </a:lnTo>
                <a:lnTo>
                  <a:pt x="7173557" y="37179"/>
                </a:lnTo>
                <a:lnTo>
                  <a:pt x="7228212" y="48187"/>
                </a:lnTo>
                <a:lnTo>
                  <a:pt x="7281704" y="60514"/>
                </a:lnTo>
                <a:lnTo>
                  <a:pt x="7333971" y="74125"/>
                </a:lnTo>
                <a:lnTo>
                  <a:pt x="7384951" y="88984"/>
                </a:lnTo>
                <a:lnTo>
                  <a:pt x="7434581" y="105058"/>
                </a:lnTo>
                <a:lnTo>
                  <a:pt x="7482800" y="122311"/>
                </a:lnTo>
                <a:lnTo>
                  <a:pt x="7529544" y="140707"/>
                </a:lnTo>
                <a:lnTo>
                  <a:pt x="7574752" y="160213"/>
                </a:lnTo>
                <a:lnTo>
                  <a:pt x="7618361" y="180792"/>
                </a:lnTo>
                <a:lnTo>
                  <a:pt x="7660310" y="202410"/>
                </a:lnTo>
                <a:lnTo>
                  <a:pt x="7700536" y="225032"/>
                </a:lnTo>
                <a:lnTo>
                  <a:pt x="7738976" y="248622"/>
                </a:lnTo>
                <a:lnTo>
                  <a:pt x="7775569" y="273147"/>
                </a:lnTo>
                <a:lnTo>
                  <a:pt x="7810252" y="298569"/>
                </a:lnTo>
                <a:lnTo>
                  <a:pt x="7842963" y="324856"/>
                </a:lnTo>
                <a:lnTo>
                  <a:pt x="7873639" y="351971"/>
                </a:lnTo>
                <a:lnTo>
                  <a:pt x="7902220" y="379880"/>
                </a:lnTo>
                <a:lnTo>
                  <a:pt x="7928641" y="408547"/>
                </a:lnTo>
                <a:lnTo>
                  <a:pt x="7974759" y="468017"/>
                </a:lnTo>
                <a:lnTo>
                  <a:pt x="8011496" y="530101"/>
                </a:lnTo>
                <a:lnTo>
                  <a:pt x="8038353" y="594519"/>
                </a:lnTo>
                <a:lnTo>
                  <a:pt x="8054832" y="660989"/>
                </a:lnTo>
                <a:lnTo>
                  <a:pt x="8060435" y="729234"/>
                </a:lnTo>
                <a:lnTo>
                  <a:pt x="8059024" y="763562"/>
                </a:lnTo>
                <a:lnTo>
                  <a:pt x="8047921" y="830958"/>
                </a:lnTo>
                <a:lnTo>
                  <a:pt x="8026190" y="896439"/>
                </a:lnTo>
                <a:lnTo>
                  <a:pt x="7994331" y="959727"/>
                </a:lnTo>
                <a:lnTo>
                  <a:pt x="7952842" y="1020540"/>
                </a:lnTo>
                <a:lnTo>
                  <a:pt x="7902220" y="1078599"/>
                </a:lnTo>
                <a:lnTo>
                  <a:pt x="7873639" y="1106507"/>
                </a:lnTo>
                <a:lnTo>
                  <a:pt x="7842963" y="1133622"/>
                </a:lnTo>
                <a:lnTo>
                  <a:pt x="7810252" y="1159909"/>
                </a:lnTo>
                <a:lnTo>
                  <a:pt x="7775569" y="1185331"/>
                </a:lnTo>
                <a:lnTo>
                  <a:pt x="7738976" y="1209855"/>
                </a:lnTo>
                <a:lnTo>
                  <a:pt x="7700536" y="1233445"/>
                </a:lnTo>
                <a:lnTo>
                  <a:pt x="7660310" y="1256066"/>
                </a:lnTo>
                <a:lnTo>
                  <a:pt x="7618361" y="1277684"/>
                </a:lnTo>
                <a:lnTo>
                  <a:pt x="7574752" y="1298262"/>
                </a:lnTo>
                <a:lnTo>
                  <a:pt x="7529544" y="1317767"/>
                </a:lnTo>
                <a:lnTo>
                  <a:pt x="7482800" y="1336163"/>
                </a:lnTo>
                <a:lnTo>
                  <a:pt x="7434581" y="1353415"/>
                </a:lnTo>
                <a:lnTo>
                  <a:pt x="7384951" y="1369488"/>
                </a:lnTo>
                <a:lnTo>
                  <a:pt x="7333971" y="1384347"/>
                </a:lnTo>
                <a:lnTo>
                  <a:pt x="7281704" y="1397957"/>
                </a:lnTo>
                <a:lnTo>
                  <a:pt x="7228212" y="1410283"/>
                </a:lnTo>
                <a:lnTo>
                  <a:pt x="7173557" y="1421290"/>
                </a:lnTo>
                <a:lnTo>
                  <a:pt x="7117801" y="1430944"/>
                </a:lnTo>
                <a:lnTo>
                  <a:pt x="7061007" y="1439208"/>
                </a:lnTo>
                <a:lnTo>
                  <a:pt x="7003237" y="1446048"/>
                </a:lnTo>
                <a:lnTo>
                  <a:pt x="6944552" y="1451429"/>
                </a:lnTo>
                <a:lnTo>
                  <a:pt x="6885016" y="1455316"/>
                </a:lnTo>
                <a:lnTo>
                  <a:pt x="6824691" y="1457674"/>
                </a:lnTo>
                <a:lnTo>
                  <a:pt x="6763638" y="1458468"/>
                </a:lnTo>
                <a:lnTo>
                  <a:pt x="1296796" y="1458468"/>
                </a:lnTo>
                <a:lnTo>
                  <a:pt x="1235744" y="1457674"/>
                </a:lnTo>
                <a:lnTo>
                  <a:pt x="1175419" y="1455316"/>
                </a:lnTo>
                <a:lnTo>
                  <a:pt x="1115883" y="1451429"/>
                </a:lnTo>
                <a:lnTo>
                  <a:pt x="1057198" y="1446048"/>
                </a:lnTo>
                <a:lnTo>
                  <a:pt x="999428" y="1439208"/>
                </a:lnTo>
                <a:lnTo>
                  <a:pt x="942634" y="1430944"/>
                </a:lnTo>
                <a:lnTo>
                  <a:pt x="886878" y="1421290"/>
                </a:lnTo>
                <a:lnTo>
                  <a:pt x="832223" y="1410283"/>
                </a:lnTo>
                <a:lnTo>
                  <a:pt x="778731" y="1397957"/>
                </a:lnTo>
                <a:lnTo>
                  <a:pt x="726464" y="1384347"/>
                </a:lnTo>
                <a:lnTo>
                  <a:pt x="675484" y="1369488"/>
                </a:lnTo>
                <a:lnTo>
                  <a:pt x="625854" y="1353415"/>
                </a:lnTo>
                <a:lnTo>
                  <a:pt x="577635" y="1336163"/>
                </a:lnTo>
                <a:lnTo>
                  <a:pt x="530891" y="1317767"/>
                </a:lnTo>
                <a:lnTo>
                  <a:pt x="485683" y="1298262"/>
                </a:lnTo>
                <a:lnTo>
                  <a:pt x="442074" y="1277684"/>
                </a:lnTo>
                <a:lnTo>
                  <a:pt x="400125" y="1256066"/>
                </a:lnTo>
                <a:lnTo>
                  <a:pt x="359899" y="1233445"/>
                </a:lnTo>
                <a:lnTo>
                  <a:pt x="321459" y="1209855"/>
                </a:lnTo>
                <a:lnTo>
                  <a:pt x="284866" y="1185331"/>
                </a:lnTo>
                <a:lnTo>
                  <a:pt x="250183" y="1159909"/>
                </a:lnTo>
                <a:lnTo>
                  <a:pt x="217472" y="1133622"/>
                </a:lnTo>
                <a:lnTo>
                  <a:pt x="186796" y="1106507"/>
                </a:lnTo>
                <a:lnTo>
                  <a:pt x="158215" y="1078599"/>
                </a:lnTo>
                <a:lnTo>
                  <a:pt x="131794" y="1049931"/>
                </a:lnTo>
                <a:lnTo>
                  <a:pt x="85676" y="990460"/>
                </a:lnTo>
                <a:lnTo>
                  <a:pt x="48939" y="928375"/>
                </a:lnTo>
                <a:lnTo>
                  <a:pt x="22082" y="863955"/>
                </a:lnTo>
                <a:lnTo>
                  <a:pt x="5603" y="797481"/>
                </a:lnTo>
                <a:lnTo>
                  <a:pt x="0" y="729234"/>
                </a:lnTo>
                <a:lnTo>
                  <a:pt x="1411" y="694907"/>
                </a:lnTo>
                <a:lnTo>
                  <a:pt x="12514" y="627515"/>
                </a:lnTo>
                <a:lnTo>
                  <a:pt x="34245" y="562036"/>
                </a:lnTo>
                <a:lnTo>
                  <a:pt x="66104" y="498750"/>
                </a:lnTo>
                <a:lnTo>
                  <a:pt x="107593" y="437938"/>
                </a:lnTo>
                <a:lnTo>
                  <a:pt x="158215" y="379880"/>
                </a:lnTo>
                <a:lnTo>
                  <a:pt x="186796" y="351971"/>
                </a:lnTo>
                <a:lnTo>
                  <a:pt x="217472" y="324856"/>
                </a:lnTo>
                <a:lnTo>
                  <a:pt x="250183" y="298569"/>
                </a:lnTo>
                <a:lnTo>
                  <a:pt x="284866" y="273147"/>
                </a:lnTo>
                <a:lnTo>
                  <a:pt x="321459" y="248622"/>
                </a:lnTo>
                <a:lnTo>
                  <a:pt x="359899" y="225032"/>
                </a:lnTo>
                <a:lnTo>
                  <a:pt x="400125" y="202410"/>
                </a:lnTo>
                <a:lnTo>
                  <a:pt x="442074" y="180792"/>
                </a:lnTo>
                <a:lnTo>
                  <a:pt x="485683" y="160213"/>
                </a:lnTo>
                <a:lnTo>
                  <a:pt x="530891" y="140707"/>
                </a:lnTo>
                <a:lnTo>
                  <a:pt x="577635" y="122311"/>
                </a:lnTo>
                <a:lnTo>
                  <a:pt x="625854" y="105058"/>
                </a:lnTo>
                <a:lnTo>
                  <a:pt x="675484" y="88984"/>
                </a:lnTo>
                <a:lnTo>
                  <a:pt x="726464" y="74125"/>
                </a:lnTo>
                <a:lnTo>
                  <a:pt x="778731" y="60514"/>
                </a:lnTo>
                <a:lnTo>
                  <a:pt x="832223" y="48187"/>
                </a:lnTo>
                <a:lnTo>
                  <a:pt x="886878" y="37179"/>
                </a:lnTo>
                <a:lnTo>
                  <a:pt x="942634" y="27525"/>
                </a:lnTo>
                <a:lnTo>
                  <a:pt x="999428" y="19261"/>
                </a:lnTo>
                <a:lnTo>
                  <a:pt x="1057198" y="12420"/>
                </a:lnTo>
                <a:lnTo>
                  <a:pt x="1115883" y="7039"/>
                </a:lnTo>
                <a:lnTo>
                  <a:pt x="1175419" y="3151"/>
                </a:lnTo>
                <a:lnTo>
                  <a:pt x="1235744" y="793"/>
                </a:lnTo>
                <a:lnTo>
                  <a:pt x="1296796" y="0"/>
                </a:lnTo>
                <a:close/>
              </a:path>
            </a:pathLst>
          </a:custGeom>
          <a:ln w="9144">
            <a:solidFill>
              <a:srgbClr val="2DA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79902" y="5077205"/>
            <a:ext cx="68624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Semua karakteristik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dan aktivitas yang  berhubungan </a:t>
            </a:r>
            <a:r>
              <a:rPr sz="2800" spc="-5" dirty="0">
                <a:solidFill>
                  <a:srgbClr val="006FC0"/>
                </a:solidFill>
                <a:latin typeface="Berlin Sans FB"/>
                <a:cs typeface="Berlin Sans FB"/>
              </a:rPr>
              <a:t>dengan pemenuhan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kebutuhan  yang akan</a:t>
            </a:r>
            <a:r>
              <a:rPr sz="2800" spc="15" dirty="0">
                <a:solidFill>
                  <a:srgbClr val="006FC0"/>
                </a:solidFill>
                <a:latin typeface="Berlin Sans FB"/>
                <a:cs typeface="Berlin Sans FB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Berlin Sans FB"/>
                <a:cs typeface="Berlin Sans FB"/>
              </a:rPr>
              <a:t>dicapai.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678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Konsep Dasar</a:t>
            </a:r>
            <a:r>
              <a:rPr spc="-40" dirty="0"/>
              <a:t> </a:t>
            </a:r>
            <a:r>
              <a:rPr dirty="0"/>
              <a:t>Kinerja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2193925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</a:rPr>
              <a:t>Kinerja </a:t>
            </a:r>
            <a:r>
              <a:rPr sz="2800" spc="-10" dirty="0">
                <a:solidFill>
                  <a:srgbClr val="404040"/>
                </a:solidFill>
              </a:rPr>
              <a:t>(Performance) dalam </a:t>
            </a:r>
            <a:r>
              <a:rPr sz="2800" spc="-5" dirty="0">
                <a:solidFill>
                  <a:srgbClr val="404040"/>
                </a:solidFill>
              </a:rPr>
              <a:t>suatu system pemrosesan  </a:t>
            </a:r>
            <a:r>
              <a:rPr sz="2800" spc="-10" dirty="0">
                <a:solidFill>
                  <a:srgbClr val="404040"/>
                </a:solidFill>
              </a:rPr>
              <a:t>informasi </a:t>
            </a:r>
            <a:r>
              <a:rPr sz="2800" spc="-5" dirty="0">
                <a:solidFill>
                  <a:srgbClr val="404040"/>
                </a:solidFill>
              </a:rPr>
              <a:t>merupakan suatu fasilitas </a:t>
            </a:r>
            <a:r>
              <a:rPr sz="2800" spc="-10" dirty="0">
                <a:solidFill>
                  <a:srgbClr val="404040"/>
                </a:solidFill>
              </a:rPr>
              <a:t>yang dimanfaatkan  </a:t>
            </a:r>
            <a:r>
              <a:rPr sz="2800" spc="-5" dirty="0">
                <a:solidFill>
                  <a:srgbClr val="404040"/>
                </a:solidFill>
              </a:rPr>
              <a:t>untuk mendesain </a:t>
            </a:r>
            <a:r>
              <a:rPr sz="2800" spc="-10" dirty="0">
                <a:solidFill>
                  <a:srgbClr val="404040"/>
                </a:solidFill>
              </a:rPr>
              <a:t>dan pengembangan </a:t>
            </a:r>
            <a:r>
              <a:rPr sz="2800" spc="-5" dirty="0">
                <a:solidFill>
                  <a:srgbClr val="404040"/>
                </a:solidFill>
              </a:rPr>
              <a:t>program, utility  pemrosesan serta </a:t>
            </a:r>
            <a:r>
              <a:rPr sz="2800" spc="-10" dirty="0">
                <a:solidFill>
                  <a:srgbClr val="404040"/>
                </a:solidFill>
              </a:rPr>
              <a:t>feature </a:t>
            </a:r>
            <a:r>
              <a:rPr sz="2800" dirty="0">
                <a:solidFill>
                  <a:srgbClr val="404040"/>
                </a:solidFill>
              </a:rPr>
              <a:t>untuk </a:t>
            </a:r>
            <a:r>
              <a:rPr sz="2800" spc="-5" dirty="0">
                <a:solidFill>
                  <a:srgbClr val="404040"/>
                </a:solidFill>
              </a:rPr>
              <a:t>memperbaiki  </a:t>
            </a:r>
            <a:r>
              <a:rPr sz="2800" spc="-10" dirty="0">
                <a:solidFill>
                  <a:srgbClr val="404040"/>
                </a:solidFill>
              </a:rPr>
              <a:t>kegagalan</a:t>
            </a:r>
            <a:r>
              <a:rPr sz="2800" spc="15" dirty="0">
                <a:solidFill>
                  <a:srgbClr val="404040"/>
                </a:solidFill>
              </a:rPr>
              <a:t> </a:t>
            </a:r>
            <a:r>
              <a:rPr sz="2800" spc="-5" dirty="0">
                <a:solidFill>
                  <a:srgbClr val="404040"/>
                </a:solidFill>
              </a:rPr>
              <a:t>system.</a:t>
            </a:r>
            <a:endParaRPr sz="2800">
              <a:latin typeface="Wingdings 3"/>
              <a:cs typeface="Wingdings 3"/>
            </a:endParaRPr>
          </a:p>
          <a:p>
            <a:pPr marL="2193925" marR="194945" indent="-342900">
              <a:lnSpc>
                <a:spcPct val="100000"/>
              </a:lnSpc>
              <a:spcBef>
                <a:spcPts val="994"/>
              </a:spcBef>
            </a:pPr>
            <a:r>
              <a:rPr sz="2800" spc="2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800" spc="20" dirty="0">
                <a:solidFill>
                  <a:srgbClr val="404040"/>
                </a:solidFill>
              </a:rPr>
              <a:t>Kinerja </a:t>
            </a:r>
            <a:r>
              <a:rPr sz="2800" spc="-10" dirty="0">
                <a:solidFill>
                  <a:srgbClr val="404040"/>
                </a:solidFill>
              </a:rPr>
              <a:t>(Performance) </a:t>
            </a:r>
            <a:r>
              <a:rPr sz="2800" spc="-5" dirty="0">
                <a:solidFill>
                  <a:srgbClr val="404040"/>
                </a:solidFill>
              </a:rPr>
              <a:t>terdiri dari </a:t>
            </a:r>
            <a:r>
              <a:rPr sz="2800" spc="-10" dirty="0">
                <a:solidFill>
                  <a:srgbClr val="404040"/>
                </a:solidFill>
              </a:rPr>
              <a:t>indeks yang  melambangkan </a:t>
            </a:r>
            <a:r>
              <a:rPr sz="2800" spc="-5" dirty="0">
                <a:solidFill>
                  <a:srgbClr val="404040"/>
                </a:solidFill>
              </a:rPr>
              <a:t>kemudahan, kenyamanan, kestabilan  </a:t>
            </a:r>
            <a:r>
              <a:rPr sz="2800" spc="-10" dirty="0">
                <a:solidFill>
                  <a:srgbClr val="404040"/>
                </a:solidFill>
              </a:rPr>
              <a:t>dan</a:t>
            </a:r>
            <a:r>
              <a:rPr sz="2800" spc="5" dirty="0">
                <a:solidFill>
                  <a:srgbClr val="404040"/>
                </a:solidFill>
              </a:rPr>
              <a:t> </a:t>
            </a:r>
            <a:r>
              <a:rPr sz="2800" spc="-5" dirty="0">
                <a:solidFill>
                  <a:srgbClr val="404040"/>
                </a:solidFill>
              </a:rPr>
              <a:t>kecepatan.</a:t>
            </a:r>
            <a:endParaRPr sz="2800">
              <a:latin typeface="Wingdings 3"/>
              <a:cs typeface="Wingdings 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NA DARMA TEMPLATE 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f</Template>
  <TotalTime>2</TotalTime>
  <Words>957</Words>
  <Application>Microsoft Office PowerPoint</Application>
  <PresentationFormat>Custom</PresentationFormat>
  <Paragraphs>200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BINA DARMA TEMPLATE f</vt:lpstr>
      <vt:lpstr>Analisis Kinerja Sistem </vt:lpstr>
      <vt:lpstr>PowerPoint Presentation</vt:lpstr>
      <vt:lpstr>Cakupan Materi</vt:lpstr>
      <vt:lpstr>Definisi Kinerja</vt:lpstr>
      <vt:lpstr>Standar Industri Jerman DIN55350</vt:lpstr>
      <vt:lpstr>PowerPoint Presentation</vt:lpstr>
      <vt:lpstr>Standar IEEE (IEEE Std 729-1983)</vt:lpstr>
      <vt:lpstr>Definisi Kinerja</vt:lpstr>
      <vt:lpstr>Konsep Dasar Kinerja</vt:lpstr>
      <vt:lpstr>Konsep Dasar Kinerja</vt:lpstr>
      <vt:lpstr>Tujuan Evaluasi</vt:lpstr>
      <vt:lpstr>Kategori Teknik Evaluasi</vt:lpstr>
      <vt:lpstr>Sistem Referensi</vt:lpstr>
      <vt:lpstr>PowerPoint Presentation</vt:lpstr>
      <vt:lpstr>PowerPoint Presentation</vt:lpstr>
      <vt:lpstr>Indeks Kinerja</vt:lpstr>
      <vt:lpstr>Indeks Kinerja</vt:lpstr>
      <vt:lpstr>Nilai variabel yang dibutuhkan dalam  evaluasi kineja sistem</vt:lpstr>
      <vt:lpstr>Indeks Kinerja Internal</vt:lpstr>
      <vt:lpstr>Indeks Kinerja Eksternal</vt:lpstr>
      <vt:lpstr>Turn Around Time</vt:lpstr>
      <vt:lpstr>Mean Turn Around Time</vt:lpstr>
      <vt:lpstr>Eksternal Turn Around Time</vt:lpstr>
      <vt:lpstr>Turn Around Time</vt:lpstr>
      <vt:lpstr>Algoritma Penjadwalan Procesor</vt:lpstr>
      <vt:lpstr>Contoh Kasus</vt:lpstr>
      <vt:lpstr>Contoh Kasus</vt:lpstr>
      <vt:lpstr>FCFS (First Come First Served)</vt:lpstr>
      <vt:lpstr>SJF (Sort Job First)</vt:lpstr>
      <vt:lpstr>Future Knowledge</vt:lpstr>
      <vt:lpstr>FCFS (First Come First Served) with  MBRS</vt:lpstr>
      <vt:lpstr>Latihan</vt:lpstr>
      <vt:lpstr>Pertanyaan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Kinerja Sistem</dc:title>
  <dc:creator>Hp</dc:creator>
  <cp:lastModifiedBy>kurniatiubd@gmail.com</cp:lastModifiedBy>
  <cp:revision>1</cp:revision>
  <dcterms:created xsi:type="dcterms:W3CDTF">2020-11-12T00:13:24Z</dcterms:created>
  <dcterms:modified xsi:type="dcterms:W3CDTF">2021-03-30T05:22:58Z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2020-11-12T00:00:00Z</vt:filetime>
  </property>
</Properties>
</file>