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4" autoAdjust="0"/>
    <p:restoredTop sz="94660"/>
  </p:normalViewPr>
  <p:slideViewPr>
    <p:cSldViewPr>
      <p:cViewPr varScale="1">
        <p:scale>
          <a:sx n="69" d="100"/>
          <a:sy n="69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DD45-0ACD-4648-B14C-AD85BA5D2E6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0E9DB-6AA4-4EDD-95A8-A182E870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557FC-D90B-4465-A02D-9AD2ADDE39A8}" type="slidenum">
              <a:rPr lang="en-US"/>
              <a:pPr/>
              <a:t>10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99FC2B7-5700-467E-A37A-820F50EB9BA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D578403-206D-4FC3-A10A-C6CBDE66602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KONSEP PROSES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PROCESS CONTROL BLOCK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PCB berisikan banyak bagian dari informasi yang berhubungan dengan sebuah proses yang spesifik, termasuk hal-hal di bawah ini:</a:t>
            </a:r>
          </a:p>
          <a:p>
            <a:pPr lvl="1">
              <a:buFont typeface="Wingdings" pitchFamily="2" charset="2"/>
              <a:buChar char="q"/>
            </a:pPr>
            <a:r>
              <a:rPr lang="en-US" sz="2000"/>
              <a:t>Status Proses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/>
              <a:t>Program counter</a:t>
            </a:r>
          </a:p>
          <a:p>
            <a:pPr lvl="1">
              <a:buFont typeface="Wingdings" pitchFamily="2" charset="2"/>
              <a:buChar char="q"/>
            </a:pPr>
            <a:r>
              <a:rPr lang="en-US" sz="2000"/>
              <a:t>CPU Register</a:t>
            </a:r>
          </a:p>
          <a:p>
            <a:pPr lvl="1">
              <a:buFont typeface="Wingdings" pitchFamily="2" charset="2"/>
              <a:buChar char="q"/>
            </a:pPr>
            <a:r>
              <a:rPr lang="en-US" sz="2000"/>
              <a:t>Informasi Manajemen Memori</a:t>
            </a:r>
          </a:p>
          <a:p>
            <a:pPr lvl="1">
              <a:buFont typeface="Wingdings" pitchFamily="2" charset="2"/>
              <a:buChar char="q"/>
            </a:pPr>
            <a:r>
              <a:rPr lang="en-US" sz="2000"/>
              <a:t>Informasi pencatatan</a:t>
            </a:r>
          </a:p>
          <a:p>
            <a:pPr lvl="1">
              <a:buFont typeface="Wingdings" pitchFamily="2" charset="2"/>
              <a:buNone/>
            </a:pPr>
            <a:endParaRPr lang="en-US" sz="2000"/>
          </a:p>
          <a:p>
            <a:pPr lvl="1">
              <a:buFont typeface="Wingdings" pitchFamily="2" charset="2"/>
              <a:buChar char="q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PROCESS CONTROL BLOCK (cont.)</a:t>
            </a:r>
          </a:p>
        </p:txBody>
      </p:sp>
      <p:pic>
        <p:nvPicPr>
          <p:cNvPr id="2151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7800" y="1600200"/>
            <a:ext cx="6019800" cy="4114800"/>
          </a:xfrm>
          <a:noFill/>
          <a:ln/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981200" y="5943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Gambar Status Proses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THREAD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Thread </a:t>
            </a:r>
            <a:r>
              <a:rPr lang="en-US"/>
              <a:t>merupakan unit dasar dari penggunaan CPU, yang terdiri dari Thread_ID, </a:t>
            </a:r>
            <a:r>
              <a:rPr lang="en-US" i="1"/>
              <a:t>program counter</a:t>
            </a:r>
            <a:r>
              <a:rPr lang="en-US"/>
              <a:t>,</a:t>
            </a:r>
            <a:r>
              <a:rPr lang="en-US" i="1"/>
              <a:t>register set</a:t>
            </a:r>
            <a:r>
              <a:rPr lang="en-US"/>
              <a:t>,  dan </a:t>
            </a:r>
            <a:r>
              <a:rPr lang="en-US" i="1"/>
              <a:t>stack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Sebuah </a:t>
            </a:r>
            <a:r>
              <a:rPr lang="en-US" i="1"/>
              <a:t>thread </a:t>
            </a:r>
            <a:r>
              <a:rPr lang="en-US"/>
              <a:t>berbagi </a:t>
            </a:r>
            <a:r>
              <a:rPr lang="en-US" i="1"/>
              <a:t>code section</a:t>
            </a:r>
            <a:r>
              <a:rPr lang="en-US"/>
              <a:t>, </a:t>
            </a:r>
            <a:r>
              <a:rPr lang="en-US" i="1"/>
              <a:t>data section</a:t>
            </a:r>
            <a:r>
              <a:rPr lang="en-US"/>
              <a:t>, dan sumber daya sistem operasi dengan Thread lain yang dimiliki oleh proses yang sama</a:t>
            </a:r>
          </a:p>
          <a:p>
            <a:pPr>
              <a:lnSpc>
                <a:spcPct val="90000"/>
              </a:lnSpc>
            </a:pPr>
            <a:r>
              <a:rPr lang="en-US"/>
              <a:t>Thread juga sering disebut </a:t>
            </a:r>
            <a:r>
              <a:rPr lang="en-US" i="1"/>
              <a:t>lightweight process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THREAD (cont.)</a:t>
            </a:r>
          </a:p>
        </p:txBody>
      </p:sp>
      <p:pic>
        <p:nvPicPr>
          <p:cNvPr id="2458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19400" y="1600200"/>
            <a:ext cx="4191000" cy="2619375"/>
          </a:xfrm>
          <a:noFill/>
          <a:ln/>
        </p:spPr>
      </p:pic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590800" y="42672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/>
              <a:t>Gambar Thread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09600" y="4495800"/>
            <a:ext cx="79248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Keuntungan Thread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Responsif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Berbagai sumber daya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Ekonomis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Utilisasi arsitektur multiprosessor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KERNEL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i="1"/>
              <a:t>Thread </a:t>
            </a:r>
            <a:r>
              <a:rPr lang="en-US" sz="2600"/>
              <a:t>kernel didukung langsung oleh sistem operasi. Pembuatan, penjadwalan, dan manajemen </a:t>
            </a:r>
            <a:r>
              <a:rPr lang="en-US" sz="2600" i="1"/>
              <a:t>thread </a:t>
            </a:r>
            <a:r>
              <a:rPr lang="en-US" sz="2600"/>
              <a:t>dilakukan oleh kernel pada </a:t>
            </a:r>
            <a:r>
              <a:rPr lang="en-US" sz="2600" i="1"/>
              <a:t>kernel space</a:t>
            </a:r>
            <a:r>
              <a:rPr lang="en-US" sz="2600"/>
              <a:t>.</a:t>
            </a:r>
          </a:p>
          <a:p>
            <a:pPr>
              <a:lnSpc>
                <a:spcPct val="80000"/>
              </a:lnSpc>
            </a:pPr>
            <a:r>
              <a:rPr lang="en-US" sz="2600" i="1"/>
              <a:t>Thread </a:t>
            </a:r>
            <a:r>
              <a:rPr lang="en-US" sz="2600"/>
              <a:t>diatur oleh kernel, karena itu jika sebuah </a:t>
            </a:r>
            <a:r>
              <a:rPr lang="en-US" sz="2600" i="1"/>
              <a:t>thread </a:t>
            </a:r>
            <a:r>
              <a:rPr lang="en-US" sz="2600"/>
              <a:t>menjalankan </a:t>
            </a:r>
            <a:r>
              <a:rPr lang="en-US" sz="2600" i="1"/>
              <a:t>blocking system call </a:t>
            </a:r>
            <a:r>
              <a:rPr lang="en-US" sz="2600"/>
              <a:t>maka kernel dapat menjadwalkan </a:t>
            </a:r>
            <a:r>
              <a:rPr lang="en-US" sz="2600" i="1"/>
              <a:t>thread </a:t>
            </a:r>
            <a:r>
              <a:rPr lang="en-US" sz="2600"/>
              <a:t>lain di aplikasi untuk melakukan eksekusi. </a:t>
            </a:r>
          </a:p>
          <a:p>
            <a:pPr>
              <a:lnSpc>
                <a:spcPct val="80000"/>
              </a:lnSpc>
            </a:pPr>
            <a:r>
              <a:rPr lang="en-US" sz="2600"/>
              <a:t>Pada lingkungan </a:t>
            </a:r>
            <a:r>
              <a:rPr lang="en-US" sz="2600" i="1"/>
              <a:t>multiprocessor</a:t>
            </a:r>
            <a:r>
              <a:rPr lang="en-US" sz="2600"/>
              <a:t>, kernel dapat menjadwal thread-thread pada processor yang berbeda. Contoh sistem operasi yang mendukung kernel </a:t>
            </a:r>
            <a:r>
              <a:rPr lang="en-US" sz="2600" i="1"/>
              <a:t>thread </a:t>
            </a:r>
            <a:r>
              <a:rPr lang="en-US" sz="2600"/>
              <a:t>adalah Windows NT, Solaris, Digital UNIX.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MULTITHREADING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To One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One To One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76400"/>
            <a:ext cx="1219200" cy="1990725"/>
          </a:xfrm>
          <a:prstGeom prst="rect">
            <a:avLst/>
          </a:prstGeom>
          <a:noFill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733800"/>
            <a:ext cx="13335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MODEL MULTITHREADING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To Many</a:t>
            </a:r>
          </a:p>
          <a:p>
            <a:endParaRPr 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676400"/>
            <a:ext cx="1381125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FORK DAN EXEC SYSTEM CALL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Jika </a:t>
            </a:r>
            <a:r>
              <a:rPr lang="en-US" i="1"/>
              <a:t>fork </a:t>
            </a:r>
            <a:r>
              <a:rPr lang="en-US"/>
              <a:t>dipanggil oleh salah satu </a:t>
            </a:r>
            <a:r>
              <a:rPr lang="en-US" i="1"/>
              <a:t>thread </a:t>
            </a:r>
            <a:r>
              <a:rPr lang="en-US"/>
              <a:t>dalam proses:</a:t>
            </a:r>
          </a:p>
          <a:p>
            <a:pPr>
              <a:buFont typeface="Wingdings" pitchFamily="2" charset="2"/>
              <a:buNone/>
            </a:pPr>
            <a:r>
              <a:rPr lang="en-US"/>
              <a:t>	1. Semua </a:t>
            </a:r>
            <a:r>
              <a:rPr lang="en-US" i="1"/>
              <a:t>thread </a:t>
            </a:r>
            <a:r>
              <a:rPr lang="en-US"/>
              <a:t>diduplikasi.</a:t>
            </a:r>
          </a:p>
          <a:p>
            <a:pPr>
              <a:buFont typeface="Wingdings" pitchFamily="2" charset="2"/>
              <a:buNone/>
            </a:pPr>
            <a:r>
              <a:rPr lang="en-US"/>
              <a:t>	2. Hanya </a:t>
            </a:r>
            <a:r>
              <a:rPr lang="en-US" i="1"/>
              <a:t>thread </a:t>
            </a:r>
            <a:r>
              <a:rPr lang="en-US"/>
              <a:t>yang memanggil </a:t>
            </a:r>
            <a:r>
              <a:rPr lang="en-US" i="1"/>
              <a:t>fork</a:t>
            </a:r>
            <a:r>
              <a:rPr lang="en-US"/>
              <a:t>.</a:t>
            </a:r>
          </a:p>
          <a:p>
            <a:r>
              <a:rPr lang="en-US"/>
              <a:t>Jika </a:t>
            </a:r>
            <a:r>
              <a:rPr lang="en-US" i="1"/>
              <a:t>Thread </a:t>
            </a:r>
            <a:r>
              <a:rPr lang="en-US"/>
              <a:t>memanggil </a:t>
            </a:r>
            <a:r>
              <a:rPr lang="en-US" i="1"/>
              <a:t>exec system call </a:t>
            </a:r>
            <a:r>
              <a:rPr lang="en-US"/>
              <a:t>maka program yang dispesifikasi di parameter exec akan mengganti keseluruhan proses termasuk </a:t>
            </a:r>
            <a:r>
              <a:rPr lang="en-US" i="1"/>
              <a:t>thread </a:t>
            </a:r>
            <a:r>
              <a:rPr lang="en-US"/>
              <a:t>dan LWP.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CANCELLATION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i="1"/>
              <a:t>Thread cancellation </a:t>
            </a:r>
            <a:r>
              <a:rPr lang="en-US" sz="2600"/>
              <a:t>adalah pemberhentian </a:t>
            </a:r>
            <a:r>
              <a:rPr lang="en-US" sz="2600" i="1"/>
              <a:t>thread </a:t>
            </a:r>
            <a:r>
              <a:rPr lang="en-US" sz="2600"/>
              <a:t>sebelum tugasnya selesai.</a:t>
            </a:r>
          </a:p>
          <a:p>
            <a:r>
              <a:rPr lang="en-US" sz="2600"/>
              <a:t>Pemberhentian target </a:t>
            </a:r>
            <a:r>
              <a:rPr lang="en-US" sz="2600" i="1"/>
              <a:t>thread </a:t>
            </a:r>
            <a:r>
              <a:rPr lang="en-US" sz="2600"/>
              <a:t>dapat terjadi melalui dua cara yang berbeda:</a:t>
            </a:r>
          </a:p>
          <a:p>
            <a:pPr>
              <a:buFont typeface="Wingdings" pitchFamily="2" charset="2"/>
              <a:buNone/>
            </a:pPr>
            <a:r>
              <a:rPr lang="en-US" sz="2600"/>
              <a:t>1. </a:t>
            </a:r>
            <a:r>
              <a:rPr lang="en-US" sz="2600" i="1"/>
              <a:t>Asynchronous cancellation</a:t>
            </a:r>
            <a:r>
              <a:rPr lang="en-US" sz="2600"/>
              <a:t>: suatu </a:t>
            </a:r>
            <a:r>
              <a:rPr lang="en-US" sz="2600" i="1"/>
              <a:t>thread </a:t>
            </a:r>
            <a:r>
              <a:rPr lang="en-US" sz="2600"/>
              <a:t>seketika itu juga memberhentikan target </a:t>
            </a:r>
            <a:r>
              <a:rPr lang="en-US" sz="2600" i="1"/>
              <a:t>thread</a:t>
            </a:r>
            <a:r>
              <a:rPr lang="en-US" sz="260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600"/>
              <a:t>2. </a:t>
            </a:r>
            <a:r>
              <a:rPr lang="en-US" sz="2600" i="1"/>
              <a:t>Defered cancellation</a:t>
            </a:r>
            <a:r>
              <a:rPr lang="en-US" sz="2600"/>
              <a:t>: target </a:t>
            </a:r>
            <a:r>
              <a:rPr lang="en-US" sz="2600" i="1"/>
              <a:t>thread </a:t>
            </a:r>
            <a:r>
              <a:rPr lang="en-US" sz="2600"/>
              <a:t>secara perodik memeriksa apakah dia harus berhenti, cara ini memperbolehkan target </a:t>
            </a:r>
            <a:r>
              <a:rPr lang="en-US" sz="2600" i="1"/>
              <a:t>thread </a:t>
            </a:r>
            <a:r>
              <a:rPr lang="en-US" sz="2600"/>
              <a:t>untuk memberhentikan dirinya sendiri secara terurut.</a:t>
            </a:r>
          </a:p>
          <a:p>
            <a:pPr>
              <a:buFont typeface="Wingdings" pitchFamily="2" charset="2"/>
              <a:buNone/>
            </a:pPr>
            <a:endParaRPr lang="en-US"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KERNEL LINUX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Linus Torvalds mendefinisikan bahwa sebuah thread adalah </a:t>
            </a:r>
            <a:r>
              <a:rPr lang="en-US" i="1"/>
              <a:t>Context of Execution </a:t>
            </a:r>
            <a:r>
              <a:rPr lang="en-US"/>
              <a:t>(COE), yang berarti bahwa hanya ada sebuah </a:t>
            </a:r>
            <a:r>
              <a:rPr lang="en-US" i="1"/>
              <a:t>Process Control Block </a:t>
            </a:r>
            <a:r>
              <a:rPr lang="en-US"/>
              <a:t>(PCB) dan sebuah penjadwal yang diperlukan. Linux tidak mendukung </a:t>
            </a:r>
            <a:r>
              <a:rPr lang="en-US" i="1"/>
              <a:t>multithreading</a:t>
            </a:r>
            <a:r>
              <a:rPr lang="en-US"/>
              <a:t>,struktur data yang terpisah, atau pun rutin </a:t>
            </a:r>
            <a:r>
              <a:rPr lang="en-US" i="1"/>
              <a:t>kernel</a:t>
            </a:r>
            <a:r>
              <a:rPr lang="en-US"/>
              <a:t>.</a:t>
            </a:r>
          </a:p>
          <a:p>
            <a:r>
              <a:rPr lang="en-US"/>
              <a:t>Linux menyediakan 2 system call yaitu </a:t>
            </a:r>
            <a:r>
              <a:rPr lang="en-US" i="1"/>
              <a:t>fork </a:t>
            </a:r>
            <a:r>
              <a:rPr lang="en-US"/>
              <a:t>dan </a:t>
            </a:r>
            <a:r>
              <a:rPr lang="en-US" i="1"/>
              <a:t>clone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924800" cy="430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Program yang sedang dieksekusi</a:t>
            </a:r>
          </a:p>
          <a:p>
            <a:pPr>
              <a:lnSpc>
                <a:spcPct val="90000"/>
              </a:lnSpc>
            </a:pPr>
            <a:r>
              <a:rPr lang="en-US" sz="2800"/>
              <a:t>Proses tidak hanya sekedar suatu kode program (</a:t>
            </a:r>
            <a:r>
              <a:rPr lang="en-US" sz="2800" i="1"/>
              <a:t>text section</a:t>
            </a:r>
            <a:r>
              <a:rPr lang="en-US" sz="2800"/>
              <a:t>), melainkan meliputi beberapa aktivitas yang bersangkutan seperti </a:t>
            </a:r>
            <a:r>
              <a:rPr lang="en-US" sz="2800" i="1"/>
              <a:t>program counter </a:t>
            </a:r>
            <a:r>
              <a:rPr lang="en-US" sz="2800"/>
              <a:t>dan </a:t>
            </a:r>
            <a:r>
              <a:rPr lang="en-US" sz="2800" i="1"/>
              <a:t>stack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sz="2800"/>
              <a:t>Sebuah proses juga melibatkan </a:t>
            </a:r>
            <a:r>
              <a:rPr lang="en-US" sz="2800" i="1"/>
              <a:t>stack </a:t>
            </a:r>
            <a:r>
              <a:rPr lang="en-US" sz="2800"/>
              <a:t>yang berisi data sementara (parameter fungsi/metode, </a:t>
            </a:r>
            <a:r>
              <a:rPr lang="en-US" sz="2800" i="1"/>
              <a:t>return address</a:t>
            </a:r>
            <a:r>
              <a:rPr lang="en-US" sz="2800"/>
              <a:t>, dan variabel lokal) dan data section yang menyimpan variabel-variabel global.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/>
          </a:p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endParaRPr 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KERNEL LINUX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1000" cy="3005137"/>
          </a:xfrm>
        </p:spPr>
        <p:txBody>
          <a:bodyPr/>
          <a:lstStyle/>
          <a:p>
            <a:r>
              <a:rPr lang="en-US" i="1"/>
              <a:t>fork </a:t>
            </a:r>
            <a:r>
              <a:rPr lang="en-US"/>
              <a:t>memiliki fungsi untuk menduplikasi proses dimana proses anak yang dihasilkan bersifat </a:t>
            </a:r>
            <a:r>
              <a:rPr lang="en-US" i="1"/>
              <a:t>independent</a:t>
            </a:r>
            <a:r>
              <a:rPr lang="en-US"/>
              <a:t>.</a:t>
            </a:r>
          </a:p>
          <a:p>
            <a:r>
              <a:rPr lang="en-US" i="1"/>
              <a:t>clone </a:t>
            </a:r>
            <a:r>
              <a:rPr lang="en-US"/>
              <a:t>memiliki sifat yang mirip dengan </a:t>
            </a:r>
            <a:r>
              <a:rPr lang="en-US" i="1"/>
              <a:t>fork </a:t>
            </a:r>
            <a:r>
              <a:rPr lang="en-US"/>
              <a:t>yaitu sama-sama membuat duplikat dari proses induk.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PENJADWALAN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Penjadwalan adalah suatu pekerjaan yang dilakukan untuk mengalokasikan CPU time untuk tasks yang berbeda-beda dalam sistem operasi.</a:t>
            </a:r>
          </a:p>
          <a:p>
            <a:pPr>
              <a:lnSpc>
                <a:spcPct val="90000"/>
              </a:lnSpc>
            </a:pPr>
            <a:r>
              <a:rPr lang="en-US" sz="2600"/>
              <a:t>Untuk linux ada aspek lain yang penting dalam penjadwalan: seperti menjalankan dengan berbagai kernel tasks.</a:t>
            </a:r>
          </a:p>
          <a:p>
            <a:pPr>
              <a:lnSpc>
                <a:spcPct val="90000"/>
              </a:lnSpc>
            </a:pPr>
            <a:r>
              <a:rPr lang="en-US" sz="2600"/>
              <a:t>Linux mempunyai dua algoritma penjadwalan yaitu 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algoritma time-sharing untuk penjadwalan preemptive yang adil diantara sekian banyak proses.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algoritma yang kedua didesain untuk tugas real-time dimana proritas mutlak lebih utama daripada keadilan mendapatkan suatu pelayanan.</a:t>
            </a:r>
          </a:p>
          <a:p>
            <a:pPr>
              <a:lnSpc>
                <a:spcPct val="90000"/>
              </a:lnSpc>
            </a:pPr>
            <a:endParaRPr lang="en-US"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PENJADWALAN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/>
              <a:t>3 Konsep Penjadwalan</a:t>
            </a:r>
          </a:p>
          <a:p>
            <a:pPr>
              <a:lnSpc>
                <a:spcPct val="80000"/>
              </a:lnSpc>
            </a:pPr>
            <a:r>
              <a:rPr lang="en-US" sz="2600"/>
              <a:t>Decision Mode</a:t>
            </a:r>
          </a:p>
          <a:p>
            <a:pPr>
              <a:lnSpc>
                <a:spcPct val="80000"/>
              </a:lnSpc>
            </a:pPr>
            <a:r>
              <a:rPr lang="en-US" sz="2600"/>
              <a:t>Priority Function</a:t>
            </a:r>
          </a:p>
          <a:p>
            <a:pPr>
              <a:lnSpc>
                <a:spcPct val="80000"/>
              </a:lnSpc>
            </a:pPr>
            <a:r>
              <a:rPr lang="en-US" sz="2600"/>
              <a:t>Arbitration Rule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/>
              <a:t>Algoritma Penjadwalan :</a:t>
            </a:r>
          </a:p>
          <a:p>
            <a:pPr>
              <a:lnSpc>
                <a:spcPct val="80000"/>
              </a:lnSpc>
            </a:pPr>
            <a:r>
              <a:rPr lang="en-US" sz="2600"/>
              <a:t>First In First Out</a:t>
            </a:r>
          </a:p>
          <a:p>
            <a:pPr>
              <a:lnSpc>
                <a:spcPct val="80000"/>
              </a:lnSpc>
            </a:pPr>
            <a:r>
              <a:rPr lang="en-US" sz="2600"/>
              <a:t>Last In First Out</a:t>
            </a:r>
          </a:p>
          <a:p>
            <a:pPr>
              <a:lnSpc>
                <a:spcPct val="80000"/>
              </a:lnSpc>
            </a:pPr>
            <a:r>
              <a:rPr lang="en-US" sz="2600"/>
              <a:t>Shortest Job Next</a:t>
            </a:r>
          </a:p>
          <a:p>
            <a:pPr>
              <a:lnSpc>
                <a:spcPct val="80000"/>
              </a:lnSpc>
            </a:pPr>
            <a:r>
              <a:rPr lang="en-US" sz="2600"/>
              <a:t>Shortest Remaining Time</a:t>
            </a:r>
          </a:p>
          <a:p>
            <a:pPr>
              <a:lnSpc>
                <a:spcPct val="80000"/>
              </a:lnSpc>
            </a:pPr>
            <a:r>
              <a:rPr lang="en-US" sz="2600"/>
              <a:t>Round Robin</a:t>
            </a:r>
          </a:p>
          <a:p>
            <a:pPr>
              <a:lnSpc>
                <a:spcPct val="80000"/>
              </a:lnSpc>
            </a:pPr>
            <a:r>
              <a:rPr lang="en-US" sz="2600"/>
              <a:t>Multilevel Feedback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Proses adalah sebuah program yang dieksekusi yang mencakup </a:t>
            </a:r>
            <a:r>
              <a:rPr lang="en-US" i="1"/>
              <a:t>program counter</a:t>
            </a:r>
            <a:r>
              <a:rPr lang="en-US"/>
              <a:t>, register, dan variabel di dalamnya.</a:t>
            </a:r>
          </a:p>
          <a:p>
            <a:r>
              <a:rPr lang="en-US"/>
              <a:t>Sistem Operasi mengeksekusi proses dengan dua cara yaitu</a:t>
            </a:r>
          </a:p>
          <a:p>
            <a:pPr>
              <a:buFont typeface="Wingdings" pitchFamily="2" charset="2"/>
              <a:buNone/>
            </a:pPr>
            <a:r>
              <a:rPr lang="en-US" i="1"/>
              <a:t>	</a:t>
            </a:r>
            <a:r>
              <a:rPr lang="en-US" b="1" i="1"/>
              <a:t>Batch System</a:t>
            </a:r>
            <a:r>
              <a:rPr lang="en-US" i="1"/>
              <a:t> </a:t>
            </a:r>
            <a:r>
              <a:rPr lang="en-US"/>
              <a:t>yang mengeksekusi </a:t>
            </a:r>
            <a:r>
              <a:rPr lang="en-US" i="1"/>
              <a:t>jobs </a:t>
            </a:r>
            <a:r>
              <a:rPr lang="en-US"/>
              <a:t>dan </a:t>
            </a:r>
            <a:r>
              <a:rPr lang="en-US" b="1" i="1"/>
              <a:t>Time-shared System</a:t>
            </a:r>
            <a:r>
              <a:rPr lang="en-US" i="1"/>
              <a:t> </a:t>
            </a:r>
            <a:r>
              <a:rPr lang="en-US"/>
              <a:t>yang mengatur pengeksekusian program pengguna (</a:t>
            </a:r>
            <a:r>
              <a:rPr lang="en-US" i="1"/>
              <a:t>user</a:t>
            </a:r>
            <a:r>
              <a:rPr lang="en-US"/>
              <a:t>) atau </a:t>
            </a:r>
            <a:r>
              <a:rPr lang="en-US" i="1"/>
              <a:t>tasks</a:t>
            </a:r>
            <a:r>
              <a:rPr lang="en-US"/>
              <a:t>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Sistem operasi </a:t>
            </a:r>
            <a:r>
              <a:rPr lang="en-US" i="1"/>
              <a:t>UNIX </a:t>
            </a:r>
            <a:r>
              <a:rPr lang="en-US"/>
              <a:t>mempunyai </a:t>
            </a:r>
            <a:r>
              <a:rPr lang="en-US" i="1"/>
              <a:t>system call fork </a:t>
            </a:r>
            <a:r>
              <a:rPr lang="en-US"/>
              <a:t>yang berfungsi untuk membuat proses baru</a:t>
            </a:r>
          </a:p>
          <a:p>
            <a:r>
              <a:rPr lang="en-US"/>
              <a:t>Proses yang memanggil </a:t>
            </a:r>
            <a:r>
              <a:rPr lang="en-US" i="1"/>
              <a:t>system call fork </a:t>
            </a:r>
            <a:r>
              <a:rPr lang="en-US"/>
              <a:t>ini akan dibagi jadi dua, proses induk dan proses turunan yang identik.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Terminasi Proses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Suatu proses diterminasi ketika proses tersebut telah selesai mengeksekusi perintah terakhir serta meminta sistem operasi untuk menghapus perintah tersebut dengan menggunakan </a:t>
            </a:r>
            <a:r>
              <a:rPr lang="en-US" i="1"/>
              <a:t>system call </a:t>
            </a:r>
            <a:r>
              <a:rPr lang="en-US"/>
              <a:t>exit.</a:t>
            </a:r>
          </a:p>
          <a:p>
            <a:r>
              <a:rPr lang="en-US"/>
              <a:t>Proses dapat mengembalikan data keluaran kepada proses induk-nya melalui </a:t>
            </a:r>
            <a:r>
              <a:rPr lang="en-US" i="1"/>
              <a:t>system call </a:t>
            </a:r>
            <a:r>
              <a:rPr lang="en-US"/>
              <a:t>wait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Proses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Running</a:t>
            </a:r>
            <a:r>
              <a:rPr lang="en-US"/>
              <a:t>: status yang dimiliki pada saat instruksi-instruksi dari sebuah proses dieksekusi.</a:t>
            </a:r>
          </a:p>
          <a:p>
            <a:r>
              <a:rPr lang="en-US" i="1"/>
              <a:t>Waiting</a:t>
            </a:r>
            <a:r>
              <a:rPr lang="en-US"/>
              <a:t>: status yang dimiliki pada saat proses menunggu suatu sebuah </a:t>
            </a:r>
            <a:r>
              <a:rPr lang="en-US" i="1"/>
              <a:t>event </a:t>
            </a:r>
            <a:r>
              <a:rPr lang="en-US"/>
              <a:t>seperti proses M/K.</a:t>
            </a:r>
          </a:p>
          <a:p>
            <a:r>
              <a:rPr lang="en-US" i="1"/>
              <a:t>Ready</a:t>
            </a:r>
            <a:r>
              <a:rPr lang="en-US"/>
              <a:t>: status yang dimiliki pada saat proses siap untuk dieksekusi oleh prosesor.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Proses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New</a:t>
            </a:r>
            <a:r>
              <a:rPr lang="en-US"/>
              <a:t>: status yang dimiliki pada saat proses baru saja dibuat.</a:t>
            </a:r>
          </a:p>
          <a:p>
            <a:r>
              <a:rPr lang="en-US" i="1"/>
              <a:t>Terminated</a:t>
            </a:r>
            <a:r>
              <a:rPr lang="en-US"/>
              <a:t>: status yang dimiliki pada saat proses telah selesai dieksekusi.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Proses (cont.)</a:t>
            </a:r>
          </a:p>
        </p:txBody>
      </p:sp>
      <p:pic>
        <p:nvPicPr>
          <p:cNvPr id="1229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19400" y="1981200"/>
            <a:ext cx="3619500" cy="2657475"/>
          </a:xfrm>
          <a:noFill/>
          <a:ln/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286000" y="4724400"/>
            <a:ext cx="443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RDY (Ready), RUN (Running), W (Wait).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pic>
        <p:nvPicPr>
          <p:cNvPr id="14343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3924300"/>
            <a:ext cx="0" cy="0"/>
          </a:xfrm>
          <a:noFill/>
          <a:ln/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276600"/>
            <a:ext cx="3133725" cy="2719388"/>
          </a:xfrm>
          <a:prstGeom prst="rect">
            <a:avLst/>
          </a:prstGeom>
          <a:noFill/>
        </p:spPr>
      </p:pic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828800" y="6096000"/>
            <a:ext cx="495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/>
              <a:t>Gambar Process Control Block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9600" y="1828800"/>
            <a:ext cx="7467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Setiap proses digambarkan dalam sistem operasi oleh sebuah </a:t>
            </a:r>
            <a:r>
              <a:rPr lang="en-US" b="1" i="1"/>
              <a:t>process control block </a:t>
            </a:r>
            <a:r>
              <a:rPr lang="en-US"/>
              <a:t>(PCB) – juga disebut sebuah </a:t>
            </a:r>
            <a:r>
              <a:rPr lang="en-US" i="1"/>
              <a:t>control block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</TotalTime>
  <Words>771</Words>
  <Application>Microsoft Office PowerPoint</Application>
  <PresentationFormat>On-screen Show (4:3)</PresentationFormat>
  <Paragraphs>99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Technic</vt:lpstr>
      <vt:lpstr>      KONSEP PROSES </vt:lpstr>
      <vt:lpstr>Proses</vt:lpstr>
      <vt:lpstr>Proses (cont.)</vt:lpstr>
      <vt:lpstr>Proses (cont.)</vt:lpstr>
      <vt:lpstr>Terminasi Proses</vt:lpstr>
      <vt:lpstr>Status Proses</vt:lpstr>
      <vt:lpstr>Status Proses (cont.)</vt:lpstr>
      <vt:lpstr>Status Proses (cont.)</vt:lpstr>
      <vt:lpstr>PROCESS CONTROL BLOCK</vt:lpstr>
      <vt:lpstr>PROCESS CONTROL BLOCK (cont.)</vt:lpstr>
      <vt:lpstr>PROCESS CONTROL BLOCK (cont.)</vt:lpstr>
      <vt:lpstr>KONSEP THREAD</vt:lpstr>
      <vt:lpstr>KONSEP THREAD (cont.)</vt:lpstr>
      <vt:lpstr>THREAD KERNEL</vt:lpstr>
      <vt:lpstr>MODEL MULTITHREADING</vt:lpstr>
      <vt:lpstr>MODEL MULTITHREADING (cont.)</vt:lpstr>
      <vt:lpstr>FORK DAN EXEC SYSTEM CALL</vt:lpstr>
      <vt:lpstr>THREAD CANCELLATION</vt:lpstr>
      <vt:lpstr>THREAD KERNEL LINUX</vt:lpstr>
      <vt:lpstr>THREAD KERNEL LINUX</vt:lpstr>
      <vt:lpstr>PENJADWALAN</vt:lpstr>
      <vt:lpstr>PENJADWALAN (cont.)</vt:lpstr>
    </vt:vector>
  </TitlesOfParts>
  <Company>NADHIF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KONSEP PROSES </dc:title>
  <dc:creator>M. NADHIF</dc:creator>
  <cp:lastModifiedBy>user</cp:lastModifiedBy>
  <cp:revision>3</cp:revision>
  <dcterms:created xsi:type="dcterms:W3CDTF">2014-04-21T01:53:38Z</dcterms:created>
  <dcterms:modified xsi:type="dcterms:W3CDTF">2020-03-03T08:24:20Z</dcterms:modified>
</cp:coreProperties>
</file>