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tags/tag16.xml" ContentType="application/vnd.openxmlformats-officedocument.presentationml.tags+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730" r:id="rId3"/>
    <p:sldId id="1195" r:id="rId4"/>
    <p:sldId id="1071" r:id="rId5"/>
    <p:sldId id="1053" r:id="rId6"/>
    <p:sldId id="763" r:id="rId7"/>
    <p:sldId id="1052" r:id="rId8"/>
    <p:sldId id="1069" r:id="rId9"/>
    <p:sldId id="876" r:id="rId10"/>
    <p:sldId id="860" r:id="rId11"/>
    <p:sldId id="759" r:id="rId12"/>
    <p:sldId id="1108" r:id="rId13"/>
    <p:sldId id="1177" r:id="rId14"/>
    <p:sldId id="1178" r:id="rId15"/>
    <p:sldId id="1179" r:id="rId16"/>
    <p:sldId id="1103" r:id="rId17"/>
    <p:sldId id="1172" r:id="rId18"/>
    <p:sldId id="1180" r:id="rId19"/>
    <p:sldId id="1196" r:id="rId20"/>
    <p:sldId id="1181" r:id="rId21"/>
    <p:sldId id="1182" r:id="rId22"/>
    <p:sldId id="1183" r:id="rId23"/>
    <p:sldId id="1184" r:id="rId24"/>
    <p:sldId id="1186" r:id="rId25"/>
    <p:sldId id="1185" r:id="rId26"/>
    <p:sldId id="1187" r:id="rId27"/>
    <p:sldId id="1188" r:id="rId28"/>
    <p:sldId id="1189" r:id="rId29"/>
    <p:sldId id="1190" r:id="rId30"/>
    <p:sldId id="1191" r:id="rId31"/>
    <p:sldId id="1171" r:id="rId32"/>
    <p:sldId id="1173" r:id="rId33"/>
    <p:sldId id="1192" r:id="rId34"/>
    <p:sldId id="1193" r:id="rId35"/>
    <p:sldId id="957" r:id="rId36"/>
    <p:sldId id="1138" r:id="rId37"/>
    <p:sldId id="1176" r:id="rId38"/>
    <p:sldId id="1175" r:id="rId39"/>
    <p:sldId id="1194"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2527" autoAdjust="0"/>
  </p:normalViewPr>
  <p:slideViewPr>
    <p:cSldViewPr snapToGrid="0" showGuides="1">
      <p:cViewPr varScale="1">
        <p:scale>
          <a:sx n="73" d="100"/>
          <a:sy n="73" d="100"/>
        </p:scale>
        <p:origin x="79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DHCPv4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27014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7.4.1 – Packet Tracer – Implement DHCPv4</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7.4.2 – Lab – Implement DHCPv4</a:t>
            </a:r>
          </a:p>
        </p:txBody>
      </p:sp>
    </p:spTree>
    <p:extLst>
      <p:ext uri="{BB962C8B-B14F-4D97-AF65-F5344CB8AC3E}">
        <p14:creationId xmlns:p14="http://schemas.microsoft.com/office/powerpoint/2010/main" val="257323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7.4.4 – Module Quiz – DHCPv4</a:t>
            </a:r>
          </a:p>
        </p:txBody>
      </p:sp>
    </p:spTree>
    <p:extLst>
      <p:ext uri="{BB962C8B-B14F-4D97-AF65-F5344CB8AC3E}">
        <p14:creationId xmlns:p14="http://schemas.microsoft.com/office/powerpoint/2010/main" val="235992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7.0 – Introduction</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DHCPv4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80"/>
            <a:ext cx="8583007"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l">
              <a:buFont typeface="Arial" panose="020B0604020202020204" pitchFamily="34" charset="0"/>
              <a:buChar char="•"/>
            </a:pPr>
            <a:r>
              <a:rPr lang="en-US" sz="1600" dirty="0">
                <a:solidFill>
                  <a:srgbClr val="000000"/>
                </a:solidFill>
              </a:rPr>
              <a:t>Port 37: Time</a:t>
            </a:r>
          </a:p>
          <a:p>
            <a:pPr marL="342900" indent="-342900" algn="l">
              <a:buFont typeface="Arial" panose="020B0604020202020204" pitchFamily="34" charset="0"/>
              <a:buChar char="•"/>
            </a:pPr>
            <a:r>
              <a:rPr lang="en-US" sz="1600" dirty="0">
                <a:solidFill>
                  <a:srgbClr val="000000"/>
                </a:solidFill>
              </a:rPr>
              <a:t>Port 49: TACACS</a:t>
            </a:r>
          </a:p>
          <a:p>
            <a:pPr marL="342900" indent="-342900" algn="l">
              <a:buFont typeface="Arial" panose="020B0604020202020204" pitchFamily="34" charset="0"/>
              <a:buChar char="•"/>
            </a:pPr>
            <a:r>
              <a:rPr lang="en-US" sz="1600" dirty="0">
                <a:solidFill>
                  <a:srgbClr val="000000"/>
                </a:solidFill>
              </a:rPr>
              <a:t>Port 53: DNS</a:t>
            </a:r>
          </a:p>
          <a:p>
            <a:pPr marL="342900" indent="-342900" algn="l">
              <a:buFont typeface="Arial" panose="020B0604020202020204" pitchFamily="34" charset="0"/>
              <a:buChar char="•"/>
            </a:pPr>
            <a:r>
              <a:rPr lang="en-US" sz="1600" dirty="0">
                <a:solidFill>
                  <a:srgbClr val="000000"/>
                </a:solidFill>
              </a:rPr>
              <a:t>Port 67: DHCP/BOOTP server</a:t>
            </a:r>
          </a:p>
          <a:p>
            <a:pPr marL="342900" indent="-342900" algn="l">
              <a:buFont typeface="Arial" panose="020B0604020202020204" pitchFamily="34" charset="0"/>
              <a:buChar char="•"/>
            </a:pPr>
            <a:r>
              <a:rPr lang="en-US" sz="1600" dirty="0">
                <a:solidFill>
                  <a:srgbClr val="000000"/>
                </a:solidFill>
              </a:rPr>
              <a:t>Port 68: DHCP/BOOTP client</a:t>
            </a:r>
          </a:p>
          <a:p>
            <a:pPr marL="342900" indent="-342900" algn="l">
              <a:buFont typeface="Arial" panose="020B0604020202020204" pitchFamily="34" charset="0"/>
              <a:buChar char="•"/>
            </a:pPr>
            <a:r>
              <a:rPr lang="en-US" sz="1600" dirty="0">
                <a:solidFill>
                  <a:srgbClr val="000000"/>
                </a:solidFill>
              </a:rPr>
              <a:t>Port 69: TFTP</a:t>
            </a:r>
          </a:p>
          <a:p>
            <a:pPr marL="342900" indent="-342900" algn="l">
              <a:buFont typeface="Arial" panose="020B0604020202020204" pitchFamily="34" charset="0"/>
              <a:buChar char="•"/>
            </a:pPr>
            <a:r>
              <a:rPr lang="en-US" sz="1600" dirty="0">
                <a:solidFill>
                  <a:srgbClr val="000000"/>
                </a:solidFill>
              </a:rPr>
              <a:t>Port 137: NetBIOS name service</a:t>
            </a:r>
          </a:p>
          <a:p>
            <a:pPr marL="342900" indent="-342900" algn="l">
              <a:buFont typeface="Arial" panose="020B0604020202020204" pitchFamily="34" charset="0"/>
              <a:buChar char="•"/>
            </a:pPr>
            <a:r>
              <a:rPr lang="en-US" sz="1600" dirty="0">
                <a:solidFill>
                  <a:srgbClr val="000000"/>
                </a:solidFill>
              </a:rPr>
              <a:t>Port 138: NetBIOS datagram service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Configure a Router as a DHCP Server</a:t>
            </a:r>
          </a:p>
          <a:p>
            <a:pPr marL="342900" indent="-342900" algn="l">
              <a:buFont typeface="Arial" panose="020B0604020202020204" pitchFamily="34" charset="0"/>
              <a:buChar char="•"/>
            </a:pPr>
            <a:r>
              <a:rPr lang="en-US" sz="1600" dirty="0">
                <a:solidFill>
                  <a:srgbClr val="000000"/>
                </a:solidFill>
              </a:rPr>
              <a:t>Part 2: Configure DHCP Relay</a:t>
            </a:r>
          </a:p>
          <a:p>
            <a:pPr marL="342900" indent="-342900" algn="l">
              <a:buFont typeface="Arial" panose="020B0604020202020204" pitchFamily="34" charset="0"/>
              <a:buChar char="•"/>
            </a:pPr>
            <a:r>
              <a:rPr lang="en-US" sz="1600" dirty="0">
                <a:solidFill>
                  <a:srgbClr val="000000"/>
                </a:solidFill>
              </a:rPr>
              <a:t>Part 3: Configure a Router as a DHCP Client</a:t>
            </a:r>
          </a:p>
          <a:p>
            <a:pPr marL="342900" indent="-342900" algn="l">
              <a:buFont typeface="Arial" panose="020B0604020202020204" pitchFamily="34" charset="0"/>
              <a:buChar char="•"/>
            </a:pPr>
            <a:r>
              <a:rPr lang="en-US" sz="1600" dirty="0">
                <a:solidFill>
                  <a:srgbClr val="000000"/>
                </a:solidFill>
              </a:rPr>
              <a:t>Part 4: Verify DHCP and Connectivity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dirty="0">
                <a:solidFill>
                  <a:srgbClr val="000000"/>
                </a:solidFill>
              </a:rPr>
              <a:t>Various manufacturers of home routers will have a similar setup.</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800" dirty="0"/>
              <a:t>In this Packet Tracer, you will complete the following objectives:</a:t>
            </a:r>
          </a:p>
          <a:p>
            <a:pPr>
              <a:buFont typeface="Arial" panose="020B0604020202020204" pitchFamily="34" charset="0"/>
              <a:buChar char="•"/>
            </a:pPr>
            <a:r>
              <a:rPr lang="en-US" sz="1800" dirty="0"/>
              <a:t>Part 1: Configure a Router as a DCHP Server</a:t>
            </a:r>
          </a:p>
          <a:p>
            <a:pPr>
              <a:buFont typeface="Arial" panose="020B0604020202020204" pitchFamily="34" charset="0"/>
              <a:buChar char="•"/>
            </a:pPr>
            <a:r>
              <a:rPr lang="en-US" sz="1800" dirty="0"/>
              <a:t>Part 2: Configure DCHP Relay</a:t>
            </a:r>
          </a:p>
          <a:p>
            <a:pPr>
              <a:buFont typeface="Arial" panose="020B0604020202020204" pitchFamily="34" charset="0"/>
              <a:buChar char="•"/>
            </a:pPr>
            <a:r>
              <a:rPr lang="en-US" sz="1800" dirty="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Configure and Verify Two DHCPv4 Servers on R1</a:t>
            </a:r>
          </a:p>
          <a:p>
            <a:r>
              <a:rPr lang="en-US" dirty="0"/>
              <a:t>Part 3: Configure and Verify a DHCP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400" dirty="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400" dirty="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400" dirty="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400" dirty="0"/>
              <a:t>A Cisco router running Cisco IOS software can be configured to act as a DHCPv4 server. </a:t>
            </a:r>
          </a:p>
          <a:p>
            <a:pPr>
              <a:spcBef>
                <a:spcPts val="0"/>
              </a:spcBef>
              <a:spcAft>
                <a:spcPts val="0"/>
              </a:spcAft>
              <a:buFont typeface="Arial" panose="020B0604020202020204" pitchFamily="34" charset="0"/>
              <a:buChar char="•"/>
            </a:pPr>
            <a:r>
              <a:rPr lang="en-US" sz="1400" dirty="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400" dirty="0"/>
              <a:t>Verify your configuration using the </a:t>
            </a:r>
            <a:r>
              <a:rPr lang="en-US" sz="1400" b="1" dirty="0"/>
              <a:t>show running-config | section dhcp</a:t>
            </a:r>
            <a:r>
              <a:rPr lang="en-US" sz="1400" dirty="0"/>
              <a:t>, </a:t>
            </a:r>
            <a:r>
              <a:rPr lang="en-US" sz="1400" b="1" dirty="0"/>
              <a:t>show ip dhcp binding</a:t>
            </a:r>
            <a:r>
              <a:rPr lang="en-US" sz="1400" dirty="0"/>
              <a:t>, and </a:t>
            </a:r>
            <a:r>
              <a:rPr lang="en-US" sz="1400" b="1" dirty="0"/>
              <a:t>show ip dhcp server statistics</a:t>
            </a:r>
            <a:r>
              <a:rPr lang="en-US" sz="1400" dirty="0"/>
              <a:t> commands. </a:t>
            </a:r>
          </a:p>
          <a:p>
            <a:pPr>
              <a:spcBef>
                <a:spcPts val="0"/>
              </a:spcBef>
              <a:spcAft>
                <a:spcPts val="0"/>
              </a:spcAft>
              <a:buFont typeface="Arial" panose="020B0604020202020204" pitchFamily="34" charset="0"/>
              <a:buChar char="•"/>
            </a:pPr>
            <a:r>
              <a:rPr lang="en-US" sz="1400" dirty="0"/>
              <a:t>The DHCPv4 service is enabled, by default. To disable the service, use the </a:t>
            </a:r>
            <a:r>
              <a:rPr lang="en-US" sz="1400" b="1" dirty="0"/>
              <a:t>no service dhcp</a:t>
            </a:r>
            <a:r>
              <a:rPr lang="en-US" sz="1400" dirty="0"/>
              <a:t> global configuration mode command.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a:spcBef>
                <a:spcPts val="0"/>
              </a:spcBef>
              <a:spcAft>
                <a:spcPts val="0"/>
              </a:spcAft>
              <a:buFont typeface="Arial" panose="020B0604020202020204" pitchFamily="34" charset="0"/>
              <a:buChar char="•"/>
            </a:pPr>
            <a:r>
              <a:rPr lang="en-US" sz="1400" dirty="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dirty="0"/>
              <a:t>The network administrator can configure the router with the </a:t>
            </a:r>
            <a:r>
              <a:rPr lang="en-US" sz="1400" b="1" dirty="0"/>
              <a:t>ip helper-address </a:t>
            </a:r>
            <a:r>
              <a:rPr lang="en-US" sz="1400" b="1" i="1" dirty="0"/>
              <a:t>address</a:t>
            </a:r>
            <a:r>
              <a:rPr lang="en-US" sz="1400" b="1" dirty="0"/>
              <a:t> </a:t>
            </a:r>
            <a:r>
              <a:rPr lang="en-US" sz="1400" dirty="0"/>
              <a:t>interface configuration command and use the </a:t>
            </a:r>
            <a:r>
              <a:rPr lang="en-US" sz="1400" b="1" dirty="0"/>
              <a:t>show ip interface</a:t>
            </a:r>
            <a:r>
              <a:rPr lang="en-US" sz="1400" dirty="0"/>
              <a:t> command to verify the configuration. </a:t>
            </a:r>
          </a:p>
          <a:p>
            <a:pPr>
              <a:spcBef>
                <a:spcPts val="0"/>
              </a:spcBef>
              <a:spcAft>
                <a:spcPts val="0"/>
              </a:spcAft>
              <a:buFont typeface="Arial" panose="020B0604020202020204" pitchFamily="34" charset="0"/>
              <a:buChar char="•"/>
            </a:pPr>
            <a:r>
              <a:rPr lang="en-US" sz="1400" dirty="0"/>
              <a:t>By default, the ip helper-address command forwards the following eight UDP services:</a:t>
            </a:r>
          </a:p>
          <a:p>
            <a:pPr lvl="1">
              <a:spcBef>
                <a:spcPts val="0"/>
              </a:spcBef>
              <a:spcAft>
                <a:spcPts val="0"/>
              </a:spcAft>
              <a:buFont typeface="Arial" panose="020B0604020202020204" pitchFamily="34" charset="0"/>
              <a:buChar char="•"/>
            </a:pPr>
            <a:r>
              <a:rPr lang="en-US" sz="1300" dirty="0"/>
              <a:t>Port 37: Time</a:t>
            </a:r>
          </a:p>
          <a:p>
            <a:pPr lvl="1">
              <a:spcBef>
                <a:spcPts val="0"/>
              </a:spcBef>
              <a:spcAft>
                <a:spcPts val="0"/>
              </a:spcAft>
              <a:buFont typeface="Arial" panose="020B0604020202020204" pitchFamily="34" charset="0"/>
              <a:buChar char="•"/>
            </a:pPr>
            <a:r>
              <a:rPr lang="en-US" sz="1300" dirty="0"/>
              <a:t>Port 49: TACACS</a:t>
            </a:r>
          </a:p>
          <a:p>
            <a:pPr lvl="1">
              <a:spcBef>
                <a:spcPts val="0"/>
              </a:spcBef>
              <a:spcAft>
                <a:spcPts val="0"/>
              </a:spcAft>
              <a:buFont typeface="Arial" panose="020B0604020202020204" pitchFamily="34" charset="0"/>
              <a:buChar char="•"/>
            </a:pPr>
            <a:r>
              <a:rPr lang="en-US" sz="1300" dirty="0"/>
              <a:t>Port 53: DNS</a:t>
            </a:r>
          </a:p>
          <a:p>
            <a:pPr lvl="1">
              <a:spcBef>
                <a:spcPts val="0"/>
              </a:spcBef>
              <a:spcAft>
                <a:spcPts val="0"/>
              </a:spcAft>
              <a:buFont typeface="Arial" panose="020B0604020202020204" pitchFamily="34" charset="0"/>
              <a:buChar char="•"/>
            </a:pPr>
            <a:r>
              <a:rPr lang="en-US" sz="1300" dirty="0"/>
              <a:t>Port 67: DHCP/BOOTP server</a:t>
            </a:r>
          </a:p>
          <a:p>
            <a:pPr lvl="1">
              <a:spcBef>
                <a:spcPts val="0"/>
              </a:spcBef>
              <a:spcAft>
                <a:spcPts val="0"/>
              </a:spcAft>
              <a:buFont typeface="Arial" panose="020B0604020202020204" pitchFamily="34" charset="0"/>
              <a:buChar char="•"/>
            </a:pPr>
            <a:r>
              <a:rPr lang="en-US" sz="1300" dirty="0"/>
              <a:t>Port 68: DHCP/BOOTP client</a:t>
            </a:r>
          </a:p>
          <a:p>
            <a:pPr lvl="1">
              <a:spcBef>
                <a:spcPts val="0"/>
              </a:spcBef>
              <a:spcAft>
                <a:spcPts val="0"/>
              </a:spcAft>
              <a:buFont typeface="Arial" panose="020B0604020202020204" pitchFamily="34" charset="0"/>
              <a:buChar char="•"/>
            </a:pPr>
            <a:r>
              <a:rPr lang="en-US" sz="1300" dirty="0"/>
              <a:t>Port 69: TFTP</a:t>
            </a:r>
          </a:p>
          <a:p>
            <a:pPr lvl="1">
              <a:spcBef>
                <a:spcPts val="0"/>
              </a:spcBef>
              <a:spcAft>
                <a:spcPts val="0"/>
              </a:spcAft>
              <a:buFont typeface="Arial" panose="020B0604020202020204" pitchFamily="34" charset="0"/>
              <a:buChar char="•"/>
            </a:pPr>
            <a:r>
              <a:rPr lang="en-US" sz="1300" dirty="0"/>
              <a:t>Port 137: NetBIOS name service</a:t>
            </a:r>
          </a:p>
          <a:p>
            <a:pPr lvl="1">
              <a:spcBef>
                <a:spcPts val="0"/>
              </a:spcBef>
              <a:spcAft>
                <a:spcPts val="0"/>
              </a:spcAft>
              <a:buFont typeface="Arial" panose="020B0604020202020204" pitchFamily="34" charset="0"/>
              <a:buChar char="•"/>
            </a:pPr>
            <a:r>
              <a:rPr lang="en-US" sz="1300" dirty="0"/>
              <a:t>Port 138: NetBIOS datagram service</a:t>
            </a:r>
          </a:p>
          <a:p>
            <a:pPr>
              <a:spcBef>
                <a:spcPts val="0"/>
              </a:spcBef>
              <a:spcAft>
                <a:spcPts val="0"/>
              </a:spcAft>
              <a:buFont typeface="Arial" panose="020B0604020202020204" pitchFamily="34" charset="0"/>
              <a:buChar char="•"/>
            </a:pPr>
            <a:r>
              <a:rPr lang="en-US" sz="1400" dirty="0"/>
              <a:t>To configure an Ethernet interface as a DHCP client, use the </a:t>
            </a:r>
            <a:r>
              <a:rPr lang="en-US" sz="1400" b="1" dirty="0"/>
              <a:t>ip address dhcp </a:t>
            </a:r>
            <a:r>
              <a:rPr lang="en-US" sz="1400" dirty="0"/>
              <a:t>interface configuration mode command. </a:t>
            </a:r>
          </a:p>
          <a:p>
            <a:pPr>
              <a:spcBef>
                <a:spcPts val="0"/>
              </a:spcBef>
              <a:spcAft>
                <a:spcPts val="0"/>
              </a:spcAft>
              <a:buFont typeface="Arial" panose="020B0604020202020204" pitchFamily="34" charset="0"/>
              <a:buChar char="•"/>
            </a:pPr>
            <a:r>
              <a:rPr lang="en-US" sz="1400"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7: DHCPv4</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a:spcBef>
                <a:spcPts val="0"/>
              </a:spcBef>
              <a:spcAft>
                <a:spcPts val="0"/>
              </a:spcAft>
              <a:buFont typeface="Arial" panose="020B0604020202020204" pitchFamily="34" charset="0"/>
              <a:buChar char="•"/>
            </a:pPr>
            <a:r>
              <a:rPr lang="en-US" sz="1300" dirty="0"/>
              <a:t>Dynamic Host Configuration Protocol (DHCP)</a:t>
            </a:r>
          </a:p>
          <a:p>
            <a:pPr>
              <a:spcBef>
                <a:spcPts val="0"/>
              </a:spcBef>
              <a:spcAft>
                <a:spcPts val="0"/>
              </a:spcAft>
              <a:buFont typeface="Arial" panose="020B0604020202020204" pitchFamily="34" charset="0"/>
              <a:buChar char="•"/>
            </a:pPr>
            <a:r>
              <a:rPr lang="en-US" sz="1300" dirty="0"/>
              <a:t>DHCP Discover (DHCPDISCOVER)</a:t>
            </a:r>
          </a:p>
          <a:p>
            <a:pPr>
              <a:spcBef>
                <a:spcPts val="0"/>
              </a:spcBef>
              <a:spcAft>
                <a:spcPts val="0"/>
              </a:spcAft>
              <a:buFont typeface="Arial" panose="020B0604020202020204" pitchFamily="34" charset="0"/>
              <a:buChar char="•"/>
            </a:pPr>
            <a:r>
              <a:rPr lang="en-US" sz="1300" dirty="0"/>
              <a:t>DHCP Offer (DHCPOFFER)</a:t>
            </a:r>
          </a:p>
          <a:p>
            <a:pPr>
              <a:spcBef>
                <a:spcPts val="0"/>
              </a:spcBef>
              <a:spcAft>
                <a:spcPts val="0"/>
              </a:spcAft>
              <a:buFont typeface="Arial" panose="020B0604020202020204" pitchFamily="34" charset="0"/>
              <a:buChar char="•"/>
            </a:pPr>
            <a:r>
              <a:rPr lang="en-US" sz="1300" dirty="0"/>
              <a:t>DHCP Request (DHCPREQUEST)</a:t>
            </a:r>
          </a:p>
          <a:p>
            <a:pPr>
              <a:spcBef>
                <a:spcPts val="0"/>
              </a:spcBef>
              <a:spcAft>
                <a:spcPts val="0"/>
              </a:spcAft>
              <a:buFont typeface="Arial" panose="020B0604020202020204" pitchFamily="34" charset="0"/>
              <a:buChar char="•"/>
            </a:pPr>
            <a:r>
              <a:rPr lang="en-US" sz="1300" dirty="0"/>
              <a:t>DHCP Acknowledgment (DHCPACK)</a:t>
            </a:r>
          </a:p>
          <a:p>
            <a:pPr>
              <a:spcBef>
                <a:spcPts val="0"/>
              </a:spcBef>
              <a:spcAft>
                <a:spcPts val="0"/>
              </a:spcAft>
              <a:buFont typeface="Arial" panose="020B0604020202020204" pitchFamily="34" charset="0"/>
              <a:buChar char="•"/>
            </a:pPr>
            <a:r>
              <a:rPr lang="en-US" sz="1300" b="1" dirty="0"/>
              <a:t>ip dhcp excluded-address low-address [high-address]</a:t>
            </a:r>
          </a:p>
          <a:p>
            <a:pPr>
              <a:spcBef>
                <a:spcPts val="0"/>
              </a:spcBef>
              <a:spcAft>
                <a:spcPts val="0"/>
              </a:spcAft>
              <a:buFont typeface="Arial" panose="020B0604020202020204" pitchFamily="34" charset="0"/>
              <a:buChar char="•"/>
            </a:pPr>
            <a:r>
              <a:rPr lang="en-US" sz="1300" b="1" dirty="0"/>
              <a:t>ip dhcp pool name</a:t>
            </a:r>
          </a:p>
          <a:p>
            <a:pPr>
              <a:spcBef>
                <a:spcPts val="0"/>
              </a:spcBef>
              <a:spcAft>
                <a:spcPts val="0"/>
              </a:spcAft>
              <a:buFont typeface="Arial" panose="020B0604020202020204" pitchFamily="34" charset="0"/>
              <a:buChar char="•"/>
            </a:pPr>
            <a:r>
              <a:rPr lang="en-US" sz="1300" b="1" dirty="0"/>
              <a:t>network network-number [mask | /prefix-length]</a:t>
            </a:r>
          </a:p>
          <a:p>
            <a:pPr>
              <a:spcBef>
                <a:spcPts val="0"/>
              </a:spcBef>
              <a:spcAft>
                <a:spcPts val="0"/>
              </a:spcAft>
              <a:buFont typeface="Arial" panose="020B0604020202020204" pitchFamily="34" charset="0"/>
              <a:buChar char="•"/>
            </a:pPr>
            <a:r>
              <a:rPr lang="en-US" sz="1300" b="1" dirty="0"/>
              <a:t>default-router address [address2 ... address8]</a:t>
            </a:r>
          </a:p>
          <a:p>
            <a:pPr>
              <a:spcBef>
                <a:spcPts val="0"/>
              </a:spcBef>
              <a:spcAft>
                <a:spcPts val="0"/>
              </a:spcAft>
              <a:buFont typeface="Arial" panose="020B0604020202020204" pitchFamily="34" charset="0"/>
              <a:buChar char="•"/>
            </a:pPr>
            <a:r>
              <a:rPr lang="en-US" sz="1300" b="1" dirty="0"/>
              <a:t>dns-server address [address2 ... address8]</a:t>
            </a:r>
          </a:p>
          <a:p>
            <a:pPr>
              <a:spcBef>
                <a:spcPts val="0"/>
              </a:spcBef>
              <a:spcAft>
                <a:spcPts val="0"/>
              </a:spcAft>
              <a:buFont typeface="Arial" panose="020B0604020202020204" pitchFamily="34" charset="0"/>
              <a:buChar char="•"/>
            </a:pPr>
            <a:r>
              <a:rPr lang="en-US" sz="1300" b="1" dirty="0"/>
              <a:t>domain-name domain</a:t>
            </a:r>
          </a:p>
          <a:p>
            <a:pPr>
              <a:spcBef>
                <a:spcPts val="0"/>
              </a:spcBef>
              <a:spcAft>
                <a:spcPts val="0"/>
              </a:spcAft>
              <a:buFont typeface="Arial" panose="020B0604020202020204" pitchFamily="34" charset="0"/>
              <a:buChar char="•"/>
            </a:pPr>
            <a:r>
              <a:rPr lang="en-US" sz="1300" b="1" dirty="0"/>
              <a:t>lease {days [hours [minutes]] | infinite}</a:t>
            </a:r>
          </a:p>
          <a:p>
            <a:pPr>
              <a:spcBef>
                <a:spcPts val="0"/>
              </a:spcBef>
              <a:spcAft>
                <a:spcPts val="0"/>
              </a:spcAft>
              <a:buFont typeface="Arial" panose="020B0604020202020204" pitchFamily="34" charset="0"/>
              <a:buChar char="•"/>
            </a:pPr>
            <a:r>
              <a:rPr lang="en-US" sz="1300" b="1" dirty="0"/>
              <a:t>netbios-name-server address [address2 ... address8]</a:t>
            </a:r>
          </a:p>
          <a:p>
            <a:pPr>
              <a:spcBef>
                <a:spcPts val="0"/>
              </a:spcBef>
              <a:spcAft>
                <a:spcPts val="0"/>
              </a:spcAft>
              <a:buFont typeface="Arial" panose="020B0604020202020204" pitchFamily="34" charset="0"/>
              <a:buChar char="•"/>
            </a:pPr>
            <a:r>
              <a:rPr lang="en-US" sz="1300" b="1" dirty="0"/>
              <a:t>show running-config | section dhcp</a:t>
            </a:r>
          </a:p>
          <a:p>
            <a:pPr>
              <a:spcBef>
                <a:spcPts val="0"/>
              </a:spcBef>
              <a:spcAft>
                <a:spcPts val="0"/>
              </a:spcAft>
              <a:buFont typeface="Arial" panose="020B0604020202020204" pitchFamily="34" charset="0"/>
              <a:buChar char="•"/>
            </a:pPr>
            <a:r>
              <a:rPr lang="en-US" sz="1300" b="1" dirty="0"/>
              <a:t>show ip dhcp binding</a:t>
            </a:r>
          </a:p>
          <a:p>
            <a:pPr>
              <a:spcBef>
                <a:spcPts val="0"/>
              </a:spcBef>
              <a:spcAft>
                <a:spcPts val="0"/>
              </a:spcAft>
              <a:buFont typeface="Arial" panose="020B0604020202020204" pitchFamily="34" charset="0"/>
              <a:buChar char="•"/>
            </a:pPr>
            <a:r>
              <a:rPr lang="en-US" sz="1300" b="1" dirty="0"/>
              <a:t>show ip dhcp server statistics</a:t>
            </a:r>
          </a:p>
          <a:p>
            <a:pPr>
              <a:spcBef>
                <a:spcPts val="0"/>
              </a:spcBef>
              <a:spcAft>
                <a:spcPts val="0"/>
              </a:spcAft>
              <a:buFont typeface="Arial" panose="020B0604020202020204" pitchFamily="34" charset="0"/>
              <a:buChar char="•"/>
            </a:pPr>
            <a:r>
              <a:rPr lang="en-US" sz="1300" b="1" dirty="0"/>
              <a:t>[no] service dhcp</a:t>
            </a:r>
          </a:p>
          <a:p>
            <a:pPr>
              <a:spcBef>
                <a:spcPts val="0"/>
              </a:spcBef>
              <a:spcAft>
                <a:spcPts val="0"/>
              </a:spcAft>
              <a:buFont typeface="Arial" panose="020B0604020202020204" pitchFamily="34" charset="0"/>
              <a:buChar char="•"/>
            </a:pPr>
            <a:r>
              <a:rPr lang="en-US" sz="1300" b="1" dirty="0"/>
              <a:t>ip helper-address address</a:t>
            </a:r>
          </a:p>
          <a:p>
            <a:pPr>
              <a:spcBef>
                <a:spcPts val="0"/>
              </a:spcBef>
              <a:spcAft>
                <a:spcPts val="0"/>
              </a:spcAft>
              <a:buFont typeface="Arial" panose="020B0604020202020204" pitchFamily="34" charset="0"/>
              <a:buChar char="•"/>
            </a:pPr>
            <a:r>
              <a:rPr lang="en-US" sz="1300" b="1" dirty="0"/>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eaLnBrk="1" hangingPunct="1">
              <a:spcBef>
                <a:spcPct val="30000"/>
              </a:spcBef>
              <a:buFont typeface="Arial" panose="020B0604020202020204" pitchFamily="34" charset="0"/>
              <a:buChar char="•"/>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6343721"/>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DHCPv4 Concepts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DHCPv4</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 Cisco Router as DHCP Client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87651252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During the lease procedure, what is the reason for the client sending the DHCPREQUEST as a broadcast packet?</a:t>
            </a:r>
          </a:p>
          <a:p>
            <a:pPr lvl="2">
              <a:lnSpc>
                <a:spcPct val="85000"/>
              </a:lnSpc>
              <a:spcBef>
                <a:spcPct val="30000"/>
              </a:spcBef>
            </a:pPr>
            <a:r>
              <a:rPr lang="en-US" sz="1600" dirty="0"/>
              <a:t>What Layer 2 protocol is peripherally involved during the DHCP process?</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scenarios do you think a router acting as a DHCPv4 server is the best course of action?</a:t>
            </a:r>
          </a:p>
          <a:p>
            <a:pPr lvl="2">
              <a:lnSpc>
                <a:spcPct val="85000"/>
              </a:lnSpc>
              <a:spcBef>
                <a:spcPct val="30000"/>
              </a:spcBef>
            </a:pPr>
            <a:r>
              <a:rPr lang="en-US" sz="1600" dirty="0"/>
              <a:t>If the DHCPv4 server is not configured, does the dhcp service running on the router pose a security risk?</a:t>
            </a:r>
          </a:p>
          <a:p>
            <a:pPr marL="0" indent="0">
              <a:lnSpc>
                <a:spcPct val="85000"/>
              </a:lnSpc>
              <a:spcBef>
                <a:spcPct val="30000"/>
              </a:spcBef>
              <a:buNone/>
            </a:pPr>
            <a:r>
              <a:rPr lang="en-US" sz="1600"/>
              <a:t>Topic </a:t>
            </a:r>
            <a:r>
              <a:rPr lang="en-US" sz="1600" dirty="0"/>
              <a:t>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Based on your knowledge of DHCPv4 server configuration options, what options do you think most service providers make sure to provide to home router DHCPv4 clients?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5353</TotalTime>
  <Words>3160</Words>
  <Application>Microsoft Office PowerPoint</Application>
  <PresentationFormat>On-screen Show (16:9)</PresentationFormat>
  <Paragraphs>411</Paragraphs>
  <Slides>41</Slides>
  <Notes>39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CiscoSans ExtraLight</vt:lpstr>
      <vt:lpstr>Wingdings</vt:lpstr>
      <vt:lpstr>Default Theme</vt:lpstr>
      <vt:lpstr>Module 7: DHCPv4</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7.3 Configure a DHCPv4 Client</vt:lpstr>
      <vt:lpstr>Configure a DHCPv4 Client Cisco Router as a DHCPv4 Client</vt:lpstr>
      <vt:lpstr>Configure a DHCPv4 Client Configuration Example</vt:lpstr>
      <vt:lpstr>Configure a DHCPv4 Client Home Router as a DHCPv4 Client</vt:lpstr>
      <vt:lpstr>7.4 Module Practice and Quiz</vt:lpstr>
      <vt:lpstr>Module Practice and Quiz Packet Tracer – Implement DHCPv4</vt:lpstr>
      <vt:lpstr>Module Practice and Quiz Lab – Implement DHCPv4</vt:lpstr>
      <vt:lpstr>Module Practice and Quiz What Did I Learn In This Module?</vt:lpstr>
      <vt:lpstr>Module Practice and Quiz What Did I Learn In This Module? (Cont.)</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377</cp:revision>
  <dcterms:created xsi:type="dcterms:W3CDTF">2019-10-18T06:21:22Z</dcterms:created>
  <dcterms:modified xsi:type="dcterms:W3CDTF">2019-12-06T17:07:09Z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