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256" r:id="rId2"/>
    <p:sldId id="258" r:id="rId3"/>
    <p:sldId id="273" r:id="rId4"/>
    <p:sldId id="261" r:id="rId5"/>
    <p:sldId id="260" r:id="rId6"/>
    <p:sldId id="265" r:id="rId7"/>
    <p:sldId id="286" r:id="rId8"/>
    <p:sldId id="287" r:id="rId9"/>
    <p:sldId id="267" r:id="rId10"/>
    <p:sldId id="270" r:id="rId11"/>
    <p:sldId id="274" r:id="rId12"/>
    <p:sldId id="308" r:id="rId13"/>
    <p:sldId id="275" r:id="rId14"/>
    <p:sldId id="309" r:id="rId15"/>
    <p:sldId id="310" r:id="rId16"/>
    <p:sldId id="284" r:id="rId17"/>
    <p:sldId id="326" r:id="rId18"/>
    <p:sldId id="327" r:id="rId19"/>
    <p:sldId id="312" r:id="rId20"/>
    <p:sldId id="313" r:id="rId21"/>
    <p:sldId id="314" r:id="rId22"/>
    <p:sldId id="330" r:id="rId23"/>
    <p:sldId id="315" r:id="rId24"/>
    <p:sldId id="316" r:id="rId25"/>
    <p:sldId id="285" r:id="rId26"/>
    <p:sldId id="317" r:id="rId27"/>
    <p:sldId id="279" r:id="rId28"/>
    <p:sldId id="319" r:id="rId29"/>
    <p:sldId id="321" r:id="rId30"/>
    <p:sldId id="329" r:id="rId31"/>
    <p:sldId id="320" r:id="rId32"/>
    <p:sldId id="323" r:id="rId33"/>
    <p:sldId id="306" r:id="rId34"/>
    <p:sldId id="332" r:id="rId35"/>
    <p:sldId id="333" r:id="rId36"/>
    <p:sldId id="334" r:id="rId37"/>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916" autoAdjust="0"/>
  </p:normalViewPr>
  <p:slideViewPr>
    <p:cSldViewPr>
      <p:cViewPr varScale="1">
        <p:scale>
          <a:sx n="62" d="100"/>
          <a:sy n="62" d="100"/>
        </p:scale>
        <p:origin x="-157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909DD0-C234-4FDF-B1DD-5D82E0A64950}" type="datetimeFigureOut">
              <a:rPr lang="id-ID" smtClean="0"/>
              <a:t>04/12/2019</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294C96-BCC6-46AB-8C31-F8C5F579ABFE}" type="slidenum">
              <a:rPr lang="id-ID" smtClean="0"/>
              <a:t>‹#›</a:t>
            </a:fld>
            <a:endParaRPr lang="id-ID"/>
          </a:p>
        </p:txBody>
      </p:sp>
    </p:spTree>
    <p:extLst>
      <p:ext uri="{BB962C8B-B14F-4D97-AF65-F5344CB8AC3E}">
        <p14:creationId xmlns:p14="http://schemas.microsoft.com/office/powerpoint/2010/main" val="2444861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E206F42-6D6C-4847-89E2-31F944551B08}" type="slidenum">
              <a:rPr lang="en-US"/>
              <a:t>4</a:t>
            </a:fld>
            <a:endParaRPr lang="en-US"/>
          </a:p>
        </p:txBody>
      </p:sp>
      <p:sp>
        <p:nvSpPr>
          <p:cNvPr id="7170" name="Rectangle 2"/>
          <p:cNvSpPr>
            <a:spLocks noGrp="1" noRot="1" noChangeAspect="1" noChangeArrowheads="1" noTextEdit="1"/>
          </p:cNvSpPr>
          <p:nvPr>
            <p:ph type="sldImg"/>
          </p:nvPr>
        </p:nvSpPr>
        <p:spPr>
          <a:xfrm>
            <a:off x="1160463" y="668338"/>
            <a:ext cx="4552950" cy="3414712"/>
          </a:xfrm>
        </p:spPr>
      </p:sp>
      <p:sp>
        <p:nvSpPr>
          <p:cNvPr id="7171" name="Rectangle 3"/>
          <p:cNvSpPr>
            <a:spLocks noGrp="1" noChangeArrowheads="1"/>
          </p:cNvSpPr>
          <p:nvPr>
            <p:ph type="body" idx="1"/>
          </p:nvPr>
        </p:nvSpPr>
        <p:spPr>
          <a:xfrm>
            <a:off x="906463" y="4379913"/>
            <a:ext cx="5060950" cy="4083050"/>
          </a:xfrm>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id-ID" smtClean="0"/>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5F3A43F9-D927-4BD4-B815-33CCCEBE37D9}" type="slidenum">
              <a:rPr lang="en-US"/>
              <a:t>13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id-ID" smtClean="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51BDE3A-B23C-469F-A042-002EA1E6CA36}" type="slidenum">
              <a:rPr lang="en-US"/>
              <a:t>16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id-ID" smtClean="0"/>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ACE95ABD-C24C-4823-B0CF-FBD3F4A7515C}" type="slidenum">
              <a:rPr lang="en-US"/>
              <a:t>25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id-ID" smtClean="0"/>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0AB0784D-5E22-4F2B-8D49-BA9C83504344}" type="slidenum">
              <a:rPr lang="en-US"/>
              <a:t>27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56700" cy="6858000"/>
          </a:xfrm>
          <a:prstGeom prst="rect">
            <a:avLst/>
          </a:prstGeom>
          <a:noFill/>
          <a:ln w="9525">
            <a:noFill/>
          </a:ln>
        </p:spPr>
      </p:pic>
      <p:sp>
        <p:nvSpPr>
          <p:cNvPr id="2051" name="Rectangle 3"/>
          <p:cNvSpPr>
            <a:spLocks noGrp="1" noChangeArrowheads="1"/>
          </p:cNvSpPr>
          <p:nvPr>
            <p:ph type="ctrTitle"/>
          </p:nvPr>
        </p:nvSpPr>
        <p:spPr>
          <a:xfrm>
            <a:off x="468313" y="1196975"/>
            <a:ext cx="8207375" cy="1082675"/>
          </a:xfrm>
        </p:spPr>
        <p:txBody>
          <a:bodyPr/>
          <a:lstStyle>
            <a:lvl1pPr algn="ctr">
              <a:defRPr>
                <a:solidFill>
                  <a:schemeClr val="bg1"/>
                </a:solidFill>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469900" y="2422525"/>
            <a:ext cx="8212138" cy="1752600"/>
          </a:xfrm>
        </p:spPr>
        <p:txBody>
          <a:bodyPr/>
          <a:lstStyle>
            <a:lvl1pPr marL="0" indent="0" algn="ctr">
              <a:buFontTx/>
              <a:buNone/>
              <a:defRPr>
                <a:solidFill>
                  <a:schemeClr val="bg1"/>
                </a:solidFill>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A69D2EF-1A07-41B2-998B-CD13253CA355}" type="datetimeFigureOut">
              <a:rPr lang="id-ID" smtClean="0"/>
              <a:t>04/12/2019</a:t>
            </a:fld>
            <a:endParaRPr lang="id-ID"/>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id-ID"/>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C96DDAB3-0D99-4485-9D9F-1BD42E475972}" type="slidenum">
              <a:rPr lang="id-ID" smtClean="0"/>
              <a:t>‹#›</a:t>
            </a:fld>
            <a:endParaRPr lang="id-ID"/>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69D2EF-1A07-41B2-998B-CD13253CA355}" type="datetimeFigureOut">
              <a:rPr lang="id-ID" smtClean="0"/>
              <a:t>04/12/2019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96DDAB3-0D99-4485-9D9F-1BD42E475972}" type="slidenum">
              <a:rPr lang="id-ID" smtClean="0"/>
              <a:t>‹#›</a:t>
            </a:fld>
            <a:endParaRPr lang="id-ID"/>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69D2EF-1A07-41B2-998B-CD13253CA355}" type="datetimeFigureOut">
              <a:rPr lang="id-ID" smtClean="0"/>
              <a:t>04/12/2019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96DDAB3-0D99-4485-9D9F-1BD42E475972}" type="slidenum">
              <a:rPr lang="id-ID" smtClean="0"/>
              <a:t>‹#›</a:t>
            </a:fld>
            <a:endParaRPr lang="id-ID"/>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69D2EF-1A07-41B2-998B-CD13253CA355}" type="datetimeFigureOut">
              <a:rPr lang="id-ID" smtClean="0"/>
              <a:t>04/12/2019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C96DDAB3-0D99-4485-9D9F-1BD42E475972}" type="slidenum">
              <a:rPr lang="id-ID" smtClean="0"/>
              <a:t>‹#›</a:t>
            </a:fld>
            <a:endParaRPr lang="id-ID"/>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69D2EF-1A07-41B2-998B-CD13253CA355}" type="datetimeFigureOut">
              <a:rPr lang="id-ID" smtClean="0"/>
              <a:t>04/12/2019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C96DDAB3-0D99-4485-9D9F-1BD42E475972}" type="slidenum">
              <a:rPr lang="id-ID" smtClean="0"/>
              <a:t>‹#›</a:t>
            </a:fld>
            <a:endParaRPr lang="id-ID"/>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69D2EF-1A07-41B2-998B-CD13253CA355}" type="datetimeFigureOut">
              <a:rPr lang="id-ID" smtClean="0"/>
              <a:t>04/12/2019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C96DDAB3-0D99-4485-9D9F-1BD42E475972}" type="slidenum">
              <a:rPr lang="id-ID" smtClean="0"/>
              <a:t>‹#›</a:t>
            </a:fld>
            <a:endParaRPr lang="id-ID"/>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69D2EF-1A07-41B2-998B-CD13253CA355}" type="datetimeFigureOut">
              <a:rPr lang="id-ID" smtClean="0"/>
              <a:t>04/12/2019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C96DDAB3-0D99-4485-9D9F-1BD42E475972}" type="slidenum">
              <a:rPr lang="id-ID" smtClean="0"/>
              <a:t>‹#›</a:t>
            </a:fld>
            <a:endParaRPr lang="id-ID"/>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69D2EF-1A07-41B2-998B-CD13253CA355}" type="datetimeFigureOut">
              <a:rPr lang="id-ID" smtClean="0"/>
              <a:t>04/12/2019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C96DDAB3-0D99-4485-9D9F-1BD42E475972}" type="slidenum">
              <a:rPr lang="id-ID" smtClean="0"/>
              <a:t>‹#›</a:t>
            </a:fld>
            <a:endParaRPr lang="id-ID"/>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69D2EF-1A07-41B2-998B-CD13253CA355}" type="datetimeFigureOut">
              <a:rPr lang="id-ID" smtClean="0"/>
              <a:t>04/12/2019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C96DDAB3-0D99-4485-9D9F-1BD42E475972}" type="slidenum">
              <a:rPr lang="id-ID" smtClean="0"/>
              <a:t>‹#›</a:t>
            </a:fld>
            <a:endParaRPr lang="id-ID"/>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0"/>
          <p:cNvSpPr>
            <a:spLocks noGrp="1" noChangeArrowheads="1"/>
          </p:cNvSpPr>
          <p:nvPr>
            <p:ph type="dt" sz="half" idx="10"/>
          </p:nvPr>
        </p:nvSpPr>
        <p:spPr/>
        <p:txBody>
          <a:bodyPr/>
          <a:lstStyle>
            <a:lvl1pPr>
              <a:defRPr/>
            </a:lvl1pPr>
          </a:lstStyle>
          <a:p>
            <a:pPr>
              <a:defRPr/>
            </a:pPr>
            <a:endParaRPr lang="en-US"/>
          </a:p>
        </p:txBody>
      </p:sp>
      <p:sp>
        <p:nvSpPr>
          <p:cNvPr id="7" name="Rectangle 41"/>
          <p:cNvSpPr>
            <a:spLocks noGrp="1" noChangeArrowheads="1"/>
          </p:cNvSpPr>
          <p:nvPr>
            <p:ph type="ftr" sz="quarter" idx="11"/>
          </p:nvPr>
        </p:nvSpPr>
        <p:spPr/>
        <p:txBody>
          <a:bodyPr/>
          <a:lstStyle>
            <a:lvl1pPr>
              <a:defRPr/>
            </a:lvl1pPr>
          </a:lstStyle>
          <a:p>
            <a:pPr>
              <a:defRPr/>
            </a:pPr>
            <a:endParaRPr lang="en-US"/>
          </a:p>
        </p:txBody>
      </p:sp>
      <p:sp>
        <p:nvSpPr>
          <p:cNvPr id="8" name="Rectangle 42"/>
          <p:cNvSpPr>
            <a:spLocks noGrp="1" noChangeArrowheads="1"/>
          </p:cNvSpPr>
          <p:nvPr>
            <p:ph type="sldNum" sz="quarter" idx="12"/>
          </p:nvPr>
        </p:nvSpPr>
        <p:spPr/>
        <p:txBody>
          <a:bodyPr/>
          <a:lstStyle>
            <a:lvl1pPr>
              <a:defRPr/>
            </a:lvl1pPr>
          </a:lstStyle>
          <a:p>
            <a:pPr>
              <a:defRPr/>
            </a:pPr>
            <a:fld id="{B50C4D54-B955-4FB1-BCA6-E4D142EA304E}" type="slidenum">
              <a:rPr lang="en-US"/>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0"/>
          <p:cNvSpPr>
            <a:spLocks noGrp="1" noChangeArrowheads="1"/>
          </p:cNvSpPr>
          <p:nvPr>
            <p:ph type="dt" sz="half" idx="10"/>
          </p:nvPr>
        </p:nvSpPr>
        <p:spPr/>
        <p:txBody>
          <a:bodyPr/>
          <a:lstStyle>
            <a:lvl1pPr>
              <a:defRPr/>
            </a:lvl1pPr>
          </a:lstStyle>
          <a:p>
            <a:pPr>
              <a:defRPr/>
            </a:pPr>
            <a:endParaRPr lang="en-US"/>
          </a:p>
        </p:txBody>
      </p:sp>
      <p:sp>
        <p:nvSpPr>
          <p:cNvPr id="6" name="Rectangle 41"/>
          <p:cNvSpPr>
            <a:spLocks noGrp="1" noChangeArrowheads="1"/>
          </p:cNvSpPr>
          <p:nvPr>
            <p:ph type="ftr" sz="quarter" idx="11"/>
          </p:nvPr>
        </p:nvSpPr>
        <p:spPr/>
        <p:txBody>
          <a:bodyPr/>
          <a:lstStyle>
            <a:lvl1pPr>
              <a:defRPr/>
            </a:lvl1pPr>
          </a:lstStyle>
          <a:p>
            <a:pPr>
              <a:defRPr/>
            </a:pPr>
            <a:endParaRPr lang="en-US"/>
          </a:p>
        </p:txBody>
      </p:sp>
      <p:sp>
        <p:nvSpPr>
          <p:cNvPr id="7" name="Rectangle 42"/>
          <p:cNvSpPr>
            <a:spLocks noGrp="1" noChangeArrowheads="1"/>
          </p:cNvSpPr>
          <p:nvPr>
            <p:ph type="sldNum" sz="quarter" idx="12"/>
          </p:nvPr>
        </p:nvSpPr>
        <p:spPr/>
        <p:txBody>
          <a:bodyPr/>
          <a:lstStyle>
            <a:lvl1pPr>
              <a:defRPr/>
            </a:lvl1pPr>
          </a:lstStyle>
          <a:p>
            <a:pPr>
              <a:defRPr/>
            </a:pPr>
            <a:fld id="{AC162D1F-0443-4ADE-9D7F-FE9338B821D5}"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69D2EF-1A07-41B2-998B-CD13253CA355}" type="datetimeFigureOut">
              <a:rPr lang="id-ID" smtClean="0"/>
              <a:t>04/12/2019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96DDAB3-0D99-4485-9D9F-1BD42E475972}" type="slidenum">
              <a:rPr lang="id-ID" smtClean="0"/>
              <a:t>‹#›</a:t>
            </a:fld>
            <a:endParaRPr lang="id-ID"/>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69D2EF-1A07-41B2-998B-CD13253CA355}" type="datetimeFigureOut">
              <a:rPr lang="id-ID" smtClean="0"/>
              <a:t>04/12/2019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96DDAB3-0D99-4485-9D9F-1BD42E475972}" type="slidenum">
              <a:rPr lang="id-ID" smtClean="0"/>
              <a:t>‹#›</a:t>
            </a:fld>
            <a:endParaRPr lang="id-ID"/>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69D2EF-1A07-41B2-998B-CD13253CA355}" type="datetimeFigureOut">
              <a:rPr lang="id-ID" smtClean="0"/>
              <a:t>04/12/2019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96DDAB3-0D99-4485-9D9F-1BD42E475972}" type="slidenum">
              <a:rPr lang="id-ID" smtClean="0"/>
              <a:t>‹#›</a:t>
            </a:fld>
            <a:endParaRPr lang="id-ID"/>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69D2EF-1A07-41B2-998B-CD13253CA355}" type="datetimeFigureOut">
              <a:rPr lang="id-ID" smtClean="0"/>
              <a:t>04/12/2019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C96DDAB3-0D99-4485-9D9F-1BD42E475972}" type="slidenum">
              <a:rPr lang="id-ID" smtClean="0"/>
              <a:t>‹#›</a:t>
            </a:fld>
            <a:endParaRPr lang="id-ID"/>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69D2EF-1A07-41B2-998B-CD13253CA355}" type="datetimeFigureOut">
              <a:rPr lang="id-ID" smtClean="0"/>
              <a:t>04/12/2019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C96DDAB3-0D99-4485-9D9F-1BD42E475972}" type="slidenum">
              <a:rPr lang="id-ID" smtClean="0"/>
              <a:t>‹#›</a:t>
            </a:fld>
            <a:endParaRPr lang="id-ID"/>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69D2EF-1A07-41B2-998B-CD13253CA355}" type="datetimeFigureOut">
              <a:rPr lang="id-ID" smtClean="0"/>
              <a:t>04/12/2019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C96DDAB3-0D99-4485-9D9F-1BD42E475972}" type="slidenum">
              <a:rPr lang="id-ID" smtClean="0"/>
              <a:t>‹#›</a:t>
            </a:fld>
            <a:endParaRPr lang="id-ID"/>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69D2EF-1A07-41B2-998B-CD13253CA355}" type="datetimeFigureOut">
              <a:rPr lang="id-ID" smtClean="0"/>
              <a:t>04/12/2019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96DDAB3-0D99-4485-9D9F-1BD42E475972}" type="slidenum">
              <a:rPr lang="id-ID" smtClean="0"/>
              <a:t>‹#›</a:t>
            </a:fld>
            <a:endParaRPr lang="id-ID"/>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69D2EF-1A07-41B2-998B-CD13253CA355}" type="datetimeFigureOut">
              <a:rPr lang="id-ID" smtClean="0"/>
              <a:t>04/12/2019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96DDAB3-0D99-4485-9D9F-1BD42E475972}" type="slidenum">
              <a:rPr lang="id-ID" smtClean="0"/>
              <a:t>‹#›</a:t>
            </a:fld>
            <a:endParaRPr lang="id-ID"/>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21"/>
          <a:stretch>
            <a:fillRect/>
          </a:stretch>
        </p:blipFill>
        <p:spPr>
          <a:xfrm>
            <a:off x="0" y="0"/>
            <a:ext cx="91567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4A69D2EF-1A07-41B2-998B-CD13253CA355}" type="datetimeFigureOut">
              <a:rPr lang="id-ID" smtClean="0"/>
              <a:t>04/12/2019</a:t>
            </a:fld>
            <a:endParaRPr lang="id-ID"/>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id-ID"/>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C96DDAB3-0D99-4485-9D9F-1BD42E475972}"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hyperlink" Target="https://medcitynews.com/2019/09/the-benefits-of-ar-in-healthcare/" TargetMode="External"/><Relationship Id="rId2" Type="http://schemas.openxmlformats.org/officeDocument/2006/relationships/image" Target="../media/image13.jpeg"/><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hyperlink" Target="https://www.forbes.com/sites/theyec/2019/02/06/augmented-reality-in-business-how-ar-may-change-the-way-we-work/#5aa274af51e5" TargetMode="External"/><Relationship Id="rId2" Type="http://schemas.openxmlformats.org/officeDocument/2006/relationships/hyperlink" Target="https://www.sciencedirect.com/science/article/pii/S1877042812023907" TargetMode="Externa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id-ID"/>
          </a:p>
        </p:txBody>
      </p:sp>
      <p:sp>
        <p:nvSpPr>
          <p:cNvPr id="3" name="Subtitle 2"/>
          <p:cNvSpPr>
            <a:spLocks noGrp="1"/>
          </p:cNvSpPr>
          <p:nvPr>
            <p:ph type="subTitle" idx="1"/>
          </p:nvPr>
        </p:nvSpPr>
        <p:spPr/>
        <p:txBody>
          <a:bodyPr/>
          <a:lstStyle/>
          <a:p>
            <a:r>
              <a:rPr lang="id-ID" sz="6600" dirty="0" smtClean="0">
                <a:solidFill>
                  <a:schemeClr val="tx1"/>
                </a:solidFill>
                <a:effectLst>
                  <a:outerShdw blurRad="38100" dist="19050" dir="2700000" algn="tl" rotWithShape="0">
                    <a:schemeClr val="dk1">
                      <a:alpha val="40000"/>
                    </a:schemeClr>
                  </a:outerShdw>
                </a:effectLst>
                <a:sym typeface="+mn-ea"/>
              </a:rPr>
              <a:t>Augmented reality</a:t>
            </a:r>
            <a:endParaRPr lang="id-ID" dirty="0"/>
          </a:p>
          <a:p>
            <a:endParaRPr lang="id-ID"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Augmented Tracking</a:t>
            </a:r>
            <a:endParaRPr lang="id-ID" dirty="0"/>
          </a:p>
        </p:txBody>
      </p:sp>
      <p:sp>
        <p:nvSpPr>
          <p:cNvPr id="3" name="Content Placeholder 2"/>
          <p:cNvSpPr>
            <a:spLocks noGrp="1"/>
          </p:cNvSpPr>
          <p:nvPr>
            <p:ph sz="half" idx="1"/>
          </p:nvPr>
        </p:nvSpPr>
        <p:spPr>
          <a:xfrm>
            <a:off x="457200" y="1174750"/>
            <a:ext cx="7571184" cy="4953000"/>
          </a:xfrm>
        </p:spPr>
        <p:txBody>
          <a:bodyPr>
            <a:normAutofit fontScale="92500" lnSpcReduction="10000"/>
          </a:bodyPr>
          <a:lstStyle/>
          <a:p>
            <a:r>
              <a:rPr lang="id-ID" dirty="0" smtClean="0"/>
              <a:t>"Pelacakan adalah nama yang diberikan kepada upaya aplikasi AR untuk mengidentifikasi dan mengenali serta  mengikuti objek fisik " (Georg Klein). </a:t>
            </a:r>
          </a:p>
          <a:p>
            <a:r>
              <a:rPr lang="id-ID" dirty="0" smtClean="0"/>
              <a:t>Jenis pelacakan untuk Augmented Reality :</a:t>
            </a:r>
          </a:p>
          <a:p>
            <a:pPr>
              <a:buFont typeface="Wingdings" panose="05000000000000000000" pitchFamily="2" charset="2"/>
              <a:buChar char="ü"/>
            </a:pPr>
            <a:r>
              <a:rPr lang="id-ID" dirty="0" smtClean="0"/>
              <a:t>Berbasis penanda </a:t>
            </a:r>
          </a:p>
          <a:p>
            <a:pPr>
              <a:buFont typeface="Wingdings" panose="05000000000000000000" pitchFamily="2" charset="2"/>
              <a:buChar char="ü"/>
            </a:pPr>
            <a:r>
              <a:rPr lang="id-ID" dirty="0" smtClean="0"/>
              <a:t>Pengenalan tekstur atau pola yang dikenal</a:t>
            </a:r>
          </a:p>
          <a:p>
            <a:pPr>
              <a:buFont typeface="Wingdings" panose="05000000000000000000" pitchFamily="2" charset="2"/>
              <a:buChar char="ü"/>
            </a:pPr>
            <a:r>
              <a:rPr lang="id-ID" dirty="0" smtClean="0"/>
              <a:t> Pelacakan Pemetaan Paralel (PTAM)</a:t>
            </a:r>
            <a:endParaRPr lang="id-ID"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AR Work?</a:t>
            </a:r>
            <a:endParaRPr lang="id-ID" dirty="0"/>
          </a:p>
        </p:txBody>
      </p:sp>
      <p:sp>
        <p:nvSpPr>
          <p:cNvPr id="3" name="Content Placeholder 2"/>
          <p:cNvSpPr>
            <a:spLocks noGrp="1"/>
          </p:cNvSpPr>
          <p:nvPr>
            <p:ph sz="half" idx="1"/>
          </p:nvPr>
        </p:nvSpPr>
        <p:spPr/>
        <p:txBody>
          <a:bodyPr>
            <a:normAutofit fontScale="85000" lnSpcReduction="10000"/>
          </a:bodyPr>
          <a:lstStyle/>
          <a:p>
            <a:r>
              <a:rPr lang="id-ID" dirty="0" smtClean="0"/>
              <a:t>Ide dasar augmented reality adalah untuk meningkatkan grafis, audio dan peningkatan indra lainnya di lingkungan dunia nyata secara real-time. Grafik kemudian akan berubah untuk mengakomodasi gerakan mata atau kepala pengguna.</a:t>
            </a:r>
            <a:endParaRPr lang="id-ID" dirty="0"/>
          </a:p>
        </p:txBody>
      </p:sp>
      <p:pic>
        <p:nvPicPr>
          <p:cNvPr id="5" name="Content Placeholder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53330" y="1844040"/>
            <a:ext cx="3209290" cy="2723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4283968" y="5827931"/>
            <a:ext cx="39791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dirty="0"/>
              <a:t>Simulated augmented reality medical image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How does AR Work?</a:t>
            </a:r>
            <a:r>
              <a:rPr lang="id-ID" dirty="0"/>
              <a:t/>
            </a:r>
            <a:br>
              <a:rPr lang="id-ID" dirty="0"/>
            </a:br>
            <a:endParaRPr lang="en-US"/>
          </a:p>
        </p:txBody>
      </p:sp>
      <p:sp>
        <p:nvSpPr>
          <p:cNvPr id="3" name="Content Placeholder 2"/>
          <p:cNvSpPr>
            <a:spLocks noGrp="1"/>
          </p:cNvSpPr>
          <p:nvPr>
            <p:ph sz="half" idx="1"/>
          </p:nvPr>
        </p:nvSpPr>
        <p:spPr>
          <a:xfrm>
            <a:off x="457200" y="1461770"/>
            <a:ext cx="8229600" cy="1057275"/>
          </a:xfrm>
        </p:spPr>
        <p:txBody>
          <a:bodyPr/>
          <a:lstStyle/>
          <a:p>
            <a:r>
              <a:rPr lang="id-ID" altLang="en-US" sz="2400"/>
              <a:t>Berbagai perangkat </a:t>
            </a:r>
            <a:r>
              <a:rPr lang="en-US" sz="2400">
                <a:sym typeface="+mn-ea"/>
              </a:rPr>
              <a:t> </a:t>
            </a:r>
            <a:r>
              <a:rPr lang="id-ID" altLang="en-US" sz="2400">
                <a:sym typeface="+mn-ea"/>
              </a:rPr>
              <a:t>seperti </a:t>
            </a:r>
            <a:r>
              <a:rPr lang="en-US" sz="2400">
                <a:sym typeface="+mn-ea"/>
              </a:rPr>
              <a:t>kacamata, layar, ponsel </a:t>
            </a:r>
            <a:r>
              <a:rPr lang="en-US" sz="2400"/>
              <a:t>AR dapat </a:t>
            </a:r>
            <a:r>
              <a:rPr lang="id-ID" altLang="en-US" sz="2400"/>
              <a:t>digunakan untuk menampilkan augmented reality.</a:t>
            </a:r>
          </a:p>
          <a:p>
            <a:r>
              <a:rPr lang="id-ID" altLang="en-US" sz="2400"/>
              <a:t>Big data </a:t>
            </a:r>
            <a:r>
              <a:rPr lang="en-US" sz="2400">
                <a:sym typeface="+mn-ea"/>
              </a:rPr>
              <a:t>dalam bentuk video, gambar, animasi, dan model 3D </a:t>
            </a:r>
            <a:r>
              <a:rPr lang="id-ID" altLang="en-US" sz="2400"/>
              <a:t>dibutuhkan a</a:t>
            </a:r>
            <a:r>
              <a:rPr lang="en-US" sz="2400"/>
              <a:t>gar perangkat berfungsi dengan baik</a:t>
            </a:r>
          </a:p>
          <a:p>
            <a:r>
              <a:rPr lang="en-US" sz="2400">
                <a:sym typeface="+mn-ea"/>
              </a:rPr>
              <a:t>A</a:t>
            </a:r>
            <a:r>
              <a:rPr lang="id-ID" altLang="en-US" sz="2400">
                <a:sym typeface="+mn-ea"/>
              </a:rPr>
              <a:t>ugmented reality </a:t>
            </a:r>
            <a:r>
              <a:rPr lang="en-US" sz="2400">
                <a:sym typeface="+mn-ea"/>
              </a:rPr>
              <a:t>menggunakan teknologi </a:t>
            </a:r>
            <a:r>
              <a:rPr lang="id-ID" altLang="en-US" sz="2400">
                <a:sym typeface="+mn-ea"/>
              </a:rPr>
              <a:t>yang dinamankan </a:t>
            </a:r>
            <a:r>
              <a:rPr lang="en-US" sz="2400">
                <a:sym typeface="+mn-ea"/>
              </a:rPr>
              <a:t>SLAM (Simultaneous Localization and Mapping), sensor, dan pengukur kedalaman</a:t>
            </a:r>
          </a:p>
          <a:p>
            <a:pPr lvl="1"/>
            <a:r>
              <a:rPr lang="id-ID" altLang="en-US" sz="2100">
                <a:sym typeface="+mn-ea"/>
              </a:rPr>
              <a:t>Sensor digunakan untuk </a:t>
            </a:r>
            <a:r>
              <a:rPr lang="en-US" sz="2100">
                <a:sym typeface="+mn-ea"/>
              </a:rPr>
              <a:t>mengumpulkan data jarak dari lokasi sensor ke objek.</a:t>
            </a:r>
            <a:endParaRPr lang="en-US" sz="2100"/>
          </a:p>
          <a:p>
            <a:endParaRPr lang="en-US" sz="2400">
              <a:sym typeface="+mn-ea"/>
            </a:endParaRPr>
          </a:p>
          <a:p>
            <a:endParaRPr 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defRPr/>
            </a:pPr>
            <a:r>
              <a:rPr lang="en-US" smtClean="0"/>
              <a:t>What is needed?</a:t>
            </a:r>
          </a:p>
        </p:txBody>
      </p:sp>
      <p:sp>
        <p:nvSpPr>
          <p:cNvPr id="51203" name="Rectangle 3"/>
          <p:cNvSpPr>
            <a:spLocks noGrp="1" noChangeArrowheads="1"/>
          </p:cNvSpPr>
          <p:nvPr>
            <p:ph type="body" idx="1"/>
          </p:nvPr>
        </p:nvSpPr>
        <p:spPr>
          <a:xfrm>
            <a:off x="457200" y="1295400"/>
            <a:ext cx="8229600" cy="4530725"/>
          </a:xfrm>
        </p:spPr>
        <p:txBody>
          <a:bodyPr/>
          <a:lstStyle/>
          <a:p>
            <a:pPr>
              <a:defRPr/>
            </a:pPr>
            <a:r>
              <a:rPr lang="id-ID" sz="2400" dirty="0"/>
              <a:t>Ada tiga komponen yang dibutuhkan untuk membuat sistem augmented reality bekerja</a:t>
            </a:r>
            <a:r>
              <a:rPr lang="id-ID" sz="2400" dirty="0" smtClean="0"/>
              <a:t>:</a:t>
            </a:r>
          </a:p>
          <a:p>
            <a:pPr>
              <a:defRPr/>
            </a:pPr>
            <a:r>
              <a:rPr lang="id-ID" sz="2400" dirty="0" smtClean="0"/>
              <a:t> </a:t>
            </a:r>
            <a:r>
              <a:rPr lang="id-ID" sz="2400" dirty="0"/>
              <a:t>Layar terpasang di </a:t>
            </a:r>
            <a:r>
              <a:rPr lang="id-ID" sz="2400" dirty="0" smtClean="0"/>
              <a:t>kepala</a:t>
            </a:r>
          </a:p>
          <a:p>
            <a:pPr>
              <a:defRPr/>
            </a:pPr>
            <a:r>
              <a:rPr lang="id-ID" sz="2400" dirty="0" smtClean="0"/>
              <a:t> </a:t>
            </a:r>
            <a:r>
              <a:rPr lang="id-ID" sz="2400" dirty="0"/>
              <a:t>Sistem </a:t>
            </a:r>
            <a:r>
              <a:rPr lang="id-ID" sz="2400" dirty="0" smtClean="0"/>
              <a:t>pelacakan</a:t>
            </a:r>
          </a:p>
          <a:p>
            <a:pPr>
              <a:defRPr/>
            </a:pPr>
            <a:r>
              <a:rPr lang="id-ID" sz="2400" dirty="0" smtClean="0"/>
              <a:t> </a:t>
            </a:r>
            <a:r>
              <a:rPr lang="id-ID" sz="2400" dirty="0"/>
              <a:t>Daya komputasi seluler</a:t>
            </a:r>
            <a:endParaRPr lang="en-US" sz="2400" dirty="0" smtClean="0"/>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971800"/>
            <a:ext cx="2857500"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895725"/>
            <a:ext cx="3810000"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en-US"/>
              <a:t>Komponen Augmented reality</a:t>
            </a:r>
          </a:p>
        </p:txBody>
      </p:sp>
      <p:sp>
        <p:nvSpPr>
          <p:cNvPr id="3" name="Content Placeholder 2"/>
          <p:cNvSpPr>
            <a:spLocks noGrp="1"/>
          </p:cNvSpPr>
          <p:nvPr>
            <p:ph idx="1"/>
          </p:nvPr>
        </p:nvSpPr>
        <p:spPr/>
        <p:txBody>
          <a:bodyPr/>
          <a:lstStyle/>
          <a:p>
            <a:r>
              <a:rPr lang="en-US"/>
              <a:t>Kamera dan Sensor</a:t>
            </a:r>
          </a:p>
          <a:p>
            <a:r>
              <a:rPr lang="id-ID" altLang="en-US"/>
              <a:t>D</a:t>
            </a:r>
            <a:r>
              <a:rPr lang="en-US"/>
              <a:t>igunakan untuk mengumpulkan informasi kolaborasi pengguna dan mengirimkannya untuk diproses.</a:t>
            </a:r>
          </a:p>
          <a:p>
            <a:r>
              <a:rPr lang="en-US"/>
              <a:t>Kamera pada gadget memiliki kemampuan untuk memeriksa lingkungan dan dengan data tersebut, akan mampu menemukan barang fisik dan menghasilkan model 3D.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75732" y="908720"/>
            <a:ext cx="8229600" cy="4953000"/>
          </a:xfrm>
        </p:spPr>
        <p:txBody>
          <a:bodyPr/>
          <a:lstStyle/>
          <a:p>
            <a:r>
              <a:rPr lang="en-US" dirty="0" err="1"/>
              <a:t>Proyeksi</a:t>
            </a:r>
            <a:endParaRPr lang="en-US" dirty="0"/>
          </a:p>
          <a:p>
            <a:r>
              <a:rPr lang="en-US" sz="2400" dirty="0" err="1"/>
              <a:t>Komponen</a:t>
            </a:r>
            <a:r>
              <a:rPr lang="en-US" sz="2400" dirty="0"/>
              <a:t> </a:t>
            </a:r>
            <a:r>
              <a:rPr lang="en-US" sz="2400" dirty="0" err="1"/>
              <a:t>ini</a:t>
            </a:r>
            <a:r>
              <a:rPr lang="en-US" sz="2400" dirty="0"/>
              <a:t> </a:t>
            </a:r>
            <a:r>
              <a:rPr lang="id-ID" sz="2400" dirty="0" smtClean="0"/>
              <a:t>terdapat pada </a:t>
            </a:r>
            <a:r>
              <a:rPr lang="en-US" sz="2400" dirty="0" err="1" smtClean="0"/>
              <a:t>proyektor</a:t>
            </a:r>
            <a:r>
              <a:rPr lang="en-US" sz="2400" dirty="0" smtClean="0"/>
              <a:t> </a:t>
            </a:r>
            <a:r>
              <a:rPr lang="en-US" sz="2400" dirty="0"/>
              <a:t>yang </a:t>
            </a:r>
            <a:r>
              <a:rPr lang="en-US" sz="2400" dirty="0" err="1"/>
              <a:t>lebih</a:t>
            </a:r>
            <a:r>
              <a:rPr lang="en-US" sz="2400" dirty="0"/>
              <a:t> </a:t>
            </a:r>
            <a:r>
              <a:rPr lang="en-US" sz="2400" dirty="0" err="1" smtClean="0"/>
              <a:t>kecil</a:t>
            </a:r>
            <a:r>
              <a:rPr lang="id-ID" sz="2400" dirty="0"/>
              <a:t> </a:t>
            </a:r>
            <a:r>
              <a:rPr lang="id-ID" sz="2400" dirty="0" smtClean="0"/>
              <a:t>yang berfungsi untuk </a:t>
            </a:r>
            <a:r>
              <a:rPr lang="en-US" sz="2400" dirty="0" err="1" smtClean="0"/>
              <a:t>mengambil</a:t>
            </a:r>
            <a:r>
              <a:rPr lang="en-US" sz="2400" dirty="0" smtClean="0"/>
              <a:t> </a:t>
            </a:r>
            <a:r>
              <a:rPr lang="en-US" sz="2400" dirty="0" err="1"/>
              <a:t>informasi</a:t>
            </a:r>
            <a:r>
              <a:rPr lang="en-US" sz="2400" dirty="0"/>
              <a:t> </a:t>
            </a:r>
            <a:r>
              <a:rPr lang="en-US" sz="2400" dirty="0" err="1"/>
              <a:t>dari</a:t>
            </a:r>
            <a:r>
              <a:rPr lang="en-US" sz="2400" dirty="0"/>
              <a:t> sensor </a:t>
            </a:r>
            <a:r>
              <a:rPr lang="en-US" sz="2400" dirty="0" err="1"/>
              <a:t>dan</a:t>
            </a:r>
            <a:r>
              <a:rPr lang="en-US" sz="2400" dirty="0"/>
              <a:t> </a:t>
            </a:r>
            <a:r>
              <a:rPr lang="en-US" sz="2400" dirty="0" err="1"/>
              <a:t>memproyeksikan</a:t>
            </a:r>
            <a:r>
              <a:rPr lang="en-US" sz="2400" dirty="0"/>
              <a:t> </a:t>
            </a:r>
            <a:r>
              <a:rPr lang="en-US" sz="2400" dirty="0" err="1"/>
              <a:t>konten</a:t>
            </a:r>
            <a:r>
              <a:rPr lang="en-US" sz="2400" dirty="0"/>
              <a:t> yang </a:t>
            </a:r>
            <a:r>
              <a:rPr lang="en-US" sz="2400" dirty="0" err="1"/>
              <a:t>terkomputerisasi</a:t>
            </a:r>
            <a:r>
              <a:rPr lang="en-US" sz="2400" dirty="0"/>
              <a:t> </a:t>
            </a:r>
            <a:r>
              <a:rPr lang="en-US" sz="2400" dirty="0" err="1"/>
              <a:t>ke</a:t>
            </a:r>
            <a:r>
              <a:rPr lang="en-US" sz="2400" dirty="0"/>
              <a:t> </a:t>
            </a:r>
            <a:r>
              <a:rPr lang="id-ID" sz="2400" dirty="0" smtClean="0"/>
              <a:t>agar visualnya dapat terlihat</a:t>
            </a:r>
            <a:r>
              <a:rPr lang="en-US" sz="2400" dirty="0" smtClean="0"/>
              <a:t>.</a:t>
            </a:r>
            <a:endParaRPr lang="en-US" sz="2400" dirty="0"/>
          </a:p>
          <a:p>
            <a:endParaRPr lang="en-US" sz="2400" dirty="0"/>
          </a:p>
        </p:txBody>
      </p:sp>
      <p:sp>
        <p:nvSpPr>
          <p:cNvPr id="4" name="Rectangle 3"/>
          <p:cNvSpPr/>
          <p:nvPr/>
        </p:nvSpPr>
        <p:spPr>
          <a:xfrm>
            <a:off x="823824" y="3212976"/>
            <a:ext cx="7920880" cy="1261884"/>
          </a:xfrm>
          <a:prstGeom prst="rect">
            <a:avLst/>
          </a:prstGeom>
        </p:spPr>
        <p:txBody>
          <a:bodyPr wrap="square">
            <a:spAutoFit/>
          </a:bodyPr>
          <a:lstStyle/>
          <a:p>
            <a:r>
              <a:rPr lang="en-US" sz="2400" dirty="0" err="1"/>
              <a:t>Refleksi</a:t>
            </a:r>
            <a:endParaRPr lang="en-US" sz="2400" dirty="0"/>
          </a:p>
          <a:p>
            <a:r>
              <a:rPr lang="en-US" sz="2400" dirty="0" err="1"/>
              <a:t>Beberapa</a:t>
            </a:r>
            <a:r>
              <a:rPr lang="en-US" sz="2400" dirty="0"/>
              <a:t> gadget AR </a:t>
            </a:r>
            <a:r>
              <a:rPr lang="en-US" sz="2400" dirty="0" err="1"/>
              <a:t>memiliki</a:t>
            </a:r>
            <a:r>
              <a:rPr lang="en-US" sz="2400" dirty="0"/>
              <a:t> </a:t>
            </a:r>
            <a:r>
              <a:rPr lang="en-US" sz="2400" dirty="0" err="1"/>
              <a:t>cermin</a:t>
            </a:r>
            <a:r>
              <a:rPr lang="en-US" sz="2400" dirty="0"/>
              <a:t> </a:t>
            </a:r>
            <a:r>
              <a:rPr lang="en-US" sz="2400" dirty="0" err="1"/>
              <a:t>untuk</a:t>
            </a:r>
            <a:r>
              <a:rPr lang="en-US" sz="2400" dirty="0"/>
              <a:t> </a:t>
            </a:r>
            <a:r>
              <a:rPr lang="en-US" sz="2400" dirty="0" err="1"/>
              <a:t>membantu</a:t>
            </a:r>
            <a:r>
              <a:rPr lang="en-US" sz="2400" dirty="0"/>
              <a:t> </a:t>
            </a:r>
            <a:r>
              <a:rPr lang="en-US" sz="2400" dirty="0" err="1"/>
              <a:t>mata</a:t>
            </a:r>
            <a:r>
              <a:rPr lang="en-US" sz="2400" dirty="0"/>
              <a:t> </a:t>
            </a:r>
            <a:r>
              <a:rPr lang="en-US" sz="2400" dirty="0" err="1"/>
              <a:t>manusia</a:t>
            </a:r>
            <a:r>
              <a:rPr lang="en-US" sz="2400" dirty="0"/>
              <a:t> </a:t>
            </a:r>
            <a:r>
              <a:rPr lang="en-US" sz="2400" dirty="0" err="1"/>
              <a:t>melihat</a:t>
            </a:r>
            <a:r>
              <a:rPr lang="en-US" sz="2400" dirty="0"/>
              <a:t> </a:t>
            </a:r>
            <a:r>
              <a:rPr lang="en-US" sz="2400" dirty="0" err="1"/>
              <a:t>gambar</a:t>
            </a:r>
            <a:r>
              <a:rPr lang="en-US" sz="2400" dirty="0"/>
              <a:t> virtual</a:t>
            </a:r>
            <a:r>
              <a:rPr lang="en-US" sz="2800" dirty="0"/>
              <a:t>.</a:t>
            </a:r>
          </a:p>
        </p:txBody>
      </p:sp>
      <p:sp>
        <p:nvSpPr>
          <p:cNvPr id="5" name="Rectangle 4"/>
          <p:cNvSpPr/>
          <p:nvPr/>
        </p:nvSpPr>
        <p:spPr>
          <a:xfrm>
            <a:off x="899592" y="4653136"/>
            <a:ext cx="7845112" cy="830997"/>
          </a:xfrm>
          <a:prstGeom prst="rect">
            <a:avLst/>
          </a:prstGeom>
        </p:spPr>
        <p:txBody>
          <a:bodyPr wrap="square">
            <a:spAutoFit/>
          </a:bodyPr>
          <a:lstStyle/>
          <a:p>
            <a:r>
              <a:rPr lang="id-ID" sz="2400" dirty="0" smtClean="0"/>
              <a:t>Beberapa diantaranya </a:t>
            </a:r>
            <a:r>
              <a:rPr lang="en-US" sz="2400" dirty="0" err="1" smtClean="0"/>
              <a:t>memiliki</a:t>
            </a:r>
            <a:r>
              <a:rPr lang="en-US" sz="2400" dirty="0" smtClean="0"/>
              <a:t> </a:t>
            </a:r>
            <a:r>
              <a:rPr lang="en-US" sz="2400" dirty="0" err="1"/>
              <a:t>cermin</a:t>
            </a:r>
            <a:r>
              <a:rPr lang="en-US" sz="2400" dirty="0"/>
              <a:t> </a:t>
            </a:r>
            <a:r>
              <a:rPr lang="en-US" sz="2400" dirty="0" err="1"/>
              <a:t>sisi</a:t>
            </a:r>
            <a:r>
              <a:rPr lang="en-US" sz="2400" dirty="0"/>
              <a:t> </a:t>
            </a:r>
            <a:r>
              <a:rPr lang="en-US" sz="2400" dirty="0" err="1"/>
              <a:t>ganda</a:t>
            </a:r>
            <a:r>
              <a:rPr lang="en-US" sz="2400" dirty="0"/>
              <a:t> </a:t>
            </a:r>
            <a:r>
              <a:rPr lang="en-US" sz="2400" dirty="0" err="1"/>
              <a:t>untuk</a:t>
            </a:r>
            <a:r>
              <a:rPr lang="en-US" sz="2400" dirty="0"/>
              <a:t> </a:t>
            </a:r>
            <a:r>
              <a:rPr lang="en-US" sz="2400" dirty="0" err="1"/>
              <a:t>memantulkan</a:t>
            </a:r>
            <a:r>
              <a:rPr lang="en-US" sz="2400" dirty="0"/>
              <a:t> </a:t>
            </a:r>
            <a:r>
              <a:rPr lang="en-US" sz="2400" dirty="0" err="1"/>
              <a:t>cahaya</a:t>
            </a:r>
            <a:r>
              <a:rPr lang="en-US" sz="2400" dirty="0"/>
              <a:t> </a:t>
            </a:r>
            <a:r>
              <a:rPr lang="en-US" sz="2400" dirty="0" err="1"/>
              <a:t>ke</a:t>
            </a:r>
            <a:r>
              <a:rPr lang="en-US" sz="2400" dirty="0"/>
              <a:t> </a:t>
            </a:r>
            <a:r>
              <a:rPr lang="en-US" sz="2400" dirty="0" err="1"/>
              <a:t>kamera</a:t>
            </a:r>
            <a:r>
              <a:rPr lang="en-US" sz="2400" dirty="0"/>
              <a:t> </a:t>
            </a:r>
            <a:r>
              <a:rPr lang="en-US" sz="2400" dirty="0" err="1"/>
              <a:t>dan</a:t>
            </a:r>
            <a:r>
              <a:rPr lang="en-US" sz="2400" dirty="0"/>
              <a:t> </a:t>
            </a:r>
            <a:r>
              <a:rPr lang="en-US" sz="2400" dirty="0" err="1"/>
              <a:t>mata</a:t>
            </a:r>
            <a:r>
              <a:rPr lang="en-US" sz="2400" dirty="0"/>
              <a:t> </a:t>
            </a:r>
            <a:r>
              <a:rPr lang="en-US" sz="2400" dirty="0" err="1"/>
              <a:t>pengguna</a:t>
            </a:r>
            <a:r>
              <a:rPr lang="en-US" sz="2400"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7" name="Rectangle 11"/>
          <p:cNvSpPr>
            <a:spLocks noGrp="1" noChangeArrowheads="1"/>
          </p:cNvSpPr>
          <p:nvPr>
            <p:ph type="title"/>
          </p:nvPr>
        </p:nvSpPr>
        <p:spPr/>
        <p:txBody>
          <a:bodyPr/>
          <a:lstStyle/>
          <a:p>
            <a:pPr eaLnBrk="1" hangingPunct="1">
              <a:defRPr/>
            </a:pPr>
            <a:r>
              <a:rPr lang="en-US" smtClean="0"/>
              <a:t>Current Uses of AR</a:t>
            </a:r>
          </a:p>
        </p:txBody>
      </p:sp>
      <p:sp>
        <p:nvSpPr>
          <p:cNvPr id="55308" name="Rectangle 12"/>
          <p:cNvSpPr>
            <a:spLocks noGrp="1" noChangeArrowheads="1"/>
          </p:cNvSpPr>
          <p:nvPr>
            <p:ph type="body" sz="half" idx="1"/>
          </p:nvPr>
        </p:nvSpPr>
        <p:spPr/>
        <p:txBody>
          <a:bodyPr/>
          <a:lstStyle/>
          <a:p>
            <a:pPr eaLnBrk="1" hangingPunct="1">
              <a:defRPr/>
            </a:pPr>
            <a:r>
              <a:rPr lang="id-ID" altLang="en-US" sz="2400" smtClean="0"/>
              <a:t>Dalam bidang olahraga pembuatan garis kuning di lapangan sepakbola yang digunakan dalam siaran tv:</a:t>
            </a:r>
            <a:endParaRPr lang="en-US" sz="2400" smtClean="0"/>
          </a:p>
          <a:p>
            <a:pPr lvl="1" eaLnBrk="1" hangingPunct="1">
              <a:defRPr/>
            </a:pPr>
            <a:r>
              <a:rPr lang="en-US" sz="2200" smtClean="0"/>
              <a:t>Real world elements: </a:t>
            </a:r>
            <a:r>
              <a:rPr lang="id-ID" altLang="en-US" sz="2200" smtClean="0"/>
              <a:t>Lapangan dan pemain</a:t>
            </a:r>
            <a:endParaRPr lang="en-US" sz="2200" smtClean="0"/>
          </a:p>
          <a:p>
            <a:pPr lvl="1" eaLnBrk="1" hangingPunct="1">
              <a:defRPr/>
            </a:pPr>
            <a:r>
              <a:rPr lang="en-US" sz="2200" smtClean="0"/>
              <a:t>Virtual element: </a:t>
            </a:r>
          </a:p>
          <a:p>
            <a:pPr lvl="1" eaLnBrk="1" hangingPunct="1">
              <a:defRPr/>
            </a:pPr>
            <a:r>
              <a:rPr lang="id-ID" altLang="en-US" sz="2200" smtClean="0"/>
              <a:t>Garis berwarna kuning yang digambar oleh komputer secara </a:t>
            </a:r>
            <a:r>
              <a:rPr lang="en-US" sz="2200" i="1" smtClean="0"/>
              <a:t>real-time</a:t>
            </a:r>
          </a:p>
        </p:txBody>
      </p:sp>
      <p:pic>
        <p:nvPicPr>
          <p:cNvPr id="9220" name="Picture 13"/>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4724400" y="2362200"/>
            <a:ext cx="4114800" cy="2511425"/>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lstStyle/>
          <a:p>
            <a:pPr marL="0" indent="0">
              <a:buNone/>
            </a:pPr>
            <a:endParaRPr lang="en-US" dirty="0" smtClean="0"/>
          </a:p>
          <a:p>
            <a:pPr marL="0" indent="0">
              <a:buNone/>
            </a:pPr>
            <a:r>
              <a:rPr lang="en-US" dirty="0" smtClean="0"/>
              <a:t>Engineering</a:t>
            </a:r>
            <a:endParaRPr lang="en-US" dirty="0"/>
          </a:p>
        </p:txBody>
      </p:sp>
      <p:sp>
        <p:nvSpPr>
          <p:cNvPr id="5" name="Content Placeholder 4"/>
          <p:cNvSpPr>
            <a:spLocks noGrp="1"/>
          </p:cNvSpPr>
          <p:nvPr>
            <p:ph sz="half" idx="2"/>
          </p:nvPr>
        </p:nvSpPr>
        <p:spPr>
          <a:xfrm>
            <a:off x="4648200" y="1600200"/>
            <a:ext cx="4328160" cy="4525963"/>
          </a:xfrm>
        </p:spPr>
        <p:txBody>
          <a:bodyPr/>
          <a:lstStyle/>
          <a:p>
            <a:pPr marL="0" indent="0">
              <a:buNone/>
            </a:pPr>
            <a:r>
              <a:rPr lang="en-US" dirty="0" smtClean="0"/>
              <a:t>Education –Virtual Storm</a:t>
            </a:r>
            <a:endParaRPr lang="en-US" dirty="0"/>
          </a:p>
        </p:txBody>
      </p:sp>
      <p:sp>
        <p:nvSpPr>
          <p:cNvPr id="2" name="Title 1"/>
          <p:cNvSpPr>
            <a:spLocks noGrp="1"/>
          </p:cNvSpPr>
          <p:nvPr>
            <p:ph type="title"/>
          </p:nvPr>
        </p:nvSpPr>
        <p:spPr>
          <a:xfrm>
            <a:off x="228600" y="274638"/>
            <a:ext cx="8747760" cy="1143000"/>
          </a:xfrm>
        </p:spPr>
        <p:txBody>
          <a:bodyPr>
            <a:normAutofit/>
          </a:bodyPr>
          <a:lstStyle/>
          <a:p>
            <a:r>
              <a:rPr lang="en-US" dirty="0" smtClean="0"/>
              <a:t>Augmented Reality  vs. Virtual Reality </a:t>
            </a:r>
            <a:endParaRPr 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9105" y="2514600"/>
            <a:ext cx="4143375"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8680" y="2514599"/>
            <a:ext cx="4297680"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sz="half" idx="1"/>
          </p:nvPr>
        </p:nvSpPr>
        <p:spPr/>
        <p:txBody>
          <a:bodyPr>
            <a:normAutofit fontScale="70000" lnSpcReduction="20000"/>
          </a:bodyPr>
          <a:lstStyle/>
          <a:p>
            <a:pPr>
              <a:buFont typeface="Wingdings" panose="05000000000000000000" pitchFamily="2" charset="2"/>
              <a:buChar char="ü"/>
            </a:pPr>
            <a:r>
              <a:rPr lang="id-ID" dirty="0" smtClean="0"/>
              <a:t>The Invisible Train (2004) Aplikasi AR multi-pengguna untuk perangkat genggam. Pemain mengontrol kereta virtual di jalur kereta api miniatur kayu. </a:t>
            </a:r>
          </a:p>
          <a:p>
            <a:pPr>
              <a:buFont typeface="Wingdings" panose="05000000000000000000" pitchFamily="2" charset="2"/>
              <a:buChar char="ü"/>
            </a:pPr>
            <a:r>
              <a:rPr lang="id-ID" dirty="0" smtClean="0"/>
              <a:t>Pemain dapat berinteraksi dengan lingkungan game dengan mengoperasikan sakelar trek dan menyesuaikan kecepatan kereta virtual mereka. </a:t>
            </a:r>
          </a:p>
          <a:p>
            <a:pPr>
              <a:buFont typeface="Wingdings" panose="05000000000000000000" pitchFamily="2" charset="2"/>
              <a:buChar char="ü"/>
            </a:pPr>
            <a:r>
              <a:rPr lang="id-ID" dirty="0" smtClean="0"/>
              <a:t>Tujuan umum dari permainan ini adalah untuk mencegah kereta virtual bertabrakan.</a:t>
            </a:r>
            <a:endParaRPr lang="id-ID" dirty="0"/>
          </a:p>
        </p:txBody>
      </p:sp>
      <p:sp>
        <p:nvSpPr>
          <p:cNvPr id="4" name="Content Placeholder 3"/>
          <p:cNvSpPr>
            <a:spLocks noGrp="1"/>
          </p:cNvSpPr>
          <p:nvPr>
            <p:ph sz="half" idx="2"/>
          </p:nvPr>
        </p:nvSpPr>
        <p:spPr/>
        <p:txBody>
          <a:bodyPr>
            <a:normAutofit fontScale="70000" lnSpcReduction="20000"/>
          </a:bodyPr>
          <a:lstStyle/>
          <a:p>
            <a:endParaRPr lang="id-ID"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93598" y="1295399"/>
            <a:ext cx="4145601" cy="1989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99358" y="4191000"/>
            <a:ext cx="4167833" cy="1512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Jenis Teknologi Augmented Reality</a:t>
            </a:r>
            <a:endParaRPr lang="en-US"/>
          </a:p>
        </p:txBody>
      </p:sp>
      <p:sp>
        <p:nvSpPr>
          <p:cNvPr id="3" name="Text Placeholder 2"/>
          <p:cNvSpPr>
            <a:spLocks noGrp="1"/>
          </p:cNvSpPr>
          <p:nvPr>
            <p:ph type="body" sz="half" idx="1"/>
          </p:nvPr>
        </p:nvSpPr>
        <p:spPr>
          <a:xfrm>
            <a:off x="457200" y="1600200"/>
            <a:ext cx="5691505" cy="4530725"/>
          </a:xfrm>
        </p:spPr>
        <p:txBody>
          <a:bodyPr/>
          <a:lstStyle/>
          <a:p>
            <a:endParaRPr lang="en-US"/>
          </a:p>
          <a:p>
            <a:r>
              <a:rPr lang="en-US"/>
              <a:t>Ada beberapa kategori teknologi augmented reality, masing-masing memiliki perbedaan dan kegunaan dalam pengaplikasiannya sebagai berikut.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600" cy="224433"/>
          </a:xfrm>
        </p:spPr>
        <p:txBody>
          <a:bodyPr/>
          <a:lstStyle/>
          <a:p>
            <a:r>
              <a:rPr lang="id-ID" dirty="0">
                <a:effectLst>
                  <a:outerShdw blurRad="38100" dist="19050" dir="2700000" algn="tl" rotWithShape="0">
                    <a:schemeClr val="dk1">
                      <a:alpha val="40000"/>
                    </a:schemeClr>
                  </a:outerShdw>
                </a:effectLst>
                <a:sym typeface="+mn-ea"/>
              </a:rPr>
              <a:t>Augmented reality</a:t>
            </a:r>
            <a:r>
              <a:rPr lang="id-ID" dirty="0"/>
              <a:t/>
            </a:r>
            <a:br>
              <a:rPr lang="id-ID" dirty="0"/>
            </a:br>
            <a:endParaRPr lang="id-ID"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id-ID" dirty="0"/>
              <a:t>Adalah teknologi yang menggabungkan benda maya dua dimensi dan ataupun tiga dimensi ke dalam sebuah lingkungan nyata tiga dimensi lalu memproyeksikan benda-benda maya tersebut dalam keadaan nyata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Marker-Based Augmented Reality</a:t>
            </a:r>
            <a:r>
              <a:rPr lang="en-US"/>
              <a:t/>
            </a:r>
            <a:br>
              <a:rPr lang="en-US"/>
            </a:br>
            <a:endParaRPr lang="en-US"/>
          </a:p>
        </p:txBody>
      </p:sp>
      <p:sp>
        <p:nvSpPr>
          <p:cNvPr id="3" name="Text Placeholder 2"/>
          <p:cNvSpPr>
            <a:spLocks noGrp="1"/>
          </p:cNvSpPr>
          <p:nvPr>
            <p:ph type="body" sz="half" idx="1"/>
          </p:nvPr>
        </p:nvSpPr>
        <p:spPr>
          <a:xfrm>
            <a:off x="899592" y="1268760"/>
            <a:ext cx="7272808" cy="4530725"/>
          </a:xfrm>
        </p:spPr>
        <p:txBody>
          <a:bodyPr/>
          <a:lstStyle/>
          <a:p>
            <a:r>
              <a:rPr lang="id-ID" sz="2000" b="1" dirty="0" smtClean="0"/>
              <a:t>marker </a:t>
            </a:r>
            <a:r>
              <a:rPr lang="id-ID" sz="2000" b="1" dirty="0"/>
              <a:t>based tracking</a:t>
            </a:r>
            <a:r>
              <a:rPr lang="id-ID" sz="2000" dirty="0"/>
              <a:t> adalah metode AR yang menggunakan </a:t>
            </a:r>
            <a:r>
              <a:rPr lang="id-ID" sz="2000" b="1" dirty="0"/>
              <a:t>marker</a:t>
            </a:r>
            <a:r>
              <a:rPr lang="id-ID" sz="2000" dirty="0"/>
              <a:t> atau penanda untuk memunculkan objek maya.</a:t>
            </a:r>
            <a:endParaRPr lang="en-US" sz="2000" dirty="0"/>
          </a:p>
          <a:p>
            <a:r>
              <a:rPr lang="id-ID" sz="2000" dirty="0" smtClean="0"/>
              <a:t>Marker </a:t>
            </a:r>
            <a:r>
              <a:rPr lang="id-ID" sz="2000" dirty="0"/>
              <a:t>biasanya merupakan ilustrasi hitam dan putih </a:t>
            </a:r>
            <a:r>
              <a:rPr lang="id-ID" sz="2000" dirty="0" smtClean="0"/>
              <a:t>berbagai bentuk seperti Flat,cylindric atau cubic. Jarak marker dengan alat sekitar 10 diameter dengan ukuran marker terkecil 2.5 cm diagonal, semakin besar marker akan mendapatkan stability lebih baik.</a:t>
            </a:r>
          </a:p>
          <a:p>
            <a:r>
              <a:rPr lang="id-ID" sz="2000" dirty="0" smtClean="0"/>
              <a:t>Komputer </a:t>
            </a:r>
            <a:r>
              <a:rPr lang="id-ID" sz="2000" dirty="0"/>
              <a:t>akan mengenali posisi dan orientasi marker dan menciptakan dunia virtual 3D yaitu titik (0,0,0) dan 3 sumbu yaitu X,Y,dan Z. </a:t>
            </a:r>
            <a:endParaRPr lang="id-ID" sz="2000" dirty="0" smtClean="0"/>
          </a:p>
          <a:p>
            <a:r>
              <a:rPr lang="id-ID" altLang="en-US" sz="2000" dirty="0"/>
              <a:t>M</a:t>
            </a:r>
            <a:r>
              <a:rPr lang="en-US" sz="2000" dirty="0" err="1"/>
              <a:t>enggunakan</a:t>
            </a:r>
            <a:r>
              <a:rPr lang="en-US" sz="2000" dirty="0"/>
              <a:t> </a:t>
            </a:r>
            <a:r>
              <a:rPr lang="en-US" sz="2000" dirty="0" err="1"/>
              <a:t>kamera</a:t>
            </a:r>
            <a:r>
              <a:rPr lang="en-US" sz="2000" dirty="0"/>
              <a:t> </a:t>
            </a:r>
            <a:r>
              <a:rPr lang="en-US" sz="2000" dirty="0" err="1"/>
              <a:t>dan</a:t>
            </a:r>
            <a:r>
              <a:rPr lang="en-US" sz="2000" dirty="0"/>
              <a:t> </a:t>
            </a:r>
            <a:r>
              <a:rPr lang="en-US" sz="2000" dirty="0" err="1"/>
              <a:t>beberapa</a:t>
            </a:r>
            <a:r>
              <a:rPr lang="en-US" sz="2000" dirty="0"/>
              <a:t> </a:t>
            </a:r>
            <a:r>
              <a:rPr lang="en-US" sz="2000" dirty="0" err="1"/>
              <a:t>jenis</a:t>
            </a:r>
            <a:r>
              <a:rPr lang="en-US" sz="2000" dirty="0"/>
              <a:t> </a:t>
            </a:r>
            <a:r>
              <a:rPr lang="en-US" sz="2000" dirty="0" err="1"/>
              <a:t>penanda</a:t>
            </a:r>
            <a:r>
              <a:rPr lang="en-US" sz="2000" dirty="0"/>
              <a:t> visual, </a:t>
            </a:r>
            <a:r>
              <a:rPr lang="en-US" sz="2000" dirty="0" err="1"/>
              <a:t>seperti</a:t>
            </a:r>
            <a:r>
              <a:rPr lang="en-US" sz="2000" dirty="0"/>
              <a:t> </a:t>
            </a:r>
            <a:r>
              <a:rPr lang="en-US" sz="2000" dirty="0" err="1"/>
              <a:t>kode</a:t>
            </a:r>
            <a:r>
              <a:rPr lang="en-US" sz="2000" dirty="0"/>
              <a:t> QR/2D</a:t>
            </a:r>
            <a:r>
              <a:rPr lang="en-US" sz="2000" dirty="0" smtClean="0"/>
              <a:t>.</a:t>
            </a:r>
            <a:endParaRPr lang="en-US" sz="2000" dirty="0"/>
          </a:p>
          <a:p>
            <a:endParaRPr lang="en-US" sz="2200" dirty="0"/>
          </a:p>
          <a:p>
            <a:endParaRPr lang="en-US" sz="2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Markerless Augmented Reality</a:t>
            </a:r>
            <a:r>
              <a:rPr lang="en-US"/>
              <a:t/>
            </a:r>
            <a:br>
              <a:rPr lang="en-US"/>
            </a:br>
            <a:endParaRPr lang="en-US"/>
          </a:p>
        </p:txBody>
      </p:sp>
      <p:sp>
        <p:nvSpPr>
          <p:cNvPr id="3" name="Text Placeholder 2"/>
          <p:cNvSpPr>
            <a:spLocks noGrp="1"/>
          </p:cNvSpPr>
          <p:nvPr>
            <p:ph type="body" sz="half" idx="1"/>
          </p:nvPr>
        </p:nvSpPr>
        <p:spPr>
          <a:xfrm>
            <a:off x="457200" y="1600200"/>
            <a:ext cx="6941820" cy="4530725"/>
          </a:xfrm>
        </p:spPr>
        <p:txBody>
          <a:bodyPr/>
          <a:lstStyle/>
          <a:p>
            <a:r>
              <a:rPr lang="id-ID" sz="2000" dirty="0" smtClean="0"/>
              <a:t>Keunggulan metode ini adalah pengguna </a:t>
            </a:r>
            <a:r>
              <a:rPr lang="id-ID" sz="2000" dirty="0"/>
              <a:t>tidak perlu lagi menggunakan sebuah marker untuk menampilkan elemen-elemen </a:t>
            </a:r>
            <a:r>
              <a:rPr lang="id-ID" sz="2000" dirty="0" smtClean="0"/>
              <a:t>digital tiga dimensi.</a:t>
            </a:r>
            <a:r>
              <a:rPr lang="id-ID" sz="2000" dirty="0"/>
              <a:t> </a:t>
            </a:r>
            <a:br>
              <a:rPr lang="id-ID" sz="2000" dirty="0"/>
            </a:br>
            <a:r>
              <a:rPr lang="id-ID" sz="2000" dirty="0"/>
              <a:t/>
            </a:r>
            <a:br>
              <a:rPr lang="id-ID" sz="2000" dirty="0"/>
            </a:br>
            <a:r>
              <a:rPr lang="id-ID" sz="2000" dirty="0"/>
              <a:t>Seperti yang saat ini dikembangkan oleh perusahaan Augmented Reality terbesar di dunia Total Immersion, mereka telah membuat berbagai macam teknik Markerless Tracking sebagai teknologi andalan mereka, seperti Face Tracking, 3D Object Tracking, dan Motion Tracking.</a:t>
            </a:r>
            <a:br>
              <a:rPr lang="id-ID" sz="2000" dirty="0"/>
            </a:br>
            <a:endParaRPr 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Text Placeholder 2"/>
          <p:cNvSpPr>
            <a:spLocks noGrp="1"/>
          </p:cNvSpPr>
          <p:nvPr>
            <p:ph type="body" sz="half" idx="1"/>
          </p:nvPr>
        </p:nvSpPr>
        <p:spPr>
          <a:xfrm>
            <a:off x="457200" y="1600200"/>
            <a:ext cx="7499176" cy="4530725"/>
          </a:xfrm>
        </p:spPr>
        <p:txBody>
          <a:bodyPr/>
          <a:lstStyle/>
          <a:p>
            <a:r>
              <a:rPr lang="en-US" sz="2000" dirty="0" err="1"/>
              <a:t>Sebagai</a:t>
            </a:r>
            <a:r>
              <a:rPr lang="en-US" sz="2000" dirty="0"/>
              <a:t> </a:t>
            </a:r>
            <a:r>
              <a:rPr lang="en-US" sz="2000" dirty="0" err="1"/>
              <a:t>salah</a:t>
            </a:r>
            <a:r>
              <a:rPr lang="en-US" sz="2000" dirty="0"/>
              <a:t> </a:t>
            </a:r>
            <a:r>
              <a:rPr lang="en-US" sz="2000" dirty="0" err="1"/>
              <a:t>satu</a:t>
            </a:r>
            <a:r>
              <a:rPr lang="en-US" sz="2000" dirty="0"/>
              <a:t> </a:t>
            </a:r>
            <a:r>
              <a:rPr lang="en-US" sz="2000" dirty="0" err="1"/>
              <a:t>aplikasi</a:t>
            </a:r>
            <a:r>
              <a:rPr lang="en-US" sz="2000" dirty="0"/>
              <a:t> AR yang </a:t>
            </a:r>
            <a:r>
              <a:rPr lang="en-US" sz="2000" dirty="0" err="1"/>
              <a:t>diimplementasikan</a:t>
            </a:r>
            <a:r>
              <a:rPr lang="en-US" sz="2000" dirty="0"/>
              <a:t> </a:t>
            </a:r>
            <a:r>
              <a:rPr lang="en-US" sz="2000" dirty="0" err="1"/>
              <a:t>secara</a:t>
            </a:r>
            <a:r>
              <a:rPr lang="en-US" sz="2000" dirty="0"/>
              <a:t> </a:t>
            </a:r>
            <a:r>
              <a:rPr lang="en-US" sz="2000" dirty="0" err="1"/>
              <a:t>luas</a:t>
            </a:r>
            <a:r>
              <a:rPr lang="en-US" sz="2000" dirty="0"/>
              <a:t>, </a:t>
            </a:r>
            <a:r>
              <a:rPr lang="en-US" sz="2000" dirty="0" err="1"/>
              <a:t>markerless</a:t>
            </a:r>
            <a:r>
              <a:rPr lang="en-US" sz="2000" dirty="0"/>
              <a:t> augmented reality </a:t>
            </a:r>
            <a:r>
              <a:rPr lang="en-US" sz="2000" dirty="0" err="1"/>
              <a:t>menggunakan</a:t>
            </a:r>
            <a:r>
              <a:rPr lang="en-US" sz="2000" dirty="0"/>
              <a:t> GPS, </a:t>
            </a:r>
            <a:r>
              <a:rPr lang="en-US" sz="2000" dirty="0" err="1"/>
              <a:t>kompas</a:t>
            </a:r>
            <a:r>
              <a:rPr lang="en-US" sz="2000" dirty="0"/>
              <a:t> digital, </a:t>
            </a:r>
            <a:r>
              <a:rPr lang="en-US" sz="2000" dirty="0" err="1"/>
              <a:t>pengukur</a:t>
            </a:r>
            <a:r>
              <a:rPr lang="en-US" sz="2000" dirty="0"/>
              <a:t> </a:t>
            </a:r>
            <a:r>
              <a:rPr lang="en-US" sz="2000" dirty="0" err="1"/>
              <a:t>kecepatan</a:t>
            </a:r>
            <a:r>
              <a:rPr lang="en-US" sz="2000" dirty="0"/>
              <a:t>, </a:t>
            </a:r>
            <a:r>
              <a:rPr lang="en-US" sz="2000" dirty="0" err="1"/>
              <a:t>atau</a:t>
            </a:r>
            <a:r>
              <a:rPr lang="en-US" sz="2000" dirty="0"/>
              <a:t> </a:t>
            </a:r>
            <a:r>
              <a:rPr lang="en-US" sz="2000" dirty="0" err="1"/>
              <a:t>akselerometer</a:t>
            </a:r>
            <a:r>
              <a:rPr lang="en-US" sz="2000" dirty="0"/>
              <a:t> yang </a:t>
            </a:r>
            <a:r>
              <a:rPr lang="en-US" sz="2000" dirty="0" err="1"/>
              <a:t>tertanam</a:t>
            </a:r>
            <a:r>
              <a:rPr lang="en-US" sz="2000" dirty="0"/>
              <a:t> </a:t>
            </a:r>
            <a:r>
              <a:rPr lang="en-US" sz="2000" dirty="0" err="1"/>
              <a:t>dalam</a:t>
            </a:r>
            <a:r>
              <a:rPr lang="en-US" sz="2000" dirty="0"/>
              <a:t> </a:t>
            </a:r>
            <a:r>
              <a:rPr lang="en-US" sz="2000" dirty="0" err="1"/>
              <a:t>perangkat</a:t>
            </a:r>
            <a:r>
              <a:rPr lang="en-US" sz="2000" dirty="0"/>
              <a:t> </a:t>
            </a:r>
            <a:r>
              <a:rPr lang="en-US" sz="2000" dirty="0" err="1"/>
              <a:t>untuk</a:t>
            </a:r>
            <a:r>
              <a:rPr lang="en-US" sz="2000" dirty="0"/>
              <a:t> </a:t>
            </a:r>
            <a:r>
              <a:rPr lang="en-US" sz="2000" dirty="0" err="1"/>
              <a:t>menyediakan</a:t>
            </a:r>
            <a:r>
              <a:rPr lang="en-US" sz="2000" dirty="0"/>
              <a:t> data </a:t>
            </a:r>
            <a:r>
              <a:rPr lang="en-US" sz="2000" dirty="0" err="1"/>
              <a:t>berdasarkan</a:t>
            </a:r>
            <a:r>
              <a:rPr lang="en-US" sz="2000" dirty="0"/>
              <a:t> </a:t>
            </a:r>
            <a:r>
              <a:rPr lang="en-US" sz="2000" dirty="0" err="1"/>
              <a:t>lokasi</a:t>
            </a:r>
            <a:endParaRPr lang="en-US" sz="2000" dirty="0"/>
          </a:p>
          <a:p>
            <a:endParaRPr lang="en-US" sz="2000" dirty="0"/>
          </a:p>
          <a:p>
            <a:r>
              <a:rPr lang="en-US" sz="2000" dirty="0" err="1"/>
              <a:t>Kekuatan</a:t>
            </a:r>
            <a:r>
              <a:rPr lang="en-US" sz="2000" dirty="0"/>
              <a:t> di </a:t>
            </a:r>
            <a:r>
              <a:rPr lang="en-US" sz="2000" dirty="0" err="1"/>
              <a:t>balik</a:t>
            </a:r>
            <a:r>
              <a:rPr lang="en-US" sz="2000" dirty="0"/>
              <a:t> </a:t>
            </a:r>
            <a:r>
              <a:rPr lang="en-US" sz="2000" dirty="0" err="1"/>
              <a:t>teknologi</a:t>
            </a:r>
            <a:r>
              <a:rPr lang="en-US" sz="2000" dirty="0"/>
              <a:t> </a:t>
            </a:r>
            <a:r>
              <a:rPr lang="en-US" sz="2000" dirty="0" err="1"/>
              <a:t>markerless</a:t>
            </a:r>
            <a:r>
              <a:rPr lang="en-US" sz="2000" dirty="0"/>
              <a:t> augmented reality </a:t>
            </a:r>
            <a:r>
              <a:rPr lang="en-US" sz="2000" dirty="0" err="1"/>
              <a:t>adalah</a:t>
            </a:r>
            <a:r>
              <a:rPr lang="en-US" sz="2000" dirty="0"/>
              <a:t> </a:t>
            </a:r>
            <a:r>
              <a:rPr lang="en-US" sz="2000" dirty="0" err="1"/>
              <a:t>ketersediaan</a:t>
            </a:r>
            <a:r>
              <a:rPr lang="en-US" sz="2000" dirty="0"/>
              <a:t> </a:t>
            </a:r>
            <a:r>
              <a:rPr lang="en-US" sz="2000" dirty="0" err="1"/>
              <a:t>fitur</a:t>
            </a:r>
            <a:r>
              <a:rPr lang="en-US" sz="2000" dirty="0"/>
              <a:t> </a:t>
            </a:r>
            <a:r>
              <a:rPr lang="en-US" sz="2000" dirty="0" err="1"/>
              <a:t>pendeteksian</a:t>
            </a:r>
            <a:r>
              <a:rPr lang="en-US" sz="2000" dirty="0"/>
              <a:t> </a:t>
            </a:r>
            <a:r>
              <a:rPr lang="en-US" sz="2000" dirty="0" err="1"/>
              <a:t>lokasi</a:t>
            </a:r>
            <a:r>
              <a:rPr lang="en-US" sz="2000" dirty="0"/>
              <a:t> </a:t>
            </a:r>
            <a:r>
              <a:rPr lang="en-US" sz="2000" dirty="0" err="1"/>
              <a:t>pada</a:t>
            </a:r>
            <a:r>
              <a:rPr lang="en-US" sz="2000" dirty="0"/>
              <a:t> </a:t>
            </a:r>
            <a:r>
              <a:rPr lang="en-US" sz="2000" dirty="0" smtClean="0"/>
              <a:t>smartphone</a:t>
            </a:r>
            <a:r>
              <a:rPr lang="id-ID" sz="2000" dirty="0" smtClean="0"/>
              <a:t> yang </a:t>
            </a:r>
            <a:r>
              <a:rPr lang="en-US" sz="2000" dirty="0" err="1" smtClean="0"/>
              <a:t>digunakan</a:t>
            </a:r>
            <a:r>
              <a:rPr lang="en-US" sz="2000" dirty="0" smtClean="0"/>
              <a:t> </a:t>
            </a:r>
            <a:r>
              <a:rPr lang="en-US" sz="2000" dirty="0" err="1"/>
              <a:t>untuk</a:t>
            </a:r>
            <a:r>
              <a:rPr lang="en-US" sz="2000" dirty="0"/>
              <a:t> </a:t>
            </a:r>
            <a:r>
              <a:rPr lang="en-US" sz="2000" dirty="0" err="1"/>
              <a:t>memetakan</a:t>
            </a:r>
            <a:r>
              <a:rPr lang="en-US" sz="2000" dirty="0"/>
              <a:t> </a:t>
            </a:r>
            <a:r>
              <a:rPr lang="en-US" sz="2000" dirty="0" err="1"/>
              <a:t>arah</a:t>
            </a:r>
            <a:r>
              <a:rPr lang="en-US" sz="2000" dirty="0"/>
              <a:t>, </a:t>
            </a:r>
            <a:r>
              <a:rPr lang="en-US" sz="2000" dirty="0" err="1"/>
              <a:t>menemukan</a:t>
            </a:r>
            <a:r>
              <a:rPr lang="en-US" sz="2000" dirty="0"/>
              <a:t> </a:t>
            </a:r>
            <a:r>
              <a:rPr lang="en-US" sz="2000" dirty="0" err="1"/>
              <a:t>bisnis</a:t>
            </a:r>
            <a:r>
              <a:rPr lang="en-US" sz="2000" dirty="0"/>
              <a:t> </a:t>
            </a:r>
            <a:r>
              <a:rPr lang="en-US" sz="2000" dirty="0" err="1"/>
              <a:t>terdekat</a:t>
            </a:r>
            <a:r>
              <a:rPr lang="en-US" sz="2000" dirty="0"/>
              <a:t>, </a:t>
            </a:r>
            <a:r>
              <a:rPr lang="en-US" sz="2000" dirty="0" err="1"/>
              <a:t>dan</a:t>
            </a:r>
            <a:r>
              <a:rPr lang="en-US" sz="2000" dirty="0"/>
              <a:t> </a:t>
            </a:r>
            <a:r>
              <a:rPr lang="en-US" sz="2000" dirty="0" err="1"/>
              <a:t>aplikasi</a:t>
            </a:r>
            <a:r>
              <a:rPr lang="en-US" sz="2000" dirty="0"/>
              <a:t> </a:t>
            </a:r>
            <a:r>
              <a:rPr lang="en-US" sz="2000" dirty="0" err="1"/>
              <a:t>seluler</a:t>
            </a:r>
            <a:r>
              <a:rPr lang="en-US" sz="2000" dirty="0"/>
              <a:t> </a:t>
            </a:r>
            <a:r>
              <a:rPr lang="en-US" sz="2000" dirty="0" err="1"/>
              <a:t>berbasis</a:t>
            </a:r>
            <a:r>
              <a:rPr lang="en-US" sz="2000" dirty="0"/>
              <a:t> </a:t>
            </a:r>
            <a:r>
              <a:rPr lang="en-US" sz="2000" dirty="0" err="1"/>
              <a:t>lokasi</a:t>
            </a:r>
            <a:r>
              <a:rPr lang="en-US" sz="2000" dirty="0"/>
              <a:t> </a:t>
            </a:r>
            <a:r>
              <a:rPr lang="en-US" sz="2000" dirty="0" err="1"/>
              <a:t>lainnya</a:t>
            </a:r>
            <a:r>
              <a:rPr lang="en-US" sz="2000" dirty="0"/>
              <a:t>.</a:t>
            </a:r>
          </a:p>
          <a:p>
            <a:endParaRPr lang="id-ID" sz="2000" dirty="0"/>
          </a:p>
        </p:txBody>
      </p:sp>
    </p:spTree>
    <p:extLst>
      <p:ext uri="{BB962C8B-B14F-4D97-AF65-F5344CB8AC3E}">
        <p14:creationId xmlns:p14="http://schemas.microsoft.com/office/powerpoint/2010/main" val="2038327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en-US" dirty="0">
                <a:sym typeface="+mn-ea"/>
              </a:rPr>
              <a:t>P</a:t>
            </a:r>
            <a:r>
              <a:rPr lang="en-US" dirty="0" err="1">
                <a:sym typeface="+mn-ea"/>
              </a:rPr>
              <a:t>rojection</a:t>
            </a:r>
            <a:r>
              <a:rPr lang="en-US" dirty="0">
                <a:sym typeface="+mn-ea"/>
              </a:rPr>
              <a:t> Based Augmented Reality</a:t>
            </a:r>
            <a:r>
              <a:rPr lang="en-US" dirty="0"/>
              <a:t/>
            </a:r>
            <a:br>
              <a:rPr lang="en-US" dirty="0"/>
            </a:br>
            <a:endParaRPr lang="en-US" dirty="0"/>
          </a:p>
        </p:txBody>
      </p:sp>
      <p:sp>
        <p:nvSpPr>
          <p:cNvPr id="3" name="Text Placeholder 2"/>
          <p:cNvSpPr>
            <a:spLocks noGrp="1"/>
          </p:cNvSpPr>
          <p:nvPr>
            <p:ph type="body" sz="half" idx="1"/>
          </p:nvPr>
        </p:nvSpPr>
        <p:spPr>
          <a:xfrm>
            <a:off x="342265" y="1154430"/>
            <a:ext cx="7201535" cy="3740150"/>
          </a:xfrm>
        </p:spPr>
        <p:txBody>
          <a:bodyPr/>
          <a:lstStyle/>
          <a:p>
            <a:r>
              <a:rPr lang="id-ID" sz="2000" dirty="0" smtClean="0"/>
              <a:t>Cara kerja metode ini adalah dengan </a:t>
            </a:r>
            <a:r>
              <a:rPr lang="en-US" sz="2000" dirty="0" err="1" smtClean="0"/>
              <a:t>memproyeksikan</a:t>
            </a:r>
            <a:r>
              <a:rPr lang="en-US" sz="2000" dirty="0" smtClean="0"/>
              <a:t> </a:t>
            </a:r>
            <a:r>
              <a:rPr lang="en-US" sz="2000" dirty="0" err="1"/>
              <a:t>cahaya</a:t>
            </a:r>
            <a:r>
              <a:rPr lang="en-US" sz="2000" dirty="0"/>
              <a:t> </a:t>
            </a:r>
            <a:r>
              <a:rPr lang="en-US" sz="2000" dirty="0" err="1"/>
              <a:t>buatan</a:t>
            </a:r>
            <a:r>
              <a:rPr lang="en-US" sz="2000" dirty="0"/>
              <a:t> </a:t>
            </a:r>
            <a:r>
              <a:rPr lang="en-US" sz="2000" dirty="0" err="1"/>
              <a:t>ke</a:t>
            </a:r>
            <a:r>
              <a:rPr lang="en-US" sz="2000" dirty="0"/>
              <a:t> </a:t>
            </a:r>
            <a:r>
              <a:rPr lang="en-US" sz="2000" dirty="0" err="1"/>
              <a:t>permukaan</a:t>
            </a:r>
            <a:r>
              <a:rPr lang="en-US" sz="2000" dirty="0"/>
              <a:t> </a:t>
            </a:r>
            <a:r>
              <a:rPr lang="id-ID" sz="2000" dirty="0" smtClean="0"/>
              <a:t>benda nyata</a:t>
            </a:r>
            <a:r>
              <a:rPr lang="en-US" sz="2000" dirty="0" smtClean="0"/>
              <a:t>.</a:t>
            </a:r>
            <a:endParaRPr lang="en-US" sz="2000" dirty="0"/>
          </a:p>
          <a:p>
            <a:endParaRPr lang="en-US" sz="2000" dirty="0"/>
          </a:p>
          <a:p>
            <a:r>
              <a:rPr lang="id-ID" sz="2000" dirty="0" smtClean="0"/>
              <a:t>Interaksi yang dilakukan adalah dengan memproyeksikan  cahaya  ke permukaan benda nyata  untuk melihat perubahan secara virtual dari benda nyata yang menjadi objek</a:t>
            </a:r>
            <a:endParaRPr lang="en-US" sz="2000" dirty="0"/>
          </a:p>
          <a:p>
            <a:endParaRPr lang="en-US" sz="2000" dirty="0"/>
          </a:p>
          <a:p>
            <a:r>
              <a:rPr lang="id-ID" sz="2000" dirty="0" smtClean="0"/>
              <a:t>Contoh :  T</a:t>
            </a:r>
            <a:r>
              <a:rPr lang="en-US" sz="2000" dirty="0" err="1" smtClean="0"/>
              <a:t>eknologi</a:t>
            </a:r>
            <a:r>
              <a:rPr lang="en-US" sz="2000" dirty="0" smtClean="0"/>
              <a:t> </a:t>
            </a:r>
            <a:r>
              <a:rPr lang="en-US" sz="2000" dirty="0"/>
              <a:t>plasma laser </a:t>
            </a:r>
            <a:r>
              <a:rPr lang="en-US" sz="2000" dirty="0" err="1"/>
              <a:t>untuk</a:t>
            </a:r>
            <a:r>
              <a:rPr lang="en-US" sz="2000" dirty="0"/>
              <a:t> </a:t>
            </a:r>
            <a:r>
              <a:rPr lang="en-US" sz="2000" dirty="0" err="1"/>
              <a:t>memproyeksikan</a:t>
            </a:r>
            <a:r>
              <a:rPr lang="en-US" sz="2000" dirty="0"/>
              <a:t> hologram </a:t>
            </a:r>
            <a:r>
              <a:rPr lang="en-US" sz="2000" dirty="0" err="1"/>
              <a:t>interaktif</a:t>
            </a:r>
            <a:r>
              <a:rPr lang="en-US" sz="2000" dirty="0"/>
              <a:t> </a:t>
            </a:r>
            <a:r>
              <a:rPr lang="en-US" sz="2000" dirty="0" err="1"/>
              <a:t>tiga</a:t>
            </a:r>
            <a:r>
              <a:rPr lang="en-US" sz="2000" dirty="0"/>
              <a:t> </a:t>
            </a:r>
            <a:r>
              <a:rPr lang="en-US" sz="2000" dirty="0" err="1"/>
              <a:t>dimensi</a:t>
            </a:r>
            <a:r>
              <a:rPr lang="en-US" sz="2000" dirty="0"/>
              <a:t> (3D) di </a:t>
            </a:r>
            <a:r>
              <a:rPr lang="en-US" sz="2000" dirty="0" err="1" smtClean="0"/>
              <a:t>udara</a:t>
            </a:r>
            <a:r>
              <a:rPr lang="id-ID" sz="2000" dirty="0" smtClean="0"/>
              <a:t>, Perubahan tampilan sepatu sebagai objek menjadi benda yang bercahaya  </a:t>
            </a:r>
            <a:endParaRPr lang="en-US" sz="2000" dirty="0"/>
          </a:p>
        </p:txBody>
      </p:sp>
      <p:sp>
        <p:nvSpPr>
          <p:cNvPr id="5" name="Content Placeholder 4"/>
          <p:cNvSpPr>
            <a:spLocks noGrp="1"/>
          </p:cNvSpPr>
          <p:nvPr>
            <p:ph sz="quarter" idx="3"/>
          </p:nvPr>
        </p:nvSpPr>
        <p:spPr>
          <a:xfrm>
            <a:off x="8141335" y="117475"/>
            <a:ext cx="1049020" cy="2188845"/>
          </a:xfrm>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Superimposition Based Augmented Reality</a:t>
            </a:r>
            <a:r>
              <a:rPr lang="en-US" dirty="0"/>
              <a:t/>
            </a:r>
            <a:br>
              <a:rPr lang="en-US" dirty="0"/>
            </a:br>
            <a:endParaRPr lang="en-US" dirty="0"/>
          </a:p>
        </p:txBody>
      </p:sp>
      <p:sp>
        <p:nvSpPr>
          <p:cNvPr id="3" name="Text Placeholder 2"/>
          <p:cNvSpPr>
            <a:spLocks noGrp="1"/>
          </p:cNvSpPr>
          <p:nvPr>
            <p:ph type="body" sz="half" idx="1"/>
          </p:nvPr>
        </p:nvSpPr>
        <p:spPr>
          <a:xfrm>
            <a:off x="611560" y="1412776"/>
            <a:ext cx="6552728" cy="4530725"/>
          </a:xfrm>
        </p:spPr>
        <p:txBody>
          <a:bodyPr/>
          <a:lstStyle/>
          <a:p>
            <a:r>
              <a:rPr lang="id-ID" altLang="en-US" sz="1800" dirty="0" smtClean="0"/>
              <a:t>Augmented reality type ini memiliki kemampuan untuk </a:t>
            </a:r>
            <a:r>
              <a:rPr lang="en-US" sz="1800" dirty="0" err="1" smtClean="0"/>
              <a:t>mengganti</a:t>
            </a:r>
            <a:r>
              <a:rPr lang="en-US" sz="1800" dirty="0" smtClean="0"/>
              <a:t> </a:t>
            </a:r>
            <a:r>
              <a:rPr lang="en-US" sz="1800" dirty="0" err="1"/>
              <a:t>sebagian</a:t>
            </a:r>
            <a:r>
              <a:rPr lang="en-US" sz="1800" dirty="0"/>
              <a:t> </a:t>
            </a:r>
            <a:r>
              <a:rPr lang="en-US" sz="1800" dirty="0" err="1"/>
              <a:t>atau</a:t>
            </a:r>
            <a:r>
              <a:rPr lang="en-US" sz="1800" dirty="0"/>
              <a:t> </a:t>
            </a:r>
            <a:r>
              <a:rPr lang="en-US" sz="1800" dirty="0" err="1"/>
              <a:t>seluruh</a:t>
            </a:r>
            <a:r>
              <a:rPr lang="en-US" sz="1800" dirty="0"/>
              <a:t> </a:t>
            </a:r>
            <a:r>
              <a:rPr lang="en-US" sz="1800" dirty="0" err="1"/>
              <a:t>tampilan</a:t>
            </a:r>
            <a:r>
              <a:rPr lang="en-US" sz="1800" dirty="0"/>
              <a:t> </a:t>
            </a:r>
            <a:r>
              <a:rPr lang="en-US" sz="1800" dirty="0" err="1"/>
              <a:t>asli</a:t>
            </a:r>
            <a:r>
              <a:rPr lang="en-US" sz="1800" dirty="0"/>
              <a:t> </a:t>
            </a:r>
            <a:r>
              <a:rPr lang="en-US" sz="1800" dirty="0" err="1"/>
              <a:t>dari</a:t>
            </a:r>
            <a:r>
              <a:rPr lang="en-US" sz="1800" dirty="0"/>
              <a:t> </a:t>
            </a:r>
            <a:r>
              <a:rPr lang="en-US" sz="1800" dirty="0" err="1"/>
              <a:t>suatu</a:t>
            </a:r>
            <a:r>
              <a:rPr lang="en-US" sz="1800" dirty="0"/>
              <a:t> </a:t>
            </a:r>
            <a:r>
              <a:rPr lang="en-US" sz="1800" dirty="0" err="1"/>
              <a:t>objek</a:t>
            </a:r>
            <a:r>
              <a:rPr lang="en-US" sz="1800" dirty="0"/>
              <a:t> </a:t>
            </a:r>
            <a:r>
              <a:rPr lang="en-US" sz="1800" dirty="0" err="1"/>
              <a:t>dengan</a:t>
            </a:r>
            <a:r>
              <a:rPr lang="en-US" sz="1800" dirty="0"/>
              <a:t> </a:t>
            </a:r>
            <a:r>
              <a:rPr lang="id-ID" sz="1800" dirty="0" smtClean="0"/>
              <a:t>tampilan yang baru dan di tampilkan bersama dengan</a:t>
            </a:r>
            <a:r>
              <a:rPr lang="en-US" sz="1800" dirty="0" smtClean="0"/>
              <a:t> </a:t>
            </a:r>
            <a:r>
              <a:rPr lang="en-US" sz="1800" dirty="0" err="1"/>
              <a:t>objek</a:t>
            </a:r>
            <a:r>
              <a:rPr lang="en-US" sz="1800" dirty="0"/>
              <a:t> yang </a:t>
            </a:r>
            <a:r>
              <a:rPr lang="en-US" sz="1800" dirty="0" err="1"/>
              <a:t>sama</a:t>
            </a:r>
            <a:r>
              <a:rPr lang="en-US" sz="1800" dirty="0"/>
              <a:t>.</a:t>
            </a:r>
          </a:p>
          <a:p>
            <a:endParaRPr lang="en-US" sz="1800" dirty="0"/>
          </a:p>
          <a:p>
            <a:r>
              <a:rPr lang="id-ID" sz="1800" dirty="0" smtClean="0"/>
              <a:t>Objek harus deteksi dan ditentukan terlebi dahulu sebelum  diambil visualnya. Hal ini sangat penting untuk dapat mengganti </a:t>
            </a:r>
            <a:r>
              <a:rPr lang="id-ID" altLang="en-US" sz="1800" dirty="0" smtClean="0"/>
              <a:t>tampilan objek asli </a:t>
            </a:r>
            <a:r>
              <a:rPr lang="id-ID" altLang="en-US" sz="1800" dirty="0"/>
              <a:t>dengan visual augmented</a:t>
            </a:r>
            <a:endParaRPr lang="en-US" sz="1800" dirty="0"/>
          </a:p>
          <a:p>
            <a:r>
              <a:rPr lang="en-US" sz="1800" dirty="0" err="1"/>
              <a:t>Contoh</a:t>
            </a:r>
            <a:r>
              <a:rPr lang="en-US" sz="1800" dirty="0"/>
              <a:t> </a:t>
            </a:r>
          </a:p>
          <a:p>
            <a:r>
              <a:rPr lang="id-ID" sz="1800" dirty="0" smtClean="0"/>
              <a:t>Pada </a:t>
            </a:r>
            <a:r>
              <a:rPr lang="en-US" sz="1800" dirty="0" err="1" smtClean="0"/>
              <a:t>katalog</a:t>
            </a:r>
            <a:r>
              <a:rPr lang="en-US" sz="1800" dirty="0" smtClean="0"/>
              <a:t> </a:t>
            </a:r>
            <a:r>
              <a:rPr lang="en-US" sz="1800" dirty="0" err="1"/>
              <a:t>furnitur</a:t>
            </a:r>
            <a:r>
              <a:rPr lang="en-US" sz="1800" dirty="0"/>
              <a:t> augmented reality IKEA.</a:t>
            </a:r>
          </a:p>
          <a:p>
            <a:r>
              <a:rPr lang="id-ID" altLang="en-US" sz="1800" dirty="0"/>
              <a:t>Dengan menggunakan aplikasi yang terpasang  untuk memindai</a:t>
            </a:r>
            <a:r>
              <a:rPr lang="en-US" sz="1800" dirty="0"/>
              <a:t> </a:t>
            </a:r>
            <a:r>
              <a:rPr lang="en-US" sz="1800" dirty="0" err="1"/>
              <a:t>halaman</a:t>
            </a:r>
            <a:r>
              <a:rPr lang="en-US" sz="1800" dirty="0"/>
              <a:t> yang </a:t>
            </a:r>
            <a:r>
              <a:rPr lang="en-US" sz="1800" dirty="0" err="1"/>
              <a:t>dipilih</a:t>
            </a:r>
            <a:r>
              <a:rPr lang="en-US" sz="1800" dirty="0"/>
              <a:t> </a:t>
            </a:r>
            <a:r>
              <a:rPr lang="en-US" sz="1800" dirty="0" err="1"/>
              <a:t>dalam</a:t>
            </a:r>
            <a:r>
              <a:rPr lang="en-US" sz="1800" dirty="0"/>
              <a:t> </a:t>
            </a:r>
            <a:r>
              <a:rPr lang="en-US" sz="1800" dirty="0" err="1"/>
              <a:t>katalog</a:t>
            </a:r>
            <a:r>
              <a:rPr lang="en-US" sz="1800" dirty="0"/>
              <a:t> </a:t>
            </a:r>
            <a:r>
              <a:rPr lang="en-US" sz="1800" dirty="0" err="1"/>
              <a:t>cetak</a:t>
            </a:r>
            <a:r>
              <a:rPr lang="en-US" sz="1800" dirty="0"/>
              <a:t> </a:t>
            </a:r>
            <a:r>
              <a:rPr lang="en-US" sz="1800" dirty="0" err="1"/>
              <a:t>atau</a:t>
            </a:r>
            <a:r>
              <a:rPr lang="en-US" sz="1800" dirty="0"/>
              <a:t> </a:t>
            </a:r>
            <a:r>
              <a:rPr lang="en-US" sz="1800" dirty="0" smtClean="0"/>
              <a:t>digital, </a:t>
            </a:r>
            <a:r>
              <a:rPr lang="id-ID" sz="1800" dirty="0" smtClean="0"/>
              <a:t>dengan bantuan augmented reality </a:t>
            </a:r>
            <a:r>
              <a:rPr lang="en-US" sz="1800" dirty="0" err="1" smtClean="0"/>
              <a:t>pengguna</a:t>
            </a:r>
            <a:r>
              <a:rPr lang="en-US" sz="1800" dirty="0" smtClean="0"/>
              <a:t> </a:t>
            </a:r>
            <a:r>
              <a:rPr lang="id-ID" sz="1800" dirty="0" smtClean="0"/>
              <a:t>mendesain rumah mereka dengan menempatkan furniture yang </a:t>
            </a:r>
            <a:r>
              <a:rPr lang="id-ID" sz="1800" dirty="0"/>
              <a:t>cocok </a:t>
            </a:r>
            <a:r>
              <a:rPr lang="id-ID" sz="1800" dirty="0" smtClean="0"/>
              <a:t>secara virtual tiga dimensi </a:t>
            </a:r>
            <a:endParaRPr lang="en-US" sz="1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en-US" smtClean="0"/>
              <a:t>Current Uses of AR</a:t>
            </a:r>
          </a:p>
        </p:txBody>
      </p:sp>
      <p:sp>
        <p:nvSpPr>
          <p:cNvPr id="59396" name="Rectangle 4"/>
          <p:cNvSpPr>
            <a:spLocks noGrp="1" noChangeArrowheads="1"/>
          </p:cNvSpPr>
          <p:nvPr>
            <p:ph type="body" sz="half" idx="1"/>
          </p:nvPr>
        </p:nvSpPr>
        <p:spPr>
          <a:xfrm>
            <a:off x="395536" y="1340768"/>
            <a:ext cx="5266928" cy="4530725"/>
          </a:xfrm>
        </p:spPr>
        <p:txBody>
          <a:bodyPr/>
          <a:lstStyle/>
          <a:p>
            <a:pPr eaLnBrk="1" hangingPunct="1">
              <a:defRPr/>
            </a:pPr>
            <a:r>
              <a:rPr lang="en-US" sz="2000" dirty="0" smtClean="0"/>
              <a:t>HUD (Head Up Display):</a:t>
            </a:r>
          </a:p>
          <a:p>
            <a:pPr lvl="1" eaLnBrk="1" hangingPunct="1">
              <a:defRPr/>
            </a:pPr>
            <a:r>
              <a:rPr lang="id-ID" sz="2000" dirty="0" smtClean="0"/>
              <a:t>Digunakan untuk pesawat komersial atau militer, mobil atau peralatan lain</a:t>
            </a:r>
          </a:p>
          <a:p>
            <a:pPr lvl="1" eaLnBrk="1" hangingPunct="1">
              <a:defRPr/>
            </a:pPr>
            <a:r>
              <a:rPr lang="id-ID" sz="2000" dirty="0" smtClean="0"/>
              <a:t>Help F35 :</a:t>
            </a:r>
            <a:r>
              <a:rPr lang="en-US" sz="2000" dirty="0" err="1" smtClean="0"/>
              <a:t>Teknologi</a:t>
            </a:r>
            <a:r>
              <a:rPr lang="en-US" sz="2000" dirty="0" smtClean="0"/>
              <a:t> </a:t>
            </a:r>
            <a:r>
              <a:rPr lang="en-US" sz="2000" dirty="0" err="1"/>
              <a:t>ini</a:t>
            </a:r>
            <a:r>
              <a:rPr lang="en-US" sz="2000" dirty="0"/>
              <a:t> </a:t>
            </a:r>
            <a:r>
              <a:rPr lang="en-US" sz="2000" dirty="0" err="1"/>
              <a:t>juga</a:t>
            </a:r>
            <a:r>
              <a:rPr lang="en-US" sz="2000" dirty="0"/>
              <a:t> </a:t>
            </a:r>
            <a:r>
              <a:rPr lang="en-US" sz="2000" dirty="0" err="1"/>
              <a:t>memberi</a:t>
            </a:r>
            <a:r>
              <a:rPr lang="en-US" sz="2000" dirty="0"/>
              <a:t> pilot "</a:t>
            </a:r>
            <a:r>
              <a:rPr lang="en-US" sz="2000" dirty="0" err="1"/>
              <a:t>penglihatan</a:t>
            </a:r>
            <a:r>
              <a:rPr lang="en-US" sz="2000" dirty="0"/>
              <a:t> </a:t>
            </a:r>
            <a:r>
              <a:rPr lang="en-US" sz="2000" dirty="0" err="1"/>
              <a:t>malam</a:t>
            </a:r>
            <a:r>
              <a:rPr lang="en-US" sz="2000" dirty="0"/>
              <a:t> digital", </a:t>
            </a:r>
            <a:r>
              <a:rPr lang="en-US" sz="2000" dirty="0" err="1" smtClean="0"/>
              <a:t>informasi</a:t>
            </a:r>
            <a:r>
              <a:rPr lang="en-US" sz="2000" dirty="0" smtClean="0"/>
              <a:t> </a:t>
            </a:r>
            <a:r>
              <a:rPr lang="en-US" sz="2000" dirty="0" err="1"/>
              <a:t>sistem</a:t>
            </a:r>
            <a:r>
              <a:rPr lang="en-US" sz="2000" dirty="0"/>
              <a:t> </a:t>
            </a:r>
            <a:r>
              <a:rPr lang="en-US" sz="2000" dirty="0" err="1" smtClean="0"/>
              <a:t>senjata</a:t>
            </a:r>
            <a:r>
              <a:rPr lang="en-US" sz="2000" dirty="0" smtClean="0"/>
              <a:t> </a:t>
            </a:r>
            <a:r>
              <a:rPr lang="en-US" sz="2000" dirty="0" err="1" smtClean="0"/>
              <a:t>dan</a:t>
            </a:r>
            <a:r>
              <a:rPr lang="en-US" sz="2000" dirty="0" smtClean="0"/>
              <a:t> </a:t>
            </a:r>
            <a:r>
              <a:rPr lang="en-US" sz="2000" dirty="0" err="1"/>
              <a:t>memiliki</a:t>
            </a:r>
            <a:r>
              <a:rPr lang="en-US" sz="2000" dirty="0"/>
              <a:t> </a:t>
            </a:r>
            <a:r>
              <a:rPr lang="en-US" sz="2000" dirty="0" err="1"/>
              <a:t>kapasitas</a:t>
            </a:r>
            <a:r>
              <a:rPr lang="en-US" sz="2000" dirty="0"/>
              <a:t> </a:t>
            </a:r>
            <a:r>
              <a:rPr lang="en-US" sz="2000" dirty="0" err="1"/>
              <a:t>untuk</a:t>
            </a:r>
            <a:r>
              <a:rPr lang="en-US" sz="2000" dirty="0"/>
              <a:t> </a:t>
            </a:r>
            <a:r>
              <a:rPr lang="en-US" sz="2000" dirty="0" err="1"/>
              <a:t>menambahkan</a:t>
            </a:r>
            <a:r>
              <a:rPr lang="en-US" sz="2000" dirty="0"/>
              <a:t> </a:t>
            </a:r>
            <a:r>
              <a:rPr lang="en-US" sz="2000" dirty="0" err="1"/>
              <a:t>fitur</a:t>
            </a:r>
            <a:r>
              <a:rPr lang="en-US" sz="2000" dirty="0"/>
              <a:t> </a:t>
            </a:r>
            <a:r>
              <a:rPr lang="en-US" sz="2000" dirty="0" err="1"/>
              <a:t>baru</a:t>
            </a:r>
            <a:r>
              <a:rPr lang="en-US" sz="2000" dirty="0"/>
              <a:t> di </a:t>
            </a:r>
            <a:r>
              <a:rPr lang="en-US" sz="2000" dirty="0" err="1"/>
              <a:t>masa</a:t>
            </a:r>
            <a:r>
              <a:rPr lang="en-US" sz="2000" dirty="0"/>
              <a:t> </a:t>
            </a:r>
            <a:r>
              <a:rPr lang="en-US" sz="2000" dirty="0" err="1"/>
              <a:t>depan</a:t>
            </a:r>
            <a:r>
              <a:rPr lang="en-US" sz="2000" dirty="0" smtClean="0"/>
              <a:t>.</a:t>
            </a:r>
            <a:endParaRPr lang="id-ID" sz="2000" dirty="0" smtClean="0"/>
          </a:p>
          <a:p>
            <a:pPr lvl="1">
              <a:defRPr/>
            </a:pPr>
            <a:r>
              <a:rPr lang="en-US" sz="2000" dirty="0" err="1"/>
              <a:t>Sistem</a:t>
            </a:r>
            <a:r>
              <a:rPr lang="en-US" sz="2000" dirty="0"/>
              <a:t> </a:t>
            </a:r>
            <a:r>
              <a:rPr lang="en-US" sz="2000" dirty="0" err="1"/>
              <a:t>ini</a:t>
            </a:r>
            <a:r>
              <a:rPr lang="en-US" sz="2000" dirty="0"/>
              <a:t> </a:t>
            </a:r>
            <a:r>
              <a:rPr lang="en-US" sz="2000" dirty="0" err="1"/>
              <a:t>memungkinkan</a:t>
            </a:r>
            <a:r>
              <a:rPr lang="en-US" sz="2000" dirty="0"/>
              <a:t> pilot </a:t>
            </a:r>
            <a:r>
              <a:rPr lang="en-US" sz="2000" dirty="0" err="1"/>
              <a:t>untuk</a:t>
            </a:r>
            <a:r>
              <a:rPr lang="en-US" sz="2000" dirty="0"/>
              <a:t> </a:t>
            </a:r>
            <a:r>
              <a:rPr lang="en-US" sz="2000" dirty="0" err="1"/>
              <a:t>melihat</a:t>
            </a:r>
            <a:r>
              <a:rPr lang="en-US" sz="2000" dirty="0"/>
              <a:t> </a:t>
            </a:r>
            <a:r>
              <a:rPr lang="en-US" sz="2000" dirty="0" err="1"/>
              <a:t>pemandangan</a:t>
            </a:r>
            <a:r>
              <a:rPr lang="en-US" sz="2000" dirty="0"/>
              <a:t> 360 </a:t>
            </a:r>
            <a:r>
              <a:rPr lang="en-US" sz="2000" dirty="0" err="1"/>
              <a:t>derajat</a:t>
            </a:r>
            <a:r>
              <a:rPr lang="en-US" sz="2000" dirty="0"/>
              <a:t> di </a:t>
            </a:r>
            <a:r>
              <a:rPr lang="en-US" sz="2000" dirty="0" err="1"/>
              <a:t>sekitar</a:t>
            </a:r>
            <a:r>
              <a:rPr lang="en-US" sz="2000" dirty="0"/>
              <a:t> </a:t>
            </a:r>
            <a:r>
              <a:rPr lang="en-US" sz="2000" dirty="0" err="1"/>
              <a:t>pesawat</a:t>
            </a:r>
            <a:r>
              <a:rPr lang="en-US" sz="2000" dirty="0"/>
              <a:t> </a:t>
            </a:r>
            <a:r>
              <a:rPr lang="en-US" sz="2000" dirty="0" err="1" smtClean="0"/>
              <a:t>mereka</a:t>
            </a:r>
            <a:r>
              <a:rPr lang="id-ID" sz="2000" dirty="0" smtClean="0"/>
              <a:t>, </a:t>
            </a:r>
            <a:r>
              <a:rPr lang="en-US" sz="2000" dirty="0" err="1" smtClean="0"/>
              <a:t>dapat</a:t>
            </a:r>
            <a:r>
              <a:rPr lang="en-US" sz="2000" dirty="0" smtClean="0"/>
              <a:t> </a:t>
            </a:r>
            <a:r>
              <a:rPr lang="en-US" sz="2000" dirty="0" err="1"/>
              <a:t>memperbesar</a:t>
            </a:r>
            <a:r>
              <a:rPr lang="en-US" sz="2000" dirty="0"/>
              <a:t> area yang </a:t>
            </a:r>
            <a:r>
              <a:rPr lang="en-US" sz="2000" dirty="0" err="1"/>
              <a:t>diamati</a:t>
            </a:r>
            <a:r>
              <a:rPr lang="en-US" sz="2000" dirty="0"/>
              <a:t> </a:t>
            </a:r>
            <a:r>
              <a:rPr lang="en-US" sz="2000" dirty="0" err="1"/>
              <a:t>dan</a:t>
            </a:r>
            <a:r>
              <a:rPr lang="en-US" sz="2000" dirty="0"/>
              <a:t> </a:t>
            </a:r>
            <a:r>
              <a:rPr lang="en-US" sz="2000" dirty="0" err="1"/>
              <a:t>juga</a:t>
            </a:r>
            <a:r>
              <a:rPr lang="en-US" sz="2000" dirty="0"/>
              <a:t> di-ping </a:t>
            </a:r>
            <a:r>
              <a:rPr lang="en-US" sz="2000" dirty="0" err="1"/>
              <a:t>oleh</a:t>
            </a:r>
            <a:r>
              <a:rPr lang="en-US" sz="2000" dirty="0"/>
              <a:t> </a:t>
            </a:r>
            <a:r>
              <a:rPr lang="en-US" sz="2000" dirty="0" err="1"/>
              <a:t>pesawat</a:t>
            </a:r>
            <a:r>
              <a:rPr lang="en-US" sz="2000" dirty="0"/>
              <a:t> </a:t>
            </a:r>
            <a:r>
              <a:rPr lang="en-US" sz="2000" dirty="0" err="1"/>
              <a:t>jika</a:t>
            </a:r>
            <a:r>
              <a:rPr lang="en-US" sz="2000" dirty="0"/>
              <a:t> </a:t>
            </a:r>
            <a:r>
              <a:rPr lang="en-US" sz="2000" dirty="0" err="1"/>
              <a:t>potensi</a:t>
            </a:r>
            <a:r>
              <a:rPr lang="en-US" sz="2000" dirty="0"/>
              <a:t> </a:t>
            </a:r>
            <a:r>
              <a:rPr lang="en-US" sz="2000" dirty="0" err="1"/>
              <a:t>ancaman</a:t>
            </a:r>
            <a:r>
              <a:rPr lang="en-US" sz="2000" dirty="0"/>
              <a:t> </a:t>
            </a:r>
            <a:r>
              <a:rPr lang="en-US" sz="2000" dirty="0" err="1"/>
              <a:t>terdeteksi</a:t>
            </a:r>
            <a:r>
              <a:rPr lang="en-US" sz="2000" dirty="0"/>
              <a:t>.</a:t>
            </a:r>
          </a:p>
          <a:p>
            <a:pPr lvl="1" eaLnBrk="1" hangingPunct="1">
              <a:defRPr/>
            </a:pPr>
            <a:endParaRPr lang="en-US" sz="2000" dirty="0" smtClean="0"/>
          </a:p>
        </p:txBody>
      </p:sp>
      <p:pic>
        <p:nvPicPr>
          <p:cNvPr id="10244" name="Picture 5"/>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012160" y="1412776"/>
            <a:ext cx="2750840" cy="3694113"/>
          </a:xfr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Pelatihan</a:t>
            </a:r>
            <a:r>
              <a:rPr lang="en-US" dirty="0"/>
              <a:t> </a:t>
            </a:r>
            <a:r>
              <a:rPr lang="en-US" dirty="0" err="1"/>
              <a:t>Medis</a:t>
            </a:r>
            <a:r>
              <a:rPr lang="en-US" dirty="0"/>
              <a:t/>
            </a:r>
            <a:br>
              <a:rPr lang="en-US" dirty="0"/>
            </a:br>
            <a:endParaRPr lang="en-US" dirty="0"/>
          </a:p>
        </p:txBody>
      </p:sp>
      <p:sp>
        <p:nvSpPr>
          <p:cNvPr id="3" name="Text Placeholder 2"/>
          <p:cNvSpPr>
            <a:spLocks noGrp="1"/>
          </p:cNvSpPr>
          <p:nvPr>
            <p:ph type="body" sz="half" idx="1"/>
          </p:nvPr>
        </p:nvSpPr>
        <p:spPr>
          <a:xfrm>
            <a:off x="457200" y="1600200"/>
            <a:ext cx="4546848" cy="4530725"/>
          </a:xfrm>
        </p:spPr>
        <p:txBody>
          <a:bodyPr/>
          <a:lstStyle/>
          <a:p>
            <a:r>
              <a:rPr lang="id-ID" sz="2400" dirty="0" smtClean="0"/>
              <a:t>Teknologi ini sekarang telah digunakan dan  sangat berguna dalam pelatihan medis</a:t>
            </a:r>
            <a:r>
              <a:rPr lang="en-US" sz="2400" dirty="0" smtClean="0"/>
              <a:t> </a:t>
            </a:r>
            <a:endParaRPr lang="id-ID" sz="2400" dirty="0" smtClean="0"/>
          </a:p>
          <a:p>
            <a:r>
              <a:rPr lang="id-ID" sz="2400" dirty="0" smtClean="0"/>
              <a:t>Penggunaan aplikasi ini mulai dari penggunaan </a:t>
            </a:r>
            <a:r>
              <a:rPr lang="en-US" sz="2400" dirty="0" err="1" smtClean="0"/>
              <a:t>peralatan</a:t>
            </a:r>
            <a:r>
              <a:rPr lang="en-US" sz="2400" dirty="0" smtClean="0"/>
              <a:t> MRI</a:t>
            </a:r>
            <a:r>
              <a:rPr lang="id-ID" sz="2400" dirty="0" smtClean="0"/>
              <a:t>, mempelajari anatomi tubuh manusia sampai kepada operasi yang sangat rumit, seperti yang dilakukan di</a:t>
            </a:r>
            <a:endParaRPr lang="en-US" sz="2400" dirty="0"/>
          </a:p>
          <a:p>
            <a:r>
              <a:rPr lang="en-US" sz="2400" dirty="0"/>
              <a:t>Di </a:t>
            </a:r>
            <a:r>
              <a:rPr lang="en-US" sz="2400" dirty="0" err="1"/>
              <a:t>Klinik</a:t>
            </a:r>
            <a:r>
              <a:rPr lang="en-US" sz="2400" dirty="0"/>
              <a:t> Cleveland, Case Western Reserve University, </a:t>
            </a:r>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076056" y="1772816"/>
            <a:ext cx="3851920" cy="3168352"/>
          </a:xfrm>
        </p:spPr>
      </p:pic>
      <p:sp>
        <p:nvSpPr>
          <p:cNvPr id="6" name="Rectangle 5"/>
          <p:cNvSpPr/>
          <p:nvPr/>
        </p:nvSpPr>
        <p:spPr>
          <a:xfrm>
            <a:off x="5076056" y="5013176"/>
            <a:ext cx="4572000" cy="461665"/>
          </a:xfrm>
          <a:prstGeom prst="rect">
            <a:avLst/>
          </a:prstGeom>
        </p:spPr>
        <p:txBody>
          <a:bodyPr>
            <a:spAutoFit/>
          </a:bodyPr>
          <a:lstStyle/>
          <a:p>
            <a:r>
              <a:rPr lang="id-ID" sz="1200" dirty="0">
                <a:hlinkClick r:id="rId3"/>
              </a:rPr>
              <a:t>https://medcitynews.com/2019/09/the-benefits-of-ar-in-healthcare/</a:t>
            </a:r>
            <a:endParaRPr lang="id-ID" sz="1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en-US" smtClean="0"/>
              <a:t>Wikitude – AR Travel Guide</a:t>
            </a:r>
          </a:p>
        </p:txBody>
      </p:sp>
      <p:sp>
        <p:nvSpPr>
          <p:cNvPr id="67588" name="Rectangle 4"/>
          <p:cNvSpPr>
            <a:spLocks noGrp="1" noChangeArrowheads="1"/>
          </p:cNvSpPr>
          <p:nvPr>
            <p:ph type="body" sz="half" idx="1"/>
          </p:nvPr>
        </p:nvSpPr>
        <p:spPr>
          <a:xfrm>
            <a:off x="323528" y="2204864"/>
            <a:ext cx="4834880" cy="3196952"/>
          </a:xfrm>
        </p:spPr>
        <p:txBody>
          <a:bodyPr/>
          <a:lstStyle/>
          <a:p>
            <a:pPr>
              <a:defRPr/>
            </a:pPr>
            <a:r>
              <a:rPr lang="id-ID" sz="2400" dirty="0"/>
              <a:t>Panduan perjalanan seluler untuk platform Android (OS open source untuk ponsel). </a:t>
            </a:r>
            <a:endParaRPr lang="id-ID" sz="2400" dirty="0" smtClean="0"/>
          </a:p>
          <a:p>
            <a:pPr>
              <a:defRPr/>
            </a:pPr>
            <a:r>
              <a:rPr lang="id-ID" sz="2400" dirty="0" smtClean="0"/>
              <a:t>Rencanakan </a:t>
            </a:r>
            <a:r>
              <a:rPr lang="id-ID" sz="2400" dirty="0"/>
              <a:t>perjalanan atau temukan lingkungan sekitar saat ini secara real-time.</a:t>
            </a:r>
            <a:endParaRPr lang="en-US" sz="2200" dirty="0" smtClean="0"/>
          </a:p>
        </p:txBody>
      </p:sp>
      <p:pic>
        <p:nvPicPr>
          <p:cNvPr id="12292" name="Picture 5"/>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p:pic>
      <p:pic>
        <p:nvPicPr>
          <p:cNvPr id="1229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2204864"/>
            <a:ext cx="3563888" cy="302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582613"/>
          </a:xfrm>
        </p:spPr>
        <p:txBody>
          <a:bodyPr/>
          <a:lstStyle/>
          <a:p>
            <a:r>
              <a:rPr lang="en-US" dirty="0"/>
              <a:t>TV Broadcast</a:t>
            </a:r>
            <a:br>
              <a:rPr lang="en-US" dirty="0"/>
            </a:br>
            <a:endParaRPr lang="en-US" dirty="0"/>
          </a:p>
        </p:txBody>
      </p:sp>
      <p:sp>
        <p:nvSpPr>
          <p:cNvPr id="3" name="Text Box 2"/>
          <p:cNvSpPr txBox="1"/>
          <p:nvPr/>
        </p:nvSpPr>
        <p:spPr>
          <a:xfrm>
            <a:off x="182880" y="1443990"/>
            <a:ext cx="7915910" cy="4924425"/>
          </a:xfrm>
          <a:prstGeom prst="rect">
            <a:avLst/>
          </a:prstGeom>
          <a:noFill/>
        </p:spPr>
        <p:txBody>
          <a:bodyPr wrap="square" rtlCol="0" anchor="t">
            <a:spAutoFit/>
          </a:bodyPr>
          <a:lstStyle/>
          <a:p>
            <a:r>
              <a:rPr lang="id-ID" sz="2000" dirty="0" smtClean="0"/>
              <a:t>Dunia pertelevisian juga tidak ketinggalan untuk menggunakan teknologi AR ini, beberapa siaran yang dapat dilakukan dengan AR antara lain :</a:t>
            </a:r>
          </a:p>
          <a:p>
            <a:r>
              <a:rPr lang="id-ID" sz="2000" dirty="0" smtClean="0"/>
              <a:t>S</a:t>
            </a:r>
            <a:r>
              <a:rPr lang="en-US" sz="2000" dirty="0" err="1" smtClean="0"/>
              <a:t>iaran</a:t>
            </a:r>
            <a:r>
              <a:rPr lang="en-US" sz="2000" dirty="0" smtClean="0"/>
              <a:t> </a:t>
            </a:r>
            <a:r>
              <a:rPr lang="en-US" sz="2000" dirty="0" err="1" smtClean="0"/>
              <a:t>cuaca</a:t>
            </a:r>
            <a:r>
              <a:rPr lang="id-ID" sz="2000" dirty="0" smtClean="0"/>
              <a:t>,</a:t>
            </a:r>
            <a:r>
              <a:rPr lang="en-US" sz="2000" dirty="0" smtClean="0"/>
              <a:t> </a:t>
            </a:r>
            <a:r>
              <a:rPr lang="en-US" sz="2000" dirty="0" err="1"/>
              <a:t>acara</a:t>
            </a:r>
            <a:r>
              <a:rPr lang="en-US" sz="2000" dirty="0"/>
              <a:t> </a:t>
            </a:r>
            <a:r>
              <a:rPr lang="en-US" sz="2000" dirty="0" err="1"/>
              <a:t>olahraga</a:t>
            </a:r>
            <a:r>
              <a:rPr lang="en-US" sz="2000" dirty="0"/>
              <a:t>, </a:t>
            </a:r>
            <a:r>
              <a:rPr lang="en-US" sz="2000" dirty="0" smtClean="0"/>
              <a:t>film </a:t>
            </a:r>
            <a:r>
              <a:rPr lang="en-US" sz="2000" dirty="0" err="1" smtClean="0"/>
              <a:t>dokumenter</a:t>
            </a:r>
            <a:r>
              <a:rPr lang="id-ID" sz="2000" dirty="0" smtClean="0"/>
              <a:t>,</a:t>
            </a:r>
            <a:r>
              <a:rPr lang="en-US" sz="2000" dirty="0" smtClean="0"/>
              <a:t> </a:t>
            </a:r>
            <a:r>
              <a:rPr lang="en-US" sz="2000" dirty="0" err="1" smtClean="0"/>
              <a:t>pendidika</a:t>
            </a:r>
            <a:r>
              <a:rPr lang="id-ID" sz="2000" dirty="0" smtClean="0"/>
              <a:t>n dan </a:t>
            </a:r>
            <a:r>
              <a:rPr lang="en-US" sz="2000" dirty="0" err="1" smtClean="0"/>
              <a:t>pelaporan</a:t>
            </a:r>
            <a:r>
              <a:rPr lang="en-US" sz="2000" dirty="0" smtClean="0"/>
              <a:t> </a:t>
            </a:r>
            <a:r>
              <a:rPr lang="en-US" sz="2000" dirty="0" err="1"/>
              <a:t>berita</a:t>
            </a:r>
            <a:r>
              <a:rPr lang="en-US" sz="2000" dirty="0"/>
              <a:t> </a:t>
            </a:r>
            <a:r>
              <a:rPr lang="en-US" sz="2000" dirty="0" err="1" smtClean="0"/>
              <a:t>langsung</a:t>
            </a:r>
            <a:r>
              <a:rPr lang="id-ID" sz="2000" dirty="0" smtClean="0"/>
              <a:t>   </a:t>
            </a:r>
            <a:r>
              <a:rPr lang="en-US" sz="2000" dirty="0" smtClean="0"/>
              <a:t>. </a:t>
            </a:r>
            <a:r>
              <a:rPr lang="id-ID" sz="2000" dirty="0" smtClean="0"/>
              <a:t>Contoh L</a:t>
            </a:r>
            <a:r>
              <a:rPr lang="en-US" sz="2000" dirty="0" err="1" smtClean="0"/>
              <a:t>iputan</a:t>
            </a:r>
            <a:r>
              <a:rPr lang="en-US" sz="2000" dirty="0" smtClean="0"/>
              <a:t> </a:t>
            </a:r>
            <a:r>
              <a:rPr lang="en-US" sz="2000" dirty="0" err="1"/>
              <a:t>berita</a:t>
            </a:r>
            <a:r>
              <a:rPr lang="en-US" sz="2000" dirty="0"/>
              <a:t> </a:t>
            </a:r>
            <a:r>
              <a:rPr lang="en-US" sz="2000" dirty="0" err="1"/>
              <a:t>Pemilihan</a:t>
            </a:r>
            <a:r>
              <a:rPr lang="en-US" sz="2000" dirty="0"/>
              <a:t> </a:t>
            </a:r>
            <a:r>
              <a:rPr lang="en-US" sz="2000" dirty="0" err="1"/>
              <a:t>Umum</a:t>
            </a:r>
            <a:r>
              <a:rPr lang="en-US" sz="2000" dirty="0"/>
              <a:t> BBC.</a:t>
            </a:r>
          </a:p>
          <a:p>
            <a:endParaRPr lang="en-US" sz="2000" dirty="0"/>
          </a:p>
          <a:p>
            <a:r>
              <a:rPr lang="id-ID" sz="5400" dirty="0" smtClean="0"/>
              <a:t>E-Commerce </a:t>
            </a:r>
          </a:p>
          <a:p>
            <a:endParaRPr lang="id-ID" sz="2000" dirty="0" smtClean="0"/>
          </a:p>
          <a:p>
            <a:r>
              <a:rPr lang="id-ID" sz="2000" dirty="0" smtClean="0"/>
              <a:t>T</a:t>
            </a:r>
            <a:r>
              <a:rPr lang="en-US" sz="2000" dirty="0" err="1" smtClean="0"/>
              <a:t>eknologi</a:t>
            </a:r>
            <a:r>
              <a:rPr lang="en-US" sz="2000" dirty="0" smtClean="0"/>
              <a:t> </a:t>
            </a:r>
            <a:r>
              <a:rPr lang="en-US" sz="2000" dirty="0"/>
              <a:t>Augmented Reality </a:t>
            </a:r>
            <a:r>
              <a:rPr lang="en-US" sz="2000" dirty="0" err="1" smtClean="0"/>
              <a:t>mampu</a:t>
            </a:r>
            <a:r>
              <a:rPr lang="en-US" sz="2000" dirty="0" smtClean="0"/>
              <a:t> </a:t>
            </a:r>
            <a:r>
              <a:rPr lang="en-US" sz="2000" dirty="0" err="1"/>
              <a:t>untuk</a:t>
            </a:r>
            <a:r>
              <a:rPr lang="en-US" sz="2000" dirty="0"/>
              <a:t> </a:t>
            </a:r>
            <a:r>
              <a:rPr lang="en-US" sz="2000" dirty="0" err="1"/>
              <a:t>mengoptimalkan</a:t>
            </a:r>
            <a:r>
              <a:rPr lang="en-US" sz="2000" dirty="0"/>
              <a:t> customer experience </a:t>
            </a:r>
            <a:r>
              <a:rPr lang="en-US" sz="2000" dirty="0" err="1"/>
              <a:t>dalam</a:t>
            </a:r>
            <a:r>
              <a:rPr lang="en-US" sz="2000" dirty="0"/>
              <a:t> </a:t>
            </a:r>
            <a:r>
              <a:rPr lang="en-US" sz="2000" dirty="0" err="1"/>
              <a:t>persaingan</a:t>
            </a:r>
            <a:r>
              <a:rPr lang="en-US" sz="2000" dirty="0"/>
              <a:t> e-commerce.</a:t>
            </a:r>
          </a:p>
          <a:p>
            <a:r>
              <a:rPr lang="id-ID" altLang="en-US" sz="2000" dirty="0" smtClean="0"/>
              <a:t>Dampaknya adalah mengurangi </a:t>
            </a:r>
            <a:r>
              <a:rPr lang="id-ID" altLang="en-US" sz="2000" dirty="0"/>
              <a:t>adanya return produk setelah dibeli</a:t>
            </a:r>
          </a:p>
          <a:p>
            <a:r>
              <a:rPr lang="en-US" sz="2000" dirty="0" err="1"/>
              <a:t>Implementasi</a:t>
            </a:r>
            <a:r>
              <a:rPr lang="en-US" sz="2000" dirty="0"/>
              <a:t> </a:t>
            </a:r>
            <a:r>
              <a:rPr lang="en-US" sz="2000" dirty="0" err="1"/>
              <a:t>teknologi</a:t>
            </a:r>
            <a:r>
              <a:rPr lang="en-US" sz="2000" dirty="0"/>
              <a:t> augmented reality </a:t>
            </a:r>
            <a:r>
              <a:rPr lang="en-US" sz="2000" dirty="0" err="1"/>
              <a:t>pada</a:t>
            </a:r>
            <a:r>
              <a:rPr lang="en-US" sz="2000" dirty="0"/>
              <a:t> e-commerce </a:t>
            </a:r>
            <a:r>
              <a:rPr lang="en-US" sz="2000" dirty="0" err="1"/>
              <a:t>kini</a:t>
            </a:r>
            <a:r>
              <a:rPr lang="en-US" sz="2000" dirty="0"/>
              <a:t> </a:t>
            </a:r>
            <a:r>
              <a:rPr lang="en-US" sz="2000" dirty="0" err="1"/>
              <a:t>dilihat</a:t>
            </a:r>
            <a:r>
              <a:rPr lang="en-US" sz="2000" dirty="0"/>
              <a:t> </a:t>
            </a:r>
            <a:r>
              <a:rPr lang="en-US" sz="2000" dirty="0" err="1"/>
              <a:t>sebagai</a:t>
            </a:r>
            <a:r>
              <a:rPr lang="en-US" sz="2000" dirty="0"/>
              <a:t> </a:t>
            </a:r>
            <a:r>
              <a:rPr lang="en-US" sz="2000" dirty="0" err="1"/>
              <a:t>cara</a:t>
            </a:r>
            <a:r>
              <a:rPr lang="en-US" sz="2000" dirty="0"/>
              <a:t> </a:t>
            </a:r>
            <a:r>
              <a:rPr lang="en-US" sz="2000" dirty="0" err="1"/>
              <a:t>belanja</a:t>
            </a:r>
            <a:r>
              <a:rPr lang="en-US" sz="2000" dirty="0"/>
              <a:t> </a:t>
            </a:r>
            <a:r>
              <a:rPr lang="en-US" sz="2000" dirty="0" err="1"/>
              <a:t>masa</a:t>
            </a:r>
            <a:r>
              <a:rPr lang="en-US" sz="2000" dirty="0"/>
              <a:t> </a:t>
            </a:r>
            <a:r>
              <a:rPr lang="en-US" sz="2000" dirty="0" err="1"/>
              <a:t>depan</a:t>
            </a:r>
            <a:r>
              <a:rPr lang="en-US" sz="2000" dirty="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Pariwisata</a:t>
            </a:r>
            <a:endParaRPr lang="en-US" dirty="0"/>
          </a:p>
        </p:txBody>
      </p:sp>
      <p:sp>
        <p:nvSpPr>
          <p:cNvPr id="3" name="Text Box 2"/>
          <p:cNvSpPr txBox="1"/>
          <p:nvPr/>
        </p:nvSpPr>
        <p:spPr>
          <a:xfrm>
            <a:off x="457200" y="1052736"/>
            <a:ext cx="7584440" cy="4524315"/>
          </a:xfrm>
          <a:prstGeom prst="rect">
            <a:avLst/>
          </a:prstGeom>
          <a:noFill/>
        </p:spPr>
        <p:txBody>
          <a:bodyPr wrap="square" rtlCol="0" anchor="t">
            <a:spAutoFit/>
          </a:bodyPr>
          <a:lstStyle/>
          <a:p>
            <a:pPr marL="342900" indent="-342900" algn="just">
              <a:buFont typeface="Wingdings" pitchFamily="2" charset="2"/>
              <a:buChar char="ü"/>
            </a:pPr>
            <a:r>
              <a:rPr lang="id-ID" sz="2400" dirty="0" smtClean="0"/>
              <a:t>Contoh </a:t>
            </a:r>
            <a:r>
              <a:rPr lang="en-US" sz="2400" dirty="0" err="1" smtClean="0"/>
              <a:t>Aplikasi</a:t>
            </a:r>
            <a:r>
              <a:rPr lang="en-US" sz="2400" dirty="0" smtClean="0"/>
              <a:t> </a:t>
            </a:r>
            <a:r>
              <a:rPr lang="en-US" sz="2400" b="1" dirty="0" smtClean="0"/>
              <a:t>My </a:t>
            </a:r>
            <a:r>
              <a:rPr lang="en-US" sz="2400" b="1" dirty="0" err="1"/>
              <a:t>Keraton</a:t>
            </a:r>
            <a:r>
              <a:rPr lang="en-US" sz="2400" b="1" dirty="0"/>
              <a:t> </a:t>
            </a:r>
            <a:r>
              <a:rPr lang="id-ID" sz="2400" b="1" dirty="0" smtClean="0"/>
              <a:t>yang di gagas oleh </a:t>
            </a:r>
            <a:r>
              <a:rPr lang="fi-FI" sz="2400" dirty="0" smtClean="0"/>
              <a:t>Forum </a:t>
            </a:r>
            <a:r>
              <a:rPr lang="fi-FI" sz="2400" dirty="0"/>
              <a:t>Silaturahmi Keraton Nusantara (FSKN</a:t>
            </a:r>
            <a:r>
              <a:rPr lang="fi-FI" sz="2400" dirty="0" smtClean="0"/>
              <a:t>)</a:t>
            </a:r>
            <a:endParaRPr lang="id-ID" sz="2400" dirty="0" smtClean="0"/>
          </a:p>
          <a:p>
            <a:pPr marL="342900" indent="-342900" algn="just">
              <a:buFont typeface="Wingdings" pitchFamily="2" charset="2"/>
              <a:buChar char="ü"/>
            </a:pPr>
            <a:r>
              <a:rPr lang="id-ID" sz="2400" dirty="0"/>
              <a:t>Aplikasi berbasis </a:t>
            </a:r>
            <a:r>
              <a:rPr lang="id-ID" sz="2400" dirty="0" smtClean="0"/>
              <a:t>Android berfungsinya </a:t>
            </a:r>
            <a:r>
              <a:rPr lang="id-ID" sz="2400" dirty="0"/>
              <a:t>untuk mempermudah akses informasi seputar Keraton yang ada di Indonesia. Mulai dari sejarah hingga pakaian khas suatu keraton. Aplikasi itu bisa diunduh di Playstore atau di www.mykeraton.com.</a:t>
            </a:r>
            <a:endParaRPr lang="id-ID" sz="2400" dirty="0" smtClean="0"/>
          </a:p>
          <a:p>
            <a:pPr marL="342900" indent="-342900" algn="just">
              <a:buFont typeface="Wingdings" pitchFamily="2" charset="2"/>
              <a:buChar char="ü"/>
            </a:pPr>
            <a:r>
              <a:rPr lang="id-ID" sz="2400" dirty="0" smtClean="0"/>
              <a:t>Aplikasi ini didesain khusus </a:t>
            </a:r>
            <a:r>
              <a:rPr lang="en-US" sz="2400" dirty="0" err="1" smtClean="0"/>
              <a:t>bagi</a:t>
            </a:r>
            <a:r>
              <a:rPr lang="en-US" sz="2400" dirty="0" smtClean="0"/>
              <a:t> </a:t>
            </a:r>
            <a:r>
              <a:rPr lang="en-US" sz="2400" dirty="0" err="1"/>
              <a:t>wisatawan</a:t>
            </a:r>
            <a:r>
              <a:rPr lang="en-US" sz="2400" dirty="0"/>
              <a:t> yang </a:t>
            </a:r>
            <a:r>
              <a:rPr lang="en-US" sz="2400" dirty="0" err="1"/>
              <a:t>ingin</a:t>
            </a:r>
            <a:r>
              <a:rPr lang="en-US" sz="2400" dirty="0"/>
              <a:t> </a:t>
            </a:r>
            <a:r>
              <a:rPr lang="en-US" sz="2400" dirty="0" err="1"/>
              <a:t>berkunjung</a:t>
            </a:r>
            <a:r>
              <a:rPr lang="en-US" sz="2400" dirty="0"/>
              <a:t> </a:t>
            </a:r>
            <a:r>
              <a:rPr lang="en-US" sz="2400" dirty="0" err="1"/>
              <a:t>atau</a:t>
            </a:r>
            <a:r>
              <a:rPr lang="en-US" sz="2400" dirty="0"/>
              <a:t> </a:t>
            </a:r>
            <a:r>
              <a:rPr lang="en-US" sz="2400" dirty="0" err="1"/>
              <a:t>sekadar</a:t>
            </a:r>
            <a:r>
              <a:rPr lang="en-US" sz="2400" dirty="0"/>
              <a:t> </a:t>
            </a:r>
            <a:r>
              <a:rPr lang="en-US" sz="2400" dirty="0" err="1"/>
              <a:t>mencari</a:t>
            </a:r>
            <a:r>
              <a:rPr lang="en-US" sz="2400" dirty="0"/>
              <a:t> </a:t>
            </a:r>
            <a:r>
              <a:rPr lang="en-US" sz="2400" dirty="0" err="1"/>
              <a:t>beragam</a:t>
            </a:r>
            <a:r>
              <a:rPr lang="en-US" sz="2400" dirty="0"/>
              <a:t> </a:t>
            </a:r>
            <a:r>
              <a:rPr lang="en-US" sz="2400" dirty="0" err="1"/>
              <a:t>informasi</a:t>
            </a:r>
            <a:r>
              <a:rPr lang="en-US" sz="2400" dirty="0"/>
              <a:t> valid </a:t>
            </a:r>
            <a:r>
              <a:rPr lang="en-US" sz="2400" dirty="0" err="1"/>
              <a:t>tentang</a:t>
            </a:r>
            <a:r>
              <a:rPr lang="en-US" sz="2400" dirty="0"/>
              <a:t> </a:t>
            </a:r>
            <a:r>
              <a:rPr lang="en-US" sz="2400" dirty="0" err="1"/>
              <a:t>keraton-keraton</a:t>
            </a:r>
            <a:r>
              <a:rPr lang="en-US" sz="2400" dirty="0"/>
              <a:t> di Indonesia</a:t>
            </a:r>
            <a:r>
              <a:rPr lang="en-US" sz="2400" dirty="0" smtClean="0"/>
              <a:t>.</a:t>
            </a:r>
            <a:endParaRPr lang="id-ID" sz="2400" dirty="0" smtClean="0"/>
          </a:p>
          <a:p>
            <a:pPr marL="342900" indent="-342900">
              <a:buFont typeface="Wingdings" pitchFamily="2" charset="2"/>
              <a:buChar char="ü"/>
            </a:pP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r>
              <a:rPr lang="id-ID" dirty="0" smtClean="0"/>
              <a:t>Ronald Azuma mendefinisikan sistem augmented reality sebagai sistem yang: Menggabungkan aspek dunia nyata dan virtual Interaktif secara real-time  dalam visual tiga dimensi</a:t>
            </a:r>
          </a:p>
          <a:p>
            <a:endParaRPr lang="id-ID"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005" y="3677920"/>
            <a:ext cx="6313805"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Pariwisata</a:t>
            </a:r>
          </a:p>
        </p:txBody>
      </p:sp>
      <p:sp>
        <p:nvSpPr>
          <p:cNvPr id="3" name="Rectangle 2"/>
          <p:cNvSpPr/>
          <p:nvPr/>
        </p:nvSpPr>
        <p:spPr>
          <a:xfrm>
            <a:off x="971600" y="1268760"/>
            <a:ext cx="4968552" cy="5262979"/>
          </a:xfrm>
          <a:prstGeom prst="rect">
            <a:avLst/>
          </a:prstGeom>
        </p:spPr>
        <p:txBody>
          <a:bodyPr wrap="square">
            <a:spAutoFit/>
          </a:bodyPr>
          <a:lstStyle/>
          <a:p>
            <a:pPr marL="342900" indent="-342900" algn="just">
              <a:buFont typeface="Wingdings" pitchFamily="2" charset="2"/>
              <a:buChar char="ü"/>
            </a:pPr>
            <a:r>
              <a:rPr lang="id-ID" sz="2400" dirty="0" smtClean="0"/>
              <a:t>Augmented Reality Aplikasi My Keraton</a:t>
            </a:r>
          </a:p>
          <a:p>
            <a:pPr marL="342900" indent="-342900" algn="just">
              <a:buFont typeface="Wingdings" pitchFamily="2" charset="2"/>
              <a:buChar char="ü"/>
            </a:pPr>
            <a:r>
              <a:rPr lang="en-US" sz="2400" dirty="0" smtClean="0"/>
              <a:t>Salah </a:t>
            </a:r>
            <a:r>
              <a:rPr lang="en-US" sz="2400" dirty="0" err="1"/>
              <a:t>satu</a:t>
            </a:r>
            <a:r>
              <a:rPr lang="en-US" sz="2400" dirty="0"/>
              <a:t> yang </a:t>
            </a:r>
            <a:r>
              <a:rPr lang="en-US" sz="2400" dirty="0" err="1"/>
              <a:t>menarik</a:t>
            </a:r>
            <a:r>
              <a:rPr lang="en-US" sz="2400" dirty="0"/>
              <a:t> </a:t>
            </a:r>
            <a:r>
              <a:rPr lang="en-US" sz="2400" dirty="0" err="1"/>
              <a:t>ialah</a:t>
            </a:r>
            <a:r>
              <a:rPr lang="en-US" sz="2400" dirty="0"/>
              <a:t> menu </a:t>
            </a:r>
            <a:r>
              <a:rPr lang="en-US" sz="2400" dirty="0" err="1"/>
              <a:t>interaktif</a:t>
            </a:r>
            <a:r>
              <a:rPr lang="en-US" sz="2400" dirty="0"/>
              <a:t> Augmented Reality. Menu </a:t>
            </a:r>
            <a:r>
              <a:rPr lang="en-US" sz="2400" dirty="0" err="1"/>
              <a:t>tersebut</a:t>
            </a:r>
            <a:r>
              <a:rPr lang="en-US" sz="2400" dirty="0"/>
              <a:t> </a:t>
            </a:r>
            <a:r>
              <a:rPr lang="en-US" sz="2400" dirty="0" err="1"/>
              <a:t>bisa</a:t>
            </a:r>
            <a:r>
              <a:rPr lang="en-US" sz="2400" dirty="0"/>
              <a:t> </a:t>
            </a:r>
            <a:r>
              <a:rPr lang="en-US" sz="2400" dirty="0" err="1"/>
              <a:t>memberikan</a:t>
            </a:r>
            <a:r>
              <a:rPr lang="en-US" sz="2400" dirty="0"/>
              <a:t> </a:t>
            </a:r>
            <a:r>
              <a:rPr lang="en-US" sz="2400" dirty="0" err="1"/>
              <a:t>gambaran</a:t>
            </a:r>
            <a:r>
              <a:rPr lang="en-US" sz="2400" dirty="0"/>
              <a:t> </a:t>
            </a:r>
            <a:r>
              <a:rPr lang="en-US" sz="2400" dirty="0" err="1"/>
              <a:t>dan</a:t>
            </a:r>
            <a:r>
              <a:rPr lang="en-US" sz="2400" dirty="0"/>
              <a:t> </a:t>
            </a:r>
            <a:r>
              <a:rPr lang="en-US" sz="2400" dirty="0" err="1"/>
              <a:t>informasi</a:t>
            </a:r>
            <a:r>
              <a:rPr lang="en-US" sz="2400" dirty="0"/>
              <a:t> </a:t>
            </a:r>
            <a:r>
              <a:rPr lang="en-US" sz="2400" dirty="0" err="1"/>
              <a:t>tiap</a:t>
            </a:r>
            <a:r>
              <a:rPr lang="en-US" sz="2400" dirty="0"/>
              <a:t> </a:t>
            </a:r>
            <a:r>
              <a:rPr lang="en-US" sz="2400" dirty="0" err="1"/>
              <a:t>benda</a:t>
            </a:r>
            <a:r>
              <a:rPr lang="en-US" sz="2400" dirty="0"/>
              <a:t> </a:t>
            </a:r>
            <a:r>
              <a:rPr lang="en-US" sz="2400" dirty="0" err="1"/>
              <a:t>pusaka</a:t>
            </a:r>
            <a:r>
              <a:rPr lang="en-US" sz="2400" dirty="0"/>
              <a:t> yang </a:t>
            </a:r>
            <a:r>
              <a:rPr lang="en-US" sz="2400" dirty="0" err="1"/>
              <a:t>ada</a:t>
            </a:r>
            <a:r>
              <a:rPr lang="en-US" sz="2400" dirty="0"/>
              <a:t> di </a:t>
            </a:r>
            <a:r>
              <a:rPr lang="en-US" sz="2400" dirty="0" err="1"/>
              <a:t>keraton-keraton</a:t>
            </a:r>
            <a:r>
              <a:rPr lang="en-US" sz="2400" dirty="0"/>
              <a:t>.</a:t>
            </a:r>
            <a:endParaRPr lang="id-ID" sz="2400" dirty="0"/>
          </a:p>
          <a:p>
            <a:pPr marL="342900" indent="-342900" algn="just">
              <a:buFont typeface="Wingdings" pitchFamily="2" charset="2"/>
              <a:buChar char="ü"/>
            </a:pPr>
            <a:r>
              <a:rPr lang="id-ID" sz="2400" dirty="0" smtClean="0"/>
              <a:t>Di </a:t>
            </a:r>
            <a:r>
              <a:rPr lang="id-ID" sz="2400" dirty="0"/>
              <a:t>menu yang terakhir, para pengguna aplikasi bisa mendeteksi langsung benda-benda </a:t>
            </a:r>
            <a:r>
              <a:rPr lang="id-ID" sz="2400" dirty="0" smtClean="0"/>
              <a:t>pusaka untuk mengetahui data </a:t>
            </a:r>
            <a:r>
              <a:rPr lang="id-ID" sz="2400" dirty="0"/>
              <a:t>dan informasi asal muasal benda pusaka </a:t>
            </a:r>
            <a:r>
              <a:rPr lang="id-ID" sz="2400" dirty="0" smtClean="0"/>
              <a:t>dan </a:t>
            </a:r>
            <a:r>
              <a:rPr lang="id-ID" sz="2400" dirty="0"/>
              <a:t>sejarahnya</a:t>
            </a:r>
            <a:r>
              <a:rPr lang="id-ID" dirty="0"/>
              <a:t>.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1064" y="1334413"/>
            <a:ext cx="2529408" cy="1806555"/>
          </a:xfrm>
          <a:prstGeom prst="rect">
            <a:avLst/>
          </a:prstGeom>
        </p:spPr>
      </p:pic>
    </p:spTree>
    <p:extLst>
      <p:ext uri="{BB962C8B-B14F-4D97-AF65-F5344CB8AC3E}">
        <p14:creationId xmlns:p14="http://schemas.microsoft.com/office/powerpoint/2010/main" val="21369644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a:t>
            </a:r>
            <a:r>
              <a:rPr lang="id-ID" dirty="0" smtClean="0"/>
              <a:t> Augmented</a:t>
            </a:r>
            <a:endParaRPr lang="en-US" dirty="0"/>
          </a:p>
        </p:txBody>
      </p:sp>
      <p:sp>
        <p:nvSpPr>
          <p:cNvPr id="3" name="Text Box 2"/>
          <p:cNvSpPr txBox="1"/>
          <p:nvPr/>
        </p:nvSpPr>
        <p:spPr>
          <a:xfrm>
            <a:off x="323529" y="1484784"/>
            <a:ext cx="8208912" cy="3416320"/>
          </a:xfrm>
          <a:prstGeom prst="rect">
            <a:avLst/>
          </a:prstGeom>
          <a:noFill/>
        </p:spPr>
        <p:txBody>
          <a:bodyPr wrap="square" rtlCol="0" anchor="t">
            <a:spAutoFit/>
          </a:bodyPr>
          <a:lstStyle/>
          <a:p>
            <a:pPr marL="342900" indent="-342900">
              <a:buFont typeface="Wingdings" pitchFamily="2" charset="2"/>
              <a:buChar char="ü"/>
            </a:pPr>
            <a:r>
              <a:rPr lang="id-ID" sz="2400" dirty="0" smtClean="0"/>
              <a:t>Google search telah menambahkan </a:t>
            </a:r>
            <a:r>
              <a:rPr lang="en-US" sz="2400" dirty="0" err="1" smtClean="0"/>
              <a:t>sebuah</a:t>
            </a:r>
            <a:r>
              <a:rPr lang="en-US" sz="2400" dirty="0" smtClean="0"/>
              <a:t> </a:t>
            </a:r>
            <a:r>
              <a:rPr lang="en-US" sz="2400" dirty="0" err="1"/>
              <a:t>kemampuan</a:t>
            </a:r>
            <a:r>
              <a:rPr lang="en-US" sz="2400" dirty="0"/>
              <a:t> </a:t>
            </a:r>
            <a:r>
              <a:rPr lang="en-US" sz="2400" dirty="0" err="1"/>
              <a:t>baru</a:t>
            </a:r>
            <a:r>
              <a:rPr lang="en-US" sz="2400" dirty="0"/>
              <a:t> </a:t>
            </a:r>
            <a:r>
              <a:rPr lang="en-US" sz="2400" dirty="0" err="1" smtClean="0"/>
              <a:t>pada</a:t>
            </a:r>
            <a:r>
              <a:rPr lang="id-ID" sz="2400" dirty="0"/>
              <a:t> </a:t>
            </a:r>
            <a:r>
              <a:rPr lang="id-ID" sz="2400" dirty="0" smtClean="0"/>
              <a:t>pada layanan mesin pencarian</a:t>
            </a:r>
          </a:p>
          <a:p>
            <a:pPr marL="342900" indent="-342900">
              <a:buFont typeface="Wingdings" pitchFamily="2" charset="2"/>
              <a:buChar char="ü"/>
            </a:pPr>
            <a:r>
              <a:rPr lang="id-ID" sz="2400" dirty="0" smtClean="0"/>
              <a:t>dengan </a:t>
            </a:r>
            <a:r>
              <a:rPr lang="en-US" sz="2400" dirty="0" err="1" smtClean="0"/>
              <a:t>menampilkan</a:t>
            </a:r>
            <a:r>
              <a:rPr lang="en-US" sz="2400" dirty="0" smtClean="0"/>
              <a:t> </a:t>
            </a:r>
            <a:r>
              <a:rPr lang="en-US" sz="2400" dirty="0" err="1"/>
              <a:t>hasil</a:t>
            </a:r>
            <a:r>
              <a:rPr lang="en-US" sz="2400" dirty="0"/>
              <a:t> </a:t>
            </a:r>
            <a:r>
              <a:rPr lang="en-US" sz="2400" dirty="0" err="1"/>
              <a:t>pencarian</a:t>
            </a:r>
            <a:r>
              <a:rPr lang="en-US" sz="2400" dirty="0"/>
              <a:t> </a:t>
            </a:r>
            <a:r>
              <a:rPr lang="en-US" sz="2400" dirty="0" err="1"/>
              <a:t>dengan</a:t>
            </a:r>
            <a:r>
              <a:rPr lang="en-US" sz="2400" dirty="0"/>
              <a:t> </a:t>
            </a:r>
            <a:r>
              <a:rPr lang="en-US" sz="2400" dirty="0" err="1"/>
              <a:t>gambar</a:t>
            </a:r>
            <a:r>
              <a:rPr lang="en-US" sz="2400" dirty="0"/>
              <a:t> 3D. </a:t>
            </a:r>
            <a:endParaRPr lang="id-ID" sz="2400" dirty="0" smtClean="0"/>
          </a:p>
          <a:p>
            <a:pPr marL="342900" indent="-342900">
              <a:buFont typeface="Wingdings" pitchFamily="2" charset="2"/>
              <a:buChar char="ü"/>
            </a:pPr>
            <a:r>
              <a:rPr lang="id-ID" sz="2400" dirty="0" smtClean="0"/>
              <a:t>F</a:t>
            </a:r>
            <a:r>
              <a:rPr lang="en-US" sz="2400" dirty="0" err="1" smtClean="0"/>
              <a:t>itur</a:t>
            </a:r>
            <a:r>
              <a:rPr lang="en-US" sz="2400" dirty="0" smtClean="0"/>
              <a:t> </a:t>
            </a:r>
            <a:r>
              <a:rPr lang="en-US" sz="2400" dirty="0" err="1"/>
              <a:t>ini</a:t>
            </a:r>
            <a:r>
              <a:rPr lang="en-US" sz="2400" dirty="0"/>
              <a:t> </a:t>
            </a:r>
            <a:r>
              <a:rPr lang="en-US" sz="2400" dirty="0" err="1"/>
              <a:t>akan</a:t>
            </a:r>
            <a:r>
              <a:rPr lang="en-US" sz="2400" dirty="0"/>
              <a:t> </a:t>
            </a:r>
            <a:r>
              <a:rPr lang="en-US" sz="2400" dirty="0" err="1"/>
              <a:t>ditemukan</a:t>
            </a:r>
            <a:r>
              <a:rPr lang="en-US" sz="2400" dirty="0"/>
              <a:t> </a:t>
            </a:r>
            <a:r>
              <a:rPr lang="en-US" sz="2400" dirty="0" err="1"/>
              <a:t>pada</a:t>
            </a:r>
            <a:r>
              <a:rPr lang="en-US" sz="2400" dirty="0"/>
              <a:t> </a:t>
            </a:r>
            <a:r>
              <a:rPr lang="en-US" sz="2400" dirty="0" err="1"/>
              <a:t>hasil</a:t>
            </a:r>
            <a:r>
              <a:rPr lang="en-US" sz="2400" dirty="0"/>
              <a:t> </a:t>
            </a:r>
            <a:r>
              <a:rPr lang="en-US" sz="2400" dirty="0" err="1"/>
              <a:t>pencarian</a:t>
            </a:r>
            <a:r>
              <a:rPr lang="en-US" sz="2400" dirty="0"/>
              <a:t> </a:t>
            </a:r>
            <a:r>
              <a:rPr lang="en-US" sz="2400" dirty="0" err="1"/>
              <a:t>gambar</a:t>
            </a:r>
            <a:r>
              <a:rPr lang="en-US" sz="2400" dirty="0"/>
              <a:t>, </a:t>
            </a:r>
            <a:r>
              <a:rPr lang="en-US" sz="2400" dirty="0" err="1"/>
              <a:t>dengan</a:t>
            </a:r>
            <a:r>
              <a:rPr lang="en-US" sz="2400" dirty="0"/>
              <a:t> </a:t>
            </a:r>
            <a:r>
              <a:rPr lang="en-US" sz="2400" dirty="0" err="1"/>
              <a:t>tombol</a:t>
            </a:r>
            <a:r>
              <a:rPr lang="en-US" sz="2400" dirty="0"/>
              <a:t> </a:t>
            </a:r>
            <a:r>
              <a:rPr lang="en-US" sz="2400" dirty="0" err="1"/>
              <a:t>bertuliskan</a:t>
            </a:r>
            <a:r>
              <a:rPr lang="en-US" sz="2400" dirty="0"/>
              <a:t> "3D". </a:t>
            </a:r>
            <a:endParaRPr lang="id-ID" sz="2400" dirty="0" smtClean="0"/>
          </a:p>
          <a:p>
            <a:pPr marL="342900" indent="-342900">
              <a:buFont typeface="Wingdings" pitchFamily="2" charset="2"/>
              <a:buChar char="ü"/>
            </a:pPr>
            <a:r>
              <a:rPr lang="id-ID" sz="2400" dirty="0" smtClean="0"/>
              <a:t>G</a:t>
            </a:r>
            <a:r>
              <a:rPr lang="en-US" sz="2400" dirty="0" err="1" smtClean="0"/>
              <a:t>ambar</a:t>
            </a:r>
            <a:r>
              <a:rPr lang="en-US" sz="2400" dirty="0" smtClean="0"/>
              <a:t> </a:t>
            </a:r>
            <a:r>
              <a:rPr lang="en-US" sz="2400" dirty="0"/>
              <a:t>3D </a:t>
            </a:r>
            <a:r>
              <a:rPr lang="en-US" sz="2400" dirty="0" err="1"/>
              <a:t>dari</a:t>
            </a:r>
            <a:r>
              <a:rPr lang="en-US" sz="2400" dirty="0"/>
              <a:t> </a:t>
            </a:r>
            <a:r>
              <a:rPr lang="en-US" sz="2400" dirty="0" err="1"/>
              <a:t>hasil</a:t>
            </a:r>
            <a:r>
              <a:rPr lang="en-US" sz="2400" dirty="0"/>
              <a:t> </a:t>
            </a:r>
            <a:r>
              <a:rPr lang="en-US" sz="2400" dirty="0" err="1"/>
              <a:t>pencarian</a:t>
            </a:r>
            <a:r>
              <a:rPr lang="en-US" sz="2400" dirty="0"/>
              <a:t> </a:t>
            </a:r>
            <a:r>
              <a:rPr lang="en-US" sz="2400" dirty="0" err="1"/>
              <a:t>tersebut</a:t>
            </a:r>
            <a:r>
              <a:rPr lang="en-US" sz="2400" dirty="0"/>
              <a:t> </a:t>
            </a:r>
            <a:r>
              <a:rPr lang="en-US" sz="2400" dirty="0" err="1"/>
              <a:t>akan</a:t>
            </a:r>
            <a:r>
              <a:rPr lang="en-US" sz="2400" dirty="0"/>
              <a:t> </a:t>
            </a:r>
            <a:r>
              <a:rPr lang="en-US" sz="2400" dirty="0" err="1"/>
              <a:t>muncul</a:t>
            </a:r>
            <a:r>
              <a:rPr lang="en-US" sz="2400" dirty="0"/>
              <a:t> </a:t>
            </a:r>
            <a:r>
              <a:rPr lang="en-US" sz="2400" dirty="0" err="1"/>
              <a:t>dengan</a:t>
            </a:r>
            <a:r>
              <a:rPr lang="en-US" sz="2400" dirty="0"/>
              <a:t> </a:t>
            </a:r>
            <a:r>
              <a:rPr lang="en-US" sz="2400" dirty="0" err="1"/>
              <a:t>skala</a:t>
            </a:r>
            <a:r>
              <a:rPr lang="en-US" sz="2400" dirty="0"/>
              <a:t> 1:1 alias </a:t>
            </a:r>
            <a:r>
              <a:rPr lang="en-US" sz="2400" dirty="0" err="1"/>
              <a:t>sesuai</a:t>
            </a:r>
            <a:r>
              <a:rPr lang="en-US" sz="2400" dirty="0"/>
              <a:t> </a:t>
            </a:r>
            <a:r>
              <a:rPr lang="en-US" sz="2400" dirty="0" err="1"/>
              <a:t>dengan</a:t>
            </a:r>
            <a:r>
              <a:rPr lang="en-US" sz="2400" dirty="0"/>
              <a:t> </a:t>
            </a:r>
            <a:r>
              <a:rPr lang="en-US" sz="2400" dirty="0" err="1"/>
              <a:t>ukuran</a:t>
            </a:r>
            <a:r>
              <a:rPr lang="en-US" sz="2400" dirty="0"/>
              <a:t> </a:t>
            </a:r>
            <a:r>
              <a:rPr lang="en-US" sz="2400" dirty="0" err="1"/>
              <a:t>aslinya</a:t>
            </a:r>
            <a:r>
              <a:rPr lang="en-US" sz="2400" dirty="0"/>
              <a:t>. </a:t>
            </a:r>
          </a:p>
          <a:p>
            <a:pPr marL="342900" indent="-342900">
              <a:buFont typeface="Wingdings" pitchFamily="2" charset="2"/>
              <a:buChar char="ü"/>
            </a:pPr>
            <a:endParaRPr 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Kota Digital</a:t>
            </a:r>
            <a:endParaRPr lang="en-US" dirty="0"/>
          </a:p>
        </p:txBody>
      </p:sp>
      <p:sp>
        <p:nvSpPr>
          <p:cNvPr id="3" name="Text Box 2"/>
          <p:cNvSpPr txBox="1"/>
          <p:nvPr/>
        </p:nvSpPr>
        <p:spPr>
          <a:xfrm>
            <a:off x="755576" y="1052736"/>
            <a:ext cx="6822440" cy="5570756"/>
          </a:xfrm>
          <a:prstGeom prst="rect">
            <a:avLst/>
          </a:prstGeom>
          <a:noFill/>
        </p:spPr>
        <p:txBody>
          <a:bodyPr wrap="square" rtlCol="0" anchor="t">
            <a:spAutoFit/>
          </a:bodyPr>
          <a:lstStyle/>
          <a:p>
            <a:pPr marL="285750" indent="-285750">
              <a:buFont typeface="Wingdings" pitchFamily="2" charset="2"/>
              <a:buChar char="ü"/>
            </a:pPr>
            <a:r>
              <a:rPr lang="id-ID" sz="2000" dirty="0" smtClean="0"/>
              <a:t>Kota dalam bentuk Virtual 3 Dimensi akan di miliki oleh negara  </a:t>
            </a:r>
            <a:r>
              <a:rPr lang="en-US" sz="2000" dirty="0" err="1" smtClean="0"/>
              <a:t>Singapura</a:t>
            </a:r>
            <a:r>
              <a:rPr lang="en-US" sz="2000" dirty="0" smtClean="0"/>
              <a:t>. </a:t>
            </a:r>
            <a:endParaRPr lang="id-ID" sz="2000" dirty="0" smtClean="0"/>
          </a:p>
          <a:p>
            <a:pPr marL="285750" indent="-285750">
              <a:buFont typeface="Wingdings" pitchFamily="2" charset="2"/>
              <a:buChar char="ü"/>
            </a:pPr>
            <a:r>
              <a:rPr lang="id-ID" sz="2000" dirty="0" smtClean="0"/>
              <a:t>Dengan membuat k</a:t>
            </a:r>
            <a:r>
              <a:rPr lang="en-US" sz="2000" dirty="0" err="1" smtClean="0"/>
              <a:t>ota</a:t>
            </a:r>
            <a:r>
              <a:rPr lang="en-US" sz="2000" dirty="0" smtClean="0"/>
              <a:t> </a:t>
            </a:r>
            <a:r>
              <a:rPr lang="en-US" sz="2000" dirty="0"/>
              <a:t>yang </a:t>
            </a:r>
            <a:r>
              <a:rPr lang="en-US" sz="2000" dirty="0" err="1"/>
              <a:t>didigitalisasi</a:t>
            </a:r>
            <a:r>
              <a:rPr lang="en-US" sz="2000" dirty="0"/>
              <a:t> </a:t>
            </a:r>
            <a:r>
              <a:rPr lang="id-ID" sz="2000" dirty="0" smtClean="0"/>
              <a:t>dan </a:t>
            </a:r>
            <a:r>
              <a:rPr lang="en-US" sz="2000" dirty="0" err="1" smtClean="0"/>
              <a:t>diintegrasikan</a:t>
            </a:r>
            <a:r>
              <a:rPr lang="en-US" sz="2000" dirty="0" smtClean="0"/>
              <a:t> </a:t>
            </a:r>
            <a:r>
              <a:rPr lang="en-US" sz="2000" dirty="0" err="1"/>
              <a:t>dengan</a:t>
            </a:r>
            <a:r>
              <a:rPr lang="en-US" sz="2000" dirty="0"/>
              <a:t> </a:t>
            </a:r>
            <a:r>
              <a:rPr lang="en-US" sz="2000" dirty="0" err="1"/>
              <a:t>solusi</a:t>
            </a:r>
            <a:r>
              <a:rPr lang="en-US" sz="2000" dirty="0"/>
              <a:t> smart city yang </a:t>
            </a:r>
            <a:r>
              <a:rPr lang="en-US" sz="2000" dirty="0" err="1"/>
              <a:t>memiliki</a:t>
            </a:r>
            <a:r>
              <a:rPr lang="en-US" sz="2000" dirty="0"/>
              <a:t> </a:t>
            </a:r>
            <a:r>
              <a:rPr lang="en-US" sz="2000" dirty="0" err="1"/>
              <a:t>beragam</a:t>
            </a:r>
            <a:r>
              <a:rPr lang="en-US" sz="2000" dirty="0"/>
              <a:t> </a:t>
            </a:r>
            <a:r>
              <a:rPr lang="en-US" sz="2000" dirty="0" err="1"/>
              <a:t>aplikasi</a:t>
            </a:r>
            <a:r>
              <a:rPr lang="en-US" sz="2000" dirty="0"/>
              <a:t> </a:t>
            </a:r>
            <a:r>
              <a:rPr lang="en-US" sz="2000" dirty="0" err="1"/>
              <a:t>untuk</a:t>
            </a:r>
            <a:r>
              <a:rPr lang="en-US" sz="2000" dirty="0"/>
              <a:t> </a:t>
            </a:r>
            <a:r>
              <a:rPr lang="en-US" sz="2000" dirty="0" err="1"/>
              <a:t>mengolaborasikan</a:t>
            </a:r>
            <a:r>
              <a:rPr lang="en-US" sz="2000" dirty="0"/>
              <a:t> data </a:t>
            </a:r>
            <a:r>
              <a:rPr lang="en-US" sz="2000" dirty="0" smtClean="0"/>
              <a:t> </a:t>
            </a:r>
            <a:r>
              <a:rPr lang="id-ID" sz="2000" dirty="0" smtClean="0"/>
              <a:t>sehingga </a:t>
            </a:r>
            <a:r>
              <a:rPr lang="en-US" sz="2000" dirty="0" smtClean="0"/>
              <a:t> </a:t>
            </a:r>
            <a:r>
              <a:rPr lang="id-ID" sz="2000" dirty="0" smtClean="0"/>
              <a:t>Pemerintah sebagai pengambil kebijakan, </a:t>
            </a:r>
            <a:r>
              <a:rPr lang="en-US" sz="2000" dirty="0" err="1" smtClean="0"/>
              <a:t>para</a:t>
            </a:r>
            <a:r>
              <a:rPr lang="en-US" sz="2000" dirty="0" smtClean="0"/>
              <a:t> </a:t>
            </a:r>
            <a:r>
              <a:rPr lang="en-US" sz="2000" dirty="0" err="1"/>
              <a:t>peneliti</a:t>
            </a:r>
            <a:r>
              <a:rPr lang="en-US" sz="2000" dirty="0" smtClean="0"/>
              <a:t>, </a:t>
            </a:r>
            <a:r>
              <a:rPr lang="id-ID" sz="2000" dirty="0" smtClean="0"/>
              <a:t>Universitas, </a:t>
            </a:r>
            <a:r>
              <a:rPr lang="en-US" sz="2000" dirty="0" err="1" smtClean="0"/>
              <a:t>dan</a:t>
            </a:r>
            <a:r>
              <a:rPr lang="en-US" sz="2000" dirty="0" smtClean="0"/>
              <a:t> </a:t>
            </a:r>
            <a:r>
              <a:rPr lang="en-US" sz="2000" dirty="0" err="1"/>
              <a:t>masyarakat</a:t>
            </a:r>
            <a:r>
              <a:rPr lang="en-US" sz="2000" dirty="0"/>
              <a:t> </a:t>
            </a:r>
            <a:r>
              <a:rPr lang="en-US" sz="2000" dirty="0" err="1"/>
              <a:t>sipil</a:t>
            </a:r>
            <a:r>
              <a:rPr lang="en-US" sz="2000" dirty="0"/>
              <a:t> </a:t>
            </a:r>
            <a:r>
              <a:rPr lang="en-US" sz="2000" dirty="0" smtClean="0"/>
              <a:t> </a:t>
            </a:r>
            <a:r>
              <a:rPr lang="id-ID" sz="2000" dirty="0" smtClean="0"/>
              <a:t>dapat melakukan</a:t>
            </a:r>
            <a:r>
              <a:rPr lang="en-US" sz="2000" dirty="0" smtClean="0"/>
              <a:t> </a:t>
            </a:r>
            <a:r>
              <a:rPr lang="en-US" sz="2000" i="1" dirty="0" smtClean="0"/>
              <a:t>knowledge sharing</a:t>
            </a:r>
            <a:r>
              <a:rPr lang="id-ID" sz="2000" i="1" dirty="0" smtClean="0"/>
              <a:t>, </a:t>
            </a:r>
            <a:r>
              <a:rPr lang="en-US" sz="2000" i="1" dirty="0" smtClean="0"/>
              <a:t>community collaboration</a:t>
            </a:r>
            <a:r>
              <a:rPr lang="id-ID" sz="2000" i="1" dirty="0" smtClean="0"/>
              <a:t>,</a:t>
            </a:r>
            <a:r>
              <a:rPr lang="en-US" sz="2000" dirty="0" smtClean="0"/>
              <a:t> </a:t>
            </a:r>
            <a:r>
              <a:rPr lang="en-US" sz="2000" i="1" dirty="0" smtClean="0"/>
              <a:t>brainstorming</a:t>
            </a:r>
            <a:r>
              <a:rPr lang="id-ID" sz="2000" dirty="0" smtClean="0"/>
              <a:t> atau diskusi</a:t>
            </a:r>
            <a:r>
              <a:rPr lang="en-US" sz="2000" dirty="0" smtClean="0"/>
              <a:t> </a:t>
            </a:r>
            <a:r>
              <a:rPr lang="en-US" sz="2000" dirty="0" err="1"/>
              <a:t>secara</a:t>
            </a:r>
            <a:r>
              <a:rPr lang="en-US" sz="2000" dirty="0"/>
              <a:t> virtual, </a:t>
            </a:r>
            <a:r>
              <a:rPr lang="id-ID" sz="2000" dirty="0" smtClean="0"/>
              <a:t>untuk </a:t>
            </a:r>
            <a:r>
              <a:rPr lang="en-US" sz="2000" dirty="0" err="1" smtClean="0"/>
              <a:t>memecahkan</a:t>
            </a:r>
            <a:r>
              <a:rPr lang="en-US" sz="2000" dirty="0" smtClean="0"/>
              <a:t> </a:t>
            </a:r>
            <a:r>
              <a:rPr lang="en-US" sz="2000" dirty="0" err="1"/>
              <a:t>permasalahan</a:t>
            </a:r>
            <a:r>
              <a:rPr lang="en-US" sz="2000" dirty="0"/>
              <a:t> </a:t>
            </a:r>
            <a:r>
              <a:rPr lang="en-US" sz="2000" dirty="0" err="1"/>
              <a:t>secara</a:t>
            </a:r>
            <a:r>
              <a:rPr lang="en-US" sz="2000" dirty="0"/>
              <a:t> </a:t>
            </a:r>
            <a:r>
              <a:rPr lang="en-US" sz="2000" dirty="0" err="1"/>
              <a:t>bersama-sama</a:t>
            </a:r>
            <a:r>
              <a:rPr lang="en-US" sz="2000" dirty="0"/>
              <a:t>. </a:t>
            </a:r>
            <a:endParaRPr lang="id-ID" sz="2000" dirty="0" smtClean="0"/>
          </a:p>
          <a:p>
            <a:pPr marL="285750" indent="-285750">
              <a:buFont typeface="Wingdings" pitchFamily="2" charset="2"/>
              <a:buChar char="ü"/>
            </a:pPr>
            <a:r>
              <a:rPr lang="id-ID" sz="2000" dirty="0" smtClean="0"/>
              <a:t> Sebagai contoh Digitalisasi kota dilengkapi dengan aplikasi yang mampu </a:t>
            </a:r>
            <a:r>
              <a:rPr lang="en-US" sz="2000" dirty="0" err="1" smtClean="0"/>
              <a:t>menangkap</a:t>
            </a:r>
            <a:r>
              <a:rPr lang="en-US" sz="2000" dirty="0" smtClean="0"/>
              <a:t> </a:t>
            </a:r>
            <a:r>
              <a:rPr lang="en-US" sz="2000" dirty="0" err="1"/>
              <a:t>gambar</a:t>
            </a:r>
            <a:r>
              <a:rPr lang="en-US" sz="2000" dirty="0"/>
              <a:t> </a:t>
            </a:r>
            <a:r>
              <a:rPr lang="en-US" sz="2000" dirty="0" err="1"/>
              <a:t>trotoar</a:t>
            </a:r>
            <a:r>
              <a:rPr lang="en-US" sz="2000" dirty="0"/>
              <a:t> </a:t>
            </a:r>
            <a:r>
              <a:rPr lang="en-US" sz="2000" dirty="0" err="1"/>
              <a:t>perkotaan</a:t>
            </a:r>
            <a:r>
              <a:rPr lang="en-US" sz="2000" dirty="0"/>
              <a:t> </a:t>
            </a:r>
            <a:r>
              <a:rPr lang="en-US" sz="2000" dirty="0" err="1"/>
              <a:t>untuk</a:t>
            </a:r>
            <a:r>
              <a:rPr lang="en-US" sz="2000" dirty="0"/>
              <a:t> </a:t>
            </a:r>
            <a:r>
              <a:rPr lang="en-US" sz="2000" dirty="0" err="1"/>
              <a:t>visualisasi</a:t>
            </a:r>
            <a:r>
              <a:rPr lang="en-US" sz="2000" dirty="0"/>
              <a:t> </a:t>
            </a:r>
            <a:r>
              <a:rPr lang="en-US" sz="2000" dirty="0" err="1"/>
              <a:t>jalur</a:t>
            </a:r>
            <a:r>
              <a:rPr lang="en-US" sz="2000" dirty="0"/>
              <a:t> </a:t>
            </a:r>
            <a:r>
              <a:rPr lang="en-US" sz="2000" dirty="0" err="1"/>
              <a:t>evakuasi</a:t>
            </a:r>
            <a:r>
              <a:rPr lang="en-US" sz="2000" dirty="0"/>
              <a:t> </a:t>
            </a:r>
            <a:r>
              <a:rPr lang="en-US" sz="2000" dirty="0" err="1"/>
              <a:t>jika</a:t>
            </a:r>
            <a:r>
              <a:rPr lang="en-US" sz="2000" dirty="0"/>
              <a:t> </a:t>
            </a:r>
            <a:r>
              <a:rPr lang="en-US" sz="2000" dirty="0" err="1"/>
              <a:t>terjadi</a:t>
            </a:r>
            <a:r>
              <a:rPr lang="en-US" sz="2000" dirty="0"/>
              <a:t> </a:t>
            </a:r>
            <a:r>
              <a:rPr lang="en-US" sz="2000" dirty="0" err="1"/>
              <a:t>hal-hal</a:t>
            </a:r>
            <a:r>
              <a:rPr lang="en-US" sz="2000" dirty="0"/>
              <a:t> yang </a:t>
            </a:r>
            <a:r>
              <a:rPr lang="en-US" sz="2000" dirty="0" err="1"/>
              <a:t>berbahaya</a:t>
            </a:r>
            <a:endParaRPr lang="en-US" sz="2000" dirty="0"/>
          </a:p>
          <a:p>
            <a:endParaRPr lang="en-US" sz="2000" dirty="0"/>
          </a:p>
          <a:p>
            <a:endParaRPr lang="en-US" dirty="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36712"/>
            <a:ext cx="8229600" cy="582613"/>
          </a:xfrm>
        </p:spPr>
        <p:txBody>
          <a:bodyPr/>
          <a:lstStyle/>
          <a:p>
            <a:r>
              <a:rPr lang="id-ID" altLang="en-US" dirty="0" smtClean="0"/>
              <a:t>Bidang </a:t>
            </a:r>
            <a:r>
              <a:rPr lang="id-ID" altLang="en-US" dirty="0"/>
              <a:t>arsitektur</a:t>
            </a:r>
            <a:br>
              <a:rPr lang="id-ID" altLang="en-US" dirty="0"/>
            </a:br>
            <a:endParaRPr lang="id-ID" altLang="en-US" dirty="0"/>
          </a:p>
        </p:txBody>
      </p:sp>
      <p:sp>
        <p:nvSpPr>
          <p:cNvPr id="3" name="Title 1"/>
          <p:cNvSpPr>
            <a:spLocks noGrp="1"/>
          </p:cNvSpPr>
          <p:nvPr/>
        </p:nvSpPr>
        <p:spPr>
          <a:xfrm>
            <a:off x="629920" y="2188845"/>
            <a:ext cx="8229600" cy="582613"/>
          </a:xfrm>
          <a:prstGeom prst="rect">
            <a:avLst/>
          </a:prstGeom>
          <a:noFill/>
          <a:ln w="9525">
            <a:noFill/>
          </a:ln>
        </p:spPr>
        <p:txBody>
          <a:bodyPr anchor="ct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endParaRPr lang="id-ID" altLang="en-US" dirty="0"/>
          </a:p>
        </p:txBody>
      </p:sp>
      <p:sp>
        <p:nvSpPr>
          <p:cNvPr id="4" name="Text Box 3"/>
          <p:cNvSpPr txBox="1"/>
          <p:nvPr/>
        </p:nvSpPr>
        <p:spPr>
          <a:xfrm>
            <a:off x="995045" y="1769378"/>
            <a:ext cx="7499350" cy="2308324"/>
          </a:xfrm>
          <a:prstGeom prst="rect">
            <a:avLst/>
          </a:prstGeom>
          <a:noFill/>
        </p:spPr>
        <p:txBody>
          <a:bodyPr wrap="square" rtlCol="0">
            <a:spAutoFit/>
          </a:bodyPr>
          <a:lstStyle/>
          <a:p>
            <a:pPr algn="l"/>
            <a:r>
              <a:rPr lang="id-ID" altLang="en-US" dirty="0" smtClean="0"/>
              <a:t>Dampak </a:t>
            </a:r>
            <a:r>
              <a:rPr lang="id-ID" altLang="en-US" dirty="0"/>
              <a:t>dari penggunaan Augmented reality </a:t>
            </a:r>
            <a:r>
              <a:rPr lang="id-ID" altLang="en-US" dirty="0">
                <a:sym typeface="+mn-ea"/>
              </a:rPr>
              <a:t>menghemat biaya produksi dari bidang desain interior maupun arsitektur. Adapun hal tang dapat dilakukan antara lain:</a:t>
            </a:r>
            <a:endParaRPr lang="id-ID" altLang="en-US" dirty="0"/>
          </a:p>
          <a:p>
            <a:pPr algn="l"/>
            <a:r>
              <a:rPr lang="id-ID" altLang="en-US" dirty="0"/>
              <a:t>1. Mendekorasi rumah seperti penambahan furnitur dan aksesoris rumah lainnya tanpa harus membeli barangnya terlebih dahulu. </a:t>
            </a:r>
          </a:p>
          <a:p>
            <a:pPr algn="l"/>
            <a:r>
              <a:rPr lang="id-ID" altLang="en-US" dirty="0"/>
              <a:t>2. Melakukan perencanaan dekorasi atau desain interior suatu bangunan.</a:t>
            </a:r>
          </a:p>
          <a:p>
            <a:pPr algn="l"/>
            <a:r>
              <a:rPr lang="id-ID" altLang="en-US" dirty="0"/>
              <a:t>3.Menunjukan maket bangunan atau contoh desain interior property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Augmented reality </a:t>
            </a:r>
            <a:r>
              <a:rPr lang="id-ID" sz="2400" b="1" dirty="0" smtClean="0"/>
              <a:t>dalam dunia pendidikan</a:t>
            </a:r>
            <a:endParaRPr lang="id-ID" sz="2400" dirty="0"/>
          </a:p>
        </p:txBody>
      </p:sp>
      <p:sp>
        <p:nvSpPr>
          <p:cNvPr id="3" name="Rectangle 2"/>
          <p:cNvSpPr/>
          <p:nvPr/>
        </p:nvSpPr>
        <p:spPr>
          <a:xfrm>
            <a:off x="323528" y="1268760"/>
            <a:ext cx="5256584" cy="3416320"/>
          </a:xfrm>
          <a:prstGeom prst="rect">
            <a:avLst/>
          </a:prstGeom>
        </p:spPr>
        <p:txBody>
          <a:bodyPr wrap="square">
            <a:spAutoFit/>
          </a:bodyPr>
          <a:lstStyle/>
          <a:p>
            <a:pPr marL="285750" indent="-285750" algn="just">
              <a:buFont typeface="Wingdings" pitchFamily="2" charset="2"/>
              <a:buChar char="ü"/>
            </a:pPr>
            <a:r>
              <a:rPr lang="id-ID" dirty="0" smtClean="0"/>
              <a:t>Augmented reality dapat digunakan untuk berbagai kebutuhan dalam proses belajar mengajar</a:t>
            </a:r>
          </a:p>
          <a:p>
            <a:pPr marL="285750" indent="-285750" algn="just">
              <a:buFont typeface="Wingdings" pitchFamily="2" charset="2"/>
              <a:buChar char="ü"/>
            </a:pPr>
            <a:r>
              <a:rPr lang="id-ID" dirty="0" smtClean="0"/>
              <a:t>Membantu siswa untuk lebih mudah mendapat dan mengingat informasi atau ilmu pengetahuan yang diajarkan</a:t>
            </a:r>
          </a:p>
          <a:p>
            <a:pPr marL="285750" indent="-285750" algn="just">
              <a:buFont typeface="Wingdings" pitchFamily="2" charset="2"/>
              <a:buChar char="ü"/>
            </a:pPr>
            <a:r>
              <a:rPr lang="id-ID" dirty="0" smtClean="0"/>
              <a:t>Membuat proses akademik menjadi lebih menyenangkan</a:t>
            </a:r>
            <a:r>
              <a:rPr lang="id-ID" dirty="0"/>
              <a:t> </a:t>
            </a:r>
            <a:r>
              <a:rPr lang="id-ID" dirty="0" smtClean="0"/>
              <a:t>dan menambah semangat belajar </a:t>
            </a:r>
          </a:p>
          <a:p>
            <a:pPr marL="285750" indent="-285750" algn="just">
              <a:buFont typeface="Wingdings" pitchFamily="2" charset="2"/>
              <a:buChar char="ü"/>
            </a:pPr>
            <a:r>
              <a:rPr lang="id-ID" dirty="0" smtClean="0"/>
              <a:t>Dapat digunakan di semua level pendidikan dari TK sampai perguruan tinggi  ataupun di tempat bekerja</a:t>
            </a:r>
            <a:endParaRPr lang="id-ID"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0112" y="3811549"/>
            <a:ext cx="2560746" cy="2996170"/>
          </a:xfrm>
          <a:prstGeom prst="rect">
            <a:avLst/>
          </a:prstGeom>
        </p:spPr>
      </p:pic>
    </p:spTree>
    <p:extLst>
      <p:ext uri="{BB962C8B-B14F-4D97-AF65-F5344CB8AC3E}">
        <p14:creationId xmlns:p14="http://schemas.microsoft.com/office/powerpoint/2010/main" val="31319635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2000" b="1" dirty="0" smtClean="0"/>
              <a:t>Keuntungan menggunakan  </a:t>
            </a:r>
            <a:r>
              <a:rPr lang="id-ID" sz="2000" b="1" i="1" dirty="0" smtClean="0"/>
              <a:t>Augmented reality</a:t>
            </a:r>
            <a:endParaRPr lang="id-ID" sz="2000" i="1" dirty="0"/>
          </a:p>
        </p:txBody>
      </p:sp>
      <p:sp>
        <p:nvSpPr>
          <p:cNvPr id="3" name="Rectangle 2"/>
          <p:cNvSpPr/>
          <p:nvPr/>
        </p:nvSpPr>
        <p:spPr>
          <a:xfrm>
            <a:off x="179512" y="836712"/>
            <a:ext cx="6199544" cy="5632311"/>
          </a:xfrm>
          <a:prstGeom prst="rect">
            <a:avLst/>
          </a:prstGeom>
        </p:spPr>
        <p:txBody>
          <a:bodyPr wrap="square">
            <a:spAutoFit/>
          </a:bodyPr>
          <a:lstStyle/>
          <a:p>
            <a:pPr algn="just"/>
            <a:r>
              <a:rPr lang="id-ID" b="1" dirty="0" smtClean="0"/>
              <a:t>Dapat mengakses materi pembelajaran dimana saja dan kapan saja</a:t>
            </a:r>
            <a:r>
              <a:rPr lang="en-US" b="1" dirty="0" smtClean="0"/>
              <a:t> </a:t>
            </a:r>
            <a:r>
              <a:rPr lang="en-US" b="1" dirty="0"/>
              <a:t>– </a:t>
            </a:r>
            <a:r>
              <a:rPr lang="en-US" dirty="0" smtClean="0"/>
              <a:t> </a:t>
            </a:r>
            <a:r>
              <a:rPr lang="id-ID" dirty="0" smtClean="0"/>
              <a:t>Implementasi </a:t>
            </a:r>
            <a:r>
              <a:rPr lang="en-US" dirty="0" smtClean="0"/>
              <a:t>Augmented </a:t>
            </a:r>
            <a:r>
              <a:rPr lang="en-US" dirty="0"/>
              <a:t>reality </a:t>
            </a:r>
            <a:r>
              <a:rPr lang="id-ID" dirty="0" smtClean="0"/>
              <a:t>berpotensi untuk menggantikan buku cetak, pemodelan dalam bentuk pisik, poster, cetakan manual dan lain lain sehingga proses pembelajaran menjadi lebih mudah dilakukan dan tidak terbatas pada satu tempat saja</a:t>
            </a:r>
          </a:p>
          <a:p>
            <a:pPr algn="just"/>
            <a:r>
              <a:rPr lang="id-ID" b="1" dirty="0" smtClean="0"/>
              <a:t>Tidak membutuhkan peralatan khusus</a:t>
            </a:r>
            <a:r>
              <a:rPr lang="en-US" dirty="0" smtClean="0"/>
              <a:t>. </a:t>
            </a:r>
            <a:r>
              <a:rPr lang="id-ID" dirty="0" smtClean="0"/>
              <a:t>Bagi siswa, penggunaan </a:t>
            </a:r>
            <a:r>
              <a:rPr lang="id-ID" i="1" dirty="0" smtClean="0"/>
              <a:t>A</a:t>
            </a:r>
            <a:r>
              <a:rPr lang="en-US" i="1" dirty="0" err="1" smtClean="0"/>
              <a:t>ugmented</a:t>
            </a:r>
            <a:r>
              <a:rPr lang="en-US" i="1" dirty="0" smtClean="0"/>
              <a:t> </a:t>
            </a:r>
            <a:r>
              <a:rPr lang="en-US" i="1" dirty="0"/>
              <a:t>reality </a:t>
            </a:r>
            <a:r>
              <a:rPr lang="id-ID" dirty="0" smtClean="0"/>
              <a:t>hanya membutuhkan smartphone yang sudah dimiliki oleh hampir semua siswa pada saat ini</a:t>
            </a:r>
            <a:endParaRPr lang="en-US" dirty="0"/>
          </a:p>
          <a:p>
            <a:pPr algn="just"/>
            <a:r>
              <a:rPr lang="id-ID" b="1" dirty="0" smtClean="0"/>
              <a:t>Dapat meningkatkan dan menarik minat siswa untuk belajar -</a:t>
            </a:r>
            <a:r>
              <a:rPr lang="en-US" dirty="0" smtClean="0"/>
              <a:t>. </a:t>
            </a:r>
            <a:r>
              <a:rPr lang="id-ID" dirty="0" smtClean="0"/>
              <a:t>hal ini disebabkan oleh pembelajaran yang lebih interaktif seperti sebuah </a:t>
            </a:r>
            <a:r>
              <a:rPr lang="id-ID" i="1" dirty="0" smtClean="0"/>
              <a:t>game </a:t>
            </a:r>
            <a:r>
              <a:rPr lang="id-ID" dirty="0" smtClean="0"/>
              <a:t>membuat siswa menjadi lebih aktiv dan memperhatikan pelajaran sampai tuntas</a:t>
            </a:r>
            <a:endParaRPr lang="en-US" dirty="0"/>
          </a:p>
          <a:p>
            <a:pPr algn="just"/>
            <a:r>
              <a:rPr lang="id-ID" b="1" dirty="0" smtClean="0"/>
              <a:t>Meningkatkan kemampuan bekerja sama - </a:t>
            </a:r>
            <a:r>
              <a:rPr lang="en-US" dirty="0" smtClean="0"/>
              <a:t>. </a:t>
            </a:r>
            <a:r>
              <a:rPr lang="id-ID" dirty="0" smtClean="0"/>
              <a:t>Aplikasi </a:t>
            </a:r>
            <a:r>
              <a:rPr lang="en-US" dirty="0" smtClean="0"/>
              <a:t>Augmented </a:t>
            </a:r>
            <a:r>
              <a:rPr lang="en-US" dirty="0"/>
              <a:t>reality </a:t>
            </a:r>
            <a:r>
              <a:rPr lang="id-ID" dirty="0" smtClean="0"/>
              <a:t>bisa digunakan untuk pembelajaran perkelompok yang lebih interaktif dan menambah keterlibatan siswa dalam aktivitas belajar, pada saat yang sama membantu siswa meningkatkan kemampuan kerjasama</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88224" y="980728"/>
            <a:ext cx="2488704" cy="233133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8224" y="3602414"/>
            <a:ext cx="2488704" cy="2634898"/>
          </a:xfrm>
          <a:prstGeom prst="rect">
            <a:avLst/>
          </a:prstGeom>
        </p:spPr>
      </p:pic>
    </p:spTree>
    <p:extLst>
      <p:ext uri="{BB962C8B-B14F-4D97-AF65-F5344CB8AC3E}">
        <p14:creationId xmlns:p14="http://schemas.microsoft.com/office/powerpoint/2010/main" val="9782362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Rectangle 2"/>
          <p:cNvSpPr/>
          <p:nvPr/>
        </p:nvSpPr>
        <p:spPr>
          <a:xfrm>
            <a:off x="755576" y="1460808"/>
            <a:ext cx="7560840" cy="3416320"/>
          </a:xfrm>
          <a:prstGeom prst="rect">
            <a:avLst/>
          </a:prstGeom>
        </p:spPr>
        <p:txBody>
          <a:bodyPr wrap="square">
            <a:spAutoFit/>
          </a:bodyPr>
          <a:lstStyle/>
          <a:p>
            <a:r>
              <a:rPr lang="en-US" dirty="0" err="1" smtClean="0"/>
              <a:t>lMehmetKesim</a:t>
            </a:r>
            <a:r>
              <a:rPr lang="id-ID" dirty="0"/>
              <a:t>,</a:t>
            </a:r>
            <a:r>
              <a:rPr lang="en-US" dirty="0" err="1" smtClean="0"/>
              <a:t>YasinOzarslan</a:t>
            </a:r>
            <a:r>
              <a:rPr lang="id-ID" dirty="0" smtClean="0"/>
              <a:t>, 2012</a:t>
            </a:r>
            <a:endParaRPr lang="en-US" dirty="0"/>
          </a:p>
          <a:p>
            <a:r>
              <a:rPr lang="en-US" dirty="0" smtClean="0"/>
              <a:t>Augmented </a:t>
            </a:r>
            <a:r>
              <a:rPr lang="en-US" dirty="0"/>
              <a:t>Reality in Education: Current Technologies and the Potential for </a:t>
            </a:r>
            <a:r>
              <a:rPr lang="en-US" dirty="0" smtClean="0"/>
              <a:t>Education</a:t>
            </a:r>
            <a:r>
              <a:rPr lang="id-ID" dirty="0" smtClean="0"/>
              <a:t>, [Available online]</a:t>
            </a:r>
            <a:r>
              <a:rPr lang="id-ID" dirty="0" smtClean="0">
                <a:hlinkClick r:id="rId2"/>
              </a:rPr>
              <a:t> </a:t>
            </a:r>
            <a:endParaRPr lang="id-ID" dirty="0">
              <a:hlinkClick r:id="rId2"/>
            </a:endParaRPr>
          </a:p>
          <a:p>
            <a:r>
              <a:rPr lang="id-ID" dirty="0" smtClean="0">
                <a:hlinkClick r:id="rId2"/>
              </a:rPr>
              <a:t>https</a:t>
            </a:r>
            <a:r>
              <a:rPr lang="id-ID" dirty="0">
                <a:hlinkClick r:id="rId2"/>
              </a:rPr>
              <a:t>://</a:t>
            </a:r>
            <a:r>
              <a:rPr lang="id-ID" dirty="0" smtClean="0">
                <a:hlinkClick r:id="rId2"/>
              </a:rPr>
              <a:t>www.sciencedirect.com/science/article/pii/S1877042812023907</a:t>
            </a:r>
            <a:endParaRPr lang="id-ID" dirty="0" smtClean="0"/>
          </a:p>
          <a:p>
            <a:endParaRPr lang="id-ID" dirty="0"/>
          </a:p>
          <a:p>
            <a:r>
              <a:rPr lang="id-ID" dirty="0" smtClean="0"/>
              <a:t>Lorne Fade,2019,</a:t>
            </a:r>
            <a:r>
              <a:rPr lang="en-US" b="1" dirty="0"/>
              <a:t> Augmented Reality In Business: How AR May Change The Way We </a:t>
            </a:r>
            <a:r>
              <a:rPr lang="en-US" b="1" dirty="0" smtClean="0"/>
              <a:t>Work</a:t>
            </a:r>
            <a:r>
              <a:rPr lang="id-ID" b="1" dirty="0" smtClean="0"/>
              <a:t>, [Available online]</a:t>
            </a:r>
          </a:p>
          <a:p>
            <a:r>
              <a:rPr lang="id-ID" dirty="0">
                <a:hlinkClick r:id="rId3"/>
              </a:rPr>
              <a:t>https://www.forbes.com/sites/theyec/2019/02/06/augmented-reality-in-business-how-ar-may-change-the-way-we-work/#</a:t>
            </a:r>
            <a:r>
              <a:rPr lang="id-ID" dirty="0" smtClean="0">
                <a:hlinkClick r:id="rId3"/>
              </a:rPr>
              <a:t>5aa274af51e5</a:t>
            </a:r>
            <a:endParaRPr lang="id-ID" dirty="0" smtClean="0"/>
          </a:p>
          <a:p>
            <a:endParaRPr lang="en-US" b="1" dirty="0"/>
          </a:p>
          <a:p>
            <a:endParaRPr lang="en-US" dirty="0"/>
          </a:p>
          <a:p>
            <a:endParaRPr lang="en-US" dirty="0"/>
          </a:p>
        </p:txBody>
      </p:sp>
    </p:spTree>
    <p:extLst>
      <p:ext uri="{BB962C8B-B14F-4D97-AF65-F5344CB8AC3E}">
        <p14:creationId xmlns:p14="http://schemas.microsoft.com/office/powerpoint/2010/main" val="3337531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sz="3600"/>
              <a:t>Augmented Reality vs. Virtual Reality</a:t>
            </a:r>
          </a:p>
        </p:txBody>
      </p:sp>
      <p:sp>
        <p:nvSpPr>
          <p:cNvPr id="5123" name="Rectangle 3"/>
          <p:cNvSpPr>
            <a:spLocks noGrp="1" noChangeArrowheads="1"/>
          </p:cNvSpPr>
          <p:nvPr>
            <p:ph type="body" sz="half" idx="1"/>
          </p:nvPr>
        </p:nvSpPr>
        <p:spPr>
          <a:xfrm>
            <a:off x="457200" y="1165860"/>
            <a:ext cx="4033838" cy="5143460"/>
          </a:xfrm>
        </p:spPr>
        <p:txBody>
          <a:bodyPr>
            <a:normAutofit fontScale="70000" lnSpcReduction="20000"/>
          </a:bodyPr>
          <a:lstStyle/>
          <a:p>
            <a:pPr>
              <a:lnSpc>
                <a:spcPct val="90000"/>
              </a:lnSpc>
              <a:buFontTx/>
              <a:buNone/>
            </a:pPr>
            <a:r>
              <a:rPr lang="en-US" sz="3200" dirty="0"/>
              <a:t>Augmented Reality</a:t>
            </a:r>
          </a:p>
          <a:p>
            <a:pPr>
              <a:lnSpc>
                <a:spcPct val="90000"/>
              </a:lnSpc>
              <a:buFont typeface="Wingdings" panose="05000000000000000000" pitchFamily="2" charset="2"/>
              <a:buChar char="ü"/>
            </a:pPr>
            <a:r>
              <a:rPr lang="id-ID" sz="2900" dirty="0" smtClean="0"/>
              <a:t>Menghadirkan </a:t>
            </a:r>
            <a:r>
              <a:rPr lang="id-ID" sz="2900" dirty="0"/>
              <a:t>benda benda virtual (yang dihasilkan komputer) yang tampak hidup dan berdampingan dengan benda nyata serta berada diruang nyata yang sama</a:t>
            </a:r>
          </a:p>
          <a:p>
            <a:pPr>
              <a:lnSpc>
                <a:spcPct val="90000"/>
              </a:lnSpc>
              <a:buFont typeface="Wingdings" panose="05000000000000000000" pitchFamily="2" charset="2"/>
              <a:buChar char="ü"/>
            </a:pPr>
            <a:r>
              <a:rPr lang="id-ID" sz="2900" dirty="0" smtClean="0"/>
              <a:t>Tidak </a:t>
            </a:r>
            <a:r>
              <a:rPr lang="id-ID" sz="2900" dirty="0"/>
              <a:t>memerlukan seperangkat </a:t>
            </a:r>
            <a:r>
              <a:rPr lang="id-ID" sz="2900" dirty="0" smtClean="0"/>
              <a:t> </a:t>
            </a:r>
            <a:r>
              <a:rPr lang="id-ID" sz="2900" dirty="0"/>
              <a:t>khusus untuk </a:t>
            </a:r>
            <a:r>
              <a:rPr lang="id-ID" sz="2900" dirty="0" smtClean="0"/>
              <a:t>menikmati pengalaman virtual. hanya </a:t>
            </a:r>
            <a:r>
              <a:rPr lang="id-ID" sz="2900" dirty="0"/>
              <a:t>dengan smartphone atau tablet yang memiliki aplikasi AR  </a:t>
            </a:r>
            <a:r>
              <a:rPr lang="id-ID" sz="2900" dirty="0" smtClean="0"/>
              <a:t>didalamnya untuk  </a:t>
            </a:r>
            <a:r>
              <a:rPr lang="id-ID" sz="2900" dirty="0"/>
              <a:t>menikmati </a:t>
            </a:r>
            <a:r>
              <a:rPr lang="id-ID" sz="2900" dirty="0" smtClean="0"/>
              <a:t>dunia </a:t>
            </a:r>
            <a:r>
              <a:rPr lang="id-ID" sz="2900" dirty="0"/>
              <a:t>virtual yang </a:t>
            </a:r>
            <a:r>
              <a:rPr lang="id-ID" sz="2900" dirty="0" smtClean="0"/>
              <a:t>hadir </a:t>
            </a:r>
            <a:r>
              <a:rPr lang="id-ID" sz="2900" dirty="0"/>
              <a:t>dalam dunia </a:t>
            </a:r>
            <a:r>
              <a:rPr lang="id-ID" sz="2900" dirty="0" smtClean="0"/>
              <a:t>nyata</a:t>
            </a:r>
          </a:p>
          <a:p>
            <a:pPr>
              <a:lnSpc>
                <a:spcPct val="90000"/>
              </a:lnSpc>
              <a:buFont typeface="Wingdings" panose="05000000000000000000" pitchFamily="2" charset="2"/>
              <a:buChar char="ü"/>
            </a:pPr>
            <a:r>
              <a:rPr lang="id-ID" sz="2900" dirty="0" smtClean="0"/>
              <a:t>Menghadirkan </a:t>
            </a:r>
            <a:r>
              <a:rPr lang="id-ID" sz="2900" dirty="0"/>
              <a:t>efek virtual dalam dunia sesungguhnya.</a:t>
            </a:r>
            <a:endParaRPr lang="id-ID" sz="2900" dirty="0" smtClean="0"/>
          </a:p>
          <a:p>
            <a:pPr marL="857250" lvl="1" indent="-457200">
              <a:lnSpc>
                <a:spcPct val="90000"/>
              </a:lnSpc>
              <a:buFont typeface="Wingdings" panose="05000000000000000000" pitchFamily="2" charset="2"/>
              <a:buChar char="ü"/>
            </a:pPr>
            <a:r>
              <a:rPr lang="id-ID" sz="2900" dirty="0" smtClean="0"/>
              <a:t>Sehingga pengguna masih merasa dalam dunia nyata dengan pengalaman yang berbeda</a:t>
            </a:r>
          </a:p>
        </p:txBody>
      </p:sp>
      <p:sp>
        <p:nvSpPr>
          <p:cNvPr id="5124" name="Rectangle 4"/>
          <p:cNvSpPr>
            <a:spLocks noGrp="1" noChangeArrowheads="1"/>
          </p:cNvSpPr>
          <p:nvPr>
            <p:ph type="body" sz="half" idx="2"/>
          </p:nvPr>
        </p:nvSpPr>
        <p:spPr>
          <a:xfrm>
            <a:off x="5024438" y="1166178"/>
            <a:ext cx="4033837" cy="4525962"/>
          </a:xfrm>
        </p:spPr>
        <p:txBody>
          <a:bodyPr>
            <a:normAutofit fontScale="70000" lnSpcReduction="20000"/>
          </a:bodyPr>
          <a:lstStyle/>
          <a:p>
            <a:pPr>
              <a:lnSpc>
                <a:spcPct val="90000"/>
              </a:lnSpc>
              <a:buFontTx/>
              <a:buNone/>
            </a:pPr>
            <a:r>
              <a:rPr lang="en-US" sz="3200" dirty="0"/>
              <a:t>Virtual Reality</a:t>
            </a:r>
          </a:p>
          <a:p>
            <a:pPr>
              <a:lnSpc>
                <a:spcPct val="90000"/>
              </a:lnSpc>
              <a:buFont typeface="Wingdings" panose="05000000000000000000" pitchFamily="2" charset="2"/>
              <a:buChar char="ü"/>
            </a:pPr>
            <a:r>
              <a:rPr lang="id-ID" sz="2900" dirty="0"/>
              <a:t>Lingkungan interaktif 3D yang dihasilkan oleh teknologi, aplikasi dan komputer yang menarik user untuk berada dalam lingkungan virtual interaktif 3D tersebut</a:t>
            </a:r>
          </a:p>
          <a:p>
            <a:pPr>
              <a:lnSpc>
                <a:spcPct val="90000"/>
              </a:lnSpc>
              <a:buFont typeface="Wingdings" panose="05000000000000000000" pitchFamily="2" charset="2"/>
              <a:buChar char="ü"/>
            </a:pPr>
            <a:r>
              <a:rPr lang="id-ID" sz="2900" dirty="0" smtClean="0"/>
              <a:t>Memerlukan perangkat berupa Headset VR yang terhubung dengan perangkat laptop, komputer ataupun mobile phone seperti </a:t>
            </a:r>
            <a:r>
              <a:rPr lang="id-ID" sz="2900" dirty="0"/>
              <a:t>Samsung Gear VR </a:t>
            </a:r>
            <a:r>
              <a:rPr lang="id-ID" sz="2900" dirty="0" smtClean="0"/>
              <a:t> </a:t>
            </a:r>
          </a:p>
          <a:p>
            <a:pPr>
              <a:lnSpc>
                <a:spcPct val="90000"/>
              </a:lnSpc>
              <a:buFont typeface="Wingdings" panose="05000000000000000000" pitchFamily="2" charset="2"/>
              <a:buChar char="ü"/>
            </a:pPr>
            <a:r>
              <a:rPr lang="id-ID" sz="2900" dirty="0"/>
              <a:t>M</a:t>
            </a:r>
            <a:r>
              <a:rPr lang="id-ID" sz="2900" dirty="0" smtClean="0"/>
              <a:t>enghadirkan </a:t>
            </a:r>
            <a:r>
              <a:rPr lang="id-ID" sz="2900" dirty="0"/>
              <a:t>user dalam dunia virtual, </a:t>
            </a:r>
            <a:r>
              <a:rPr lang="id-ID" sz="2900" dirty="0" smtClean="0"/>
              <a:t>sehingga </a:t>
            </a:r>
            <a:r>
              <a:rPr lang="id-ID" sz="2900" dirty="0"/>
              <a:t>user seolah-olah berada di tempat </a:t>
            </a:r>
            <a:r>
              <a:rPr lang="id-ID" sz="2900" dirty="0" smtClean="0"/>
              <a:t>lain secara virtual </a:t>
            </a:r>
          </a:p>
          <a:p>
            <a:pPr>
              <a:lnSpc>
                <a:spcPct val="90000"/>
              </a:lnSpc>
              <a:buFont typeface="Wingdings" panose="05000000000000000000" pitchFamily="2" charset="2"/>
              <a:buChar char="ü"/>
            </a:pPr>
            <a:r>
              <a:rPr lang="sv-SE" sz="2900" dirty="0" smtClean="0"/>
              <a:t>Indera </a:t>
            </a:r>
            <a:r>
              <a:rPr lang="sv-SE" sz="2900" dirty="0"/>
              <a:t>berada di bawah kendali </a:t>
            </a:r>
            <a:r>
              <a:rPr lang="sv-SE" sz="2900" dirty="0" smtClean="0"/>
              <a:t>sistem</a:t>
            </a:r>
            <a:endParaRPr lang="id-ID" sz="2900" dirty="0" smtClean="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Sejarah singkat AR</a:t>
            </a:r>
            <a:endParaRPr lang="id-ID" dirty="0"/>
          </a:p>
        </p:txBody>
      </p:sp>
      <p:sp>
        <p:nvSpPr>
          <p:cNvPr id="3" name="Content Placeholder 2"/>
          <p:cNvSpPr>
            <a:spLocks noGrp="1"/>
          </p:cNvSpPr>
          <p:nvPr>
            <p:ph idx="1"/>
          </p:nvPr>
        </p:nvSpPr>
        <p:spPr/>
        <p:txBody>
          <a:bodyPr/>
          <a:lstStyle/>
          <a:p>
            <a:r>
              <a:rPr lang="id-ID" dirty="0" smtClean="0"/>
              <a:t>Augmented Reality pada awalnya dirancang untuk tujuan pengobatan, militer dan pemeliharaan. </a:t>
            </a:r>
          </a:p>
          <a:p>
            <a:r>
              <a:rPr lang="id-ID" dirty="0" smtClean="0"/>
              <a:t>Beberapa perusahaan Teknology besar dunia seperti </a:t>
            </a:r>
            <a:r>
              <a:rPr lang="id-ID" dirty="0" smtClean="0">
                <a:sym typeface="+mn-ea"/>
              </a:rPr>
              <a:t> Nokia, Qualcomm, Google </a:t>
            </a:r>
            <a:r>
              <a:rPr lang="id-ID" dirty="0" smtClean="0"/>
              <a:t>  tertarik dalam pengembangan </a:t>
            </a:r>
            <a:r>
              <a:rPr lang="id-ID" dirty="0" smtClean="0">
                <a:sym typeface="+mn-ea"/>
              </a:rPr>
              <a:t>untuk mendanai penelitian tentang Augmented reality AR).</a:t>
            </a:r>
            <a:r>
              <a:rPr lang="id-ID" dirty="0" smtClean="0"/>
              <a:t> </a:t>
            </a:r>
            <a:endParaRPr lang="id-ID"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History</a:t>
            </a:r>
            <a:endParaRPr lang="id-ID" dirty="0"/>
          </a:p>
        </p:txBody>
      </p:sp>
      <p:sp>
        <p:nvSpPr>
          <p:cNvPr id="3" name="Content Placeholder 2"/>
          <p:cNvSpPr>
            <a:spLocks noGrp="1"/>
          </p:cNvSpPr>
          <p:nvPr>
            <p:ph idx="1"/>
          </p:nvPr>
        </p:nvSpPr>
        <p:spPr>
          <a:xfrm>
            <a:off x="395536" y="1124744"/>
            <a:ext cx="8229600" cy="4953000"/>
          </a:xfrm>
        </p:spPr>
        <p:txBody>
          <a:bodyPr/>
          <a:lstStyle/>
          <a:p>
            <a:r>
              <a:rPr lang="id-ID" dirty="0" smtClean="0"/>
              <a:t>Dimulai tahun </a:t>
            </a:r>
            <a:r>
              <a:rPr lang="id-ID" dirty="0"/>
              <a:t>1957-1962, </a:t>
            </a:r>
            <a:r>
              <a:rPr lang="id-ID" dirty="0" smtClean="0"/>
              <a:t>oleh seorang </a:t>
            </a:r>
            <a:r>
              <a:rPr lang="id-ID" dirty="0"/>
              <a:t>penemu yang bernama Morton Heilig, seorang sinematografer, menciptakan dan memapatenkan sebuah simulator yang disebut Sensorama dengan visual, getaran dan </a:t>
            </a:r>
            <a:r>
              <a:rPr lang="id-ID" dirty="0" smtClean="0"/>
              <a:t>bau</a:t>
            </a:r>
          </a:p>
          <a:p>
            <a:r>
              <a:rPr lang="id-ID" dirty="0" smtClean="0"/>
              <a:t>Tahun 1968 di Buatlah sebuah alat yang diberi nama Head Mounted Display (HMD) </a:t>
            </a:r>
            <a:r>
              <a:rPr lang="id-ID" dirty="0"/>
              <a:t>oleh Ivan Sutherland </a:t>
            </a:r>
            <a:r>
              <a:rPr lang="id-ID" dirty="0" smtClean="0"/>
              <a:t>alat yang diciptakan disebut juga jendela ke dunia virtual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pPr>
              <a:buFont typeface="Wingdings" panose="05000000000000000000" pitchFamily="2" charset="2"/>
              <a:buChar char="ü"/>
            </a:pPr>
            <a:r>
              <a:rPr lang="id-ID" dirty="0"/>
              <a:t>Tahun 1975 seorang ilmuwan bernama Myron Krueger menemukan Videoplace yang memungkinkan pengguna, dapat berinteraksi dengan objek virtual untuk pertama kalinya. </a:t>
            </a:r>
            <a:endParaRPr lang="id-ID" dirty="0" smtClean="0"/>
          </a:p>
          <a:p>
            <a:pPr>
              <a:buFont typeface="Wingdings" panose="05000000000000000000" pitchFamily="2" charset="2"/>
              <a:buChar char="ü"/>
            </a:pPr>
            <a:r>
              <a:rPr lang="id-ID" dirty="0" smtClean="0"/>
              <a:t>Tahun </a:t>
            </a:r>
            <a:r>
              <a:rPr lang="id-ID" dirty="0"/>
              <a:t>1989, Jaron Lanier, memperkenalkan Virtual Reality dan menciptakan bisnis komersial pertama kali di dunia </a:t>
            </a:r>
            <a:r>
              <a:rPr lang="id-ID" dirty="0" smtClean="0"/>
              <a:t>maya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pPr>
              <a:buFont typeface="Wingdings" panose="05000000000000000000" pitchFamily="2" charset="2"/>
              <a:buChar char="ü"/>
            </a:pPr>
            <a:r>
              <a:rPr lang="id-ID" sz="2800" dirty="0"/>
              <a:t>Tahun 1992 </a:t>
            </a:r>
            <a:r>
              <a:rPr lang="id-ID" sz="2800" dirty="0" smtClean="0"/>
              <a:t> teknologi  </a:t>
            </a:r>
            <a:r>
              <a:rPr lang="id-ID" sz="2800" dirty="0"/>
              <a:t>Augmented Reality </a:t>
            </a:r>
            <a:r>
              <a:rPr lang="id-ID" sz="2800" dirty="0" smtClean="0"/>
              <a:t>dikembangkan untuk melakukan </a:t>
            </a:r>
            <a:r>
              <a:rPr lang="id-ID" sz="2800" dirty="0"/>
              <a:t>perbaikan pada pesawat </a:t>
            </a:r>
            <a:r>
              <a:rPr lang="id-ID" sz="2800" dirty="0" smtClean="0"/>
              <a:t>boeing</a:t>
            </a:r>
          </a:p>
          <a:p>
            <a:pPr>
              <a:buFont typeface="Wingdings" panose="05000000000000000000" pitchFamily="2" charset="2"/>
              <a:buChar char="ü"/>
            </a:pPr>
            <a:r>
              <a:rPr lang="id-ID" sz="2800" dirty="0"/>
              <a:t>iLamps (2005) ~ Proyektor yang disempurnakan yang dapat menentukan dan merespons geometri permukaan tampilan untuk membuat tampilan konfigurasi-sendiri. </a:t>
            </a:r>
            <a:endParaRPr lang="id-ID" sz="2800" dirty="0" smtClean="0"/>
          </a:p>
          <a:p>
            <a:pPr>
              <a:buFont typeface="Wingdings" panose="05000000000000000000" pitchFamily="2" charset="2"/>
              <a:buChar char="ü"/>
            </a:pPr>
            <a:r>
              <a:rPr lang="id-ID" sz="2800" dirty="0" smtClean="0"/>
              <a:t>Bentuk </a:t>
            </a:r>
            <a:r>
              <a:rPr lang="id-ID" sz="2800" dirty="0"/>
              <a:t>tampilan adaptif </a:t>
            </a:r>
            <a:r>
              <a:rPr lang="id-ID" sz="2800" dirty="0" smtClean="0"/>
              <a:t>dengan memproyeksikan </a:t>
            </a:r>
            <a:r>
              <a:rPr lang="id-ID" sz="2800" dirty="0"/>
              <a:t>konten ke objek yang dikenali.</a:t>
            </a:r>
          </a:p>
          <a:p>
            <a:endParaRPr lang="id-ID" dirty="0" smtClean="0"/>
          </a:p>
          <a:p>
            <a:endParaRPr lang="id-ID"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r>
              <a:rPr lang="id-ID" dirty="0" smtClean="0"/>
              <a:t>Tahun 2010, </a:t>
            </a:r>
            <a:r>
              <a:rPr lang="id-ID" dirty="0"/>
              <a:t>Wikitude Drive meluncurkan sistem navigasi berteknologi AR di Platform </a:t>
            </a:r>
            <a:r>
              <a:rPr lang="id-ID" dirty="0" smtClean="0"/>
              <a:t>Android  serta  </a:t>
            </a:r>
            <a:r>
              <a:rPr lang="id-ID" dirty="0"/>
              <a:t>Acrossair menggunakan teknologi AR pada I-Phone 3GS.</a:t>
            </a: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1838</Words>
  <Application>Microsoft Office PowerPoint</Application>
  <PresentationFormat>On-screen Show (4:3)</PresentationFormat>
  <Paragraphs>160</Paragraphs>
  <Slides>36</Slides>
  <Notes>5</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Blue Waves</vt:lpstr>
      <vt:lpstr>PowerPoint Presentation</vt:lpstr>
      <vt:lpstr>Augmented reality </vt:lpstr>
      <vt:lpstr>PowerPoint Presentation</vt:lpstr>
      <vt:lpstr>Augmented Reality vs. Virtual Reality</vt:lpstr>
      <vt:lpstr>Sejarah singkat AR</vt:lpstr>
      <vt:lpstr>History</vt:lpstr>
      <vt:lpstr>PowerPoint Presentation</vt:lpstr>
      <vt:lpstr>PowerPoint Presentation</vt:lpstr>
      <vt:lpstr>PowerPoint Presentation</vt:lpstr>
      <vt:lpstr>Augmented Tracking</vt:lpstr>
      <vt:lpstr>How does AR Work?</vt:lpstr>
      <vt:lpstr>How does AR Work? </vt:lpstr>
      <vt:lpstr>What is needed?</vt:lpstr>
      <vt:lpstr>Komponen Augmented reality</vt:lpstr>
      <vt:lpstr>PowerPoint Presentation</vt:lpstr>
      <vt:lpstr>Current Uses of AR</vt:lpstr>
      <vt:lpstr>Augmented Reality  vs. Virtual Reality </vt:lpstr>
      <vt:lpstr>PowerPoint Presentation</vt:lpstr>
      <vt:lpstr>Jenis Teknologi Augmented Reality</vt:lpstr>
      <vt:lpstr>Marker-Based Augmented Reality </vt:lpstr>
      <vt:lpstr>Markerless Augmented Reality </vt:lpstr>
      <vt:lpstr>PowerPoint Presentation</vt:lpstr>
      <vt:lpstr>Projection Based Augmented Reality </vt:lpstr>
      <vt:lpstr>Superimposition Based Augmented Reality </vt:lpstr>
      <vt:lpstr>Current Uses of AR</vt:lpstr>
      <vt:lpstr>Pelatihan Medis </vt:lpstr>
      <vt:lpstr>Wikitude – AR Travel Guide</vt:lpstr>
      <vt:lpstr>TV Broadcast </vt:lpstr>
      <vt:lpstr>Pariwisata</vt:lpstr>
      <vt:lpstr>Pariwisata</vt:lpstr>
      <vt:lpstr>Google Augmented</vt:lpstr>
      <vt:lpstr>Kota Digital</vt:lpstr>
      <vt:lpstr>Bidang arsitektur </vt:lpstr>
      <vt:lpstr>Augmented reality dalam dunia pendidikan</vt:lpstr>
      <vt:lpstr>Keuntungan menggunakan  Augmented reality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KECAP</dc:creator>
  <cp:lastModifiedBy>KECAP</cp:lastModifiedBy>
  <cp:revision>61</cp:revision>
  <dcterms:created xsi:type="dcterms:W3CDTF">2019-11-30T02:39:00Z</dcterms:created>
  <dcterms:modified xsi:type="dcterms:W3CDTF">2019-12-04T01:58:08Z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1033-11.2.0.8641</vt:lpwstr>
  </property>
</Properties>
</file>