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7" r:id="rId4"/>
    <p:sldId id="257" r:id="rId5"/>
    <p:sldId id="258" r:id="rId6"/>
    <p:sldId id="259" r:id="rId7"/>
    <p:sldId id="260" r:id="rId8"/>
    <p:sldId id="261"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3DB9C-33F5-463A-B130-12F8D94D3042}" v="7" dt="2021-06-16T14:43:31.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Hinson" userId="87f36d2cbbfefd59" providerId="LiveId" clId="{ABA3DB9C-33F5-463A-B130-12F8D94D3042}"/>
    <pc:docChg chg="undo custSel addSld delSld modSld">
      <pc:chgData name="Francis Hinson" userId="87f36d2cbbfefd59" providerId="LiveId" clId="{ABA3DB9C-33F5-463A-B130-12F8D94D3042}" dt="2021-06-16T15:08:07.818" v="2131" actId="20577"/>
      <pc:docMkLst>
        <pc:docMk/>
      </pc:docMkLst>
      <pc:sldChg chg="modSp mod">
        <pc:chgData name="Francis Hinson" userId="87f36d2cbbfefd59" providerId="LiveId" clId="{ABA3DB9C-33F5-463A-B130-12F8D94D3042}" dt="2021-06-16T14:42:24.355" v="994" actId="20577"/>
        <pc:sldMkLst>
          <pc:docMk/>
          <pc:sldMk cId="3860377169" sldId="256"/>
        </pc:sldMkLst>
        <pc:spChg chg="mod">
          <ac:chgData name="Francis Hinson" userId="87f36d2cbbfefd59" providerId="LiveId" clId="{ABA3DB9C-33F5-463A-B130-12F8D94D3042}" dt="2021-06-16T14:42:24.355" v="994" actId="20577"/>
          <ac:spMkLst>
            <pc:docMk/>
            <pc:sldMk cId="3860377169" sldId="256"/>
            <ac:spMk id="2" creationId="{A620B7E3-7EC2-4C59-B2BE-12FDDB3D0C5C}"/>
          </ac:spMkLst>
        </pc:spChg>
        <pc:spChg chg="mod">
          <ac:chgData name="Francis Hinson" userId="87f36d2cbbfefd59" providerId="LiveId" clId="{ABA3DB9C-33F5-463A-B130-12F8D94D3042}" dt="2021-06-16T14:24:52.150" v="319" actId="120"/>
          <ac:spMkLst>
            <pc:docMk/>
            <pc:sldMk cId="3860377169" sldId="256"/>
            <ac:spMk id="3" creationId="{98DF39EF-6481-4D54-9009-17F15C426555}"/>
          </ac:spMkLst>
        </pc:spChg>
      </pc:sldChg>
      <pc:sldChg chg="addSp delSp modSp add mod">
        <pc:chgData name="Francis Hinson" userId="87f36d2cbbfefd59" providerId="LiveId" clId="{ABA3DB9C-33F5-463A-B130-12F8D94D3042}" dt="2021-06-16T14:58:17.624" v="1268" actId="14100"/>
        <pc:sldMkLst>
          <pc:docMk/>
          <pc:sldMk cId="2303832530" sldId="263"/>
        </pc:sldMkLst>
        <pc:spChg chg="del mod">
          <ac:chgData name="Francis Hinson" userId="87f36d2cbbfefd59" providerId="LiveId" clId="{ABA3DB9C-33F5-463A-B130-12F8D94D3042}" dt="2021-06-16T14:34:47.834" v="480" actId="478"/>
          <ac:spMkLst>
            <pc:docMk/>
            <pc:sldMk cId="2303832530" sldId="263"/>
            <ac:spMk id="2" creationId="{A620B7E3-7EC2-4C59-B2BE-12FDDB3D0C5C}"/>
          </ac:spMkLst>
        </pc:spChg>
        <pc:spChg chg="mod">
          <ac:chgData name="Francis Hinson" userId="87f36d2cbbfefd59" providerId="LiveId" clId="{ABA3DB9C-33F5-463A-B130-12F8D94D3042}" dt="2021-06-16T14:58:17.624" v="1268" actId="14100"/>
          <ac:spMkLst>
            <pc:docMk/>
            <pc:sldMk cId="2303832530" sldId="263"/>
            <ac:spMk id="3" creationId="{98DF39EF-6481-4D54-9009-17F15C426555}"/>
          </ac:spMkLst>
        </pc:spChg>
        <pc:spChg chg="add mod">
          <ac:chgData name="Francis Hinson" userId="87f36d2cbbfefd59" providerId="LiveId" clId="{ABA3DB9C-33F5-463A-B130-12F8D94D3042}" dt="2021-06-16T14:43:47.673" v="1018" actId="27636"/>
          <ac:spMkLst>
            <pc:docMk/>
            <pc:sldMk cId="2303832530" sldId="263"/>
            <ac:spMk id="4" creationId="{993D9C5C-AD22-470B-A256-C6CB2427678E}"/>
          </ac:spMkLst>
        </pc:spChg>
      </pc:sldChg>
      <pc:sldChg chg="addSp delSp modSp new del mod">
        <pc:chgData name="Francis Hinson" userId="87f36d2cbbfefd59" providerId="LiveId" clId="{ABA3DB9C-33F5-463A-B130-12F8D94D3042}" dt="2021-06-16T14:31:51.362" v="377" actId="680"/>
        <pc:sldMkLst>
          <pc:docMk/>
          <pc:sldMk cId="22590665" sldId="264"/>
        </pc:sldMkLst>
        <pc:spChg chg="add del mod">
          <ac:chgData name="Francis Hinson" userId="87f36d2cbbfefd59" providerId="LiveId" clId="{ABA3DB9C-33F5-463A-B130-12F8D94D3042}" dt="2021-06-16T14:31:50.981" v="376" actId="767"/>
          <ac:spMkLst>
            <pc:docMk/>
            <pc:sldMk cId="22590665" sldId="264"/>
            <ac:spMk id="2" creationId="{5717D40F-FD4E-47CD-A33F-2027AAB66562}"/>
          </ac:spMkLst>
        </pc:spChg>
      </pc:sldChg>
      <pc:sldChg chg="new del">
        <pc:chgData name="Francis Hinson" userId="87f36d2cbbfefd59" providerId="LiveId" clId="{ABA3DB9C-33F5-463A-B130-12F8D94D3042}" dt="2021-06-16T14:31:11.282" v="371" actId="680"/>
        <pc:sldMkLst>
          <pc:docMk/>
          <pc:sldMk cId="3884236705" sldId="264"/>
        </pc:sldMkLst>
      </pc:sldChg>
      <pc:sldChg chg="delSp modSp new del mod">
        <pc:chgData name="Francis Hinson" userId="87f36d2cbbfefd59" providerId="LiveId" clId="{ABA3DB9C-33F5-463A-B130-12F8D94D3042}" dt="2021-06-16T14:39:51.415" v="846" actId="47"/>
        <pc:sldMkLst>
          <pc:docMk/>
          <pc:sldMk cId="3920384705" sldId="264"/>
        </pc:sldMkLst>
        <pc:spChg chg="del mod">
          <ac:chgData name="Francis Hinson" userId="87f36d2cbbfefd59" providerId="LiveId" clId="{ABA3DB9C-33F5-463A-B130-12F8D94D3042}" dt="2021-06-16T14:32:24.469" v="380" actId="478"/>
          <ac:spMkLst>
            <pc:docMk/>
            <pc:sldMk cId="3920384705" sldId="264"/>
            <ac:spMk id="2" creationId="{1A36E849-CCBB-413C-A03B-A0D81C657EA5}"/>
          </ac:spMkLst>
        </pc:spChg>
        <pc:spChg chg="mod">
          <ac:chgData name="Francis Hinson" userId="87f36d2cbbfefd59" providerId="LiveId" clId="{ABA3DB9C-33F5-463A-B130-12F8D94D3042}" dt="2021-06-16T14:32:28.585" v="381" actId="14100"/>
          <ac:spMkLst>
            <pc:docMk/>
            <pc:sldMk cId="3920384705" sldId="264"/>
            <ac:spMk id="3" creationId="{91F4F95E-1664-427B-8159-EA554447FA5C}"/>
          </ac:spMkLst>
        </pc:spChg>
      </pc:sldChg>
      <pc:sldChg chg="add del">
        <pc:chgData name="Francis Hinson" userId="87f36d2cbbfefd59" providerId="LiveId" clId="{ABA3DB9C-33F5-463A-B130-12F8D94D3042}" dt="2021-06-16T15:01:06.883" v="1269" actId="47"/>
        <pc:sldMkLst>
          <pc:docMk/>
          <pc:sldMk cId="3205058678" sldId="265"/>
        </pc:sldMkLst>
      </pc:sldChg>
      <pc:sldChg chg="addSp modSp add mod">
        <pc:chgData name="Francis Hinson" userId="87f36d2cbbfefd59" providerId="LiveId" clId="{ABA3DB9C-33F5-463A-B130-12F8D94D3042}" dt="2021-06-16T15:08:07.818" v="2131" actId="20577"/>
        <pc:sldMkLst>
          <pc:docMk/>
          <pc:sldMk cId="3120943385" sldId="266"/>
        </pc:sldMkLst>
        <pc:spChg chg="mod">
          <ac:chgData name="Francis Hinson" userId="87f36d2cbbfefd59" providerId="LiveId" clId="{ABA3DB9C-33F5-463A-B130-12F8D94D3042}" dt="2021-06-16T15:08:07.818" v="2131" actId="20577"/>
          <ac:spMkLst>
            <pc:docMk/>
            <pc:sldMk cId="3120943385" sldId="266"/>
            <ac:spMk id="3" creationId="{98DF39EF-6481-4D54-9009-17F15C426555}"/>
          </ac:spMkLst>
        </pc:spChg>
        <pc:spChg chg="add mod">
          <ac:chgData name="Francis Hinson" userId="87f36d2cbbfefd59" providerId="LiveId" clId="{ABA3DB9C-33F5-463A-B130-12F8D94D3042}" dt="2021-06-16T14:40:46.908" v="900" actId="122"/>
          <ac:spMkLst>
            <pc:docMk/>
            <pc:sldMk cId="3120943385" sldId="266"/>
            <ac:spMk id="4" creationId="{507FD9E7-3DFB-4AE0-B43F-E707159AF803}"/>
          </ac:spMkLst>
        </pc:spChg>
      </pc:sldChg>
      <pc:sldChg chg="add">
        <pc:chgData name="Francis Hinson" userId="87f36d2cbbfefd59" providerId="LiveId" clId="{ABA3DB9C-33F5-463A-B130-12F8D94D3042}" dt="2021-06-16T14:43:01.647" v="995" actId="2890"/>
        <pc:sldMkLst>
          <pc:docMk/>
          <pc:sldMk cId="940401308"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6/16/2021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6/16/2021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6/16/2021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6/16/2021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6/16/2021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6/16/2021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B7E3-7EC2-4C59-B2BE-12FDDB3D0C5C}"/>
              </a:ext>
            </a:extLst>
          </p:cNvPr>
          <p:cNvSpPr>
            <a:spLocks noGrp="1"/>
          </p:cNvSpPr>
          <p:nvPr>
            <p:ph type="ctrTitle"/>
          </p:nvPr>
        </p:nvSpPr>
        <p:spPr/>
        <p:txBody>
          <a:bodyPr/>
          <a:lstStyle/>
          <a:p>
            <a:pPr algn="l"/>
            <a:r>
              <a:rPr lang="en-US" dirty="0"/>
              <a:t>Converting Casual Riders Into Annual Members</a:t>
            </a:r>
            <a:endParaRPr lang="en-GB" dirty="0"/>
          </a:p>
        </p:txBody>
      </p:sp>
      <p:sp>
        <p:nvSpPr>
          <p:cNvPr id="3" name="Subtitle 2">
            <a:extLst>
              <a:ext uri="{FF2B5EF4-FFF2-40B4-BE49-F238E27FC236}">
                <a16:creationId xmlns:a16="http://schemas.microsoft.com/office/drawing/2014/main" id="{98DF39EF-6481-4D54-9009-17F15C426555}"/>
              </a:ext>
            </a:extLst>
          </p:cNvPr>
          <p:cNvSpPr>
            <a:spLocks noGrp="1"/>
          </p:cNvSpPr>
          <p:nvPr>
            <p:ph type="subTitle" idx="1"/>
          </p:nvPr>
        </p:nvSpPr>
        <p:spPr>
          <a:xfrm>
            <a:off x="1759237" y="3906266"/>
            <a:ext cx="8673427" cy="1351534"/>
          </a:xfrm>
        </p:spPr>
        <p:txBody>
          <a:bodyPr>
            <a:normAutofit fontScale="92500" lnSpcReduction="20000"/>
          </a:bodyPr>
          <a:lstStyle/>
          <a:p>
            <a:pPr algn="l"/>
            <a:r>
              <a:rPr lang="en-US" dirty="0"/>
              <a:t>A case study of how members use </a:t>
            </a:r>
            <a:r>
              <a:rPr lang="en-US" dirty="0" err="1"/>
              <a:t>Cyclistic</a:t>
            </a:r>
            <a:r>
              <a:rPr lang="en-US" dirty="0"/>
              <a:t> bikes compared to casual users</a:t>
            </a:r>
          </a:p>
          <a:p>
            <a:pPr algn="l"/>
            <a:endParaRPr lang="en-US" dirty="0"/>
          </a:p>
          <a:p>
            <a:pPr algn="l"/>
            <a:r>
              <a:rPr lang="en-US" dirty="0"/>
              <a:t>By: Francis Ekow Hinson</a:t>
            </a:r>
          </a:p>
          <a:p>
            <a:pPr algn="l"/>
            <a:r>
              <a:rPr lang="en-US" dirty="0"/>
              <a:t>Date:  20201-06-16  </a:t>
            </a:r>
            <a:endParaRPr lang="en-GB" dirty="0"/>
          </a:p>
        </p:txBody>
      </p:sp>
    </p:spTree>
    <p:extLst>
      <p:ext uri="{BB962C8B-B14F-4D97-AF65-F5344CB8AC3E}">
        <p14:creationId xmlns:p14="http://schemas.microsoft.com/office/powerpoint/2010/main" val="386037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DF39EF-6481-4D54-9009-17F15C426555}"/>
              </a:ext>
            </a:extLst>
          </p:cNvPr>
          <p:cNvSpPr>
            <a:spLocks noGrp="1"/>
          </p:cNvSpPr>
          <p:nvPr>
            <p:ph type="subTitle" idx="1"/>
          </p:nvPr>
        </p:nvSpPr>
        <p:spPr>
          <a:xfrm>
            <a:off x="1759237" y="3067050"/>
            <a:ext cx="8673427" cy="1981200"/>
          </a:xfrm>
        </p:spPr>
        <p:txBody>
          <a:bodyPr>
            <a:normAutofit fontScale="92500" lnSpcReduction="20000"/>
          </a:bodyPr>
          <a:lstStyle/>
          <a:p>
            <a:pPr marL="285750" indent="-285750" algn="l">
              <a:buClr>
                <a:schemeClr val="bg1"/>
              </a:buClr>
              <a:buFont typeface="Wingdings" panose="05000000000000000000" pitchFamily="2" charset="2"/>
              <a:buChar char="v"/>
            </a:pPr>
            <a:r>
              <a:rPr lang="en-US" dirty="0"/>
              <a:t>Advertisements and efforts to enroll casual users as annual members should be done between June and October as this is the period of highest patronage of services and any adverts has a greater chance of reaching the most casual riders.</a:t>
            </a:r>
          </a:p>
          <a:p>
            <a:pPr marL="285750" indent="-285750" algn="l">
              <a:buClr>
                <a:schemeClr val="bg1"/>
              </a:buClr>
              <a:buFont typeface="Wingdings" panose="05000000000000000000" pitchFamily="2" charset="2"/>
              <a:buChar char="v"/>
            </a:pPr>
            <a:r>
              <a:rPr lang="en-US" dirty="0"/>
              <a:t>These adverts can be run more intensely on Saturdays and Sundays since more casual riders use the services on those days.</a:t>
            </a:r>
          </a:p>
          <a:p>
            <a:pPr marL="285750" indent="-285750" algn="l">
              <a:buClr>
                <a:schemeClr val="bg1"/>
              </a:buClr>
              <a:buFont typeface="Wingdings" panose="05000000000000000000" pitchFamily="2" charset="2"/>
              <a:buChar char="v"/>
            </a:pPr>
            <a:r>
              <a:rPr lang="en-US" dirty="0"/>
              <a:t>Incentives and rewards can be created for new members who ride for a long period to attract more casual riders since they tend to ride longer periods than members.</a:t>
            </a:r>
            <a:endParaRPr lang="en-GB" dirty="0"/>
          </a:p>
        </p:txBody>
      </p:sp>
      <p:sp>
        <p:nvSpPr>
          <p:cNvPr id="4" name="Title 1">
            <a:extLst>
              <a:ext uri="{FF2B5EF4-FFF2-40B4-BE49-F238E27FC236}">
                <a16:creationId xmlns:a16="http://schemas.microsoft.com/office/drawing/2014/main" id="{507FD9E7-3DFB-4AE0-B43F-E707159AF803}"/>
              </a:ext>
            </a:extLst>
          </p:cNvPr>
          <p:cNvSpPr>
            <a:spLocks noGrp="1"/>
          </p:cNvSpPr>
          <p:nvPr>
            <p:ph type="ctrTitle"/>
          </p:nvPr>
        </p:nvSpPr>
        <p:spPr>
          <a:xfrm>
            <a:off x="1759236" y="2075505"/>
            <a:ext cx="8679915" cy="839146"/>
          </a:xfrm>
        </p:spPr>
        <p:txBody>
          <a:bodyPr>
            <a:normAutofit fontScale="90000"/>
          </a:bodyPr>
          <a:lstStyle/>
          <a:p>
            <a:r>
              <a:rPr lang="en-US" dirty="0"/>
              <a:t>Recommendations	</a:t>
            </a:r>
            <a:endParaRPr lang="en-GB" dirty="0"/>
          </a:p>
        </p:txBody>
      </p:sp>
    </p:spTree>
    <p:extLst>
      <p:ext uri="{BB962C8B-B14F-4D97-AF65-F5344CB8AC3E}">
        <p14:creationId xmlns:p14="http://schemas.microsoft.com/office/powerpoint/2010/main" val="312094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DF39EF-6481-4D54-9009-17F15C426555}"/>
              </a:ext>
            </a:extLst>
          </p:cNvPr>
          <p:cNvSpPr>
            <a:spLocks noGrp="1"/>
          </p:cNvSpPr>
          <p:nvPr>
            <p:ph type="subTitle" idx="1"/>
          </p:nvPr>
        </p:nvSpPr>
        <p:spPr>
          <a:xfrm>
            <a:off x="1759237" y="3086100"/>
            <a:ext cx="8673427" cy="1790700"/>
          </a:xfrm>
        </p:spPr>
        <p:txBody>
          <a:bodyPr>
            <a:normAutofit/>
          </a:bodyPr>
          <a:lstStyle/>
          <a:p>
            <a:pPr marL="285750" indent="-285750" algn="l">
              <a:buClr>
                <a:schemeClr val="bg1"/>
              </a:buClr>
              <a:buFont typeface="Wingdings" panose="05000000000000000000" pitchFamily="2" charset="2"/>
              <a:buChar char="v"/>
            </a:pPr>
            <a:r>
              <a:rPr lang="en-US" dirty="0"/>
              <a:t>Casual riders use </a:t>
            </a:r>
            <a:r>
              <a:rPr lang="en-US" dirty="0" err="1"/>
              <a:t>Cyclistic</a:t>
            </a:r>
            <a:r>
              <a:rPr lang="en-US" dirty="0"/>
              <a:t> services lower number of times compared to annual members</a:t>
            </a:r>
          </a:p>
          <a:p>
            <a:pPr marL="285750" indent="-285750" algn="l">
              <a:buClr>
                <a:schemeClr val="bg1"/>
              </a:buClr>
              <a:buFont typeface="Wingdings" panose="05000000000000000000" pitchFamily="2" charset="2"/>
              <a:buChar char="v"/>
            </a:pPr>
            <a:r>
              <a:rPr lang="en-US" dirty="0"/>
              <a:t>Casual riders ride for longer periods than annual members</a:t>
            </a:r>
          </a:p>
          <a:p>
            <a:pPr marL="285750" indent="-285750" algn="l">
              <a:buClr>
                <a:schemeClr val="bg1"/>
              </a:buClr>
              <a:buFont typeface="Wingdings" panose="05000000000000000000" pitchFamily="2" charset="2"/>
              <a:buChar char="v"/>
            </a:pPr>
            <a:r>
              <a:rPr lang="en-US" dirty="0"/>
              <a:t>Service patronage peaks in August for both casual users and annual members</a:t>
            </a:r>
          </a:p>
          <a:p>
            <a:pPr marL="285750" indent="-285750" algn="l">
              <a:buClr>
                <a:schemeClr val="bg1"/>
              </a:buClr>
              <a:buFont typeface="Wingdings" panose="05000000000000000000" pitchFamily="2" charset="2"/>
              <a:buChar char="v"/>
            </a:pPr>
            <a:endParaRPr lang="en-GB" dirty="0"/>
          </a:p>
        </p:txBody>
      </p:sp>
      <p:sp>
        <p:nvSpPr>
          <p:cNvPr id="4" name="Title 1">
            <a:extLst>
              <a:ext uri="{FF2B5EF4-FFF2-40B4-BE49-F238E27FC236}">
                <a16:creationId xmlns:a16="http://schemas.microsoft.com/office/drawing/2014/main" id="{993D9C5C-AD22-470B-A256-C6CB2427678E}"/>
              </a:ext>
            </a:extLst>
          </p:cNvPr>
          <p:cNvSpPr>
            <a:spLocks noGrp="1"/>
          </p:cNvSpPr>
          <p:nvPr>
            <p:ph type="ctrTitle"/>
          </p:nvPr>
        </p:nvSpPr>
        <p:spPr>
          <a:xfrm>
            <a:off x="1759236" y="2075505"/>
            <a:ext cx="8679915" cy="801045"/>
          </a:xfrm>
        </p:spPr>
        <p:txBody>
          <a:bodyPr>
            <a:normAutofit fontScale="90000"/>
          </a:bodyPr>
          <a:lstStyle/>
          <a:p>
            <a:pPr algn="l"/>
            <a:r>
              <a:rPr lang="en-US" dirty="0"/>
              <a:t>Executive Summary</a:t>
            </a:r>
            <a:endParaRPr lang="en-GB" dirty="0"/>
          </a:p>
        </p:txBody>
      </p:sp>
    </p:spTree>
    <p:extLst>
      <p:ext uri="{BB962C8B-B14F-4D97-AF65-F5344CB8AC3E}">
        <p14:creationId xmlns:p14="http://schemas.microsoft.com/office/powerpoint/2010/main" val="230383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DF39EF-6481-4D54-9009-17F15C426555}"/>
              </a:ext>
            </a:extLst>
          </p:cNvPr>
          <p:cNvSpPr>
            <a:spLocks noGrp="1"/>
          </p:cNvSpPr>
          <p:nvPr>
            <p:ph type="subTitle" idx="1"/>
          </p:nvPr>
        </p:nvSpPr>
        <p:spPr>
          <a:xfrm>
            <a:off x="1759237" y="2524125"/>
            <a:ext cx="8673427" cy="1971675"/>
          </a:xfrm>
        </p:spPr>
        <p:txBody>
          <a:bodyPr>
            <a:normAutofit/>
          </a:bodyPr>
          <a:lstStyle/>
          <a:p>
            <a:pPr marL="285750" indent="-285750" algn="l">
              <a:buClr>
                <a:schemeClr val="bg1"/>
              </a:buClr>
              <a:buFont typeface="Arial" panose="020B0604020202020204" pitchFamily="34" charset="0"/>
              <a:buChar char="•"/>
            </a:pPr>
            <a:r>
              <a:rPr lang="en-US" dirty="0"/>
              <a:t>Data available at </a:t>
            </a:r>
            <a:r>
              <a:rPr lang="en-US" dirty="0">
                <a:hlinkClick r:id="rId2"/>
              </a:rPr>
              <a:t>https://divvy-tripdata.s3.amazonaws.com/index.html</a:t>
            </a:r>
            <a:endParaRPr lang="en-US" b="1" dirty="0"/>
          </a:p>
          <a:p>
            <a:pPr marL="285750" indent="-285750" algn="l">
              <a:buClr>
                <a:schemeClr val="bg1"/>
              </a:buClr>
              <a:buFont typeface="Arial" panose="020B0604020202020204" pitchFamily="34" charset="0"/>
              <a:buChar char="•"/>
            </a:pPr>
            <a:r>
              <a:rPr lang="en-US" b="1" dirty="0"/>
              <a:t>The most recent one(1) year of data which was from second quarter 2019 to first quarter 2020 was used for the analysis</a:t>
            </a:r>
          </a:p>
          <a:p>
            <a:pPr marL="285750" indent="-285750" algn="l">
              <a:buClr>
                <a:schemeClr val="bg1"/>
              </a:buClr>
              <a:buFont typeface="Arial" panose="020B0604020202020204" pitchFamily="34" charset="0"/>
              <a:buChar char="•"/>
            </a:pPr>
            <a:r>
              <a:rPr lang="en-US" b="1" dirty="0"/>
              <a:t>The data was broken into a single csv file per quarter</a:t>
            </a:r>
          </a:p>
          <a:p>
            <a:pPr marL="285750" indent="-285750" algn="l">
              <a:buClr>
                <a:schemeClr val="bg1"/>
              </a:buClr>
              <a:buFont typeface="Arial" panose="020B0604020202020204" pitchFamily="34" charset="0"/>
              <a:buChar char="•"/>
            </a:pPr>
            <a:r>
              <a:rPr lang="en-US" b="1" dirty="0"/>
              <a:t>This was full usage data of all customers</a:t>
            </a:r>
          </a:p>
          <a:p>
            <a:pPr algn="l">
              <a:buClr>
                <a:schemeClr val="bg1"/>
              </a:buClr>
            </a:pPr>
            <a:endParaRPr lang="en-GB" dirty="0"/>
          </a:p>
        </p:txBody>
      </p:sp>
    </p:spTree>
    <p:extLst>
      <p:ext uri="{BB962C8B-B14F-4D97-AF65-F5344CB8AC3E}">
        <p14:creationId xmlns:p14="http://schemas.microsoft.com/office/powerpoint/2010/main" val="94040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A12-D211-4563-966A-2DDBC513B6F0}"/>
              </a:ext>
            </a:extLst>
          </p:cNvPr>
          <p:cNvSpPr>
            <a:spLocks noGrp="1"/>
          </p:cNvSpPr>
          <p:nvPr>
            <p:ph type="title"/>
          </p:nvPr>
        </p:nvSpPr>
        <p:spPr/>
        <p:txBody>
          <a:bodyPr/>
          <a:lstStyle/>
          <a:p>
            <a:r>
              <a:rPr lang="en-US" dirty="0"/>
              <a:t>No of Rides Taken		</a:t>
            </a:r>
            <a:endParaRPr lang="en-GB" dirty="0"/>
          </a:p>
        </p:txBody>
      </p:sp>
      <p:sp>
        <p:nvSpPr>
          <p:cNvPr id="4" name="Text Placeholder 3">
            <a:extLst>
              <a:ext uri="{FF2B5EF4-FFF2-40B4-BE49-F238E27FC236}">
                <a16:creationId xmlns:a16="http://schemas.microsoft.com/office/drawing/2014/main" id="{7DB69B9C-AA92-4233-B1A9-7F370CF9C86D}"/>
              </a:ext>
            </a:extLst>
          </p:cNvPr>
          <p:cNvSpPr>
            <a:spLocks noGrp="1"/>
          </p:cNvSpPr>
          <p:nvPr>
            <p:ph type="body" sz="half" idx="2"/>
          </p:nvPr>
        </p:nvSpPr>
        <p:spPr/>
        <p:txBody>
          <a:bodyPr/>
          <a:lstStyle/>
          <a:p>
            <a:pPr marL="285750" indent="-285750" algn="l">
              <a:buFont typeface="Arial" panose="020B0604020202020204" pitchFamily="34" charset="0"/>
              <a:buChar char="•"/>
            </a:pPr>
            <a:r>
              <a:rPr lang="en-US" dirty="0"/>
              <a:t>Members took much more rides in 2019 and first quarter 2020 than casual users</a:t>
            </a:r>
            <a:endParaRPr lang="en-GB" dirty="0"/>
          </a:p>
        </p:txBody>
      </p:sp>
      <p:pic>
        <p:nvPicPr>
          <p:cNvPr id="2050" name="Picture 2">
            <a:extLst>
              <a:ext uri="{FF2B5EF4-FFF2-40B4-BE49-F238E27FC236}">
                <a16:creationId xmlns:a16="http://schemas.microsoft.com/office/drawing/2014/main" id="{EE87A0BE-2766-446D-8584-B55DA10EF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0163" y="1186997"/>
            <a:ext cx="6275387" cy="44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51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A12-D211-4563-966A-2DDBC513B6F0}"/>
              </a:ext>
            </a:extLst>
          </p:cNvPr>
          <p:cNvSpPr>
            <a:spLocks noGrp="1"/>
          </p:cNvSpPr>
          <p:nvPr>
            <p:ph type="title"/>
          </p:nvPr>
        </p:nvSpPr>
        <p:spPr/>
        <p:txBody>
          <a:bodyPr/>
          <a:lstStyle/>
          <a:p>
            <a:r>
              <a:rPr lang="en-US" dirty="0"/>
              <a:t>No of Rides Taken		</a:t>
            </a:r>
            <a:endParaRPr lang="en-GB" dirty="0"/>
          </a:p>
        </p:txBody>
      </p:sp>
      <p:sp>
        <p:nvSpPr>
          <p:cNvPr id="4" name="Text Placeholder 3">
            <a:extLst>
              <a:ext uri="{FF2B5EF4-FFF2-40B4-BE49-F238E27FC236}">
                <a16:creationId xmlns:a16="http://schemas.microsoft.com/office/drawing/2014/main" id="{7DB69B9C-AA92-4233-B1A9-7F370CF9C86D}"/>
              </a:ext>
            </a:extLst>
          </p:cNvPr>
          <p:cNvSpPr>
            <a:spLocks noGrp="1"/>
          </p:cNvSpPr>
          <p:nvPr>
            <p:ph type="body" sz="half" idx="2"/>
          </p:nvPr>
        </p:nvSpPr>
        <p:spPr/>
        <p:txBody>
          <a:bodyPr>
            <a:normAutofit lnSpcReduction="10000"/>
          </a:bodyPr>
          <a:lstStyle/>
          <a:p>
            <a:pPr algn="l"/>
            <a:r>
              <a:rPr lang="en-US" dirty="0"/>
              <a:t>Monthly usage indicates that services are used most in August, this is a good period to intensify marketing</a:t>
            </a:r>
            <a:endParaRPr lang="en-GB" dirty="0"/>
          </a:p>
        </p:txBody>
      </p:sp>
      <p:pic>
        <p:nvPicPr>
          <p:cNvPr id="3076" name="Picture 4">
            <a:extLst>
              <a:ext uri="{FF2B5EF4-FFF2-40B4-BE49-F238E27FC236}">
                <a16:creationId xmlns:a16="http://schemas.microsoft.com/office/drawing/2014/main" id="{A5A55897-8E3A-4893-946C-98C39FBA5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0163" y="1186997"/>
            <a:ext cx="6275387" cy="44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8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A12-D211-4563-966A-2DDBC513B6F0}"/>
              </a:ext>
            </a:extLst>
          </p:cNvPr>
          <p:cNvSpPr>
            <a:spLocks noGrp="1"/>
          </p:cNvSpPr>
          <p:nvPr>
            <p:ph type="title"/>
          </p:nvPr>
        </p:nvSpPr>
        <p:spPr/>
        <p:txBody>
          <a:bodyPr/>
          <a:lstStyle/>
          <a:p>
            <a:r>
              <a:rPr lang="en-US" dirty="0"/>
              <a:t>No of Rides Taken		</a:t>
            </a:r>
            <a:endParaRPr lang="en-GB" dirty="0"/>
          </a:p>
        </p:txBody>
      </p:sp>
      <p:sp>
        <p:nvSpPr>
          <p:cNvPr id="4" name="Text Placeholder 3">
            <a:extLst>
              <a:ext uri="{FF2B5EF4-FFF2-40B4-BE49-F238E27FC236}">
                <a16:creationId xmlns:a16="http://schemas.microsoft.com/office/drawing/2014/main" id="{7DB69B9C-AA92-4233-B1A9-7F370CF9C86D}"/>
              </a:ext>
            </a:extLst>
          </p:cNvPr>
          <p:cNvSpPr>
            <a:spLocks noGrp="1"/>
          </p:cNvSpPr>
          <p:nvPr>
            <p:ph type="body" sz="half" idx="2"/>
          </p:nvPr>
        </p:nvSpPr>
        <p:spPr>
          <a:xfrm>
            <a:off x="888631" y="3200401"/>
            <a:ext cx="3501197" cy="1603084"/>
          </a:xfrm>
        </p:spPr>
        <p:txBody>
          <a:bodyPr>
            <a:normAutofit/>
          </a:bodyPr>
          <a:lstStyle/>
          <a:p>
            <a:pPr algn="l"/>
            <a:r>
              <a:rPr lang="en-US" dirty="0"/>
              <a:t>Weekly usage indicates that bikes are used more on Saturday and Sunday by casual users, but on Mondays to Fridays by members</a:t>
            </a:r>
            <a:endParaRPr lang="en-GB" dirty="0"/>
          </a:p>
        </p:txBody>
      </p:sp>
      <p:pic>
        <p:nvPicPr>
          <p:cNvPr id="4098" name="Picture 2">
            <a:extLst>
              <a:ext uri="{FF2B5EF4-FFF2-40B4-BE49-F238E27FC236}">
                <a16:creationId xmlns:a16="http://schemas.microsoft.com/office/drawing/2014/main" id="{7309FB2D-8E66-4B81-B181-14599A00FE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0163" y="1186997"/>
            <a:ext cx="6275387" cy="44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4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A12-D211-4563-966A-2DDBC513B6F0}"/>
              </a:ext>
            </a:extLst>
          </p:cNvPr>
          <p:cNvSpPr>
            <a:spLocks noGrp="1"/>
          </p:cNvSpPr>
          <p:nvPr>
            <p:ph type="title"/>
          </p:nvPr>
        </p:nvSpPr>
        <p:spPr/>
        <p:txBody>
          <a:bodyPr/>
          <a:lstStyle/>
          <a:p>
            <a:r>
              <a:rPr lang="en-US" dirty="0"/>
              <a:t>Ride Duration		</a:t>
            </a:r>
            <a:endParaRPr lang="en-GB" dirty="0"/>
          </a:p>
        </p:txBody>
      </p:sp>
      <p:sp>
        <p:nvSpPr>
          <p:cNvPr id="4" name="Text Placeholder 3">
            <a:extLst>
              <a:ext uri="{FF2B5EF4-FFF2-40B4-BE49-F238E27FC236}">
                <a16:creationId xmlns:a16="http://schemas.microsoft.com/office/drawing/2014/main" id="{7DB69B9C-AA92-4233-B1A9-7F370CF9C86D}"/>
              </a:ext>
            </a:extLst>
          </p:cNvPr>
          <p:cNvSpPr>
            <a:spLocks noGrp="1"/>
          </p:cNvSpPr>
          <p:nvPr>
            <p:ph type="body" sz="half" idx="2"/>
          </p:nvPr>
        </p:nvSpPr>
        <p:spPr>
          <a:xfrm>
            <a:off x="888631" y="3200401"/>
            <a:ext cx="3501197" cy="1603084"/>
          </a:xfrm>
        </p:spPr>
        <p:txBody>
          <a:bodyPr>
            <a:normAutofit fontScale="77500" lnSpcReduction="20000"/>
          </a:bodyPr>
          <a:lstStyle/>
          <a:p>
            <a:pPr marL="285750" indent="-285750" algn="l">
              <a:buFont typeface="Arial" panose="020B0604020202020204" pitchFamily="34" charset="0"/>
              <a:buChar char="•"/>
            </a:pPr>
            <a:r>
              <a:rPr lang="en-US" dirty="0"/>
              <a:t>Yearly trend of average duration of ride indicates that casual users ride bikes for much longer periods than members.</a:t>
            </a:r>
          </a:p>
          <a:p>
            <a:pPr marL="285750" indent="-285750" algn="l">
              <a:buFont typeface="Arial" panose="020B0604020202020204" pitchFamily="34" charset="0"/>
              <a:buChar char="•"/>
            </a:pPr>
            <a:r>
              <a:rPr lang="en-GB" dirty="0"/>
              <a:t>Casual riders also rode much longer in 2020 compared to 2019, while member usage was generally unchanged</a:t>
            </a:r>
          </a:p>
        </p:txBody>
      </p:sp>
      <p:pic>
        <p:nvPicPr>
          <p:cNvPr id="5122" name="Picture 2">
            <a:extLst>
              <a:ext uri="{FF2B5EF4-FFF2-40B4-BE49-F238E27FC236}">
                <a16:creationId xmlns:a16="http://schemas.microsoft.com/office/drawing/2014/main" id="{47EC0148-D7FB-4D77-9296-B44973575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0163" y="1186997"/>
            <a:ext cx="6275387" cy="44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13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A12-D211-4563-966A-2DDBC513B6F0}"/>
              </a:ext>
            </a:extLst>
          </p:cNvPr>
          <p:cNvSpPr>
            <a:spLocks noGrp="1"/>
          </p:cNvSpPr>
          <p:nvPr>
            <p:ph type="title"/>
          </p:nvPr>
        </p:nvSpPr>
        <p:spPr/>
        <p:txBody>
          <a:bodyPr/>
          <a:lstStyle/>
          <a:p>
            <a:r>
              <a:rPr lang="en-US" dirty="0"/>
              <a:t>Ride Duration		</a:t>
            </a:r>
            <a:endParaRPr lang="en-GB" dirty="0"/>
          </a:p>
        </p:txBody>
      </p:sp>
      <p:sp>
        <p:nvSpPr>
          <p:cNvPr id="4" name="Text Placeholder 3">
            <a:extLst>
              <a:ext uri="{FF2B5EF4-FFF2-40B4-BE49-F238E27FC236}">
                <a16:creationId xmlns:a16="http://schemas.microsoft.com/office/drawing/2014/main" id="{7DB69B9C-AA92-4233-B1A9-7F370CF9C86D}"/>
              </a:ext>
            </a:extLst>
          </p:cNvPr>
          <p:cNvSpPr>
            <a:spLocks noGrp="1"/>
          </p:cNvSpPr>
          <p:nvPr>
            <p:ph type="body" sz="half" idx="2"/>
          </p:nvPr>
        </p:nvSpPr>
        <p:spPr>
          <a:xfrm>
            <a:off x="888631" y="3200401"/>
            <a:ext cx="3501197" cy="1603084"/>
          </a:xfrm>
        </p:spPr>
        <p:txBody>
          <a:bodyPr>
            <a:normAutofit/>
          </a:bodyPr>
          <a:lstStyle/>
          <a:p>
            <a:pPr marL="285750" indent="-285750" algn="l">
              <a:buFont typeface="Arial" panose="020B0604020202020204" pitchFamily="34" charset="0"/>
              <a:buChar char="•"/>
            </a:pPr>
            <a:r>
              <a:rPr lang="en-US" dirty="0"/>
              <a:t>Casual members rode longer in January and Feb then any other month, while members rode generally at same levels and peaked slightly in August 2020</a:t>
            </a:r>
            <a:endParaRPr lang="en-GB" dirty="0"/>
          </a:p>
        </p:txBody>
      </p:sp>
      <p:pic>
        <p:nvPicPr>
          <p:cNvPr id="6146" name="Picture 2">
            <a:extLst>
              <a:ext uri="{FF2B5EF4-FFF2-40B4-BE49-F238E27FC236}">
                <a16:creationId xmlns:a16="http://schemas.microsoft.com/office/drawing/2014/main" id="{8AF1F7B7-4CB0-4E07-AFE1-1600E6D2BF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0163" y="1186997"/>
            <a:ext cx="6275387" cy="44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81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EA12-D211-4563-966A-2DDBC513B6F0}"/>
              </a:ext>
            </a:extLst>
          </p:cNvPr>
          <p:cNvSpPr>
            <a:spLocks noGrp="1"/>
          </p:cNvSpPr>
          <p:nvPr>
            <p:ph type="title"/>
          </p:nvPr>
        </p:nvSpPr>
        <p:spPr/>
        <p:txBody>
          <a:bodyPr/>
          <a:lstStyle/>
          <a:p>
            <a:r>
              <a:rPr lang="en-US" dirty="0"/>
              <a:t>Ride Duration		</a:t>
            </a:r>
            <a:endParaRPr lang="en-GB" dirty="0"/>
          </a:p>
        </p:txBody>
      </p:sp>
      <p:sp>
        <p:nvSpPr>
          <p:cNvPr id="4" name="Text Placeholder 3">
            <a:extLst>
              <a:ext uri="{FF2B5EF4-FFF2-40B4-BE49-F238E27FC236}">
                <a16:creationId xmlns:a16="http://schemas.microsoft.com/office/drawing/2014/main" id="{7DB69B9C-AA92-4233-B1A9-7F370CF9C86D}"/>
              </a:ext>
            </a:extLst>
          </p:cNvPr>
          <p:cNvSpPr>
            <a:spLocks noGrp="1"/>
          </p:cNvSpPr>
          <p:nvPr>
            <p:ph type="body" sz="half" idx="2"/>
          </p:nvPr>
        </p:nvSpPr>
        <p:spPr>
          <a:xfrm>
            <a:off x="888631" y="3200401"/>
            <a:ext cx="3501197" cy="1603084"/>
          </a:xfrm>
        </p:spPr>
        <p:txBody>
          <a:bodyPr>
            <a:normAutofit/>
          </a:bodyPr>
          <a:lstStyle/>
          <a:p>
            <a:pPr marL="285750" indent="-285750" algn="l">
              <a:buFont typeface="Arial" panose="020B0604020202020204" pitchFamily="34" charset="0"/>
              <a:buChar char="•"/>
            </a:pPr>
            <a:r>
              <a:rPr lang="en-US" dirty="0"/>
              <a:t>Although weekly ride length was averagely not very different, Friday ride duration was highest for casual riders and Saturday was highest for members</a:t>
            </a:r>
            <a:endParaRPr lang="en-GB" dirty="0"/>
          </a:p>
        </p:txBody>
      </p:sp>
      <p:pic>
        <p:nvPicPr>
          <p:cNvPr id="7170" name="Picture 2">
            <a:extLst>
              <a:ext uri="{FF2B5EF4-FFF2-40B4-BE49-F238E27FC236}">
                <a16:creationId xmlns:a16="http://schemas.microsoft.com/office/drawing/2014/main" id="{31C03592-6204-41F8-B2CE-BDB76CDD1F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0163" y="1186997"/>
            <a:ext cx="6275387" cy="44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25324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464</TotalTime>
  <Words>392</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 Light</vt:lpstr>
      <vt:lpstr>Rockwell</vt:lpstr>
      <vt:lpstr>Wingdings</vt:lpstr>
      <vt:lpstr>Atlas</vt:lpstr>
      <vt:lpstr>Converting Casual Riders Into Annual Members</vt:lpstr>
      <vt:lpstr>Executive Summary</vt:lpstr>
      <vt:lpstr>PowerPoint Presentation</vt:lpstr>
      <vt:lpstr>No of Rides Taken  </vt:lpstr>
      <vt:lpstr>No of Rides Taken  </vt:lpstr>
      <vt:lpstr>No of Rides Taken  </vt:lpstr>
      <vt:lpstr>Ride Duration  </vt:lpstr>
      <vt:lpstr>Ride Duration  </vt:lpstr>
      <vt:lpstr>Ride Duration  </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Hinson</dc:creator>
  <cp:lastModifiedBy>Francis Hinson</cp:lastModifiedBy>
  <cp:revision>8</cp:revision>
  <dcterms:created xsi:type="dcterms:W3CDTF">2021-06-16T07:24:01Z</dcterms:created>
  <dcterms:modified xsi:type="dcterms:W3CDTF">2021-06-16T15:08:13Z</dcterms:modified>
</cp:coreProperties>
</file>