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2" name="Eric Rescorla"/>
  <p:cmAuthor clrIdx="1" id="1" initials="" lastIdx="2" name="Sajjad Arshad"/>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7-08-11T04:01:32.522">
    <p:pos x="6000" y="0"/>
    <p:text>This seems like it needs more explanation, because there's a base rate of 1.3 works and 1.2 doesn't too of ~1% right?</p:text>
  </p:cm>
  <p:cm authorId="1" idx="1" dt="2017-08-11T03:22:35.705">
    <p:pos x="6000" y="100"/>
    <p:text>I am not sure what you mean, but basically these are the clients that had successful connection to control and disabled.tls13.com servers, but they had problem connecting to enabled.tls13.com server. Anyhow, I will explain in more detail during the presentation. I just didn't want to dump too many stuff in the slide.</p:text>
  </p:cm>
  <p:cm authorId="0" idx="2" dt="2017-08-11T03:42:06.174">
    <p:pos x="6000" y="200"/>
    <p:text>What I mean is that there are *also(* clients which could connect to enabled.tls13.com but *not* to disabled.tls13.com, so 2.5% isnt necessarily an accurate estimate of excess failures.</p:text>
  </p:cm>
  <p:cm authorId="1" idx="2" dt="2017-08-11T04:01:32.522">
    <p:pos x="6000" y="300"/>
    <p:text>I see So, what do you suggest we add here to cover this case as well?
Basically, this is not something we are interested in, are we? This might have happened due to random stuff going on in the network. That's why we are now running the experiment multiple times to make sure the failure happens in all the attempts.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sz="5000"/>
              <a:t>TLS 1.3 Adoption in the Wild</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en"/>
              <a:t>Sajjad Arshad</a:t>
            </a:r>
          </a:p>
          <a:p>
            <a:pPr lvl="0">
              <a:spcBef>
                <a:spcPts val="0"/>
              </a:spcBef>
              <a:buNone/>
            </a:pPr>
            <a:r>
              <a:t/>
            </a:r>
            <a:endParaRPr/>
          </a:p>
          <a:p>
            <a:pPr lvl="0">
              <a:spcBef>
                <a:spcPts val="0"/>
              </a:spcBef>
              <a:buNone/>
            </a:pPr>
            <a:r>
              <a:rPr lang="en" sz="1400"/>
              <a:t>Some slides are borrowed from the paper published in NDSS 2017</a:t>
            </a:r>
          </a:p>
          <a:p>
            <a:pPr lvl="0" rtl="0">
              <a:spcBef>
                <a:spcPts val="0"/>
              </a:spcBef>
              <a:buNone/>
            </a:pPr>
            <a:r>
              <a:rPr lang="en" sz="1400"/>
              <a:t>“</a:t>
            </a:r>
            <a:r>
              <a:rPr b="1" lang="en" sz="1400"/>
              <a:t>The Security Impact of HTTPS Interception</a:t>
            </a:r>
            <a:r>
              <a:rPr lang="en" sz="1400"/>
              <a:t>”</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ctrTitle"/>
          </p:nvPr>
        </p:nvSpPr>
        <p:spPr>
          <a:xfrm>
            <a:off x="311708" y="744575"/>
            <a:ext cx="8520600" cy="2052600"/>
          </a:xfrm>
          <a:prstGeom prst="rect">
            <a:avLst/>
          </a:prstGeom>
        </p:spPr>
        <p:txBody>
          <a:bodyPr anchorCtr="0" anchor="b" bIns="91425" lIns="91425" rIns="91425" tIns="91425">
            <a:noAutofit/>
          </a:bodyPr>
          <a:lstStyle/>
          <a:p>
            <a:pPr lvl="0" rtl="0">
              <a:spcBef>
                <a:spcPts val="0"/>
              </a:spcBef>
              <a:buNone/>
            </a:pPr>
            <a:r>
              <a:rPr lang="en" sz="5000"/>
              <a:t>Thank You</a:t>
            </a:r>
          </a:p>
        </p:txBody>
      </p:sp>
      <p:sp>
        <p:nvSpPr>
          <p:cNvPr id="115" name="Shape 11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rtl="0">
              <a:spcBef>
                <a:spcPts val="0"/>
              </a:spcBef>
              <a:buNone/>
            </a:pPr>
            <a:r>
              <a:rPr lang="en"/>
              <a:t>Questions?</a:t>
            </a:r>
          </a:p>
          <a:p>
            <a:pPr lvl="0" rtl="0" algn="l">
              <a:spcBef>
                <a:spcPts val="0"/>
              </a:spcBef>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About me</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15000"/>
              </a:lnSpc>
              <a:spcBef>
                <a:spcPts val="0"/>
              </a:spcBef>
            </a:pPr>
            <a:r>
              <a:rPr lang="en"/>
              <a:t>Fourth year PhD student at Northeastern University in </a:t>
            </a:r>
            <a:r>
              <a:rPr b="1" lang="en"/>
              <a:t>Boston</a:t>
            </a:r>
          </a:p>
          <a:p>
            <a:pPr indent="-228600" lvl="1" marL="914400" rtl="0">
              <a:lnSpc>
                <a:spcPct val="200000"/>
              </a:lnSpc>
              <a:spcBef>
                <a:spcPts val="0"/>
              </a:spcBef>
            </a:pPr>
            <a:r>
              <a:rPr lang="en"/>
              <a:t>Winter is Coming!</a:t>
            </a:r>
          </a:p>
          <a:p>
            <a:pPr indent="-228600" lvl="0" marL="457200" rtl="0">
              <a:lnSpc>
                <a:spcPct val="200000"/>
              </a:lnSpc>
              <a:spcBef>
                <a:spcPts val="0"/>
              </a:spcBef>
            </a:pPr>
            <a:r>
              <a:rPr lang="en"/>
              <a:t>Studying Web security/privacy problems by large-scale measurements</a:t>
            </a:r>
          </a:p>
          <a:p>
            <a:pPr indent="-228600" lvl="0" marL="457200" rtl="0">
              <a:lnSpc>
                <a:spcPct val="200000"/>
              </a:lnSpc>
              <a:spcBef>
                <a:spcPts val="0"/>
              </a:spcBef>
            </a:pPr>
            <a:r>
              <a:rPr lang="en"/>
              <a:t>Working with Eric "Ekr" Rescorla as part of Advanced Technology Lab</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HTTPS</a:t>
            </a:r>
          </a:p>
        </p:txBody>
      </p:sp>
      <p:sp>
        <p:nvSpPr>
          <p:cNvPr id="67" name="Shape 6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15000"/>
              </a:lnSpc>
              <a:spcBef>
                <a:spcPts val="0"/>
              </a:spcBef>
            </a:pPr>
            <a:r>
              <a:rPr lang="en"/>
              <a:t>Secure Socket Layer (</a:t>
            </a:r>
            <a:r>
              <a:rPr lang="en"/>
              <a:t>SSL)</a:t>
            </a:r>
          </a:p>
          <a:p>
            <a:pPr indent="-228600" lvl="1" marL="914400" rtl="0">
              <a:lnSpc>
                <a:spcPct val="115000"/>
              </a:lnSpc>
              <a:spcBef>
                <a:spcPts val="0"/>
              </a:spcBef>
            </a:pPr>
            <a:r>
              <a:rPr lang="en"/>
              <a:t>Developed by Netscape</a:t>
            </a:r>
          </a:p>
          <a:p>
            <a:pPr indent="-228600" lvl="1" marL="914400" rtl="0">
              <a:lnSpc>
                <a:spcPct val="115000"/>
              </a:lnSpc>
              <a:spcBef>
                <a:spcPts val="0"/>
              </a:spcBef>
            </a:pPr>
            <a:r>
              <a:rPr lang="en"/>
              <a:t>1.0 (1993) , 2.0 (1995), 3.0 (1996)</a:t>
            </a:r>
          </a:p>
          <a:p>
            <a:pPr indent="-228600" lvl="1" marL="914400" rtl="0">
              <a:lnSpc>
                <a:spcPct val="200000"/>
              </a:lnSpc>
              <a:spcBef>
                <a:spcPts val="0"/>
              </a:spcBef>
            </a:pPr>
            <a:r>
              <a:rPr lang="en"/>
              <a:t>Deprecated!</a:t>
            </a:r>
          </a:p>
          <a:p>
            <a:pPr indent="-228600" lvl="0" marL="457200" rtl="0">
              <a:lnSpc>
                <a:spcPct val="115000"/>
              </a:lnSpc>
              <a:spcBef>
                <a:spcPts val="0"/>
              </a:spcBef>
            </a:pPr>
            <a:r>
              <a:rPr lang="en"/>
              <a:t>Transport Layer Security (TLS)</a:t>
            </a:r>
          </a:p>
          <a:p>
            <a:pPr indent="-228600" lvl="1" marL="914400" rtl="0">
              <a:lnSpc>
                <a:spcPct val="115000"/>
              </a:lnSpc>
              <a:spcBef>
                <a:spcPts val="0"/>
              </a:spcBef>
            </a:pPr>
            <a:r>
              <a:rPr lang="en"/>
              <a:t>TLS 1.0 (1999) was an upgrade of SSL 3.0</a:t>
            </a:r>
          </a:p>
          <a:p>
            <a:pPr indent="-228600" lvl="1" marL="914400" rtl="0">
              <a:lnSpc>
                <a:spcPct val="115000"/>
              </a:lnSpc>
              <a:spcBef>
                <a:spcPts val="0"/>
              </a:spcBef>
            </a:pPr>
            <a:r>
              <a:rPr lang="en"/>
              <a:t>TLS 1.1 (2006)</a:t>
            </a:r>
          </a:p>
          <a:p>
            <a:pPr indent="-228600" lvl="1" marL="914400" rtl="0">
              <a:lnSpc>
                <a:spcPct val="115000"/>
              </a:lnSpc>
              <a:spcBef>
                <a:spcPts val="0"/>
              </a:spcBef>
            </a:pPr>
            <a:r>
              <a:rPr lang="en"/>
              <a:t>TLS 1.2 (2008) is now supported by more than 86% of HTTPS-enabled websites</a:t>
            </a:r>
          </a:p>
          <a:p>
            <a:pPr indent="-228600" lvl="1" marL="914400" rtl="0">
              <a:lnSpc>
                <a:spcPct val="115000"/>
              </a:lnSpc>
              <a:spcBef>
                <a:spcPts val="0"/>
              </a:spcBef>
            </a:pPr>
            <a:r>
              <a:rPr b="1" lang="en"/>
              <a:t>TLS 1.3 (2017)</a:t>
            </a:r>
            <a:r>
              <a:rPr lang="en"/>
              <a:t> is faster and more secure than its predecessor</a:t>
            </a:r>
          </a:p>
          <a:p>
            <a:pPr indent="-228600" lvl="2" marL="1371600" rtl="0">
              <a:lnSpc>
                <a:spcPct val="115000"/>
              </a:lnSpc>
              <a:spcBef>
                <a:spcPts val="0"/>
              </a:spcBef>
            </a:pPr>
            <a:r>
              <a:rPr lang="en"/>
              <a:t>Firefox and Chrome enabled it by default</a:t>
            </a:r>
          </a:p>
          <a:p>
            <a:pPr indent="-228600" lvl="2" marL="1371600" rtl="0">
              <a:lnSpc>
                <a:spcPct val="115000"/>
              </a:lnSpc>
              <a:spcBef>
                <a:spcPts val="0"/>
              </a:spcBef>
              <a:buClr>
                <a:srgbClr val="FF0000"/>
              </a:buClr>
            </a:pPr>
            <a:r>
              <a:rPr lang="en">
                <a:solidFill>
                  <a:srgbClr val="FF0000"/>
                </a:solidFill>
              </a:rPr>
              <a:t>But it was disabled due to incompatible middleboxes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626700"/>
          </a:xfrm>
          <a:prstGeom prst="rect">
            <a:avLst/>
          </a:prstGeom>
        </p:spPr>
        <p:txBody>
          <a:bodyPr anchorCtr="0" anchor="t" bIns="91425" lIns="91425" rIns="91425" tIns="91425">
            <a:noAutofit/>
          </a:bodyPr>
          <a:lstStyle/>
          <a:p>
            <a:pPr lvl="0" rtl="0">
              <a:spcBef>
                <a:spcPts val="0"/>
              </a:spcBef>
              <a:buNone/>
            </a:pPr>
            <a:r>
              <a:rPr lang="en"/>
              <a:t>Middleboxes</a:t>
            </a:r>
          </a:p>
        </p:txBody>
      </p:sp>
      <p:sp>
        <p:nvSpPr>
          <p:cNvPr id="73" name="Shape 7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15000"/>
              </a:lnSpc>
              <a:spcBef>
                <a:spcPts val="0"/>
              </a:spcBef>
            </a:pPr>
            <a:r>
              <a:rPr lang="en"/>
              <a:t>Some m</a:t>
            </a:r>
            <a:r>
              <a:rPr lang="en"/>
              <a:t>iddleboxes (e.g., Firewalls, IDS/IPS, Antiviruses, Proxies) intercept HTTPS connections</a:t>
            </a:r>
          </a:p>
          <a:p>
            <a:pPr indent="-228600" lvl="1" marL="914400" rtl="0">
              <a:lnSpc>
                <a:spcPct val="115000"/>
              </a:lnSpc>
              <a:spcBef>
                <a:spcPts val="0"/>
              </a:spcBef>
            </a:pPr>
            <a:r>
              <a:rPr lang="en"/>
              <a:t>Passively (e.g., Network-level Firewalls and IDS/IPS)</a:t>
            </a:r>
          </a:p>
          <a:p>
            <a:pPr indent="-228600" lvl="1" marL="914400" rtl="0">
              <a:lnSpc>
                <a:spcPct val="115000"/>
              </a:lnSpc>
              <a:spcBef>
                <a:spcPts val="0"/>
              </a:spcBef>
            </a:pPr>
            <a:r>
              <a:rPr lang="en"/>
              <a:t>Actively (e.g., Proxies, WAF)</a:t>
            </a:r>
          </a:p>
        </p:txBody>
      </p:sp>
      <p:pic>
        <p:nvPicPr>
          <p:cNvPr descr="Screen Shot 2017-08-10 at 3.48.25 PM.png" id="74" name="Shape 74"/>
          <p:cNvPicPr preferRelativeResize="0"/>
          <p:nvPr/>
        </p:nvPicPr>
        <p:blipFill>
          <a:blip r:embed="rId3">
            <a:alphaModFix/>
          </a:blip>
          <a:stretch>
            <a:fillRect/>
          </a:stretch>
        </p:blipFill>
        <p:spPr>
          <a:xfrm>
            <a:off x="2347275" y="2399049"/>
            <a:ext cx="5605875" cy="2316800"/>
          </a:xfrm>
          <a:prstGeom prst="rect">
            <a:avLst/>
          </a:prstGeom>
          <a:noFill/>
          <a:ln>
            <a:noFill/>
          </a:ln>
        </p:spPr>
      </p:pic>
      <p:sp>
        <p:nvSpPr>
          <p:cNvPr id="75" name="Shape 75"/>
          <p:cNvSpPr txBox="1"/>
          <p:nvPr>
            <p:ph type="title"/>
          </p:nvPr>
        </p:nvSpPr>
        <p:spPr>
          <a:xfrm>
            <a:off x="1746950" y="4715850"/>
            <a:ext cx="5512200" cy="366900"/>
          </a:xfrm>
          <a:prstGeom prst="rect">
            <a:avLst/>
          </a:prstGeom>
        </p:spPr>
        <p:txBody>
          <a:bodyPr anchorCtr="0" anchor="ctr" bIns="91425" lIns="91425" rIns="91425" tIns="91425">
            <a:noAutofit/>
          </a:bodyPr>
          <a:lstStyle/>
          <a:p>
            <a:pPr lvl="0" rtl="0" algn="ctr">
              <a:spcBef>
                <a:spcPts val="0"/>
              </a:spcBef>
              <a:buNone/>
            </a:pPr>
            <a:r>
              <a:rPr b="1" lang="en" sz="1200">
                <a:solidFill>
                  <a:srgbClr val="FF0000"/>
                </a:solidFill>
              </a:rPr>
              <a:t>Borrowed from “The Security Impact of HTTPS Interception (NDSS 2017)”</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HTTPS Interception (Active)</a:t>
            </a:r>
          </a:p>
        </p:txBody>
      </p:sp>
      <p:sp>
        <p:nvSpPr>
          <p:cNvPr id="81" name="Shape 8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15000"/>
              </a:lnSpc>
              <a:spcBef>
                <a:spcPts val="0"/>
              </a:spcBef>
              <a:buNone/>
            </a:pPr>
            <a:r>
              <a:t/>
            </a:r>
            <a:endParaRPr/>
          </a:p>
        </p:txBody>
      </p:sp>
      <p:pic>
        <p:nvPicPr>
          <p:cNvPr descr="Screen Shot 2017-08-10 at 3.52.17 PM.png" id="82" name="Shape 82"/>
          <p:cNvPicPr preferRelativeResize="0"/>
          <p:nvPr/>
        </p:nvPicPr>
        <p:blipFill>
          <a:blip r:embed="rId3">
            <a:alphaModFix/>
          </a:blip>
          <a:stretch>
            <a:fillRect/>
          </a:stretch>
        </p:blipFill>
        <p:spPr>
          <a:xfrm>
            <a:off x="777075" y="1268100"/>
            <a:ext cx="7589851" cy="3185150"/>
          </a:xfrm>
          <a:prstGeom prst="rect">
            <a:avLst/>
          </a:prstGeom>
          <a:noFill/>
          <a:ln>
            <a:noFill/>
          </a:ln>
        </p:spPr>
      </p:pic>
      <p:sp>
        <p:nvSpPr>
          <p:cNvPr id="83" name="Shape 83"/>
          <p:cNvSpPr txBox="1"/>
          <p:nvPr>
            <p:ph type="title"/>
          </p:nvPr>
        </p:nvSpPr>
        <p:spPr>
          <a:xfrm>
            <a:off x="1746950" y="4715850"/>
            <a:ext cx="5512200" cy="366900"/>
          </a:xfrm>
          <a:prstGeom prst="rect">
            <a:avLst/>
          </a:prstGeom>
        </p:spPr>
        <p:txBody>
          <a:bodyPr anchorCtr="0" anchor="ctr" bIns="91425" lIns="91425" rIns="91425" tIns="91425">
            <a:noAutofit/>
          </a:bodyPr>
          <a:lstStyle/>
          <a:p>
            <a:pPr lvl="0" rtl="0" algn="ctr">
              <a:spcBef>
                <a:spcPts val="0"/>
              </a:spcBef>
              <a:buNone/>
            </a:pPr>
            <a:r>
              <a:rPr b="1" lang="en" sz="1200">
                <a:solidFill>
                  <a:srgbClr val="FF0000"/>
                </a:solidFill>
              </a:rPr>
              <a:t>Borrowed from “The Security Impact of HTTPS Interception (NDSS 2017)”</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HTTPS Interception (Active)</a:t>
            </a:r>
          </a:p>
        </p:txBody>
      </p:sp>
      <p:sp>
        <p:nvSpPr>
          <p:cNvPr id="89" name="Shape 8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15000"/>
              </a:lnSpc>
              <a:spcBef>
                <a:spcPts val="0"/>
              </a:spcBef>
              <a:buNone/>
            </a:pPr>
            <a:r>
              <a:t/>
            </a:r>
            <a:endParaRPr/>
          </a:p>
        </p:txBody>
      </p:sp>
      <p:pic>
        <p:nvPicPr>
          <p:cNvPr descr="Screen Shot 2017-08-10 at 3.53.25 PM.png" id="90" name="Shape 90"/>
          <p:cNvPicPr preferRelativeResize="0"/>
          <p:nvPr/>
        </p:nvPicPr>
        <p:blipFill>
          <a:blip r:embed="rId3">
            <a:alphaModFix/>
          </a:blip>
          <a:stretch>
            <a:fillRect/>
          </a:stretch>
        </p:blipFill>
        <p:spPr>
          <a:xfrm>
            <a:off x="1666062" y="1088837"/>
            <a:ext cx="5673973" cy="3555899"/>
          </a:xfrm>
          <a:prstGeom prst="rect">
            <a:avLst/>
          </a:prstGeom>
          <a:noFill/>
          <a:ln>
            <a:noFill/>
          </a:ln>
        </p:spPr>
      </p:pic>
      <p:sp>
        <p:nvSpPr>
          <p:cNvPr id="91" name="Shape 91"/>
          <p:cNvSpPr txBox="1"/>
          <p:nvPr>
            <p:ph type="title"/>
          </p:nvPr>
        </p:nvSpPr>
        <p:spPr>
          <a:xfrm>
            <a:off x="1746950" y="4715850"/>
            <a:ext cx="5512200" cy="366900"/>
          </a:xfrm>
          <a:prstGeom prst="rect">
            <a:avLst/>
          </a:prstGeom>
        </p:spPr>
        <p:txBody>
          <a:bodyPr anchorCtr="0" anchor="ctr" bIns="91425" lIns="91425" rIns="91425" tIns="91425">
            <a:noAutofit/>
          </a:bodyPr>
          <a:lstStyle/>
          <a:p>
            <a:pPr lvl="0" rtl="0" algn="ctr">
              <a:spcBef>
                <a:spcPts val="0"/>
              </a:spcBef>
              <a:buNone/>
            </a:pPr>
            <a:r>
              <a:rPr b="1" lang="en" sz="1200">
                <a:solidFill>
                  <a:srgbClr val="FF0000"/>
                </a:solidFill>
              </a:rPr>
              <a:t>Borrowed from “The Security Impact of HTTPS Interception (NDSS 2017)”</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Experiment</a:t>
            </a:r>
          </a:p>
        </p:txBody>
      </p:sp>
      <p:sp>
        <p:nvSpPr>
          <p:cNvPr id="97" name="Shape 9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15000"/>
              </a:lnSpc>
              <a:spcBef>
                <a:spcPts val="0"/>
              </a:spcBef>
            </a:pPr>
            <a:r>
              <a:rPr lang="en"/>
              <a:t>Developed a Firefox add-on that makes XHR requests to some known websites</a:t>
            </a:r>
          </a:p>
          <a:p>
            <a:pPr indent="-228600" lvl="1" marL="914400" rtl="0">
              <a:lnSpc>
                <a:spcPct val="115000"/>
              </a:lnSpc>
              <a:spcBef>
                <a:spcPts val="0"/>
              </a:spcBef>
            </a:pPr>
            <a:r>
              <a:rPr lang="en"/>
              <a:t>Modify preferences to enable TLS 1.3 in Firefox</a:t>
            </a:r>
          </a:p>
          <a:p>
            <a:pPr indent="-228600" lvl="1" marL="914400" rtl="0">
              <a:lnSpc>
                <a:spcPct val="115000"/>
              </a:lnSpc>
              <a:spcBef>
                <a:spcPts val="0"/>
              </a:spcBef>
            </a:pPr>
            <a:r>
              <a:rPr lang="en"/>
              <a:t>Connect to a server NOT supporting TLS 1.3</a:t>
            </a:r>
          </a:p>
          <a:p>
            <a:pPr indent="-228600" lvl="1" marL="914400" rtl="0">
              <a:lnSpc>
                <a:spcPct val="115000"/>
              </a:lnSpc>
              <a:spcBef>
                <a:spcPts val="0"/>
              </a:spcBef>
            </a:pPr>
            <a:r>
              <a:rPr lang="en"/>
              <a:t>Connect to a server supporting TLS 1.3</a:t>
            </a:r>
          </a:p>
          <a:p>
            <a:pPr indent="-228600" lvl="1" marL="914400" rtl="0">
              <a:lnSpc>
                <a:spcPct val="200000"/>
              </a:lnSpc>
              <a:spcBef>
                <a:spcPts val="0"/>
              </a:spcBef>
            </a:pPr>
            <a:r>
              <a:rPr lang="en"/>
              <a:t>If the first connection succeeded and the second connection failed, we have a problem!</a:t>
            </a:r>
          </a:p>
          <a:p>
            <a:pPr indent="-228600" lvl="0" marL="457200" rtl="0">
              <a:lnSpc>
                <a:spcPct val="200000"/>
              </a:lnSpc>
              <a:spcBef>
                <a:spcPts val="0"/>
              </a:spcBef>
            </a:pPr>
            <a:r>
              <a:rPr lang="en"/>
              <a:t>Shipped the add-on to 20% of Firefox Beta users</a:t>
            </a:r>
          </a:p>
          <a:p>
            <a:pPr indent="-228600" lvl="0" marL="457200" rtl="0">
              <a:lnSpc>
                <a:spcPct val="150000"/>
              </a:lnSpc>
              <a:spcBef>
                <a:spcPts val="0"/>
              </a:spcBef>
            </a:pPr>
            <a:r>
              <a:rPr lang="en"/>
              <a:t>Collected the results using Telemetry platform</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Preliminary Results</a:t>
            </a:r>
          </a:p>
        </p:txBody>
      </p:sp>
      <p:sp>
        <p:nvSpPr>
          <p:cNvPr id="103" name="Shape 10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15000"/>
              </a:lnSpc>
              <a:spcBef>
                <a:spcPts val="0"/>
              </a:spcBef>
            </a:pPr>
            <a:r>
              <a:rPr lang="en"/>
              <a:t>991,740</a:t>
            </a:r>
            <a:r>
              <a:rPr lang="en"/>
              <a:t> clients participated in the experiment</a:t>
            </a:r>
          </a:p>
          <a:p>
            <a:pPr indent="-228600" lvl="1" marL="914400" rtl="0">
              <a:lnSpc>
                <a:spcPct val="200000"/>
              </a:lnSpc>
              <a:spcBef>
                <a:spcPts val="0"/>
              </a:spcBef>
            </a:pPr>
            <a:r>
              <a:rPr lang="en"/>
              <a:t>The experiment failed for 3,933 clients </a:t>
            </a:r>
          </a:p>
          <a:p>
            <a:pPr indent="-228600" lvl="0" marL="457200" rtl="0">
              <a:lnSpc>
                <a:spcPct val="200000"/>
              </a:lnSpc>
              <a:spcBef>
                <a:spcPts val="0"/>
              </a:spcBef>
            </a:pPr>
            <a:r>
              <a:rPr lang="en"/>
              <a:t>297,541</a:t>
            </a:r>
            <a:r>
              <a:rPr lang="en"/>
              <a:t> (~30%) of the clients had a third-party root certificate installed</a:t>
            </a:r>
          </a:p>
          <a:p>
            <a:pPr indent="-228600" lvl="0" marL="457200" rtl="0">
              <a:lnSpc>
                <a:spcPct val="115000"/>
              </a:lnSpc>
              <a:spcBef>
                <a:spcPts val="0"/>
              </a:spcBef>
            </a:pPr>
            <a:r>
              <a:rPr lang="en"/>
              <a:t>24,431 (~2.5%) of the clients faced errors initiating a TLS 1.3 connection</a:t>
            </a:r>
          </a:p>
          <a:p>
            <a:pPr indent="-228600" lvl="1" marL="914400" rtl="0">
              <a:lnSpc>
                <a:spcPct val="200000"/>
              </a:lnSpc>
              <a:spcBef>
                <a:spcPts val="0"/>
              </a:spcBef>
            </a:pPr>
            <a:r>
              <a:rPr lang="en"/>
              <a:t>They succeeded initiating TLS 1.2 connections though</a:t>
            </a:r>
          </a:p>
          <a:p>
            <a:pPr indent="-228600" lvl="0" marL="457200" rtl="0">
              <a:lnSpc>
                <a:spcPct val="115000"/>
              </a:lnSpc>
              <a:spcBef>
                <a:spcPts val="0"/>
              </a:spcBef>
            </a:pPr>
            <a:r>
              <a:rPr lang="en"/>
              <a:t>We observed 31 different error types:</a:t>
            </a:r>
          </a:p>
          <a:p>
            <a:pPr indent="-292100" lvl="1" marL="914400" rtl="0">
              <a:lnSpc>
                <a:spcPct val="115000"/>
              </a:lnSpc>
              <a:spcBef>
                <a:spcPts val="0"/>
              </a:spcBef>
              <a:buSzPct val="100000"/>
            </a:pPr>
            <a:r>
              <a:rPr lang="en" sz="1000"/>
              <a:t>NS_ERROR_NET_INTERRUPT (The connection was established, but the data transfer was interrupted)</a:t>
            </a:r>
          </a:p>
          <a:p>
            <a:pPr indent="-292100" lvl="1" marL="914400" rtl="0">
              <a:lnSpc>
                <a:spcPct val="115000"/>
              </a:lnSpc>
              <a:spcBef>
                <a:spcPts val="0"/>
              </a:spcBef>
              <a:buSzPct val="100000"/>
            </a:pPr>
            <a:r>
              <a:rPr lang="en" sz="1000"/>
              <a:t>SSL_ERROR_ACCESS_DENIED_ALERT (Peer received a valid certificate, but access was denied.)</a:t>
            </a:r>
          </a:p>
          <a:p>
            <a:pPr indent="-292100" lvl="1" marL="914400" rtl="0">
              <a:lnSpc>
                <a:spcPct val="115000"/>
              </a:lnSpc>
              <a:spcBef>
                <a:spcPts val="0"/>
              </a:spcBef>
              <a:buSzPct val="100000"/>
            </a:pPr>
            <a:r>
              <a:rPr lang="en" sz="1000"/>
              <a:t>SSL_ERROR_RX_UNEXPECTED_APPLICATION_DATA (SSL received an unexpected Application Data record.)</a:t>
            </a:r>
          </a:p>
          <a:p>
            <a:pPr indent="-292100" lvl="1" marL="914400" rtl="0">
              <a:lnSpc>
                <a:spcPct val="115000"/>
              </a:lnSpc>
              <a:spcBef>
                <a:spcPts val="0"/>
              </a:spcBef>
              <a:buSzPct val="100000"/>
            </a:pPr>
            <a:r>
              <a:rPr lang="en" sz="1000"/>
              <a:t>SEC_ERROR_UNKNOWN_ISSUER (Peer's Certificate issuer is not recognized.)</a:t>
            </a:r>
          </a:p>
          <a:p>
            <a:pPr indent="-292100" lvl="1" marL="914400" rtl="0">
              <a:lnSpc>
                <a:spcPct val="115000"/>
              </a:lnSpc>
              <a:spcBef>
                <a:spcPts val="0"/>
              </a:spcBef>
              <a:buSzPct val="100000"/>
            </a:pPr>
            <a:r>
              <a:rPr lang="en" sz="1000"/>
              <a:t>SSL_ERROR_RX_RECORD_TOO_LONG (SSL received a record that exceeded the maximum permissible length.)</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Ongoing Work</a:t>
            </a:r>
          </a:p>
        </p:txBody>
      </p:sp>
      <p:sp>
        <p:nvSpPr>
          <p:cNvPr id="109" name="Shape 10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42900" lvl="0" marL="457200" marR="0" rtl="0" algn="l">
              <a:lnSpc>
                <a:spcPct val="115000"/>
              </a:lnSpc>
              <a:spcBef>
                <a:spcPts val="0"/>
              </a:spcBef>
              <a:spcAft>
                <a:spcPts val="1600"/>
              </a:spcAft>
              <a:buClr>
                <a:schemeClr val="dk2"/>
              </a:buClr>
              <a:buSzPct val="100000"/>
              <a:buFont typeface="Arial"/>
            </a:pPr>
            <a:r>
              <a:rPr lang="en"/>
              <a:t>Constantly improving the add-on</a:t>
            </a:r>
          </a:p>
          <a:p>
            <a:pPr indent="-342900" lvl="1" marL="914400" marR="0" rtl="0" algn="l">
              <a:lnSpc>
                <a:spcPct val="115000"/>
              </a:lnSpc>
              <a:spcBef>
                <a:spcPts val="0"/>
              </a:spcBef>
              <a:spcAft>
                <a:spcPts val="1600"/>
              </a:spcAft>
              <a:buClr>
                <a:schemeClr val="dk2"/>
              </a:buClr>
              <a:buSzPct val="128571"/>
              <a:buFont typeface="Arial"/>
            </a:pPr>
            <a:r>
              <a:rPr lang="en"/>
              <a:t>Gathering more reliable data by running experiment multiple times</a:t>
            </a:r>
          </a:p>
          <a:p>
            <a:pPr indent="-342900" lvl="1" marL="914400" marR="0" rtl="0" algn="l">
              <a:lnSpc>
                <a:spcPct val="115000"/>
              </a:lnSpc>
              <a:spcBef>
                <a:spcPts val="0"/>
              </a:spcBef>
              <a:spcAft>
                <a:spcPts val="1600"/>
              </a:spcAft>
              <a:buClr>
                <a:schemeClr val="dk2"/>
              </a:buClr>
              <a:buSzPct val="128571"/>
              <a:buFont typeface="Arial"/>
            </a:pPr>
            <a:r>
              <a:rPr lang="en"/>
              <a:t>Minimizing the experiment’s side-effects on the users</a:t>
            </a:r>
          </a:p>
          <a:p>
            <a:pPr indent="-228600" lvl="2" marL="1371600" marR="0" rtl="0" algn="l">
              <a:lnSpc>
                <a:spcPct val="115000"/>
              </a:lnSpc>
              <a:spcBef>
                <a:spcPts val="0"/>
              </a:spcBef>
              <a:spcAft>
                <a:spcPts val="1600"/>
              </a:spcAft>
            </a:pPr>
            <a:r>
              <a:rPr lang="en"/>
              <a:t>In case of crash, it leaves the browser with the modified preferences that could affect future user’s browsing experience</a:t>
            </a:r>
          </a:p>
          <a:p>
            <a:pPr indent="-228600" lvl="0" marL="457200" marR="0" rtl="0" algn="l">
              <a:lnSpc>
                <a:spcPct val="115000"/>
              </a:lnSpc>
              <a:spcBef>
                <a:spcPts val="0"/>
              </a:spcBef>
              <a:spcAft>
                <a:spcPts val="1600"/>
              </a:spcAft>
            </a:pPr>
            <a:r>
              <a:rPr lang="en"/>
              <a:t>Providing more fine-grained access on the TLS configurations to developers</a:t>
            </a:r>
          </a:p>
          <a:p>
            <a:pPr indent="-228600" lvl="1" marL="914400" marR="0" rtl="0" algn="l">
              <a:lnSpc>
                <a:spcPct val="115000"/>
              </a:lnSpc>
              <a:spcBef>
                <a:spcPts val="0"/>
              </a:spcBef>
              <a:spcAft>
                <a:spcPts val="1600"/>
              </a:spcAft>
            </a:pPr>
            <a:r>
              <a:rPr lang="en"/>
              <a:t>Modifying Firefox code base</a:t>
            </a:r>
          </a:p>
          <a:p>
            <a:pPr indent="-228600" lvl="1" marL="914400" marR="0" rtl="0" algn="l">
              <a:lnSpc>
                <a:spcPct val="115000"/>
              </a:lnSpc>
              <a:spcBef>
                <a:spcPts val="0"/>
              </a:spcBef>
              <a:spcAft>
                <a:spcPts val="1600"/>
              </a:spcAft>
            </a:pPr>
            <a:r>
              <a:rPr lang="en"/>
              <a:t>Running the experiments without changing the preferences (no side-effects)</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