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312" r:id="rId3"/>
    <p:sldId id="311" r:id="rId4"/>
    <p:sldId id="313" r:id="rId5"/>
    <p:sldId id="314" r:id="rId6"/>
    <p:sldId id="315" r:id="rId7"/>
    <p:sldId id="316" r:id="rId8"/>
    <p:sldId id="318" r:id="rId9"/>
    <p:sldId id="319" r:id="rId10"/>
    <p:sldId id="320" r:id="rId11"/>
  </p:sldIdLst>
  <p:sldSz cx="9144000" cy="5143500" type="screen16x9"/>
  <p:notesSz cx="6858000" cy="9144000"/>
  <p:embeddedFontLst>
    <p:embeddedFont>
      <p:font typeface="Bahnschrift Light" panose="020B0502040204020203" pitchFamily="34" charset="0"/>
      <p:regular r:id="rId13"/>
    </p:embeddedFont>
    <p:embeddedFont>
      <p:font typeface="IM Fell French Canon SC" panose="020B0604020202020204" charset="0"/>
      <p:regular r:id="rId14"/>
    </p:embeddedFont>
    <p:embeddedFont>
      <p:font typeface="Jost" panose="020B060402020202020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8E2A7B-2136-4E6A-AB14-60BD092A3B39}">
  <a:tblStyle styleId="{278E2A7B-2136-4E6A-AB14-60BD092A3B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6863634-C95E-4C3A-B0A4-713917FB453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6" d="100"/>
          <a:sy n="106" d="100"/>
        </p:scale>
        <p:origin x="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8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03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16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93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392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32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176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76be537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76be537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952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a:off x="254625" y="130800"/>
            <a:ext cx="8634900" cy="4881900"/>
          </a:xfrm>
          <a:prstGeom prst="roundRect">
            <a:avLst>
              <a:gd name="adj" fmla="val 5931"/>
            </a:avLst>
          </a:prstGeom>
          <a:solidFill>
            <a:schemeClr val="dk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438800" y="1362775"/>
            <a:ext cx="6266400" cy="2076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458200" y="3616000"/>
            <a:ext cx="4227600" cy="421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6"/>
        <p:cNvGrpSpPr/>
        <p:nvPr/>
      </p:nvGrpSpPr>
      <p:grpSpPr>
        <a:xfrm>
          <a:off x="0" y="0"/>
          <a:ext cx="0" cy="0"/>
          <a:chOff x="0" y="0"/>
          <a:chExt cx="0" cy="0"/>
        </a:xfrm>
      </p:grpSpPr>
      <p:sp>
        <p:nvSpPr>
          <p:cNvPr id="237" name="Google Shape;237;p31"/>
          <p:cNvSpPr/>
          <p:nvPr/>
        </p:nvSpPr>
        <p:spPr>
          <a:xfrm rot="-6146075">
            <a:off x="8303073" y="-1431109"/>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rot="-6145876">
            <a:off x="-251580" y="4011032"/>
            <a:ext cx="2140586" cy="2140586"/>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1378525" y="4228350"/>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rot="-9313205">
            <a:off x="-1228996" y="-1775599"/>
            <a:ext cx="2769283" cy="2701899"/>
          </a:xfrm>
          <a:prstGeom prst="ellipse">
            <a:avLst/>
          </a:prstGeom>
          <a:gradFill>
            <a:gsLst>
              <a:gs pos="0">
                <a:schemeClr val="accent1"/>
              </a:gs>
              <a:gs pos="47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rot="-9313068">
            <a:off x="8201124" y="4357553"/>
            <a:ext cx="1190209" cy="1161084"/>
          </a:xfrm>
          <a:prstGeom prst="ellipse">
            <a:avLst/>
          </a:prstGeom>
          <a:gradFill>
            <a:gsLst>
              <a:gs pos="0">
                <a:schemeClr val="accent1"/>
              </a:gs>
              <a:gs pos="47000">
                <a:schemeClr val="accent1"/>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6830425" y="-2096225"/>
            <a:ext cx="2486100" cy="2486100"/>
          </a:xfrm>
          <a:prstGeom prst="donut">
            <a:avLst>
              <a:gd name="adj" fmla="val 159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3"/>
        <p:cNvGrpSpPr/>
        <p:nvPr/>
      </p:nvGrpSpPr>
      <p:grpSpPr>
        <a:xfrm>
          <a:off x="0" y="0"/>
          <a:ext cx="0" cy="0"/>
          <a:chOff x="0" y="0"/>
          <a:chExt cx="0" cy="0"/>
        </a:xfrm>
      </p:grpSpPr>
      <p:sp>
        <p:nvSpPr>
          <p:cNvPr id="244" name="Google Shape;244;p32"/>
          <p:cNvSpPr/>
          <p:nvPr/>
        </p:nvSpPr>
        <p:spPr>
          <a:xfrm rot="-6146075">
            <a:off x="6387548" y="4518791"/>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rot="-6146075">
            <a:off x="-1409877" y="-1742334"/>
            <a:ext cx="3027518" cy="3027518"/>
          </a:xfrm>
          <a:prstGeom prst="ellipse">
            <a:avLst/>
          </a:prstGeom>
          <a:solidFill>
            <a:srgbClr val="FFFFFF">
              <a:alpha val="61880"/>
            </a:srgbClr>
          </a:solidFill>
          <a:ln>
            <a:noFill/>
          </a:ln>
          <a:effectLst>
            <a:outerShdw blurRad="185738" dist="28575" dir="4440000" algn="bl" rotWithShape="0">
              <a:schemeClr val="dk2">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rot="8927291" flipH="1">
            <a:off x="8250938" y="3920420"/>
            <a:ext cx="1292721" cy="1699602"/>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247" name="Google Shape;247;p32"/>
          <p:cNvSpPr/>
          <p:nvPr/>
        </p:nvSpPr>
        <p:spPr>
          <a:xfrm rot="8927291" flipH="1">
            <a:off x="66863" y="-959555"/>
            <a:ext cx="1292721" cy="1699602"/>
          </a:xfrm>
          <a:custGeom>
            <a:avLst/>
            <a:gdLst/>
            <a:ahLst/>
            <a:cxnLst/>
            <a:rect l="l" t="t" r="r" b="b"/>
            <a:pathLst>
              <a:path w="31839" h="67984" extrusionOk="0">
                <a:moveTo>
                  <a:pt x="1240" y="971"/>
                </a:moveTo>
                <a:cubicBezTo>
                  <a:pt x="5084" y="-5103"/>
                  <a:pt x="30455" y="19884"/>
                  <a:pt x="31685" y="30955"/>
                </a:cubicBezTo>
                <a:cubicBezTo>
                  <a:pt x="32915" y="42026"/>
                  <a:pt x="13694" y="72395"/>
                  <a:pt x="8620" y="67398"/>
                </a:cubicBezTo>
                <a:cubicBezTo>
                  <a:pt x="3546" y="62401"/>
                  <a:pt x="-2604" y="7045"/>
                  <a:pt x="1240" y="971"/>
                </a:cubicBezTo>
                <a:close/>
              </a:path>
            </a:pathLst>
          </a:custGeom>
          <a:gradFill>
            <a:gsLst>
              <a:gs pos="0">
                <a:schemeClr val="accent1"/>
              </a:gs>
              <a:gs pos="15000">
                <a:schemeClr val="accent1"/>
              </a:gs>
              <a:gs pos="100000">
                <a:schemeClr val="dk1"/>
              </a:gs>
            </a:gsLst>
            <a:lin ang="13500032" scaled="0"/>
          </a:gradFill>
          <a:ln>
            <a:noFill/>
          </a:ln>
        </p:spPr>
      </p:sp>
      <p:sp>
        <p:nvSpPr>
          <p:cNvPr id="248" name="Google Shape;248;p32"/>
          <p:cNvSpPr/>
          <p:nvPr/>
        </p:nvSpPr>
        <p:spPr>
          <a:xfrm>
            <a:off x="-1378525" y="4228350"/>
            <a:ext cx="2486100" cy="2486100"/>
          </a:xfrm>
          <a:prstGeom prst="donut">
            <a:avLst>
              <a:gd name="adj" fmla="val 15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6989200" y="-1873975"/>
            <a:ext cx="2486100" cy="2486100"/>
          </a:xfrm>
          <a:prstGeom prst="donut">
            <a:avLst>
              <a:gd name="adj" fmla="val 15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algn="ctr"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1pPr>
            <a:lvl2pPr marL="914400" lvl="1"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2pPr>
            <a:lvl3pPr marL="1371600" lvl="2"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3pPr>
            <a:lvl4pPr marL="1828800" lvl="3"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4pPr>
            <a:lvl5pPr marL="2286000" lvl="4"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5pPr>
            <a:lvl6pPr marL="2743200" lvl="5"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6pPr>
            <a:lvl7pPr marL="3200400" lvl="6"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7pPr>
            <a:lvl8pPr marL="3657600" lvl="7"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8pPr>
            <a:lvl9pPr marL="4114800" lvl="8" indent="-311150">
              <a:lnSpc>
                <a:spcPct val="100000"/>
              </a:lnSpc>
              <a:spcBef>
                <a:spcPts val="0"/>
              </a:spcBef>
              <a:spcAft>
                <a:spcPts val="0"/>
              </a:spcAft>
              <a:buClr>
                <a:schemeClr val="lt1"/>
              </a:buClr>
              <a:buSzPts val="1300"/>
              <a:buFont typeface="Jost"/>
              <a:buChar char="■"/>
              <a:defRPr sz="1300">
                <a:solidFill>
                  <a:schemeClr val="lt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7" r:id="rId3"/>
    <p:sldLayoutId id="2147483678"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recaptcha/intro/invisible.html?ref=producthun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ideo" Target="https://www.youtube.com/embed/ic3Fj2B1LR4?feature=oembed" TargetMode="External"/><Relationship Id="rId5" Type="http://schemas.openxmlformats.org/officeDocument/2006/relationships/image" Target="../media/image3.jpeg"/><Relationship Id="rId4" Type="http://schemas.openxmlformats.org/officeDocument/2006/relationships/hyperlink" Target="https://www.google.com/recaptcha/intro/invisible.html?ref=producthun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recaptcha/intro/invisible.html?ref=producthun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google.com/recaptcha/intro/invisible.html?ref=producthu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recaptcha/intro/invisible.html?ref=producthun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recaptcha/intro/invisible.html?ref=producthun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2" name="Google Shape;262;p36"/>
          <p:cNvSpPr txBox="1">
            <a:spLocks noGrp="1"/>
          </p:cNvSpPr>
          <p:nvPr>
            <p:ph type="ctrTitle"/>
          </p:nvPr>
        </p:nvSpPr>
        <p:spPr>
          <a:xfrm>
            <a:off x="1334297" y="722087"/>
            <a:ext cx="6266400" cy="10384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Bahnschrift Light" panose="020B0502040204020203" pitchFamily="34" charset="0"/>
                <a:ea typeface="Sans Serif Collection" panose="020B0502040504020204" pitchFamily="34" charset="0"/>
                <a:cs typeface="Sans Serif Collection" panose="020B0502040504020204" pitchFamily="34" charset="0"/>
              </a:rPr>
              <a:t>CAPTCHA</a:t>
            </a:r>
            <a:endParaRPr dirty="0">
              <a:latin typeface="Bahnschrift Light" panose="020B0502040204020203" pitchFamily="34" charset="0"/>
              <a:ea typeface="Sans Serif Collection" panose="020B0502040504020204" pitchFamily="34" charset="0"/>
              <a:cs typeface="Sans Serif Collection" panose="020B0502040504020204" pitchFamily="34" charset="0"/>
            </a:endParaRPr>
          </a:p>
        </p:txBody>
      </p:sp>
      <p:sp>
        <p:nvSpPr>
          <p:cNvPr id="263" name="Google Shape;263;p36"/>
          <p:cNvSpPr txBox="1">
            <a:spLocks noGrp="1"/>
          </p:cNvSpPr>
          <p:nvPr>
            <p:ph type="subTitle" idx="1"/>
          </p:nvPr>
        </p:nvSpPr>
        <p:spPr>
          <a:xfrm>
            <a:off x="2622792" y="3661720"/>
            <a:ext cx="4227600" cy="421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Presented By:</a:t>
            </a:r>
            <a:endParaRPr sz="1600" dirty="0"/>
          </a:p>
        </p:txBody>
      </p:sp>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close-up of a computer screen&#10;&#10;Description automatically generated with low confidence">
            <a:extLst>
              <a:ext uri="{FF2B5EF4-FFF2-40B4-BE49-F238E27FC236}">
                <a16:creationId xmlns:a16="http://schemas.microsoft.com/office/drawing/2014/main" id="{F370EB47-4604-8AD7-1C63-A5085F0A1E02}"/>
              </a:ext>
            </a:extLst>
          </p:cNvPr>
          <p:cNvPicPr>
            <a:picLocks noChangeAspect="1"/>
          </p:cNvPicPr>
          <p:nvPr/>
        </p:nvPicPr>
        <p:blipFill>
          <a:blip r:embed="rId3"/>
          <a:stretch>
            <a:fillRect/>
          </a:stretch>
        </p:blipFill>
        <p:spPr>
          <a:xfrm>
            <a:off x="5390236" y="3514760"/>
            <a:ext cx="2426614" cy="6460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animEffect transition="in" filter="fade">
                                      <p:cBhvr>
                                        <p:cTn id="7" dur="10"/>
                                        <p:tgtEl>
                                          <p:spTgt spid="26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2;p37">
            <a:extLst>
              <a:ext uri="{FF2B5EF4-FFF2-40B4-BE49-F238E27FC236}">
                <a16:creationId xmlns:a16="http://schemas.microsoft.com/office/drawing/2014/main" id="{BD15768B-B7BD-BD7B-3901-0EBBE93E6A84}"/>
              </a:ext>
            </a:extLst>
          </p:cNvPr>
          <p:cNvSpPr txBox="1">
            <a:spLocks/>
          </p:cNvSpPr>
          <p:nvPr/>
        </p:nvSpPr>
        <p:spPr>
          <a:xfrm>
            <a:off x="889982" y="421322"/>
            <a:ext cx="7704000" cy="793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a:buNone/>
              <a:defRPr sz="53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 sz="3600" b="0" dirty="0">
                <a:latin typeface="IM Fell French Canon SC" panose="020B0604020202020204" charset="0"/>
                <a:cs typeface="IM Fell French Canon SC" panose="020B0604020202020204" charset="0"/>
              </a:rPr>
              <a:t>Thank You</a:t>
            </a:r>
            <a:br>
              <a:rPr lang="en-US" sz="3600" b="0" i="0" u="sng" dirty="0">
                <a:solidFill>
                  <a:srgbClr val="1A0DAB"/>
                </a:solidFill>
                <a:effectLst/>
                <a:latin typeface="IM Fell French Canon SC" panose="020B0604020202020204" charset="0"/>
                <a:cs typeface="IM Fell French Canon SC" panose="020B0604020202020204" charset="0"/>
                <a:hlinkClick r:id="rId3"/>
              </a:rPr>
            </a:br>
            <a:endParaRPr lang="en-US" sz="3600" dirty="0">
              <a:latin typeface="IM Fell French Canon SC" panose="020B0604020202020204" charset="0"/>
              <a:cs typeface="IM Fell French Canon SC" panose="020B0604020202020204" charset="0"/>
            </a:endParaRPr>
          </a:p>
        </p:txBody>
      </p:sp>
      <p:pic>
        <p:nvPicPr>
          <p:cNvPr id="6" name="Picture 5" descr="A collage of a dog wearing sunglasses&#10;&#10;Description automatically generated with low confidence">
            <a:extLst>
              <a:ext uri="{FF2B5EF4-FFF2-40B4-BE49-F238E27FC236}">
                <a16:creationId xmlns:a16="http://schemas.microsoft.com/office/drawing/2014/main" id="{9C87F581-D06A-9DA1-D83D-8DDECA8D5C4C}"/>
              </a:ext>
            </a:extLst>
          </p:cNvPr>
          <p:cNvPicPr>
            <a:picLocks noChangeAspect="1"/>
          </p:cNvPicPr>
          <p:nvPr/>
        </p:nvPicPr>
        <p:blipFill>
          <a:blip r:embed="rId4"/>
          <a:stretch>
            <a:fillRect/>
          </a:stretch>
        </p:blipFill>
        <p:spPr>
          <a:xfrm>
            <a:off x="3587418" y="1052650"/>
            <a:ext cx="2415782" cy="3583920"/>
          </a:xfrm>
          <a:prstGeom prst="rect">
            <a:avLst/>
          </a:prstGeom>
        </p:spPr>
      </p:pic>
    </p:spTree>
    <p:extLst>
      <p:ext uri="{BB962C8B-B14F-4D97-AF65-F5344CB8AC3E}">
        <p14:creationId xmlns:p14="http://schemas.microsoft.com/office/powerpoint/2010/main" val="264906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2" name="Google Shape;262;p36"/>
          <p:cNvSpPr txBox="1">
            <a:spLocks noGrp="1"/>
          </p:cNvSpPr>
          <p:nvPr>
            <p:ph type="ctrTitle"/>
          </p:nvPr>
        </p:nvSpPr>
        <p:spPr>
          <a:xfrm>
            <a:off x="1334297" y="722087"/>
            <a:ext cx="6266400" cy="10384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Bahnschrift Light" panose="020B0502040204020203" pitchFamily="34" charset="0"/>
                <a:ea typeface="Sans Serif Collection" panose="020B0502040504020204" pitchFamily="34" charset="0"/>
                <a:cs typeface="Sans Serif Collection" panose="020B0502040504020204" pitchFamily="34" charset="0"/>
              </a:rPr>
              <a:t>CAPTCHA</a:t>
            </a:r>
            <a:endParaRPr dirty="0">
              <a:latin typeface="Bahnschrift Light" panose="020B0502040204020203" pitchFamily="34" charset="0"/>
              <a:ea typeface="Sans Serif Collection" panose="020B0502040504020204" pitchFamily="34" charset="0"/>
              <a:cs typeface="Sans Serif Collection" panose="020B0502040504020204" pitchFamily="34" charset="0"/>
            </a:endParaRPr>
          </a:p>
        </p:txBody>
      </p:sp>
      <p:sp>
        <p:nvSpPr>
          <p:cNvPr id="263" name="Google Shape;263;p36"/>
          <p:cNvSpPr txBox="1">
            <a:spLocks noGrp="1"/>
          </p:cNvSpPr>
          <p:nvPr>
            <p:ph type="subTitle" idx="1"/>
          </p:nvPr>
        </p:nvSpPr>
        <p:spPr>
          <a:xfrm>
            <a:off x="3432689" y="3661720"/>
            <a:ext cx="4936247" cy="421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Presented By:     EKRAJ POKHREL</a:t>
            </a:r>
            <a:endParaRPr sz="1600" dirty="0"/>
          </a:p>
        </p:txBody>
      </p:sp>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167103"/>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2;p37">
            <a:extLst>
              <a:ext uri="{FF2B5EF4-FFF2-40B4-BE49-F238E27FC236}">
                <a16:creationId xmlns:a16="http://schemas.microsoft.com/office/drawing/2014/main" id="{BD15768B-B7BD-BD7B-3901-0EBBE93E6A84}"/>
              </a:ext>
            </a:extLst>
          </p:cNvPr>
          <p:cNvSpPr txBox="1">
            <a:spLocks/>
          </p:cNvSpPr>
          <p:nvPr/>
        </p:nvSpPr>
        <p:spPr>
          <a:xfrm>
            <a:off x="720000" y="46019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a:buNone/>
              <a:defRPr sz="53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US" sz="4000" dirty="0">
                <a:latin typeface="IM Fell French Canon SC" panose="020B0604020202020204" charset="0"/>
              </a:rPr>
              <a:t>What</a:t>
            </a:r>
            <a:r>
              <a:rPr lang="en-US" dirty="0">
                <a:latin typeface="IM Fell French Canon SC" panose="020B0604020202020204" charset="0"/>
              </a:rPr>
              <a:t> Is Captcha?</a:t>
            </a:r>
          </a:p>
        </p:txBody>
      </p:sp>
      <p:sp>
        <p:nvSpPr>
          <p:cNvPr id="9" name="Google Shape;273;p37">
            <a:extLst>
              <a:ext uri="{FF2B5EF4-FFF2-40B4-BE49-F238E27FC236}">
                <a16:creationId xmlns:a16="http://schemas.microsoft.com/office/drawing/2014/main" id="{5A29F3FA-50E1-761C-BC4A-573D01C85FEF}"/>
              </a:ext>
            </a:extLst>
          </p:cNvPr>
          <p:cNvSpPr txBox="1">
            <a:spLocks/>
          </p:cNvSpPr>
          <p:nvPr/>
        </p:nvSpPr>
        <p:spPr>
          <a:xfrm>
            <a:off x="699247" y="1290914"/>
            <a:ext cx="7724753" cy="572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0" indent="0"/>
            <a:r>
              <a:rPr lang="en-US" sz="1600" dirty="0">
                <a:solidFill>
                  <a:schemeClr val="bg1"/>
                </a:solidFill>
                <a:latin typeface="IM Fell French Canon SC" panose="020B0604020202020204" charset="0"/>
              </a:rPr>
              <a:t>Completely Automated Public </a:t>
            </a:r>
            <a:r>
              <a:rPr lang="en-US" sz="2400" b="1" dirty="0">
                <a:solidFill>
                  <a:schemeClr val="bg1"/>
                </a:solidFill>
                <a:latin typeface="IM Fell French Canon SC" panose="020B0604020202020204" charset="0"/>
              </a:rPr>
              <a:t>Turing test </a:t>
            </a:r>
            <a:r>
              <a:rPr lang="en-US" sz="1600" dirty="0">
                <a:solidFill>
                  <a:schemeClr val="bg1"/>
                </a:solidFill>
                <a:latin typeface="IM Fell French Canon SC" panose="020B0604020202020204" charset="0"/>
              </a:rPr>
              <a:t>to tell Computers and Humans Apart</a:t>
            </a:r>
          </a:p>
        </p:txBody>
      </p:sp>
      <p:sp>
        <p:nvSpPr>
          <p:cNvPr id="10" name="Google Shape;273;p37">
            <a:extLst>
              <a:ext uri="{FF2B5EF4-FFF2-40B4-BE49-F238E27FC236}">
                <a16:creationId xmlns:a16="http://schemas.microsoft.com/office/drawing/2014/main" id="{584320B6-EEA0-8CC4-057B-AD126025029D}"/>
              </a:ext>
            </a:extLst>
          </p:cNvPr>
          <p:cNvSpPr txBox="1">
            <a:spLocks/>
          </p:cNvSpPr>
          <p:nvPr/>
        </p:nvSpPr>
        <p:spPr>
          <a:xfrm>
            <a:off x="720000" y="2226819"/>
            <a:ext cx="7724753" cy="810964"/>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152400" indent="0" algn="l" fontAlgn="base">
              <a:buNone/>
            </a:pPr>
            <a:r>
              <a:rPr lang="en-US" sz="1800" b="1" dirty="0">
                <a:solidFill>
                  <a:schemeClr val="bg1"/>
                </a:solidFill>
                <a:latin typeface="IM Fell French Canon SC" panose="020B0604020202020204" charset="0"/>
              </a:rPr>
              <a:t>Turing test (</a:t>
            </a:r>
            <a:r>
              <a:rPr lang="en-US" sz="1800" b="1" dirty="0">
                <a:solidFill>
                  <a:srgbClr val="15171A"/>
                </a:solidFill>
                <a:latin typeface="inherit"/>
              </a:rPr>
              <a:t>Th</a:t>
            </a:r>
            <a:r>
              <a:rPr lang="en-US" sz="1800" b="1" i="0" dirty="0">
                <a:solidFill>
                  <a:srgbClr val="15171A"/>
                </a:solidFill>
                <a:effectLst/>
                <a:latin typeface="inherit"/>
              </a:rPr>
              <a:t>e </a:t>
            </a:r>
            <a:r>
              <a:rPr lang="en-US" sz="1800" b="1" dirty="0">
                <a:solidFill>
                  <a:srgbClr val="15171A"/>
                </a:solidFill>
                <a:latin typeface="inherit"/>
              </a:rPr>
              <a:t>I</a:t>
            </a:r>
            <a:r>
              <a:rPr lang="en-US" sz="1800" b="1" i="0" dirty="0">
                <a:solidFill>
                  <a:srgbClr val="15171A"/>
                </a:solidFill>
                <a:effectLst/>
                <a:latin typeface="inherit"/>
              </a:rPr>
              <a:t>mitation Game,  1950)</a:t>
            </a:r>
            <a:r>
              <a:rPr lang="en-US" sz="1800" b="1" dirty="0">
                <a:solidFill>
                  <a:schemeClr val="bg1"/>
                </a:solidFill>
                <a:latin typeface="IM Fell French Canon SC" panose="020B0604020202020204" charset="0"/>
              </a:rPr>
              <a:t>: </a:t>
            </a:r>
            <a:r>
              <a:rPr lang="en-US" sz="1200" b="0" i="0" dirty="0">
                <a:solidFill>
                  <a:srgbClr val="15171A"/>
                </a:solidFill>
                <a:effectLst/>
                <a:latin typeface="var(--font-serif)"/>
              </a:rPr>
              <a:t>The legendary British mathematician and computer scientist </a:t>
            </a:r>
            <a:r>
              <a:rPr lang="en-US" sz="1200" b="0" i="0" dirty="0">
                <a:solidFill>
                  <a:srgbClr val="15171A"/>
                </a:solidFill>
                <a:effectLst/>
                <a:latin typeface="inherit"/>
              </a:rPr>
              <a:t>Alan Turing</a:t>
            </a:r>
            <a:r>
              <a:rPr lang="en-US" sz="1200" b="0" i="0" dirty="0">
                <a:solidFill>
                  <a:srgbClr val="15171A"/>
                </a:solidFill>
                <a:effectLst/>
                <a:latin typeface="var(--font-serif)"/>
              </a:rPr>
              <a:t> was having arguments with his colleagues and critics over if a machine (digital computers) could ever have a human-level intelligence?</a:t>
            </a:r>
          </a:p>
        </p:txBody>
      </p:sp>
      <p:sp>
        <p:nvSpPr>
          <p:cNvPr id="6" name="Google Shape;273;p37">
            <a:extLst>
              <a:ext uri="{FF2B5EF4-FFF2-40B4-BE49-F238E27FC236}">
                <a16:creationId xmlns:a16="http://schemas.microsoft.com/office/drawing/2014/main" id="{B4418B48-0FFB-A0C0-5962-248DE6852512}"/>
              </a:ext>
            </a:extLst>
          </p:cNvPr>
          <p:cNvSpPr txBox="1">
            <a:spLocks/>
          </p:cNvSpPr>
          <p:nvPr/>
        </p:nvSpPr>
        <p:spPr>
          <a:xfrm>
            <a:off x="709623" y="3037783"/>
            <a:ext cx="7724753" cy="141633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152400" indent="0" algn="l" fontAlgn="base">
              <a:buNone/>
            </a:pPr>
            <a:r>
              <a:rPr lang="en-US" sz="1200" b="0" i="0" dirty="0">
                <a:solidFill>
                  <a:srgbClr val="15171A"/>
                </a:solidFill>
                <a:effectLst/>
                <a:latin typeface="var(--font-serif)"/>
              </a:rPr>
              <a:t>To prove his point Turing proposed a game. In this game, an interrogator would ask questions to a human and a computer through a text-only chat. If the interrogator doesn't find any difference between both their responses and the computer can successfully project itself as a real human, then it passes the test</a:t>
            </a:r>
            <a:r>
              <a:rPr lang="en-US" sz="1200" dirty="0">
                <a:solidFill>
                  <a:srgbClr val="15171A"/>
                </a:solidFill>
                <a:latin typeface="var(--font-serif)"/>
              </a:rPr>
              <a:t>. </a:t>
            </a:r>
          </a:p>
          <a:p>
            <a:pPr marL="152400" indent="0" algn="l" fontAlgn="base">
              <a:buNone/>
            </a:pPr>
            <a:r>
              <a:rPr lang="en-US" sz="1200" dirty="0">
                <a:solidFill>
                  <a:srgbClr val="15171A"/>
                </a:solidFill>
                <a:latin typeface="var(--font-serif)"/>
              </a:rPr>
              <a:t>So, Captcha is also called as </a:t>
            </a:r>
            <a:r>
              <a:rPr lang="en-US" sz="1200" b="1" dirty="0">
                <a:solidFill>
                  <a:srgbClr val="15171A"/>
                </a:solidFill>
                <a:latin typeface="var(--font-serif)"/>
              </a:rPr>
              <a:t>reverse Turing Test</a:t>
            </a:r>
            <a:r>
              <a:rPr lang="en-US" sz="1200" dirty="0">
                <a:solidFill>
                  <a:srgbClr val="15171A"/>
                </a:solidFill>
                <a:latin typeface="var(--font-serif)"/>
              </a:rPr>
              <a:t>.</a:t>
            </a:r>
            <a:endParaRPr lang="en-US" sz="1200" dirty="0">
              <a:solidFill>
                <a:schemeClr val="bg1"/>
              </a:solidFill>
              <a:latin typeface="IM Fell French Canon SC" panose="020B0604020202020204" charset="0"/>
            </a:endParaRPr>
          </a:p>
        </p:txBody>
      </p:sp>
    </p:spTree>
    <p:extLst>
      <p:ext uri="{BB962C8B-B14F-4D97-AF65-F5344CB8AC3E}">
        <p14:creationId xmlns:p14="http://schemas.microsoft.com/office/powerpoint/2010/main" val="35269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2;p37">
            <a:extLst>
              <a:ext uri="{FF2B5EF4-FFF2-40B4-BE49-F238E27FC236}">
                <a16:creationId xmlns:a16="http://schemas.microsoft.com/office/drawing/2014/main" id="{BD15768B-B7BD-BD7B-3901-0EBBE93E6A84}"/>
              </a:ext>
            </a:extLst>
          </p:cNvPr>
          <p:cNvSpPr txBox="1">
            <a:spLocks/>
          </p:cNvSpPr>
          <p:nvPr/>
        </p:nvSpPr>
        <p:spPr>
          <a:xfrm>
            <a:off x="720000" y="43406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a:buNone/>
              <a:defRPr sz="53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 sz="4000" dirty="0">
                <a:latin typeface="IM Fell French Canon SC" panose="020B0604020202020204" charset="0"/>
                <a:cs typeface="IM Fell French Canon SC" panose="020B0604020202020204" charset="0"/>
              </a:rPr>
              <a:t>History</a:t>
            </a:r>
            <a:r>
              <a:rPr lang="en" sz="3600" dirty="0">
                <a:latin typeface="IM Fell French Canon SC" panose="020B0604020202020204" charset="0"/>
                <a:cs typeface="IM Fell French Canon SC" panose="020B0604020202020204" charset="0"/>
              </a:rPr>
              <a:t> of CAPTCHA</a:t>
            </a:r>
            <a:endParaRPr lang="en-US" sz="3600" dirty="0">
              <a:latin typeface="IM Fell French Canon SC" panose="020B0604020202020204" charset="0"/>
              <a:cs typeface="IM Fell French Canon SC" panose="020B0604020202020204" charset="0"/>
            </a:endParaRPr>
          </a:p>
        </p:txBody>
      </p:sp>
      <p:sp>
        <p:nvSpPr>
          <p:cNvPr id="10" name="Google Shape;273;p37">
            <a:extLst>
              <a:ext uri="{FF2B5EF4-FFF2-40B4-BE49-F238E27FC236}">
                <a16:creationId xmlns:a16="http://schemas.microsoft.com/office/drawing/2014/main" id="{584320B6-EEA0-8CC4-057B-AD126025029D}"/>
              </a:ext>
            </a:extLst>
          </p:cNvPr>
          <p:cNvSpPr txBox="1">
            <a:spLocks/>
          </p:cNvSpPr>
          <p:nvPr/>
        </p:nvSpPr>
        <p:spPr>
          <a:xfrm>
            <a:off x="1036320" y="2786744"/>
            <a:ext cx="7714417" cy="80163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lang="en-US" sz="1200" b="0" i="0" dirty="0">
                <a:solidFill>
                  <a:schemeClr val="bg1"/>
                </a:solidFill>
                <a:effectLst/>
                <a:latin typeface="IM Fell French Canon SC" panose="020B0604020202020204" charset="0"/>
                <a:cs typeface="IM Fell French Canon SC" panose="020B0604020202020204" charset="0"/>
              </a:rPr>
              <a:t>The </a:t>
            </a:r>
            <a:r>
              <a:rPr lang="en-US" sz="1200" b="0" i="0" dirty="0" err="1">
                <a:solidFill>
                  <a:schemeClr val="bg1"/>
                </a:solidFill>
                <a:effectLst/>
                <a:latin typeface="IM Fell French Canon SC" panose="020B0604020202020204" charset="0"/>
                <a:cs typeface="IM Fell French Canon SC" panose="020B0604020202020204" charset="0"/>
              </a:rPr>
              <a:t>Gausebeck-Levchin</a:t>
            </a:r>
            <a:r>
              <a:rPr lang="en-US" sz="1200" b="0" i="0" dirty="0">
                <a:solidFill>
                  <a:schemeClr val="bg1"/>
                </a:solidFill>
                <a:effectLst/>
                <a:latin typeface="IM Fell French Canon SC" panose="020B0604020202020204" charset="0"/>
                <a:cs typeface="IM Fell French Canon SC" panose="020B0604020202020204" charset="0"/>
              </a:rPr>
              <a:t> test is one of the earliest uses and the first commercial application of CAPTCHA, a Completely Automated Public Turing Test for separating computers and humans. The security test was utilized by PayPal in 2001.</a:t>
            </a:r>
          </a:p>
          <a:p>
            <a:pPr marL="149225" indent="0" algn="l">
              <a:buSzPts val="1250"/>
            </a:pPr>
            <a:endParaRPr lang="en-US" sz="1200" dirty="0">
              <a:solidFill>
                <a:schemeClr val="bg1"/>
              </a:solidFill>
              <a:latin typeface="IM Fell French Canon SC" panose="020B0604020202020204" charset="0"/>
              <a:cs typeface="IM Fell French Canon SC" panose="020B0604020202020204" charset="0"/>
            </a:endParaRPr>
          </a:p>
          <a:p>
            <a:pPr marL="149225" indent="0" algn="l">
              <a:buSzPts val="1250"/>
            </a:pPr>
            <a:endParaRPr lang="en-US" sz="1200" dirty="0">
              <a:solidFill>
                <a:schemeClr val="bg1"/>
              </a:solidFill>
              <a:latin typeface="IM Fell French Canon SC" panose="020B0604020202020204" charset="0"/>
              <a:cs typeface="IM Fell French Canon SC" panose="020B0604020202020204" charset="0"/>
            </a:endParaRPr>
          </a:p>
        </p:txBody>
      </p:sp>
      <p:pic>
        <p:nvPicPr>
          <p:cNvPr id="2" name="Picture 1" descr="A picture containing font, graphics, calligraphy, white&#10;&#10;Description automatically generated">
            <a:extLst>
              <a:ext uri="{FF2B5EF4-FFF2-40B4-BE49-F238E27FC236}">
                <a16:creationId xmlns:a16="http://schemas.microsoft.com/office/drawing/2014/main" id="{6D33CC35-7FA6-41B3-1E36-192C380140E6}"/>
              </a:ext>
            </a:extLst>
          </p:cNvPr>
          <p:cNvPicPr>
            <a:picLocks noChangeAspect="1"/>
          </p:cNvPicPr>
          <p:nvPr/>
        </p:nvPicPr>
        <p:blipFill>
          <a:blip r:embed="rId3"/>
          <a:stretch>
            <a:fillRect/>
          </a:stretch>
        </p:blipFill>
        <p:spPr>
          <a:xfrm>
            <a:off x="5341019" y="1213752"/>
            <a:ext cx="2864397" cy="790179"/>
          </a:xfrm>
          <a:prstGeom prst="rect">
            <a:avLst/>
          </a:prstGeom>
          <a:effectLst>
            <a:glow rad="101600">
              <a:schemeClr val="accent1">
                <a:satMod val="175000"/>
                <a:alpha val="40000"/>
              </a:schemeClr>
            </a:glow>
            <a:outerShdw blurRad="101600" dist="50800" dir="5400000" algn="ctr" rotWithShape="0">
              <a:srgbClr val="000000">
                <a:alpha val="99000"/>
              </a:srgbClr>
            </a:outerShdw>
            <a:softEdge rad="50800"/>
          </a:effectLst>
        </p:spPr>
      </p:pic>
      <p:sp>
        <p:nvSpPr>
          <p:cNvPr id="4" name="Google Shape;273;p37">
            <a:extLst>
              <a:ext uri="{FF2B5EF4-FFF2-40B4-BE49-F238E27FC236}">
                <a16:creationId xmlns:a16="http://schemas.microsoft.com/office/drawing/2014/main" id="{1822A329-81C0-E2C5-CEBA-2752D76F4F3C}"/>
              </a:ext>
            </a:extLst>
          </p:cNvPr>
          <p:cNvSpPr txBox="1">
            <a:spLocks/>
          </p:cNvSpPr>
          <p:nvPr/>
        </p:nvSpPr>
        <p:spPr>
          <a:xfrm>
            <a:off x="1034688" y="2213350"/>
            <a:ext cx="7724753" cy="572701"/>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lang="en-US" sz="1200" b="0" i="0" dirty="0">
                <a:solidFill>
                  <a:srgbClr val="202122"/>
                </a:solidFill>
                <a:effectLst/>
                <a:latin typeface="IM Fell French Canon SC" panose="020B0604020202020204" charset="0"/>
                <a:cs typeface="IM Fell French Canon SC" panose="020B0604020202020204" charset="0"/>
              </a:rPr>
              <a:t>The most common type of CAPTCHA (displayed as Version 1.0) was first invented in 1997. This form of CAPTCHA requires entering a sequence of letters or numbers in a distorted image</a:t>
            </a:r>
          </a:p>
          <a:p>
            <a:pPr marL="149225" indent="0" algn="l">
              <a:buSzPts val="1250"/>
            </a:pPr>
            <a:endParaRPr lang="en-US" sz="1200" dirty="0">
              <a:solidFill>
                <a:schemeClr val="bg1"/>
              </a:solidFill>
              <a:latin typeface="IM Fell French Canon SC" panose="020B0604020202020204" charset="0"/>
              <a:cs typeface="IM Fell French Canon SC" panose="020B0604020202020204" charset="0"/>
            </a:endParaRPr>
          </a:p>
        </p:txBody>
      </p:sp>
      <p:sp>
        <p:nvSpPr>
          <p:cNvPr id="11" name="Google Shape;273;p37">
            <a:extLst>
              <a:ext uri="{FF2B5EF4-FFF2-40B4-BE49-F238E27FC236}">
                <a16:creationId xmlns:a16="http://schemas.microsoft.com/office/drawing/2014/main" id="{2510FAF7-4C03-ABA6-D428-7DF773544E56}"/>
              </a:ext>
            </a:extLst>
          </p:cNvPr>
          <p:cNvSpPr txBox="1">
            <a:spLocks/>
          </p:cNvSpPr>
          <p:nvPr/>
        </p:nvSpPr>
        <p:spPr>
          <a:xfrm>
            <a:off x="1034688" y="3431825"/>
            <a:ext cx="7724753" cy="497808"/>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lang="en-US" sz="1200" b="0" i="0" dirty="0">
                <a:solidFill>
                  <a:schemeClr val="bg1"/>
                </a:solidFill>
                <a:effectLst/>
                <a:latin typeface="IM Fell French Canon SC" panose="020B0604020202020204" charset="0"/>
                <a:cs typeface="IM Fell French Canon SC" panose="020B0604020202020204" charset="0"/>
              </a:rPr>
              <a:t>A popular deployment of CAPTCHA technology, </a:t>
            </a:r>
            <a:r>
              <a:rPr lang="en-US" sz="1200" b="1" i="0" u="none" strike="noStrike" dirty="0">
                <a:solidFill>
                  <a:schemeClr val="bg1"/>
                </a:solidFill>
                <a:effectLst/>
                <a:latin typeface="IM Fell French Canon SC" panose="020B0604020202020204" charset="0"/>
                <a:cs typeface="IM Fell French Canon SC" panose="020B0604020202020204" charset="0"/>
              </a:rPr>
              <a:t>reCAPTCHA</a:t>
            </a:r>
            <a:r>
              <a:rPr lang="en-US" sz="1200" b="0" i="0" dirty="0">
                <a:solidFill>
                  <a:schemeClr val="bg1"/>
                </a:solidFill>
                <a:effectLst/>
                <a:latin typeface="IM Fell French Canon SC" panose="020B0604020202020204" charset="0"/>
                <a:cs typeface="IM Fell French Canon SC" panose="020B0604020202020204" charset="0"/>
              </a:rPr>
              <a:t>, was acquired by Google in 2009</a:t>
            </a:r>
            <a:endParaRPr lang="en-US" sz="1200" dirty="0">
              <a:solidFill>
                <a:schemeClr val="bg1"/>
              </a:solidFill>
              <a:latin typeface="IM Fell French Canon SC" panose="020B0604020202020204" charset="0"/>
              <a:cs typeface="IM Fell French Canon SC" panose="020B0604020202020204" charset="0"/>
            </a:endParaRPr>
          </a:p>
        </p:txBody>
      </p:sp>
    </p:spTree>
    <p:extLst>
      <p:ext uri="{BB962C8B-B14F-4D97-AF65-F5344CB8AC3E}">
        <p14:creationId xmlns:p14="http://schemas.microsoft.com/office/powerpoint/2010/main" val="384979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2;p37">
            <a:extLst>
              <a:ext uri="{FF2B5EF4-FFF2-40B4-BE49-F238E27FC236}">
                <a16:creationId xmlns:a16="http://schemas.microsoft.com/office/drawing/2014/main" id="{BD15768B-B7BD-BD7B-3901-0EBBE93E6A84}"/>
              </a:ext>
            </a:extLst>
          </p:cNvPr>
          <p:cNvSpPr txBox="1">
            <a:spLocks/>
          </p:cNvSpPr>
          <p:nvPr/>
        </p:nvSpPr>
        <p:spPr>
          <a:xfrm>
            <a:off x="720000" y="391754"/>
            <a:ext cx="7704000" cy="793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a:buNone/>
              <a:defRPr sz="53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 sz="4000" b="0" dirty="0">
                <a:latin typeface="IM Fell French Canon SC" panose="020B0604020202020204" charset="0"/>
                <a:cs typeface="IM Fell French Canon SC" panose="020B0604020202020204" charset="0"/>
              </a:rPr>
              <a:t>reCAPCHA</a:t>
            </a:r>
            <a:br>
              <a:rPr lang="en-US" sz="1100" b="0" i="0" u="sng" dirty="0">
                <a:solidFill>
                  <a:srgbClr val="1A0DAB"/>
                </a:solidFill>
                <a:effectLst/>
                <a:latin typeface="IM Fell French Canon SC" panose="020B0604020202020204" charset="0"/>
                <a:cs typeface="IM Fell French Canon SC" panose="020B0604020202020204" charset="0"/>
                <a:hlinkClick r:id="rId4"/>
              </a:rPr>
            </a:br>
            <a:endParaRPr lang="en-US" sz="3600" dirty="0">
              <a:latin typeface="IM Fell French Canon SC" panose="020B0604020202020204" charset="0"/>
              <a:cs typeface="IM Fell French Canon SC" panose="020B0604020202020204" charset="0"/>
            </a:endParaRPr>
          </a:p>
        </p:txBody>
      </p:sp>
      <p:sp>
        <p:nvSpPr>
          <p:cNvPr id="10" name="Google Shape;273;p37">
            <a:extLst>
              <a:ext uri="{FF2B5EF4-FFF2-40B4-BE49-F238E27FC236}">
                <a16:creationId xmlns:a16="http://schemas.microsoft.com/office/drawing/2014/main" id="{584320B6-EEA0-8CC4-057B-AD126025029D}"/>
              </a:ext>
            </a:extLst>
          </p:cNvPr>
          <p:cNvSpPr txBox="1">
            <a:spLocks/>
          </p:cNvSpPr>
          <p:nvPr/>
        </p:nvSpPr>
        <p:spPr>
          <a:xfrm>
            <a:off x="1036320" y="1385383"/>
            <a:ext cx="7387680"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149225" indent="0" algn="l">
              <a:buSzPts val="1250"/>
            </a:pPr>
            <a:r>
              <a:rPr lang="en-US" sz="1200" b="0" i="0" dirty="0">
                <a:solidFill>
                  <a:schemeClr val="bg1"/>
                </a:solidFill>
                <a:effectLst/>
                <a:latin typeface="Söhne"/>
              </a:rPr>
              <a:t>reCAPTCHA is a security measure developed by Google that differentiates between humans and bots through interactive challenges. </a:t>
            </a:r>
            <a:endParaRPr lang="en-US" sz="1200" dirty="0">
              <a:solidFill>
                <a:schemeClr val="bg1"/>
              </a:solidFill>
              <a:latin typeface="IM Fell French Canon SC" panose="020B0604020202020204" charset="0"/>
              <a:cs typeface="IM Fell French Canon SC" panose="020B0604020202020204" charset="0"/>
            </a:endParaRPr>
          </a:p>
        </p:txBody>
      </p:sp>
      <p:sp>
        <p:nvSpPr>
          <p:cNvPr id="5" name="Google Shape;273;p37">
            <a:extLst>
              <a:ext uri="{FF2B5EF4-FFF2-40B4-BE49-F238E27FC236}">
                <a16:creationId xmlns:a16="http://schemas.microsoft.com/office/drawing/2014/main" id="{279FB4EE-4D4D-73CC-B62E-74316A22FF2E}"/>
              </a:ext>
            </a:extLst>
          </p:cNvPr>
          <p:cNvSpPr txBox="1">
            <a:spLocks/>
          </p:cNvSpPr>
          <p:nvPr/>
        </p:nvSpPr>
        <p:spPr>
          <a:xfrm>
            <a:off x="3074126" y="971366"/>
            <a:ext cx="2551611" cy="572701"/>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149225" indent="0" algn="l">
              <a:buSzPts val="1250"/>
            </a:pPr>
            <a:r>
              <a:rPr lang="en-US" sz="1200" b="0" i="0" dirty="0">
                <a:solidFill>
                  <a:schemeClr val="bg1"/>
                </a:solidFill>
                <a:effectLst/>
                <a:latin typeface="IM Fell French Canon SC" panose="020B0604020202020204" charset="0"/>
                <a:cs typeface="IM Fell French Canon SC" panose="020B0604020202020204" charset="0"/>
              </a:rPr>
              <a:t>Easy on Humans, Hard on Bots </a:t>
            </a:r>
            <a:endParaRPr lang="en-US" sz="1200" b="0" i="0" dirty="0">
              <a:solidFill>
                <a:schemeClr val="bg1"/>
              </a:solidFill>
              <a:effectLst/>
              <a:latin typeface="IM Fell French Canon SC" panose="020B0604020202020204" charset="0"/>
              <a:cs typeface="IM Fell French Canon SC" panose="020B0604020202020204" charset="0"/>
              <a:hlinkClick r:id="rId4">
                <a:extLst>
                  <a:ext uri="{A12FA001-AC4F-418D-AE19-62706E023703}">
                    <ahyp:hlinkClr xmlns:ahyp="http://schemas.microsoft.com/office/drawing/2018/hyperlinkcolor" val="tx"/>
                  </a:ext>
                </a:extLst>
              </a:hlinkClick>
            </a:endParaRPr>
          </a:p>
          <a:p>
            <a:pPr marL="149225" indent="0" algn="l">
              <a:buSzPts val="1250"/>
            </a:pPr>
            <a:endParaRPr lang="en-US" sz="1200" dirty="0">
              <a:solidFill>
                <a:schemeClr val="bg1"/>
              </a:solidFill>
              <a:latin typeface="IM Fell French Canon SC" panose="020B0604020202020204" charset="0"/>
              <a:cs typeface="IM Fell French Canon SC" panose="020B0604020202020204" charset="0"/>
            </a:endParaRPr>
          </a:p>
        </p:txBody>
      </p:sp>
      <p:pic>
        <p:nvPicPr>
          <p:cNvPr id="7" name="Online Media 6" title="reCAPTCHA enterprise product demo">
            <a:hlinkClick r:id="" action="ppaction://media"/>
            <a:extLst>
              <a:ext uri="{FF2B5EF4-FFF2-40B4-BE49-F238E27FC236}">
                <a16:creationId xmlns:a16="http://schemas.microsoft.com/office/drawing/2014/main" id="{9AA631A8-ECA0-8F3E-04BF-69034C866E0F}"/>
              </a:ext>
            </a:extLst>
          </p:cNvPr>
          <p:cNvPicPr>
            <a:picLocks noRot="1" noChangeAspect="1"/>
          </p:cNvPicPr>
          <p:nvPr>
            <a:videoFile r:link="rId1"/>
          </p:nvPr>
        </p:nvPicPr>
        <p:blipFill>
          <a:blip r:embed="rId5"/>
          <a:stretch>
            <a:fillRect/>
          </a:stretch>
        </p:blipFill>
        <p:spPr>
          <a:xfrm>
            <a:off x="3741690" y="1672700"/>
            <a:ext cx="4557832" cy="2575175"/>
          </a:xfrm>
          <a:prstGeom prst="rect">
            <a:avLst/>
          </a:prstGeom>
        </p:spPr>
      </p:pic>
    </p:spTree>
    <p:extLst>
      <p:ext uri="{BB962C8B-B14F-4D97-AF65-F5344CB8AC3E}">
        <p14:creationId xmlns:p14="http://schemas.microsoft.com/office/powerpoint/2010/main" val="420123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2;p37">
            <a:extLst>
              <a:ext uri="{FF2B5EF4-FFF2-40B4-BE49-F238E27FC236}">
                <a16:creationId xmlns:a16="http://schemas.microsoft.com/office/drawing/2014/main" id="{BD15768B-B7BD-BD7B-3901-0EBBE93E6A84}"/>
              </a:ext>
            </a:extLst>
          </p:cNvPr>
          <p:cNvSpPr txBox="1">
            <a:spLocks/>
          </p:cNvSpPr>
          <p:nvPr/>
        </p:nvSpPr>
        <p:spPr>
          <a:xfrm>
            <a:off x="720000" y="391754"/>
            <a:ext cx="7704000" cy="793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a:buNone/>
              <a:defRPr sz="53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 sz="3600" b="0" dirty="0">
                <a:latin typeface="IM Fell French Canon SC" panose="020B0604020202020204" charset="0"/>
                <a:cs typeface="IM Fell French Canon SC" panose="020B0604020202020204" charset="0"/>
              </a:rPr>
              <a:t>reCAPCHA User Benifit</a:t>
            </a:r>
            <a:br>
              <a:rPr lang="en-US" sz="3600" b="0" i="0" u="sng" dirty="0">
                <a:solidFill>
                  <a:srgbClr val="1A0DAB"/>
                </a:solidFill>
                <a:effectLst/>
                <a:latin typeface="IM Fell French Canon SC" panose="020B0604020202020204" charset="0"/>
                <a:cs typeface="IM Fell French Canon SC" panose="020B0604020202020204" charset="0"/>
                <a:hlinkClick r:id="rId3"/>
              </a:rPr>
            </a:br>
            <a:endParaRPr lang="en-US" sz="3600" dirty="0">
              <a:latin typeface="IM Fell French Canon SC" panose="020B0604020202020204" charset="0"/>
              <a:cs typeface="IM Fell French Canon SC" panose="020B0604020202020204" charset="0"/>
            </a:endParaRPr>
          </a:p>
        </p:txBody>
      </p:sp>
      <p:sp>
        <p:nvSpPr>
          <p:cNvPr id="10" name="Google Shape;273;p37">
            <a:extLst>
              <a:ext uri="{FF2B5EF4-FFF2-40B4-BE49-F238E27FC236}">
                <a16:creationId xmlns:a16="http://schemas.microsoft.com/office/drawing/2014/main" id="{584320B6-EEA0-8CC4-057B-AD126025029D}"/>
              </a:ext>
            </a:extLst>
          </p:cNvPr>
          <p:cNvSpPr txBox="1">
            <a:spLocks/>
          </p:cNvSpPr>
          <p:nvPr/>
        </p:nvSpPr>
        <p:spPr>
          <a:xfrm>
            <a:off x="1036319" y="1385014"/>
            <a:ext cx="5182539"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434975" indent="-285750" algn="l">
              <a:buSzPts val="1250"/>
              <a:buFont typeface="Wingdings" panose="05000000000000000000" pitchFamily="2" charset="2"/>
              <a:buChar char="v"/>
            </a:pPr>
            <a:r>
              <a:rPr lang="en-US" b="0" i="0" dirty="0">
                <a:solidFill>
                  <a:srgbClr val="374151"/>
                </a:solidFill>
                <a:effectLst/>
                <a:latin typeface="Söhne"/>
              </a:rPr>
              <a:t>Enhanced security: By distinguishing humans from bots, reCAPTCHA protects websites and online services from automated attacks, ensuring a safer browsing experience for users.</a:t>
            </a:r>
            <a:endParaRPr lang="en-US" dirty="0">
              <a:solidFill>
                <a:schemeClr val="bg1"/>
              </a:solidFill>
              <a:latin typeface="IM Fell French Canon SC" panose="020B0604020202020204" charset="0"/>
              <a:cs typeface="IM Fell French Canon SC" panose="020B0604020202020204" charset="0"/>
            </a:endParaRPr>
          </a:p>
        </p:txBody>
      </p:sp>
      <p:sp>
        <p:nvSpPr>
          <p:cNvPr id="2" name="Google Shape;273;p37">
            <a:extLst>
              <a:ext uri="{FF2B5EF4-FFF2-40B4-BE49-F238E27FC236}">
                <a16:creationId xmlns:a16="http://schemas.microsoft.com/office/drawing/2014/main" id="{2EDB4942-C8FD-B404-5ADC-1325C8BAF944}"/>
              </a:ext>
            </a:extLst>
          </p:cNvPr>
          <p:cNvSpPr txBox="1">
            <a:spLocks/>
          </p:cNvSpPr>
          <p:nvPr/>
        </p:nvSpPr>
        <p:spPr>
          <a:xfrm>
            <a:off x="1036320" y="2321032"/>
            <a:ext cx="5182540"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434975" indent="-285750" algn="l">
              <a:buSzPts val="1250"/>
              <a:buFont typeface="Wingdings" panose="05000000000000000000" pitchFamily="2" charset="2"/>
              <a:buChar char="v"/>
            </a:pPr>
            <a:r>
              <a:rPr lang="en-US" b="0" i="0" dirty="0">
                <a:solidFill>
                  <a:srgbClr val="374151"/>
                </a:solidFill>
                <a:effectLst/>
                <a:latin typeface="Söhne"/>
              </a:rPr>
              <a:t>Improved user experience:  reCAPTCHA is designed to minimize disruption for genuine users, providing a smooth and seamless browsing experience.</a:t>
            </a:r>
            <a:endParaRPr lang="en-US" dirty="0">
              <a:solidFill>
                <a:schemeClr val="bg1"/>
              </a:solidFill>
              <a:latin typeface="IM Fell French Canon SC" panose="020B0604020202020204" charset="0"/>
              <a:cs typeface="IM Fell French Canon SC" panose="020B0604020202020204" charset="0"/>
            </a:endParaRPr>
          </a:p>
        </p:txBody>
      </p:sp>
      <p:sp>
        <p:nvSpPr>
          <p:cNvPr id="4" name="Google Shape;273;p37">
            <a:extLst>
              <a:ext uri="{FF2B5EF4-FFF2-40B4-BE49-F238E27FC236}">
                <a16:creationId xmlns:a16="http://schemas.microsoft.com/office/drawing/2014/main" id="{750B973D-F596-B145-1E2D-1CFAAF7CAD61}"/>
              </a:ext>
            </a:extLst>
          </p:cNvPr>
          <p:cNvSpPr txBox="1">
            <a:spLocks/>
          </p:cNvSpPr>
          <p:nvPr/>
        </p:nvSpPr>
        <p:spPr>
          <a:xfrm>
            <a:off x="1036320" y="3093162"/>
            <a:ext cx="5182540"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434975" indent="-285750" algn="l">
              <a:buSzPts val="1250"/>
              <a:buFont typeface="Wingdings" panose="05000000000000000000" pitchFamily="2" charset="2"/>
              <a:buChar char="v"/>
            </a:pPr>
            <a:r>
              <a:rPr lang="en-US" b="0" i="0" dirty="0">
                <a:solidFill>
                  <a:srgbClr val="374151"/>
                </a:solidFill>
                <a:effectLst/>
                <a:latin typeface="Söhne"/>
              </a:rPr>
              <a:t>Accessibility: reCAPTCHA offers various challenge types, including audio and image-based challenges, enabling individuals with visual or hearing impairments to participate.</a:t>
            </a:r>
            <a:endParaRPr lang="en-US" dirty="0">
              <a:solidFill>
                <a:schemeClr val="bg1"/>
              </a:solidFill>
              <a:latin typeface="IM Fell French Canon SC" panose="020B0604020202020204" charset="0"/>
              <a:cs typeface="IM Fell French Canon SC" panose="020B0604020202020204" charset="0"/>
            </a:endParaRPr>
          </a:p>
        </p:txBody>
      </p:sp>
      <p:pic>
        <p:nvPicPr>
          <p:cNvPr id="13" name="Picture 12">
            <a:extLst>
              <a:ext uri="{FF2B5EF4-FFF2-40B4-BE49-F238E27FC236}">
                <a16:creationId xmlns:a16="http://schemas.microsoft.com/office/drawing/2014/main" id="{563C9758-6073-FE4A-C453-435C8C0A5EBE}"/>
              </a:ext>
            </a:extLst>
          </p:cNvPr>
          <p:cNvPicPr>
            <a:picLocks noChangeAspect="1"/>
          </p:cNvPicPr>
          <p:nvPr/>
        </p:nvPicPr>
        <p:blipFill>
          <a:blip r:embed="rId4"/>
          <a:stretch>
            <a:fillRect/>
          </a:stretch>
        </p:blipFill>
        <p:spPr>
          <a:xfrm>
            <a:off x="6097761" y="866673"/>
            <a:ext cx="2411230" cy="3705331"/>
          </a:xfrm>
          <a:prstGeom prst="rect">
            <a:avLst/>
          </a:prstGeom>
        </p:spPr>
      </p:pic>
    </p:spTree>
    <p:extLst>
      <p:ext uri="{BB962C8B-B14F-4D97-AF65-F5344CB8AC3E}">
        <p14:creationId xmlns:p14="http://schemas.microsoft.com/office/powerpoint/2010/main" val="280151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13" name="Picture 12">
            <a:extLst>
              <a:ext uri="{FF2B5EF4-FFF2-40B4-BE49-F238E27FC236}">
                <a16:creationId xmlns:a16="http://schemas.microsoft.com/office/drawing/2014/main" id="{49FE71CD-3974-9E24-715E-9BA41681EE4F}"/>
              </a:ext>
            </a:extLst>
          </p:cNvPr>
          <p:cNvPicPr>
            <a:picLocks noChangeAspect="1"/>
          </p:cNvPicPr>
          <p:nvPr/>
        </p:nvPicPr>
        <p:blipFill>
          <a:blip r:embed="rId3"/>
          <a:stretch>
            <a:fillRect/>
          </a:stretch>
        </p:blipFill>
        <p:spPr>
          <a:xfrm>
            <a:off x="6226431" y="1401569"/>
            <a:ext cx="2514729" cy="2571882"/>
          </a:xfrm>
          <a:prstGeom prst="rect">
            <a:avLst/>
          </a:prstGeom>
        </p:spPr>
      </p:pic>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2;p37">
            <a:extLst>
              <a:ext uri="{FF2B5EF4-FFF2-40B4-BE49-F238E27FC236}">
                <a16:creationId xmlns:a16="http://schemas.microsoft.com/office/drawing/2014/main" id="{BD15768B-B7BD-BD7B-3901-0EBBE93E6A84}"/>
              </a:ext>
            </a:extLst>
          </p:cNvPr>
          <p:cNvSpPr txBox="1">
            <a:spLocks/>
          </p:cNvSpPr>
          <p:nvPr/>
        </p:nvSpPr>
        <p:spPr>
          <a:xfrm>
            <a:off x="826240" y="411828"/>
            <a:ext cx="7704000" cy="793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a:buNone/>
              <a:defRPr sz="53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 sz="3600" b="0" dirty="0">
                <a:latin typeface="IM Fell French Canon SC" panose="020B0604020202020204" charset="0"/>
                <a:cs typeface="IM Fell French Canon SC" panose="020B0604020202020204" charset="0"/>
              </a:rPr>
              <a:t>reCAPCHA is FREE</a:t>
            </a:r>
            <a:br>
              <a:rPr lang="en-US" sz="3600" b="0" i="0" u="sng" dirty="0">
                <a:solidFill>
                  <a:srgbClr val="1A0DAB"/>
                </a:solidFill>
                <a:effectLst/>
                <a:latin typeface="IM Fell French Canon SC" panose="020B0604020202020204" charset="0"/>
                <a:cs typeface="IM Fell French Canon SC" panose="020B0604020202020204" charset="0"/>
                <a:hlinkClick r:id="rId4"/>
              </a:rPr>
            </a:br>
            <a:endParaRPr lang="en-US" sz="3600" dirty="0">
              <a:latin typeface="IM Fell French Canon SC" panose="020B0604020202020204" charset="0"/>
              <a:cs typeface="IM Fell French Canon SC" panose="020B0604020202020204" charset="0"/>
            </a:endParaRPr>
          </a:p>
        </p:txBody>
      </p:sp>
      <p:sp>
        <p:nvSpPr>
          <p:cNvPr id="10" name="Google Shape;273;p37">
            <a:extLst>
              <a:ext uri="{FF2B5EF4-FFF2-40B4-BE49-F238E27FC236}">
                <a16:creationId xmlns:a16="http://schemas.microsoft.com/office/drawing/2014/main" id="{584320B6-EEA0-8CC4-057B-AD126025029D}"/>
              </a:ext>
            </a:extLst>
          </p:cNvPr>
          <p:cNvSpPr txBox="1">
            <a:spLocks/>
          </p:cNvSpPr>
          <p:nvPr/>
        </p:nvSpPr>
        <p:spPr>
          <a:xfrm>
            <a:off x="2370975" y="922019"/>
            <a:ext cx="4205332"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149225" indent="0" algn="l">
              <a:buSzPts val="1250"/>
            </a:pPr>
            <a:r>
              <a:rPr lang="en-US" sz="1600" dirty="0">
                <a:solidFill>
                  <a:schemeClr val="bg1"/>
                </a:solidFill>
                <a:latin typeface="IM Fell French Canon SC" panose="020B0604020202020204" charset="0"/>
                <a:cs typeface="IM Fell French Canon SC" panose="020B0604020202020204" charset="0"/>
              </a:rPr>
              <a:t>So how does Google benefit from it???</a:t>
            </a:r>
          </a:p>
        </p:txBody>
      </p:sp>
      <p:sp>
        <p:nvSpPr>
          <p:cNvPr id="2" name="Google Shape;273;p37">
            <a:extLst>
              <a:ext uri="{FF2B5EF4-FFF2-40B4-BE49-F238E27FC236}">
                <a16:creationId xmlns:a16="http://schemas.microsoft.com/office/drawing/2014/main" id="{2EDB4942-C8FD-B404-5ADC-1325C8BAF944}"/>
              </a:ext>
            </a:extLst>
          </p:cNvPr>
          <p:cNvSpPr txBox="1">
            <a:spLocks/>
          </p:cNvSpPr>
          <p:nvPr/>
        </p:nvSpPr>
        <p:spPr>
          <a:xfrm>
            <a:off x="878160" y="1456118"/>
            <a:ext cx="5409429"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kumimoji="0" lang="en-US" altLang="en-US" sz="900" b="0" i="0" u="none" strike="noStrike" cap="none" normalizeH="0" baseline="0" dirty="0">
                <a:ln>
                  <a:noFill/>
                </a:ln>
                <a:solidFill>
                  <a:srgbClr val="000000"/>
                </a:solidFill>
                <a:effectLst/>
                <a:latin typeface="IM Fell French Canon SC" panose="020B0604020202020204" charset="0"/>
                <a:cs typeface="IM Fell French Canon SC" panose="020B0604020202020204" charset="0"/>
              </a:rPr>
              <a:t>Data collection and Training machine learning models: When users encounter reCAPTCHA challenges, such as selecting specific objects in images or solving puzzles, their interactions provide valuable data for training machine learning models.</a:t>
            </a:r>
          </a:p>
          <a:p>
            <a:pPr marL="149225" indent="0" algn="l">
              <a:buSzPts val="1250"/>
            </a:pPr>
            <a:endParaRPr lang="en-US" sz="900" dirty="0">
              <a:solidFill>
                <a:schemeClr val="bg1"/>
              </a:solidFill>
              <a:latin typeface="IM Fell French Canon SC" panose="020B0604020202020204" charset="0"/>
              <a:cs typeface="IM Fell French Canon SC" panose="020B0604020202020204" charset="0"/>
            </a:endParaRPr>
          </a:p>
        </p:txBody>
      </p:sp>
      <p:sp>
        <p:nvSpPr>
          <p:cNvPr id="7" name="Google Shape;273;p37">
            <a:extLst>
              <a:ext uri="{FF2B5EF4-FFF2-40B4-BE49-F238E27FC236}">
                <a16:creationId xmlns:a16="http://schemas.microsoft.com/office/drawing/2014/main" id="{6F2F497E-C188-326E-9A5C-26623B6AB1A3}"/>
              </a:ext>
            </a:extLst>
          </p:cNvPr>
          <p:cNvSpPr txBox="1">
            <a:spLocks/>
          </p:cNvSpPr>
          <p:nvPr/>
        </p:nvSpPr>
        <p:spPr>
          <a:xfrm>
            <a:off x="878160" y="2080636"/>
            <a:ext cx="5409429"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kumimoji="0" lang="en-US" altLang="en-US" sz="900" b="0" i="0" u="none" strike="noStrike" cap="none" normalizeH="0" baseline="0" dirty="0">
                <a:ln>
                  <a:noFill/>
                </a:ln>
                <a:solidFill>
                  <a:srgbClr val="000000"/>
                </a:solidFill>
                <a:effectLst/>
                <a:latin typeface="IM Fell French Canon SC" panose="020B0604020202020204" charset="0"/>
                <a:cs typeface="IM Fell French Canon SC" panose="020B0604020202020204" charset="0"/>
              </a:rPr>
              <a:t>Improving accuracy: More data Google collects, the better its algorithms become at accurately classifying user interactions, reducing false positives and negatives.</a:t>
            </a:r>
          </a:p>
        </p:txBody>
      </p:sp>
      <p:sp>
        <p:nvSpPr>
          <p:cNvPr id="8" name="Google Shape;273;p37">
            <a:extLst>
              <a:ext uri="{FF2B5EF4-FFF2-40B4-BE49-F238E27FC236}">
                <a16:creationId xmlns:a16="http://schemas.microsoft.com/office/drawing/2014/main" id="{B80F57B5-319C-A34B-6287-AD88D880CE10}"/>
              </a:ext>
            </a:extLst>
          </p:cNvPr>
          <p:cNvSpPr txBox="1">
            <a:spLocks/>
          </p:cNvSpPr>
          <p:nvPr/>
        </p:nvSpPr>
        <p:spPr>
          <a:xfrm>
            <a:off x="847581" y="2593019"/>
            <a:ext cx="5409429"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kumimoji="0" lang="en-US" altLang="en-US" sz="900" b="0" i="0" u="none" strike="noStrike" cap="none" normalizeH="0" baseline="0" dirty="0">
                <a:ln>
                  <a:noFill/>
                </a:ln>
                <a:solidFill>
                  <a:srgbClr val="000000"/>
                </a:solidFill>
                <a:effectLst/>
                <a:latin typeface="IM Fell French Canon SC" panose="020B0604020202020204" charset="0"/>
                <a:cs typeface="IM Fell French Canon SC" panose="020B0604020202020204" charset="0"/>
              </a:rPr>
              <a:t>Adapting to new threats: Google leverages the data collected from user interactions to identify and understand evolving threats. This knowledge helps Google enhance its algorithms to stay one step ahead of malicious actors and protect online platforms effectively.</a:t>
            </a:r>
          </a:p>
          <a:p>
            <a:pPr marL="149225" indent="0" algn="l">
              <a:buSzPts val="1250"/>
            </a:pPr>
            <a:endParaRPr lang="en-US" sz="900" dirty="0">
              <a:solidFill>
                <a:schemeClr val="bg1"/>
              </a:solidFill>
              <a:latin typeface="IM Fell French Canon SC" panose="020B0604020202020204" charset="0"/>
              <a:cs typeface="IM Fell French Canon SC" panose="020B0604020202020204" charset="0"/>
            </a:endParaRPr>
          </a:p>
        </p:txBody>
      </p:sp>
    </p:spTree>
    <p:extLst>
      <p:ext uri="{BB962C8B-B14F-4D97-AF65-F5344CB8AC3E}">
        <p14:creationId xmlns:p14="http://schemas.microsoft.com/office/powerpoint/2010/main" val="18476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2;p37">
            <a:extLst>
              <a:ext uri="{FF2B5EF4-FFF2-40B4-BE49-F238E27FC236}">
                <a16:creationId xmlns:a16="http://schemas.microsoft.com/office/drawing/2014/main" id="{BD15768B-B7BD-BD7B-3901-0EBBE93E6A84}"/>
              </a:ext>
            </a:extLst>
          </p:cNvPr>
          <p:cNvSpPr txBox="1">
            <a:spLocks/>
          </p:cNvSpPr>
          <p:nvPr/>
        </p:nvSpPr>
        <p:spPr>
          <a:xfrm>
            <a:off x="826240" y="421322"/>
            <a:ext cx="7704000" cy="793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a:buNone/>
              <a:defRPr sz="53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 sz="3600" b="0" dirty="0">
                <a:latin typeface="IM Fell French Canon SC" panose="020B0604020202020204" charset="0"/>
                <a:cs typeface="IM Fell French Canon SC" panose="020B0604020202020204" charset="0"/>
              </a:rPr>
              <a:t>reCAPCHA in Action</a:t>
            </a:r>
            <a:br>
              <a:rPr lang="en-US" sz="3600" b="0" i="0" u="sng" dirty="0">
                <a:solidFill>
                  <a:srgbClr val="1A0DAB"/>
                </a:solidFill>
                <a:effectLst/>
                <a:latin typeface="IM Fell French Canon SC" panose="020B0604020202020204" charset="0"/>
                <a:cs typeface="IM Fell French Canon SC" panose="020B0604020202020204" charset="0"/>
                <a:hlinkClick r:id="rId3"/>
              </a:rPr>
            </a:br>
            <a:endParaRPr lang="en-US" sz="3600" dirty="0">
              <a:latin typeface="IM Fell French Canon SC" panose="020B0604020202020204" charset="0"/>
              <a:cs typeface="IM Fell French Canon SC" panose="020B0604020202020204" charset="0"/>
            </a:endParaRPr>
          </a:p>
        </p:txBody>
      </p:sp>
      <p:sp>
        <p:nvSpPr>
          <p:cNvPr id="10" name="Google Shape;273;p37">
            <a:extLst>
              <a:ext uri="{FF2B5EF4-FFF2-40B4-BE49-F238E27FC236}">
                <a16:creationId xmlns:a16="http://schemas.microsoft.com/office/drawing/2014/main" id="{584320B6-EEA0-8CC4-057B-AD126025029D}"/>
              </a:ext>
            </a:extLst>
          </p:cNvPr>
          <p:cNvSpPr txBox="1">
            <a:spLocks/>
          </p:cNvSpPr>
          <p:nvPr/>
        </p:nvSpPr>
        <p:spPr>
          <a:xfrm>
            <a:off x="2317855" y="906550"/>
            <a:ext cx="4205332"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149225" indent="0" algn="l">
              <a:buSzPts val="1250"/>
            </a:pPr>
            <a:r>
              <a:rPr lang="en-US" sz="1600" dirty="0">
                <a:solidFill>
                  <a:schemeClr val="bg1"/>
                </a:solidFill>
                <a:latin typeface="IM Fell French Canon SC" panose="020B0604020202020204" charset="0"/>
                <a:cs typeface="IM Fell French Canon SC" panose="020B0604020202020204" charset="0"/>
              </a:rPr>
              <a:t>How Google use reCAPTCHA?</a:t>
            </a:r>
          </a:p>
        </p:txBody>
      </p:sp>
      <p:sp>
        <p:nvSpPr>
          <p:cNvPr id="4" name="Google Shape;273;p37">
            <a:extLst>
              <a:ext uri="{FF2B5EF4-FFF2-40B4-BE49-F238E27FC236}">
                <a16:creationId xmlns:a16="http://schemas.microsoft.com/office/drawing/2014/main" id="{90087F67-9FF2-2941-3D93-D0EEA735EEC8}"/>
              </a:ext>
            </a:extLst>
          </p:cNvPr>
          <p:cNvSpPr txBox="1">
            <a:spLocks/>
          </p:cNvSpPr>
          <p:nvPr/>
        </p:nvSpPr>
        <p:spPr>
          <a:xfrm>
            <a:off x="726681" y="1520492"/>
            <a:ext cx="5169021"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lang="en-US" sz="1100" b="0" i="0" dirty="0">
                <a:solidFill>
                  <a:srgbClr val="333333"/>
                </a:solidFill>
                <a:effectLst/>
                <a:latin typeface="IM Fell French Canon SC" panose="020B0604020202020204" charset="0"/>
                <a:cs typeface="IM Fell French Canon SC" panose="020B0604020202020204" charset="0"/>
              </a:rPr>
              <a:t>By 2011 ReCAPTCHA had finished digitizing the entire Google Books archive - as well as 13 million articles from the New York Times back-catalogue dating back to 1851</a:t>
            </a:r>
            <a:endParaRPr lang="en-US" sz="1100" dirty="0">
              <a:solidFill>
                <a:schemeClr val="bg1"/>
              </a:solidFill>
              <a:latin typeface="IM Fell French Canon SC" panose="020B0604020202020204" charset="0"/>
              <a:cs typeface="IM Fell French Canon SC" panose="020B0604020202020204" charset="0"/>
            </a:endParaRPr>
          </a:p>
        </p:txBody>
      </p:sp>
      <p:sp>
        <p:nvSpPr>
          <p:cNvPr id="5" name="Google Shape;273;p37">
            <a:extLst>
              <a:ext uri="{FF2B5EF4-FFF2-40B4-BE49-F238E27FC236}">
                <a16:creationId xmlns:a16="http://schemas.microsoft.com/office/drawing/2014/main" id="{A9A8FA3C-C60A-E92A-1B2A-5256C4BD6ABB}"/>
              </a:ext>
            </a:extLst>
          </p:cNvPr>
          <p:cNvSpPr txBox="1">
            <a:spLocks/>
          </p:cNvSpPr>
          <p:nvPr/>
        </p:nvSpPr>
        <p:spPr>
          <a:xfrm>
            <a:off x="726682" y="2491523"/>
            <a:ext cx="4489069"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lang="en-US" sz="1100" b="0" dirty="0">
                <a:solidFill>
                  <a:srgbClr val="292929"/>
                </a:solidFill>
                <a:effectLst/>
                <a:latin typeface="IM Fell French Canon SC" panose="020B0604020202020204" charset="0"/>
                <a:cs typeface="IM Fell French Canon SC" panose="020B0604020202020204" charset="0"/>
              </a:rPr>
              <a:t>In 2012, Google introduced reCAPTCHA with a collage of photos, making users to label traffic lights and signs on the public places.</a:t>
            </a:r>
          </a:p>
        </p:txBody>
      </p:sp>
      <p:pic>
        <p:nvPicPr>
          <p:cNvPr id="17" name="Picture 16">
            <a:extLst>
              <a:ext uri="{FF2B5EF4-FFF2-40B4-BE49-F238E27FC236}">
                <a16:creationId xmlns:a16="http://schemas.microsoft.com/office/drawing/2014/main" id="{D6E42048-7809-9C32-E79B-5FF1C53C0D21}"/>
              </a:ext>
            </a:extLst>
          </p:cNvPr>
          <p:cNvPicPr>
            <a:picLocks noChangeAspect="1"/>
          </p:cNvPicPr>
          <p:nvPr/>
        </p:nvPicPr>
        <p:blipFill>
          <a:blip r:embed="rId4"/>
          <a:stretch>
            <a:fillRect/>
          </a:stretch>
        </p:blipFill>
        <p:spPr>
          <a:xfrm>
            <a:off x="6278265" y="1030479"/>
            <a:ext cx="2139053" cy="1382069"/>
          </a:xfrm>
          <a:prstGeom prst="rect">
            <a:avLst/>
          </a:prstGeom>
        </p:spPr>
      </p:pic>
      <p:pic>
        <p:nvPicPr>
          <p:cNvPr id="25" name="Picture 24">
            <a:extLst>
              <a:ext uri="{FF2B5EF4-FFF2-40B4-BE49-F238E27FC236}">
                <a16:creationId xmlns:a16="http://schemas.microsoft.com/office/drawing/2014/main" id="{C3B4D906-9597-EDEE-C848-B71C38179264}"/>
              </a:ext>
            </a:extLst>
          </p:cNvPr>
          <p:cNvPicPr>
            <a:picLocks noChangeAspect="1"/>
          </p:cNvPicPr>
          <p:nvPr/>
        </p:nvPicPr>
        <p:blipFill>
          <a:blip r:embed="rId5"/>
          <a:stretch>
            <a:fillRect/>
          </a:stretch>
        </p:blipFill>
        <p:spPr>
          <a:xfrm>
            <a:off x="6787369" y="2397304"/>
            <a:ext cx="1560425" cy="2283237"/>
          </a:xfrm>
          <a:prstGeom prst="rect">
            <a:avLst/>
          </a:prstGeom>
        </p:spPr>
      </p:pic>
      <p:pic>
        <p:nvPicPr>
          <p:cNvPr id="35" name="Picture 34">
            <a:extLst>
              <a:ext uri="{FF2B5EF4-FFF2-40B4-BE49-F238E27FC236}">
                <a16:creationId xmlns:a16="http://schemas.microsoft.com/office/drawing/2014/main" id="{906B8A7A-31F0-61C4-45CA-73C133453125}"/>
              </a:ext>
            </a:extLst>
          </p:cNvPr>
          <p:cNvPicPr>
            <a:picLocks noChangeAspect="1"/>
          </p:cNvPicPr>
          <p:nvPr/>
        </p:nvPicPr>
        <p:blipFill>
          <a:blip r:embed="rId6"/>
          <a:stretch>
            <a:fillRect/>
          </a:stretch>
        </p:blipFill>
        <p:spPr>
          <a:xfrm>
            <a:off x="5030723" y="2412548"/>
            <a:ext cx="1502094" cy="2169303"/>
          </a:xfrm>
          <a:prstGeom prst="rect">
            <a:avLst/>
          </a:prstGeom>
        </p:spPr>
      </p:pic>
      <p:sp>
        <p:nvSpPr>
          <p:cNvPr id="2" name="Google Shape;273;p37">
            <a:extLst>
              <a:ext uri="{FF2B5EF4-FFF2-40B4-BE49-F238E27FC236}">
                <a16:creationId xmlns:a16="http://schemas.microsoft.com/office/drawing/2014/main" id="{C749936B-0511-2294-7D94-78495DBE36A9}"/>
              </a:ext>
            </a:extLst>
          </p:cNvPr>
          <p:cNvSpPr txBox="1">
            <a:spLocks/>
          </p:cNvSpPr>
          <p:nvPr/>
        </p:nvSpPr>
        <p:spPr>
          <a:xfrm>
            <a:off x="682296" y="3156460"/>
            <a:ext cx="4489069" cy="615696"/>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ctr" rtl="0">
              <a:lnSpc>
                <a:spcPct val="100000"/>
              </a:lnSpc>
              <a:spcBef>
                <a:spcPts val="0"/>
              </a:spcBef>
              <a:spcAft>
                <a:spcPts val="0"/>
              </a:spcAft>
              <a:buClr>
                <a:schemeClr val="lt1"/>
              </a:buClr>
              <a:buSzPts val="1300"/>
              <a:buFont typeface="Jost"/>
              <a:buNone/>
              <a:defRPr sz="1400" b="0" i="0" u="none" strike="noStrike" cap="none">
                <a:solidFill>
                  <a:schemeClr val="lt1"/>
                </a:solidFill>
                <a:latin typeface="Jost"/>
                <a:ea typeface="Jost"/>
                <a:cs typeface="Jost"/>
                <a:sym typeface="Jost"/>
              </a:defRPr>
            </a:lvl1pPr>
            <a:lvl2pPr marL="914400" marR="0" lvl="1"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2pPr>
            <a:lvl3pPr marL="1371600" marR="0" lvl="2"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3pPr>
            <a:lvl4pPr marL="1828800" marR="0" lvl="3"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4pPr>
            <a:lvl5pPr marL="2286000" marR="0" lvl="4"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5pPr>
            <a:lvl6pPr marL="2743200" marR="0" lvl="5"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6pPr>
            <a:lvl7pPr marL="3200400" marR="0" lvl="6"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7pPr>
            <a:lvl8pPr marL="3657600" marR="0" lvl="7"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8pPr>
            <a:lvl9pPr marL="4114800" marR="0" lvl="8" indent="-311150" algn="ctr" rtl="0">
              <a:lnSpc>
                <a:spcPct val="100000"/>
              </a:lnSpc>
              <a:spcBef>
                <a:spcPts val="0"/>
              </a:spcBef>
              <a:spcAft>
                <a:spcPts val="0"/>
              </a:spcAft>
              <a:buClr>
                <a:schemeClr val="lt1"/>
              </a:buClr>
              <a:buSzPts val="1800"/>
              <a:buFont typeface="Jost"/>
              <a:buNone/>
              <a:defRPr sz="1800" b="0" i="0" u="none" strike="noStrike" cap="none">
                <a:solidFill>
                  <a:schemeClr val="lt1"/>
                </a:solidFill>
                <a:latin typeface="Jost"/>
                <a:ea typeface="Jost"/>
                <a:cs typeface="Jost"/>
                <a:sym typeface="Jost"/>
              </a:defRPr>
            </a:lvl9pPr>
          </a:lstStyle>
          <a:p>
            <a:pPr marL="320675" indent="-171450" algn="l">
              <a:buSzPts val="1250"/>
              <a:buFont typeface="Wingdings" panose="05000000000000000000" pitchFamily="2" charset="2"/>
              <a:buChar char="v"/>
            </a:pPr>
            <a:r>
              <a:rPr lang="en-US" sz="1100" i="0" dirty="0">
                <a:solidFill>
                  <a:schemeClr val="bg1"/>
                </a:solidFill>
                <a:effectLst/>
                <a:latin typeface="IM Fell French Canon SC" panose="020B0604020202020204" charset="0"/>
                <a:cs typeface="IM Fell French Canon SC" panose="020B0604020202020204" charset="0"/>
              </a:rPr>
              <a:t>In October 2020, Waymo (Subsidiary company of Alphabet) operates commercial driver-less </a:t>
            </a:r>
            <a:r>
              <a:rPr lang="en-US" sz="1100" i="0" u="none" strike="noStrike" dirty="0">
                <a:solidFill>
                  <a:schemeClr val="bg1"/>
                </a:solidFill>
                <a:effectLst/>
                <a:latin typeface="IM Fell French Canon SC" panose="020B0604020202020204" charset="0"/>
                <a:cs typeface="IM Fell French Canon SC" panose="020B0604020202020204" charset="0"/>
              </a:rPr>
              <a:t>self-driving taxi</a:t>
            </a:r>
            <a:r>
              <a:rPr lang="en-US" sz="1100" i="0" dirty="0">
                <a:solidFill>
                  <a:schemeClr val="bg1"/>
                </a:solidFill>
                <a:effectLst/>
                <a:latin typeface="IM Fell French Canon SC" panose="020B0604020202020204" charset="0"/>
                <a:cs typeface="IM Fell French Canon SC" panose="020B0604020202020204" charset="0"/>
              </a:rPr>
              <a:t> services in </a:t>
            </a:r>
            <a:r>
              <a:rPr lang="en-US" sz="1100" i="0" u="none" strike="noStrike" dirty="0">
                <a:solidFill>
                  <a:schemeClr val="bg1"/>
                </a:solidFill>
                <a:effectLst/>
                <a:latin typeface="IM Fell French Canon SC" panose="020B0604020202020204" charset="0"/>
                <a:cs typeface="IM Fell French Canon SC" panose="020B0604020202020204" charset="0"/>
              </a:rPr>
              <a:t>Phoenix, Arizona</a:t>
            </a:r>
            <a:r>
              <a:rPr lang="en-US" sz="1100" i="0" dirty="0">
                <a:solidFill>
                  <a:schemeClr val="bg1"/>
                </a:solidFill>
                <a:effectLst/>
                <a:latin typeface="IM Fell French Canon SC" panose="020B0604020202020204" charset="0"/>
                <a:cs typeface="IM Fell French Canon SC" panose="020B0604020202020204" charset="0"/>
              </a:rPr>
              <a:t> and </a:t>
            </a:r>
            <a:r>
              <a:rPr lang="en-US" sz="1100" i="0" u="none" strike="noStrike" dirty="0">
                <a:solidFill>
                  <a:schemeClr val="bg1"/>
                </a:solidFill>
                <a:effectLst/>
                <a:latin typeface="IM Fell French Canon SC" panose="020B0604020202020204" charset="0"/>
                <a:cs typeface="IM Fell French Canon SC" panose="020B0604020202020204" charset="0"/>
              </a:rPr>
              <a:t>San Francisco, CA</a:t>
            </a:r>
            <a:r>
              <a:rPr lang="en-US" sz="1100" i="0" dirty="0">
                <a:solidFill>
                  <a:schemeClr val="bg1"/>
                </a:solidFill>
                <a:effectLst/>
                <a:latin typeface="IM Fell French Canon SC" panose="020B0604020202020204" charset="0"/>
                <a:cs typeface="IM Fell French Canon SC" panose="020B0604020202020204" charset="0"/>
              </a:rPr>
              <a:t>. </a:t>
            </a:r>
            <a:endParaRPr lang="en-US" sz="1100" dirty="0">
              <a:solidFill>
                <a:schemeClr val="bg1"/>
              </a:solidFill>
              <a:effectLst/>
              <a:latin typeface="IM Fell French Canon SC" panose="020B0604020202020204" charset="0"/>
              <a:cs typeface="IM Fell French Canon SC" panose="020B0604020202020204" charset="0"/>
            </a:endParaRPr>
          </a:p>
        </p:txBody>
      </p:sp>
    </p:spTree>
    <p:extLst>
      <p:ext uri="{BB962C8B-B14F-4D97-AF65-F5344CB8AC3E}">
        <p14:creationId xmlns:p14="http://schemas.microsoft.com/office/powerpoint/2010/main" val="208974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5" name="Google Shape;265;p36"/>
          <p:cNvSpPr/>
          <p:nvPr/>
        </p:nvSpPr>
        <p:spPr>
          <a:xfrm>
            <a:off x="7816850" y="259574"/>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rot="10800000">
            <a:off x="437675" y="4078250"/>
            <a:ext cx="777132" cy="793076"/>
          </a:xfrm>
          <a:custGeom>
            <a:avLst/>
            <a:gdLst/>
            <a:ahLst/>
            <a:cxnLst/>
            <a:rect l="l" t="t" r="r" b="b"/>
            <a:pathLst>
              <a:path w="66922" h="68295" fill="none" extrusionOk="0">
                <a:moveTo>
                  <a:pt x="1" y="1"/>
                </a:moveTo>
                <a:lnTo>
                  <a:pt x="45079" y="1"/>
                </a:lnTo>
                <a:cubicBezTo>
                  <a:pt x="57141" y="1"/>
                  <a:pt x="66921" y="9781"/>
                  <a:pt x="66921" y="21843"/>
                </a:cubicBezTo>
                <a:lnTo>
                  <a:pt x="66921" y="68294"/>
                </a:lnTo>
              </a:path>
            </a:pathLst>
          </a:custGeom>
          <a:solidFill>
            <a:schemeClr val="dk2"/>
          </a:solidFill>
          <a:ln w="9525" cap="flat" cmpd="sng">
            <a:solidFill>
              <a:schemeClr val="dk2"/>
            </a:solidFill>
            <a:prstDash val="solid"/>
            <a:miter lim="211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72;p37">
            <a:extLst>
              <a:ext uri="{FF2B5EF4-FFF2-40B4-BE49-F238E27FC236}">
                <a16:creationId xmlns:a16="http://schemas.microsoft.com/office/drawing/2014/main" id="{BD15768B-B7BD-BD7B-3901-0EBBE93E6A84}"/>
              </a:ext>
            </a:extLst>
          </p:cNvPr>
          <p:cNvSpPr txBox="1">
            <a:spLocks/>
          </p:cNvSpPr>
          <p:nvPr/>
        </p:nvSpPr>
        <p:spPr>
          <a:xfrm>
            <a:off x="889982" y="421322"/>
            <a:ext cx="7704000" cy="7930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Montserrat"/>
              <a:buNone/>
              <a:defRPr sz="53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2pPr>
            <a:lvl3pPr marR="0" lvl="2"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3pPr>
            <a:lvl4pPr marR="0" lvl="3"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4pPr>
            <a:lvl5pPr marR="0" lvl="4"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5pPr>
            <a:lvl6pPr marR="0" lvl="5"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6pPr>
            <a:lvl7pPr marR="0" lvl="6"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7pPr>
            <a:lvl8pPr marR="0" lvl="7"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8pPr>
            <a:lvl9pPr marR="0" lvl="8" algn="ctr" rtl="0">
              <a:lnSpc>
                <a:spcPct val="100000"/>
              </a:lnSpc>
              <a:spcBef>
                <a:spcPts val="0"/>
              </a:spcBef>
              <a:spcAft>
                <a:spcPts val="0"/>
              </a:spcAft>
              <a:buClr>
                <a:srgbClr val="191919"/>
              </a:buClr>
              <a:buSzPts val="5200"/>
              <a:buFont typeface="Montserrat"/>
              <a:buNone/>
              <a:defRPr sz="5200" b="1" i="0" u="none" strike="noStrike" cap="none">
                <a:solidFill>
                  <a:srgbClr val="191919"/>
                </a:solidFill>
                <a:latin typeface="Montserrat"/>
                <a:ea typeface="Montserrat"/>
                <a:cs typeface="Montserrat"/>
                <a:sym typeface="Montserrat"/>
              </a:defRPr>
            </a:lvl9pPr>
          </a:lstStyle>
          <a:p>
            <a:r>
              <a:rPr lang="en" sz="3600" b="0" dirty="0">
                <a:latin typeface="IM Fell French Canon SC" panose="020B0604020202020204" charset="0"/>
                <a:cs typeface="IM Fell French Canon SC" panose="020B0604020202020204" charset="0"/>
              </a:rPr>
              <a:t>Thank You</a:t>
            </a:r>
            <a:br>
              <a:rPr lang="en-US" sz="3600" b="0" i="0" u="sng" dirty="0">
                <a:solidFill>
                  <a:srgbClr val="1A0DAB"/>
                </a:solidFill>
                <a:effectLst/>
                <a:latin typeface="IM Fell French Canon SC" panose="020B0604020202020204" charset="0"/>
                <a:cs typeface="IM Fell French Canon SC" panose="020B0604020202020204" charset="0"/>
                <a:hlinkClick r:id="rId3"/>
              </a:rPr>
            </a:br>
            <a:endParaRPr lang="en-US" sz="3600" dirty="0">
              <a:latin typeface="IM Fell French Canon SC" panose="020B0604020202020204" charset="0"/>
              <a:cs typeface="IM Fell French Canon SC" panose="020B0604020202020204" charset="0"/>
            </a:endParaRPr>
          </a:p>
        </p:txBody>
      </p:sp>
      <p:pic>
        <p:nvPicPr>
          <p:cNvPr id="9" name="Picture 8">
            <a:extLst>
              <a:ext uri="{FF2B5EF4-FFF2-40B4-BE49-F238E27FC236}">
                <a16:creationId xmlns:a16="http://schemas.microsoft.com/office/drawing/2014/main" id="{EDC52BC7-ABE1-8482-4F86-425A24B2B086}"/>
              </a:ext>
            </a:extLst>
          </p:cNvPr>
          <p:cNvPicPr>
            <a:picLocks noChangeAspect="1"/>
          </p:cNvPicPr>
          <p:nvPr/>
        </p:nvPicPr>
        <p:blipFill>
          <a:blip r:embed="rId4"/>
          <a:stretch>
            <a:fillRect/>
          </a:stretch>
        </p:blipFill>
        <p:spPr>
          <a:xfrm>
            <a:off x="3533226" y="922019"/>
            <a:ext cx="2606321" cy="3877248"/>
          </a:xfrm>
          <a:prstGeom prst="rect">
            <a:avLst/>
          </a:prstGeom>
        </p:spPr>
      </p:pic>
    </p:spTree>
    <p:extLst>
      <p:ext uri="{BB962C8B-B14F-4D97-AF65-F5344CB8AC3E}">
        <p14:creationId xmlns:p14="http://schemas.microsoft.com/office/powerpoint/2010/main" val="65734806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theme/theme1.xml><?xml version="1.0" encoding="utf-8"?>
<a:theme xmlns:a="http://schemas.openxmlformats.org/drawingml/2006/main" name="Young Apprentice Job Description by Slidesgo">
  <a:themeElements>
    <a:clrScheme name="Simple Light">
      <a:dk1>
        <a:srgbClr val="FFFFFF"/>
      </a:dk1>
      <a:lt1>
        <a:srgbClr val="191919"/>
      </a:lt1>
      <a:dk2>
        <a:srgbClr val="595959"/>
      </a:dk2>
      <a:lt2>
        <a:srgbClr val="F3F3F3"/>
      </a:lt2>
      <a:accent1>
        <a:srgbClr val="F2D044"/>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539</Words>
  <Application>Microsoft Office PowerPoint</Application>
  <PresentationFormat>On-screen Show (16:9)</PresentationFormat>
  <Paragraphs>32</Paragraphs>
  <Slides>10</Slides>
  <Notes>10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Bahnschrift Light</vt:lpstr>
      <vt:lpstr>Wingdings</vt:lpstr>
      <vt:lpstr>inherit</vt:lpstr>
      <vt:lpstr>var(--font-serif)</vt:lpstr>
      <vt:lpstr>Jost</vt:lpstr>
      <vt:lpstr>Söhne</vt:lpstr>
      <vt:lpstr>Montserrat</vt:lpstr>
      <vt:lpstr>IM Fell French Canon SC</vt:lpstr>
      <vt:lpstr>Arial</vt:lpstr>
      <vt:lpstr>Young Apprentice Job Description by Slidesgo</vt:lpstr>
      <vt:lpstr>CAPTCHA</vt:lpstr>
      <vt:lpstr>CAPTCHA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dc:title>
  <cp:lastModifiedBy>(Student) Chapagain, Deepa</cp:lastModifiedBy>
  <cp:revision>20</cp:revision>
  <dcterms:modified xsi:type="dcterms:W3CDTF">2023-06-02T08:43:57Z</dcterms:modified>
</cp:coreProperties>
</file>