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8" r:id="rId3"/>
    <p:sldId id="259" r:id="rId4"/>
    <p:sldId id="260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2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9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6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2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5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2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3/8/5180" TargetMode="External"/><Relationship Id="rId2" Type="http://schemas.openxmlformats.org/officeDocument/2006/relationships/hyperlink" Target="https://pycaret.gitbook.io/docs/get-started/quickstart#regress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mpetitions/house-prices-advanced-regression-techniques/data?select=train.csv" TargetMode="External"/><Relationship Id="rId5" Type="http://schemas.openxmlformats.org/officeDocument/2006/relationships/hyperlink" Target="https://www.analyticsvidhya.com/blog/2021/07/automl-using-pycaret-with-a-regression-use-case/" TargetMode="External"/><Relationship Id="rId4" Type="http://schemas.openxmlformats.org/officeDocument/2006/relationships/hyperlink" Target="https://en.wikipedia.org/wiki/Multilevel_mod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16C0207-C430-B063-4167-EDAA4501B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88" y="1562986"/>
            <a:ext cx="9105194" cy="4430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34B7C-0367-0B2A-BC57-7795ED681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8478402" cy="61048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Multi-level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BFD31-49CC-C8FF-8A47-35338E4FA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5080007"/>
            <a:ext cx="3509514" cy="1211818"/>
          </a:xfrm>
        </p:spPr>
        <p:txBody>
          <a:bodyPr>
            <a:normAutofit/>
          </a:bodyPr>
          <a:lstStyle/>
          <a:p>
            <a:r>
              <a:rPr lang="en-US" dirty="0"/>
              <a:t>Ekraj Pokhrel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4B7C-0367-0B2A-BC57-7795ED681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7223760" cy="6530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What is and Why Regression?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BFD31-49CC-C8FF-8A47-35338E4FA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5546170"/>
            <a:ext cx="3509514" cy="1211818"/>
          </a:xfrm>
        </p:spPr>
        <p:txBody>
          <a:bodyPr>
            <a:normAutofit/>
          </a:bodyPr>
          <a:lstStyle/>
          <a:p>
            <a:r>
              <a:rPr lang="en-US" dirty="0"/>
              <a:t>Ekraj Pokhrel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F6D68-E80C-E69F-CF92-C1810297E5A0}"/>
              </a:ext>
            </a:extLst>
          </p:cNvPr>
          <p:cNvSpPr txBox="1"/>
          <p:nvPr/>
        </p:nvSpPr>
        <p:spPr>
          <a:xfrm>
            <a:off x="1098878" y="2052083"/>
            <a:ext cx="59505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indent="-287338"/>
            <a:r>
              <a:rPr lang="en-US" dirty="0"/>
              <a:t>-    Regression is a statistical method that used in wide range of field to determine the strength  of the relationship between one dependent variable and one or several independent variable.</a:t>
            </a:r>
          </a:p>
          <a:p>
            <a:endParaRPr lang="en-US" dirty="0"/>
          </a:p>
          <a:p>
            <a:pPr marL="339725" indent="-339725"/>
            <a:r>
              <a:rPr lang="en-US" dirty="0"/>
              <a:t>-    Regression analysis is one of the most common techniques       used to make prediction and classification.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C95F8-661D-7B1D-EDD5-263D3C5B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473" y="850605"/>
            <a:ext cx="4375850" cy="541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4B7C-0367-0B2A-BC57-7795ED681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70" y="707942"/>
            <a:ext cx="8956867" cy="12118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What is Multi-level Regression Model?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Also known as </a:t>
            </a:r>
            <a:r>
              <a:rPr lang="en-US" sz="2200" dirty="0">
                <a:solidFill>
                  <a:schemeClr val="tx1"/>
                </a:solidFill>
              </a:rPr>
              <a:t>hierarchical linear models or mixed-effects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BFD31-49CC-C8FF-8A47-35338E4FA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14" y="5546170"/>
            <a:ext cx="3509514" cy="1211818"/>
          </a:xfrm>
        </p:spPr>
        <p:txBody>
          <a:bodyPr>
            <a:normAutofit/>
          </a:bodyPr>
          <a:lstStyle/>
          <a:p>
            <a:r>
              <a:rPr lang="en-US" dirty="0"/>
              <a:t>Ekraj Pokhrel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258F0-24AC-3791-85FE-50BFFE5D18EC}"/>
              </a:ext>
            </a:extLst>
          </p:cNvPr>
          <p:cNvSpPr txBox="1"/>
          <p:nvPr/>
        </p:nvSpPr>
        <p:spPr>
          <a:xfrm rot="10800000" flipV="1">
            <a:off x="858450" y="2793018"/>
            <a:ext cx="4383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Univers Light (Body)"/>
              </a:rPr>
              <a:t>Explicitly models the hierarchical structure of the data.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Univers Light (Body)"/>
              </a:rPr>
              <a:t>It allows for the inclusion of random effects that capture the variation between different levels of the data hierarchy</a:t>
            </a:r>
            <a:endParaRPr lang="en-US" dirty="0">
              <a:latin typeface="Univers Light (Body)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Univers Light (Body)"/>
              </a:rPr>
              <a:t>These random effects account for the correlation or dependence between observations within the same group or higher-level unit.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6F3A1B-CC66-7338-6CC8-29DFA611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03" y="2196218"/>
            <a:ext cx="6950397" cy="41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9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4B7C-0367-0B2A-BC57-7795ED681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1094349" cy="7168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Multi-level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BFD31-49CC-C8FF-8A47-35338E4FA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5546170"/>
            <a:ext cx="3509514" cy="1211818"/>
          </a:xfrm>
        </p:spPr>
        <p:txBody>
          <a:bodyPr>
            <a:normAutofit/>
          </a:bodyPr>
          <a:lstStyle/>
          <a:p>
            <a:r>
              <a:rPr lang="en-US" dirty="0"/>
              <a:t>Ekraj Pokhrel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82A4A-FDF1-326C-B50D-9953059D8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2" y="2663189"/>
            <a:ext cx="10808255" cy="36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6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4B7C-0367-0B2A-BC57-7795ED681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1094349" cy="71681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Multi-level Regression: How to compute??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BFD31-49CC-C8FF-8A47-35338E4FA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5546170"/>
            <a:ext cx="3509514" cy="1211818"/>
          </a:xfrm>
        </p:spPr>
        <p:txBody>
          <a:bodyPr>
            <a:normAutofit/>
          </a:bodyPr>
          <a:lstStyle/>
          <a:p>
            <a:r>
              <a:rPr lang="en-US" dirty="0"/>
              <a:t>Ekraj Pokhrel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18DF-C221-36E5-A29E-FAFA34BF5C3A}"/>
              </a:ext>
            </a:extLst>
          </p:cNvPr>
          <p:cNvSpPr txBox="1"/>
          <p:nvPr/>
        </p:nvSpPr>
        <p:spPr>
          <a:xfrm>
            <a:off x="670621" y="2105251"/>
            <a:ext cx="7315200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Which regression model would fit my dataset???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Well, if you want to find the answer in two line of code then, follow 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4B7C-0367-0B2A-BC57-7795ED681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1094349" cy="71681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Multi-level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BFD31-49CC-C8FF-8A47-35338E4FA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5546170"/>
            <a:ext cx="3509514" cy="1211818"/>
          </a:xfrm>
        </p:spPr>
        <p:txBody>
          <a:bodyPr>
            <a:normAutofit/>
          </a:bodyPr>
          <a:lstStyle/>
          <a:p>
            <a:r>
              <a:rPr lang="en-US" dirty="0"/>
              <a:t>Ekraj Pokhrel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6D765-9C16-C819-60B4-3C4AA60A103A}"/>
              </a:ext>
            </a:extLst>
          </p:cNvPr>
          <p:cNvSpPr txBox="1"/>
          <p:nvPr/>
        </p:nvSpPr>
        <p:spPr>
          <a:xfrm>
            <a:off x="3668233" y="5468439"/>
            <a:ext cx="4646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Thank You 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CAA40-3E38-782E-4BA4-EB02CD976BE5}"/>
              </a:ext>
            </a:extLst>
          </p:cNvPr>
          <p:cNvSpPr txBox="1"/>
          <p:nvPr/>
        </p:nvSpPr>
        <p:spPr>
          <a:xfrm>
            <a:off x="1977656" y="1743747"/>
            <a:ext cx="7889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Resourcs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Pycaret</a:t>
            </a:r>
            <a:r>
              <a:rPr lang="en-US" dirty="0"/>
              <a:t> Documentation:  </a:t>
            </a:r>
            <a:r>
              <a:rPr lang="pt-PT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https://pycaret.gitbook.io/docs/get-started/quickstart#regression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https://www.mdpi.com/2076-3417/13/8/5180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https://en.wikipedia.org/wiki/Multilevel_model</a:t>
            </a:r>
            <a:endParaRPr lang="pt-PT" u="sng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https://www.analyticsvidhya.com/blog/2021/07/automl-using-pycaret-with-a-regression-use-case/</a:t>
            </a: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n-N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Dataset:   </a:t>
            </a:r>
            <a:r>
              <a:rPr lang="nn-NO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https://www.kaggle.com/competitions/house-prices-advanced-regression-techniques/data?select=train.csv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26928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RightStep">
      <a:dk1>
        <a:srgbClr val="000000"/>
      </a:dk1>
      <a:lt1>
        <a:srgbClr val="FFFFFF"/>
      </a:lt1>
      <a:dk2>
        <a:srgbClr val="41242C"/>
      </a:dk2>
      <a:lt2>
        <a:srgbClr val="E8E2E3"/>
      </a:lt2>
      <a:accent1>
        <a:srgbClr val="80A9A4"/>
      </a:accent1>
      <a:accent2>
        <a:srgbClr val="7AA5B7"/>
      </a:accent2>
      <a:accent3>
        <a:srgbClr val="92A1C4"/>
      </a:accent3>
      <a:accent4>
        <a:srgbClr val="867FBA"/>
      </a:accent4>
      <a:accent5>
        <a:srgbClr val="B096C6"/>
      </a:accent5>
      <a:accent6>
        <a:srgbClr val="B77FBA"/>
      </a:accent6>
      <a:hlink>
        <a:srgbClr val="AE6972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490</TotalTime>
  <Words>255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Amasis MT Pro Medium</vt:lpstr>
      <vt:lpstr>Arial</vt:lpstr>
      <vt:lpstr>Calibri</vt:lpstr>
      <vt:lpstr>Univers Light</vt:lpstr>
      <vt:lpstr>Univers Light (Body)</vt:lpstr>
      <vt:lpstr>Wingdings</vt:lpstr>
      <vt:lpstr>TribuneVTI</vt:lpstr>
      <vt:lpstr>Multi-level Regression</vt:lpstr>
      <vt:lpstr>What is and Why Regression? </vt:lpstr>
      <vt:lpstr>What is Multi-level Regression Model? Also known as hierarchical linear models or mixed-effects models</vt:lpstr>
      <vt:lpstr>Multi-level Regression</vt:lpstr>
      <vt:lpstr>Multi-level Regression: How to compute??</vt:lpstr>
      <vt:lpstr>Multi-level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Regression</dc:title>
  <dc:creator>(Student) Chapagain, Deepa</dc:creator>
  <cp:lastModifiedBy>(Student) Chapagain, Deepa</cp:lastModifiedBy>
  <cp:revision>13</cp:revision>
  <dcterms:created xsi:type="dcterms:W3CDTF">2023-05-16T14:57:00Z</dcterms:created>
  <dcterms:modified xsi:type="dcterms:W3CDTF">2023-05-17T12:00:04Z</dcterms:modified>
</cp:coreProperties>
</file>