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8"/>
  </p:notesMasterIdLst>
  <p:sldIdLst>
    <p:sldId id="256" r:id="rId5"/>
    <p:sldId id="280" r:id="rId6"/>
    <p:sldId id="446" r:id="rId7"/>
    <p:sldId id="494" r:id="rId8"/>
    <p:sldId id="565" r:id="rId9"/>
    <p:sldId id="566" r:id="rId10"/>
    <p:sldId id="649" r:id="rId11"/>
    <p:sldId id="651" r:id="rId12"/>
    <p:sldId id="652" r:id="rId13"/>
    <p:sldId id="654" r:id="rId14"/>
    <p:sldId id="656" r:id="rId15"/>
    <p:sldId id="655" r:id="rId16"/>
    <p:sldId id="658" r:id="rId17"/>
    <p:sldId id="659" r:id="rId18"/>
    <p:sldId id="660" r:id="rId19"/>
    <p:sldId id="661" r:id="rId20"/>
    <p:sldId id="662" r:id="rId21"/>
    <p:sldId id="663" r:id="rId22"/>
    <p:sldId id="664" r:id="rId23"/>
    <p:sldId id="665" r:id="rId24"/>
    <p:sldId id="666" r:id="rId25"/>
    <p:sldId id="667" r:id="rId26"/>
    <p:sldId id="668" r:id="rId27"/>
    <p:sldId id="669" r:id="rId28"/>
    <p:sldId id="670" r:id="rId29"/>
    <p:sldId id="671" r:id="rId30"/>
    <p:sldId id="672" r:id="rId31"/>
    <p:sldId id="673" r:id="rId32"/>
    <p:sldId id="674" r:id="rId33"/>
    <p:sldId id="675" r:id="rId34"/>
    <p:sldId id="676" r:id="rId35"/>
    <p:sldId id="374" r:id="rId36"/>
    <p:sldId id="259" r:id="rId37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890" autoAdjust="0"/>
  </p:normalViewPr>
  <p:slideViewPr>
    <p:cSldViewPr snapToGrid="0">
      <p:cViewPr varScale="1">
        <p:scale>
          <a:sx n="105" d="100"/>
          <a:sy n="105" d="100"/>
        </p:scale>
        <p:origin x="66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AD91-F87B-4CDF-979B-6E9740DC3FF3}" type="datetimeFigureOut">
              <a:rPr lang="cs-CZ" smtClean="0"/>
              <a:t>17.09.2024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A3ED-2AE1-4D19-AF6D-FD23B8BBA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7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08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85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4138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2452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6118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4015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99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0365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8030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4981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28105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6408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9232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005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8379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33933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6259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02526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7568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939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624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12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808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825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7484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7306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256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3AE70BB8-C2A6-4D9E-9F95-6CE54E2B51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44B3E2B-37FB-49FA-9E09-A138A0BC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F58D6A-A3FF-488F-B1E1-839E5E63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>
            <a:normAutofit/>
          </a:bodyPr>
          <a:lstStyle>
            <a:lvl1pPr algn="ctr">
              <a:defRPr lang="cs-CZ" sz="4400" kern="1200" dirty="0">
                <a:solidFill>
                  <a:schemeClr val="tx1"/>
                </a:solidFill>
                <a:latin typeface="Source Sans Pro Bold" panose="020B0703030403020204" pitchFamily="34" charset="0"/>
                <a:ea typeface="Source Sans Pro Bold" panose="020B0703030403020204" pitchFamily="34" charset="0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CBD08D-EF2A-492B-9390-2EF31DA5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A523BF9E-4134-41E4-B9D0-999DAE89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B72CAA61-0200-4C5D-BCB4-7AA68AEF80B8}"/>
              </a:ext>
            </a:extLst>
          </p:cNvPr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Strategický projekt UTB ve Zlíně, </a:t>
            </a:r>
            <a:r>
              <a:rPr lang="cs-CZ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reg</a:t>
            </a:r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č. CZ.02.2.69/0.0/0.0/16_015/0002204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30D4DB71-25B8-4B2C-9BFD-6B6DF24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707E7758-3ED4-412D-A756-CECFE40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Zástupný symbol pro zápatí 14">
            <a:extLst>
              <a:ext uri="{FF2B5EF4-FFF2-40B4-BE49-F238E27FC236}">
                <a16:creationId xmlns:a16="http://schemas.microsoft.com/office/drawing/2014/main" id="{07DF84DB-4662-471C-BBB1-81129F43E46B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137555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B0228A-F715-40B7-A1D0-7CAA924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5EB38C-152E-43C9-B82C-E165D519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12" name="Obrázek 11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9B7EC987-6680-4B28-AC4D-8F7EDC3B99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C2ABEC6-7F1B-4E21-A5F0-00012E47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0072CFBA-A2D9-4A4F-A074-F43EC25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CDF690A4-3836-48B1-8102-133D1B68D56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  <p:sp>
        <p:nvSpPr>
          <p:cNvPr id="19" name="Zástupný obsah 18">
            <a:extLst>
              <a:ext uri="{FF2B5EF4-FFF2-40B4-BE49-F238E27FC236}">
                <a16:creationId xmlns:a16="http://schemas.microsoft.com/office/drawing/2014/main" id="{88BEC965-431D-4571-A4D1-34A7F9C9C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49005" y="2401301"/>
            <a:ext cx="8169503" cy="35518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68FE64-71A8-4387-8457-E450D1F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BEB08509-7795-41DA-A2A6-EF4BFB669E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825788-EFA1-46C5-A9B4-8E9E7976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/>
          <a:lstStyle>
            <a:lvl1pPr algn="ctr">
              <a:defRPr>
                <a:latin typeface="Source Sans Pro Bold" panose="020B070303040302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5366AE-62DB-426E-BE47-BF99E747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EE836EF-6241-4D22-B5B9-5A208E7E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D9837C4A-E324-413A-BD03-6D548BE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AEDE1916-4E45-43E7-BBB5-CA716BAE02C4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20181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BC767D-65F8-4769-82BC-95DCF253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6002" y="2476501"/>
            <a:ext cx="3983798" cy="37004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8C8890-11ED-4D6B-9DEE-73E4365B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76501"/>
            <a:ext cx="4046309" cy="370046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A9FA94-1692-4B1A-A852-4A3C39E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4774-9D6E-4C6E-8C82-907489FC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9" name="Obrázek 8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368BA54-DA60-4BD7-9CBC-1A9C6ED4C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12897AB-8651-4A4F-A324-AF0922D3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1" name="Zástupný symbol pro zápatí 14">
            <a:extLst>
              <a:ext uri="{FF2B5EF4-FFF2-40B4-BE49-F238E27FC236}">
                <a16:creationId xmlns:a16="http://schemas.microsoft.com/office/drawing/2014/main" id="{D93DD0F6-CE63-4EF0-8BB2-4CD85F3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2" name="Zástupný symbol pro zápatí 14">
            <a:extLst>
              <a:ext uri="{FF2B5EF4-FFF2-40B4-BE49-F238E27FC236}">
                <a16:creationId xmlns:a16="http://schemas.microsoft.com/office/drawing/2014/main" id="{D3373BB6-09EA-4105-9FCA-BD78FC01532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055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38509E-64AC-4CC8-9D23-E4947BF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4B4FE0-E589-4096-B4E1-D517B109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62E03AA-5BD2-4C13-92B9-67BE4F4EA8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4BFC62-3F62-4EA5-B823-47E32D6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9" name="Zástupný symbol pro zápatí 14">
            <a:extLst>
              <a:ext uri="{FF2B5EF4-FFF2-40B4-BE49-F238E27FC236}">
                <a16:creationId xmlns:a16="http://schemas.microsoft.com/office/drawing/2014/main" id="{3759461E-8676-458B-B411-A7BC078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0" name="Zástupný symbol pro zápatí 14">
            <a:extLst>
              <a:ext uri="{FF2B5EF4-FFF2-40B4-BE49-F238E27FC236}">
                <a16:creationId xmlns:a16="http://schemas.microsoft.com/office/drawing/2014/main" id="{97A80C9E-D971-46B3-9CB0-DFE661018B58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4856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288433-B4BD-4C15-9B6E-3E9BD51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25B5C02F-37B8-4D48-9BF8-3A8525401E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52ED15-0E93-44DA-AC62-05B31B72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7" name="Zástupný symbol pro zápatí 14">
            <a:extLst>
              <a:ext uri="{FF2B5EF4-FFF2-40B4-BE49-F238E27FC236}">
                <a16:creationId xmlns:a16="http://schemas.microsoft.com/office/drawing/2014/main" id="{F5026EBA-C7B5-429E-B1DF-9F2FB41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8" name="Zástupný symbol pro zápatí 14">
            <a:extLst>
              <a:ext uri="{FF2B5EF4-FFF2-40B4-BE49-F238E27FC236}">
                <a16:creationId xmlns:a16="http://schemas.microsoft.com/office/drawing/2014/main" id="{8383FBA8-FA3A-43A8-9EA1-9A88D7EEBEF7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593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7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17.09.2024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23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4CB69D-44A3-4BF7-843D-BBC7E6C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6D9F4D-DD9C-4D98-A66F-2E1C55F4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A4640-67D5-4981-9A61-F17F7CA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F2B630-266A-42AF-BA54-195F91AD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LULU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0AFFA6-802C-4B28-9399-C87B971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Bold" panose="020B0703030403020204" pitchFamily="34" charset="0"/>
          <a:ea typeface="Source Sans Pro Bold" panose="020B0703030403020204" pitchFamily="34" charset="0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800" kern="1200" dirty="0" smtClean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ritmy.net/article/10/Quicksor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aXXWXz5rF64" TargetMode="External"/><Relationship Id="rId5" Type="http://schemas.openxmlformats.org/officeDocument/2006/relationships/hyperlink" Target="https://docs.microsoft.com/en-us/dotnet/csharp/language-reference/keywords/for" TargetMode="External"/><Relationship Id="rId4" Type="http://schemas.openxmlformats.org/officeDocument/2006/relationships/hyperlink" Target="https://docs.microsoft.com/en-us/dotnet/csharp/programming-guide/arrays/single-dimensional-array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aXXWXz5rF64?feature=oembed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B820A-848D-4CD9-A765-F43B9AE3B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 anchor="ctr">
            <a:normAutofit/>
          </a:bodyPr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C82277-CC8D-409C-B300-2B8FCF8D2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dirty="0" err="1"/>
              <a:t>Quick</a:t>
            </a:r>
            <a:r>
              <a:rPr lang="cs-CZ" dirty="0"/>
              <a:t> Sort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EC12AB-D390-4268-9E47-03CFB8D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300"/>
              <a:t>Ing. et Ing. Erik Král, Ph.D.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300"/>
              <a:t>ÚPKS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cs-CZ" sz="300"/>
          </a:p>
        </p:txBody>
      </p:sp>
    </p:spTree>
    <p:extLst>
      <p:ext uri="{BB962C8B-B14F-4D97-AF65-F5344CB8AC3E}">
        <p14:creationId xmlns:p14="http://schemas.microsoft.com/office/powerpoint/2010/main" val="9903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Swap(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41825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307488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708832" y="2432847"/>
            <a:ext cx="720304" cy="369332"/>
            <a:chOff x="8708832" y="2023660"/>
            <a:chExt cx="72030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708832" y="2023660"/>
              <a:ext cx="346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 err="1"/>
                <a:t>i,j</a:t>
              </a:r>
              <a:endParaRPr lang="cs-CZ" dirty="0"/>
            </a:p>
          </p:txBody>
        </p:sp>
      </p:grpSp>
    </p:spTree>
    <p:extLst>
      <p:ext uri="{BB962C8B-B14F-4D97-AF65-F5344CB8AC3E}">
        <p14:creationId xmlns:p14="http://schemas.microsoft.com/office/powerpoint/2010/main" val="877825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07592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84950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708832" y="2432847"/>
            <a:ext cx="720304" cy="369332"/>
            <a:chOff x="8708832" y="2023660"/>
            <a:chExt cx="72030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708832" y="2023660"/>
              <a:ext cx="346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 err="1"/>
                <a:t>i,j</a:t>
              </a:r>
              <a:endParaRPr lang="cs-CZ" dirty="0"/>
            </a:p>
          </p:txBody>
        </p:sp>
      </p:grpSp>
      <p:sp>
        <p:nvSpPr>
          <p:cNvPr id="52" name="Pravá jednoduchá závorka 51">
            <a:extLst>
              <a:ext uri="{FF2B5EF4-FFF2-40B4-BE49-F238E27FC236}">
                <a16:creationId xmlns:a16="http://schemas.microsoft.com/office/drawing/2014/main" id="{8B815EB1-6035-D923-8837-6E7E8F583E0B}"/>
              </a:ext>
            </a:extLst>
          </p:cNvPr>
          <p:cNvSpPr/>
          <p:nvPr/>
        </p:nvSpPr>
        <p:spPr>
          <a:xfrm>
            <a:off x="10813126" y="2507226"/>
            <a:ext cx="294968" cy="216309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38068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Swap(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068028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63544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12944" y="2433131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12944" y="2831585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568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Swap(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606476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75688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12944" y="2433131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12944" y="3206943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497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Swap(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01379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25859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12944" y="2822660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12944" y="3206943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288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8178749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950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12944" y="2822660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12944" y="3206943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  <p:sp>
        <p:nvSpPr>
          <p:cNvPr id="4" name="Pravá jednoduchá závorka 3">
            <a:extLst>
              <a:ext uri="{FF2B5EF4-FFF2-40B4-BE49-F238E27FC236}">
                <a16:creationId xmlns:a16="http://schemas.microsoft.com/office/drawing/2014/main" id="{DD800802-7361-6A01-1932-9FBDF0F10124}"/>
              </a:ext>
            </a:extLst>
          </p:cNvPr>
          <p:cNvSpPr/>
          <p:nvPr/>
        </p:nvSpPr>
        <p:spPr>
          <a:xfrm>
            <a:off x="10779857" y="2975683"/>
            <a:ext cx="294968" cy="415926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81308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85598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00843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12944" y="2822660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3565662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059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594422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04486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196329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3565662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311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8586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51088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196329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3565662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  <p:sp>
        <p:nvSpPr>
          <p:cNvPr id="4" name="Pravá jednoduchá závorka 3">
            <a:extLst>
              <a:ext uri="{FF2B5EF4-FFF2-40B4-BE49-F238E27FC236}">
                <a16:creationId xmlns:a16="http://schemas.microsoft.com/office/drawing/2014/main" id="{B86089CB-5DAD-0397-C584-7F86763322A9}"/>
              </a:ext>
            </a:extLst>
          </p:cNvPr>
          <p:cNvSpPr/>
          <p:nvPr/>
        </p:nvSpPr>
        <p:spPr>
          <a:xfrm>
            <a:off x="10766243" y="3357698"/>
            <a:ext cx="294968" cy="415926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64632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5862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96495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196329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3952406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2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Quick</a:t>
            </a:r>
            <a:r>
              <a:rPr lang="cs-CZ" dirty="0"/>
              <a:t> sort</a:t>
            </a:r>
          </a:p>
          <a:p>
            <a:pPr marL="0" indent="0">
              <a:buNone/>
            </a:pP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Partiton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Hoare</a:t>
            </a:r>
            <a:r>
              <a:rPr lang="cs-CZ" dirty="0"/>
              <a:t> </a:t>
            </a:r>
            <a:r>
              <a:rPr lang="cs-CZ" dirty="0" err="1"/>
              <a:t>Partition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81235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196329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4321738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88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06638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196329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4699516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9909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862458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74115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566182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4699516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732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489905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66026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566182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4699516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  <p:sp>
        <p:nvSpPr>
          <p:cNvPr id="4" name="Pravá jednoduchá závorka 3">
            <a:extLst>
              <a:ext uri="{FF2B5EF4-FFF2-40B4-BE49-F238E27FC236}">
                <a16:creationId xmlns:a16="http://schemas.microsoft.com/office/drawing/2014/main" id="{1ED0C006-0745-CB1C-C96E-D02D86D7F63E}"/>
              </a:ext>
            </a:extLst>
          </p:cNvPr>
          <p:cNvSpPr/>
          <p:nvPr/>
        </p:nvSpPr>
        <p:spPr>
          <a:xfrm>
            <a:off x="10779857" y="3722022"/>
            <a:ext cx="294968" cy="1162160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8873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239204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566182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4699516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16666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F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F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233658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17492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566182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784074" y="5068849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692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F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F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F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29989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F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566182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5473328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304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17761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4789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952406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5473328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334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25826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57433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952406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5473328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  <p:sp>
        <p:nvSpPr>
          <p:cNvPr id="4" name="Pravá jednoduchá závorka 3">
            <a:extLst>
              <a:ext uri="{FF2B5EF4-FFF2-40B4-BE49-F238E27FC236}">
                <a16:creationId xmlns:a16="http://schemas.microsoft.com/office/drawing/2014/main" id="{9DECCF51-B171-6738-A623-F7D13CD7BF60}"/>
              </a:ext>
            </a:extLst>
          </p:cNvPr>
          <p:cNvSpPr/>
          <p:nvPr/>
        </p:nvSpPr>
        <p:spPr>
          <a:xfrm>
            <a:off x="10779857" y="4137256"/>
            <a:ext cx="294968" cy="152073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76725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</a:t>
            </a:r>
            <a:r>
              <a:rPr lang="en-US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 &lt;= high - 1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276430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952406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5473328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550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B9FB8-0033-448A-A388-F798A06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016201-C33D-47AC-8CB4-26911FDA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probereme algoritmus </a:t>
            </a:r>
            <a:r>
              <a:rPr lang="cs-CZ" noProof="1"/>
              <a:t>Quick</a:t>
            </a:r>
            <a:r>
              <a:rPr lang="cs-CZ" dirty="0"/>
              <a:t> Sort.</a:t>
            </a:r>
          </a:p>
          <a:p>
            <a:r>
              <a:rPr lang="cs-CZ" dirty="0"/>
              <a:t>Na těchto příkladech si demonstrujeme práci s jednorozměrným polem s pevnou délkou </a:t>
            </a:r>
            <a:r>
              <a:rPr lang="en-US" dirty="0"/>
              <a:t>[2]</a:t>
            </a:r>
            <a:r>
              <a:rPr lang="cs-CZ" dirty="0"/>
              <a:t> a cyklus </a:t>
            </a:r>
            <a:r>
              <a:rPr lang="cs-CZ" i="1" dirty="0" err="1"/>
              <a:t>for</a:t>
            </a:r>
            <a:r>
              <a:rPr lang="cs-CZ" dirty="0"/>
              <a:t> </a:t>
            </a:r>
            <a:r>
              <a:rPr lang="en-US" dirty="0"/>
              <a:t>[3]</a:t>
            </a:r>
            <a:r>
              <a:rPr lang="cs-CZ" i="1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6317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</a:t>
            </a:r>
            <a:r>
              <a:rPr lang="en-US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 &lt;= high - 1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Swap(array,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+ 1, high);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 + 1);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/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952406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5473328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783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j &lt;= high - 1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Swap(array,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+ 1, high);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 + 1);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463900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952406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5473328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  <p:sp>
        <p:nvSpPr>
          <p:cNvPr id="4" name="Pravá jednoduchá závorka 3">
            <a:extLst>
              <a:ext uri="{FF2B5EF4-FFF2-40B4-BE49-F238E27FC236}">
                <a16:creationId xmlns:a16="http://schemas.microsoft.com/office/drawing/2014/main" id="{DE464D37-8213-0797-AB54-7013720A5F69}"/>
              </a:ext>
            </a:extLst>
          </p:cNvPr>
          <p:cNvSpPr/>
          <p:nvPr/>
        </p:nvSpPr>
        <p:spPr>
          <a:xfrm>
            <a:off x="10779857" y="4507992"/>
            <a:ext cx="294968" cy="1508760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0589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cs-CZ" sz="2000" dirty="0" err="1"/>
              <a:t>Insertion</a:t>
            </a:r>
            <a:r>
              <a:rPr lang="cs-CZ" sz="2000" dirty="0"/>
              <a:t> sort. </a:t>
            </a:r>
            <a:r>
              <a:rPr lang="cs-CZ" sz="2000" i="1" dirty="0"/>
              <a:t>Algoritmus</a:t>
            </a:r>
            <a:r>
              <a:rPr lang="cs-CZ" sz="2000" dirty="0"/>
              <a:t> [online]. Copyright © 2016 [cit. 16.9.2024]. Dostupné z: </a:t>
            </a:r>
            <a:r>
              <a:rPr lang="cs-CZ" sz="2000" dirty="0">
                <a:hlinkClick r:id="rId3"/>
              </a:rPr>
              <a:t>https://algoritmy.net/article/10/Quicksort</a:t>
            </a:r>
            <a:endParaRPr lang="cs-CZ" sz="2000" dirty="0"/>
          </a:p>
          <a:p>
            <a:pPr marL="0" indent="0">
              <a:buNone/>
            </a:pPr>
            <a:r>
              <a:rPr lang="en-US" sz="2000" dirty="0"/>
              <a:t>[2] </a:t>
            </a:r>
            <a:r>
              <a:rPr lang="cs-CZ" sz="2000" dirty="0"/>
              <a:t>Single-</a:t>
            </a:r>
            <a:r>
              <a:rPr lang="cs-CZ" sz="2000" dirty="0" err="1"/>
              <a:t>Dimensional</a:t>
            </a:r>
            <a:r>
              <a:rPr lang="cs-CZ" sz="2000" dirty="0"/>
              <a:t> </a:t>
            </a:r>
            <a:r>
              <a:rPr lang="cs-CZ" sz="2000" dirty="0" err="1"/>
              <a:t>Arrays</a:t>
            </a:r>
            <a:r>
              <a:rPr lang="cs-CZ" sz="2000" dirty="0"/>
              <a:t> - C# </a:t>
            </a:r>
            <a:r>
              <a:rPr lang="cs-CZ" sz="2000" dirty="0" err="1"/>
              <a:t>Programming</a:t>
            </a:r>
            <a:r>
              <a:rPr lang="cs-CZ" sz="2000" dirty="0"/>
              <a:t> </a:t>
            </a:r>
            <a:r>
              <a:rPr lang="cs-CZ" sz="2000" dirty="0" err="1"/>
              <a:t>Guide</a:t>
            </a:r>
            <a:r>
              <a:rPr lang="cs-CZ" sz="2000" dirty="0"/>
              <a:t>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2021 [cit. 02.02.2021]. Dostupné z: </a:t>
            </a:r>
            <a:r>
              <a:rPr lang="cs-CZ" sz="2000" dirty="0">
                <a:hlinkClick r:id="rId4"/>
              </a:rPr>
              <a:t>https://docs.microsoft.com/en-us/dotnet/csharp/programming-guide/arrays/single-dimensional-arrays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[3]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dirty="0" err="1"/>
              <a:t>statement</a:t>
            </a:r>
            <a:r>
              <a:rPr lang="cs-CZ" sz="2000" dirty="0"/>
              <a:t> - C# reference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2021 [cit. 26.02.2021]. Dostupné z: </a:t>
            </a:r>
            <a:r>
              <a:rPr lang="cs-CZ" sz="2000" dirty="0">
                <a:hlinkClick r:id="rId5"/>
              </a:rPr>
              <a:t>https://docs.microsoft.com/en-us/dotnet/csharp/language-reference/keywords/for</a:t>
            </a:r>
            <a:endParaRPr lang="cs-CZ" sz="2000" dirty="0"/>
          </a:p>
          <a:p>
            <a:pPr marL="0" indent="0">
              <a:buNone/>
            </a:pPr>
            <a:r>
              <a:rPr lang="en-US" sz="2000" dirty="0"/>
              <a:t>[4] </a:t>
            </a:r>
            <a:r>
              <a:rPr lang="cs-CZ" sz="2000" dirty="0" err="1"/>
              <a:t>Insertion</a:t>
            </a:r>
            <a:r>
              <a:rPr lang="cs-CZ" sz="2000" dirty="0"/>
              <a:t> Sort vs </a:t>
            </a:r>
            <a:r>
              <a:rPr lang="cs-CZ" sz="2000" dirty="0" err="1"/>
              <a:t>Bubble</a:t>
            </a:r>
            <a:r>
              <a:rPr lang="cs-CZ" sz="2000" dirty="0"/>
              <a:t> Sort + </a:t>
            </a:r>
            <a:r>
              <a:rPr lang="cs-CZ" sz="2000" dirty="0" err="1"/>
              <a:t>Some</a:t>
            </a:r>
            <a:r>
              <a:rPr lang="cs-CZ" sz="2000" dirty="0"/>
              <a:t> </a:t>
            </a:r>
            <a:r>
              <a:rPr lang="cs-CZ" sz="2000" dirty="0" err="1"/>
              <a:t>analysis</a:t>
            </a:r>
            <a:r>
              <a:rPr lang="cs-CZ" sz="2000" dirty="0"/>
              <a:t> - YouTube. </a:t>
            </a:r>
            <a:r>
              <a:rPr lang="cs-CZ" sz="2000" i="1" dirty="0"/>
              <a:t>YouTube</a:t>
            </a:r>
            <a:r>
              <a:rPr lang="cs-CZ" sz="2000" dirty="0"/>
              <a:t> [online]. Copyright © 2024 Google LLC [cit. 16.09.2024]. Dostupné z: </a:t>
            </a:r>
            <a:r>
              <a:rPr lang="cs-CZ" sz="2000" dirty="0">
                <a:hlinkClick r:id="rId6"/>
              </a:rPr>
              <a:t>https://www.youtube.com/watch?v=aXXWXz5rF64</a:t>
            </a:r>
            <a:endParaRPr lang="cs-CZ" sz="2000" dirty="0"/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Strategický projekt UTB ve Zlíně, </a:t>
            </a:r>
            <a:r>
              <a:rPr lang="cs-CZ" sz="1400" dirty="0" err="1"/>
              <a:t>reg</a:t>
            </a:r>
            <a:r>
              <a:rPr lang="cs-CZ" sz="1400" dirty="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B0E96-B454-4191-BD8C-696F865A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1"/>
              <a:t>Quick</a:t>
            </a:r>
            <a:r>
              <a:rPr lang="cs-CZ" dirty="0"/>
              <a:t>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dirty="0"/>
                  <a:t>Algoritmus </a:t>
                </a:r>
                <a:r>
                  <a:rPr lang="en-US" dirty="0"/>
                  <a:t>Quick Sort </a:t>
                </a:r>
                <a:r>
                  <a:rPr lang="cs-CZ" dirty="0"/>
                  <a:t>představuje velmi rychlý algoritmus pro seřazení prvků v poli. </a:t>
                </a:r>
              </a:p>
              <a:p>
                <a:r>
                  <a:rPr lang="cs-CZ" dirty="0"/>
                  <a:t>Algoritmus vymyslel v roce 1962 Sir Charles Antony Richard </a:t>
                </a:r>
                <a:r>
                  <a:rPr lang="en-US" dirty="0"/>
                  <a:t>Hoare</a:t>
                </a:r>
                <a:r>
                  <a:rPr lang="cs-CZ" dirty="0"/>
                  <a:t> </a:t>
                </a:r>
                <a:r>
                  <a:rPr lang="en-US" dirty="0"/>
                  <a:t>[1]</a:t>
                </a:r>
                <a:endParaRPr lang="cs-CZ" dirty="0"/>
              </a:p>
              <a:p>
                <a:r>
                  <a:rPr lang="en-US" dirty="0"/>
                  <a:t>M</a:t>
                </a:r>
                <a:r>
                  <a:rPr lang="cs-CZ" dirty="0"/>
                  <a:t>á </a:t>
                </a:r>
                <a:r>
                  <a:rPr lang="en-US" dirty="0"/>
                  <a:t>o</a:t>
                </a:r>
                <a:r>
                  <a:rPr lang="cs-CZ" dirty="0"/>
                  <a:t>čekávanou složitosti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cs-CZ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</a:t>
                </a:r>
                <a:r>
                  <a:rPr lang="cs-CZ" dirty="0"/>
                  <a:t>1</a:t>
                </a:r>
                <a:r>
                  <a:rPr lang="en-US" dirty="0"/>
                  <a:t>]</a:t>
                </a:r>
                <a:r>
                  <a:rPr lang="cs-CZ" dirty="0"/>
                  <a:t>.</a:t>
                </a:r>
              </a:p>
              <a:p>
                <a:pPr marL="0" indent="0">
                  <a:buNone/>
                </a:pPr>
                <a:endParaRPr lang="cs-CZ" dirty="0"/>
              </a:p>
              <a:p>
                <a:endParaRPr lang="cs-CZ" dirty="0"/>
              </a:p>
              <a:p>
                <a:endParaRPr lang="cs-CZ" dirty="0"/>
              </a:p>
              <a:p>
                <a:pPr marL="0" indent="0">
                  <a:buNone/>
                </a:pPr>
                <a:endParaRPr lang="cs-CZ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22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8599C-27CD-4712-BC04-E9204DDB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a paměť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647F8A-77B4-4560-BE7E-C48ED4D6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Algoritmus si alokuje paměť pro parametry, lokální proměnné a další hodnoty na zásobníku (</a:t>
            </a:r>
            <a:r>
              <a:rPr lang="cs-CZ" dirty="0" err="1"/>
              <a:t>Stack</a:t>
            </a:r>
            <a:r>
              <a:rPr lang="cs-CZ" dirty="0"/>
              <a:t>) a pro dynamicky alokované objekty alokuje paměť na haldě (</a:t>
            </a:r>
            <a:r>
              <a:rPr lang="cs-CZ" dirty="0" err="1"/>
              <a:t>Heap</a:t>
            </a:r>
            <a:r>
              <a:rPr lang="cs-CZ" dirty="0"/>
              <a:t>).</a:t>
            </a:r>
          </a:p>
          <a:p>
            <a:r>
              <a:rPr lang="cs-CZ" dirty="0"/>
              <a:t>V příkladech je </a:t>
            </a:r>
            <a:r>
              <a:rPr lang="cs-CZ" b="1" dirty="0"/>
              <a:t>zjednodušeně</a:t>
            </a:r>
            <a:r>
              <a:rPr lang="cs-CZ" dirty="0"/>
              <a:t> demonstrováno využití paměti z hlediska zásobníku a haldy.</a:t>
            </a:r>
          </a:p>
          <a:p>
            <a:r>
              <a:rPr lang="cs-CZ" dirty="0"/>
              <a:t>Práce se zásobníkem je ve skutečnosti složitější a v příkladech jsou zobrazeny </a:t>
            </a:r>
            <a:r>
              <a:rPr lang="cs-CZ" b="1" dirty="0"/>
              <a:t>pouze proměnné přímo související s algoritmem </a:t>
            </a:r>
            <a:r>
              <a:rPr lang="cs-CZ" dirty="0"/>
              <a:t>a jsou vynechány uložené hodnoty registrů nebo návratové hodnoty. Také pořadí předávaných argumentů a parametrů metody může být jiné.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4693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F7C2A-E8CA-434C-9D8C-8C084A54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Animace</a:t>
            </a:r>
            <a:r>
              <a:rPr lang="en-US" dirty="0"/>
              <a:t> </a:t>
            </a:r>
            <a:r>
              <a:rPr lang="cs-CZ" dirty="0" err="1"/>
              <a:t>Quick</a:t>
            </a:r>
            <a:r>
              <a:rPr lang="cs-CZ" dirty="0"/>
              <a:t> Sort </a:t>
            </a:r>
            <a:r>
              <a:rPr lang="en-US" dirty="0"/>
              <a:t>[4]</a:t>
            </a:r>
            <a:endParaRPr lang="cs-CZ" dirty="0"/>
          </a:p>
        </p:txBody>
      </p:sp>
      <p:pic>
        <p:nvPicPr>
          <p:cNvPr id="4" name="Online médium 3" title="Visualization of Quick sort (HD)">
            <a:hlinkClick r:id="" action="ppaction://media"/>
            <a:extLst>
              <a:ext uri="{FF2B5EF4-FFF2-40B4-BE49-F238E27FC236}">
                <a16:creationId xmlns:a16="http://schemas.microsoft.com/office/drawing/2014/main" id="{D1B2BA5A-2211-27F0-FA8C-D88B8A85CA9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82152" y="1690688"/>
            <a:ext cx="8427696" cy="47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06111" y="3467101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15896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endParaRPr lang="cs-CZ" sz="14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endParaRPr lang="cs-CZ" sz="14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endParaRPr lang="cs-CZ" sz="14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80D2CF7E-0D58-A2C6-B607-E3FA0B06E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22811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ADC181C4-E40F-1706-B672-893D5FD40E77}"/>
              </a:ext>
            </a:extLst>
          </p:cNvPr>
          <p:cNvCxnSpPr/>
          <p:nvPr/>
        </p:nvCxnSpPr>
        <p:spPr>
          <a:xfrm>
            <a:off x="7934632" y="2595716"/>
            <a:ext cx="1105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CE6A7A4-7173-6C85-7B2B-79C819FADAB8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2583148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 j = low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j &lt;= high - 1;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63379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06499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10922" y="2023660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10922" y="2432847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B6D66AF5-342E-48AD-1ACD-184083905338}"/>
              </a:ext>
            </a:extLst>
          </p:cNvPr>
          <p:cNvCxnSpPr/>
          <p:nvPr/>
        </p:nvCxnSpPr>
        <p:spPr>
          <a:xfrm flipH="1" flipV="1">
            <a:off x="7914968" y="3765755"/>
            <a:ext cx="2104103" cy="221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6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Swap(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83249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84822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10922" y="2023660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10922" y="2432847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202609"/>
      </p:ext>
    </p:extLst>
  </p:cSld>
  <p:clrMapOvr>
    <a:masterClrMapping/>
  </p:clrMapOvr>
</p:sld>
</file>

<file path=ppt/theme/theme1.xml><?xml version="1.0" encoding="utf-8"?>
<a:theme xmlns:a="http://schemas.openxmlformats.org/drawingml/2006/main" name="E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F" id="{E905C8FE-6442-4EE9-880D-D9C63D996D6B}" vid="{1BB849E1-4D50-4573-96B1-17E3CA4C34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F59062-A554-4D5C-9C5E-F2BD6A970A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7A442FB-C638-4A3E-8092-CDB97E3C8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3BE5D83-A5C0-426F-B542-279026A62B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2813</TotalTime>
  <Words>3415</Words>
  <Application>Microsoft Office PowerPoint</Application>
  <PresentationFormat>Širokoúhlá obrazovka</PresentationFormat>
  <Paragraphs>1500</Paragraphs>
  <Slides>33</Slides>
  <Notes>28</Notes>
  <HiddenSlides>0</HiddenSlides>
  <MMClips>1</MMClips>
  <ScaleCrop>false</ScaleCrop>
  <HeadingPairs>
    <vt:vector size="6" baseType="variant">
      <vt:variant>
        <vt:lpstr>Použitá písma</vt:lpstr>
      </vt:variant>
      <vt:variant>
        <vt:i4>9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33</vt:i4>
      </vt:variant>
    </vt:vector>
  </HeadingPairs>
  <TitlesOfParts>
    <vt:vector size="43" baseType="lpstr">
      <vt:lpstr>Arial</vt:lpstr>
      <vt:lpstr>Berlin CE</vt:lpstr>
      <vt:lpstr>Calibri</vt:lpstr>
      <vt:lpstr>Cambria Math</vt:lpstr>
      <vt:lpstr>Cascadia Mono</vt:lpstr>
      <vt:lpstr>Consolas</vt:lpstr>
      <vt:lpstr>Courier New</vt:lpstr>
      <vt:lpstr>Source Sans Pro</vt:lpstr>
      <vt:lpstr>Source Sans Pro Bold</vt:lpstr>
      <vt:lpstr>ESF</vt:lpstr>
      <vt:lpstr>Programování a algoritmizace</vt:lpstr>
      <vt:lpstr>Obsah</vt:lpstr>
      <vt:lpstr>Úvod</vt:lpstr>
      <vt:lpstr>Quick Sort</vt:lpstr>
      <vt:lpstr>Algoritmus a paměť</vt:lpstr>
      <vt:lpstr>Animace Quick Sort [4]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Použité zdroje</vt:lpstr>
      <vt:lpstr>Programování a algoritmizace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 Král</dc:title>
  <dc:creator>Erik Král</dc:creator>
  <cp:lastModifiedBy>Erik Král</cp:lastModifiedBy>
  <cp:revision>15</cp:revision>
  <dcterms:created xsi:type="dcterms:W3CDTF">2020-09-24T10:57:54Z</dcterms:created>
  <dcterms:modified xsi:type="dcterms:W3CDTF">2024-09-17T14:06:31Z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