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97" r:id="rId13"/>
    <p:sldId id="276" r:id="rId14"/>
    <p:sldId id="277" r:id="rId15"/>
    <p:sldId id="298" r:id="rId16"/>
    <p:sldId id="284" r:id="rId17"/>
    <p:sldId id="285" r:id="rId18"/>
    <p:sldId id="299" r:id="rId19"/>
    <p:sldId id="300" r:id="rId20"/>
    <p:sldId id="301" r:id="rId21"/>
    <p:sldId id="302" r:id="rId22"/>
    <p:sldId id="303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67" r:id="rId35"/>
  </p:sldIdLst>
  <p:sldSz cx="12192000" cy="6858000"/>
  <p:notesSz cx="6858000" cy="9144000"/>
  <p:embeddedFontLst>
    <p:embeddedFont>
      <p:font typeface="Source Sans Pro Bold" panose="020B0604020202020204" charset="-18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Source sans Pro" panose="020B0604020202020204" charset="-18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Berlin CE" panose="020B0604020202020204"/>
      <p:regular r:id="rId51"/>
      <p:bold r:id="rId52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5571" autoAdjust="0"/>
  </p:normalViewPr>
  <p:slideViewPr>
    <p:cSldViewPr snapToGrid="0">
      <p:cViewPr varScale="1">
        <p:scale>
          <a:sx n="100" d="100"/>
          <a:sy n="100" d="100"/>
        </p:scale>
        <p:origin x="10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10.08.2018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10.08.2018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113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10.08.2018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10.08.2018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10.08.2018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10.08.2018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10.08.2018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10.08.2018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10.08.2018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10.08.2018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10.08.2018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10.08.2018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10.08.2018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10.08.2018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smtClean="0">
                <a:solidFill>
                  <a:schemeClr val="tx1"/>
                </a:solidFill>
              </a:rPr>
              <a:t>Úvod do předmětu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Erik Král, Lukáš </a:t>
            </a:r>
            <a:r>
              <a:rPr lang="cs-CZ" sz="1100" dirty="0" smtClean="0">
                <a:solidFill>
                  <a:schemeClr val="tx1"/>
                </a:solidFill>
                <a:latin typeface="Berlin CE" pitchFamily="2" charset="0"/>
              </a:rPr>
              <a:t>Králík</a:t>
            </a:r>
            <a:endParaRPr lang="cs-CZ" sz="1100" dirty="0">
              <a:solidFill>
                <a:schemeClr val="tx1"/>
              </a:solidFill>
              <a:latin typeface="Berlin CE" pitchFamily="2" charset="0"/>
            </a:endParaRPr>
          </a:p>
          <a:p>
            <a:pPr algn="l"/>
            <a:r>
              <a:rPr lang="cs-CZ" sz="1100" dirty="0" smtClean="0">
                <a:solidFill>
                  <a:schemeClr val="tx1"/>
                </a:solidFill>
                <a:latin typeface="Berlin CE" pitchFamily="2" charset="0"/>
              </a:rPr>
              <a:t>FAI, ÚPKS</a:t>
            </a:r>
            <a:endParaRPr lang="cs-CZ" sz="1100" dirty="0">
              <a:solidFill>
                <a:schemeClr val="tx1"/>
              </a:solidFill>
              <a:latin typeface="Berlin CE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Proměnná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Proměnná je pojmenovaná </a:t>
            </a:r>
            <a:r>
              <a:rPr lang="cs-CZ" b="1" dirty="0" smtClean="0"/>
              <a:t>hodnota v paměti </a:t>
            </a:r>
            <a:r>
              <a:rPr lang="cs-CZ" dirty="0" smtClean="0"/>
              <a:t>interpretovaná podle konkrétního datového typu. </a:t>
            </a:r>
          </a:p>
          <a:p>
            <a:r>
              <a:rPr lang="cs-CZ" b="1" dirty="0" smtClean="0"/>
              <a:t>Hodnota</a:t>
            </a:r>
            <a:r>
              <a:rPr lang="cs-CZ" dirty="0" smtClean="0"/>
              <a:t> je množina bitů interpretovaná podle konkrétního datového typu.</a:t>
            </a:r>
          </a:p>
          <a:p>
            <a:r>
              <a:rPr lang="cs-CZ" b="1" dirty="0" smtClean="0"/>
              <a:t>Datový typ </a:t>
            </a:r>
            <a:r>
              <a:rPr lang="cs-CZ" dirty="0" smtClean="0"/>
              <a:t>objektu vymezuje operace, které lze s tímto objektem provádět a množinu hodnot, kterých může objekt nabývat.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389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smtClean="0"/>
              <a:t>Proměnná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886990"/>
            <a:ext cx="10972800" cy="4256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 smtClean="0"/>
              <a:t>Například příkaz </a:t>
            </a:r>
            <a:r>
              <a:rPr lang="cs-CZ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x = 5; </a:t>
            </a:r>
            <a:r>
              <a:rPr lang="cs-CZ" sz="2800" dirty="0" smtClean="0"/>
              <a:t>rezervuje místo v paměti pro celé číslo, uloží tam hodnotu 5 jako množinu bitů a této hodnotě v paměti potom říkáme </a:t>
            </a:r>
            <a:r>
              <a:rPr lang="cs-CZ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sz="2800" dirty="0" smtClean="0"/>
              <a:t>. Typ </a:t>
            </a:r>
            <a:r>
              <a:rPr lang="cs-CZ" sz="2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dirty="0" smtClean="0"/>
              <a:t> potom určuje jaké operace (sčítání, odčítaní, atd.) s proměnnou </a:t>
            </a:r>
            <a:r>
              <a:rPr lang="cs-CZ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sz="2800" dirty="0" smtClean="0"/>
              <a:t> může program provádět.</a:t>
            </a:r>
          </a:p>
          <a:p>
            <a:endParaRPr lang="cs-CZ" sz="2800" dirty="0" smtClean="0"/>
          </a:p>
          <a:p>
            <a:pPr marL="0" indent="0">
              <a:buNone/>
            </a:pP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18710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93486" y="3790912"/>
            <a:ext cx="10232571" cy="259537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definována. Definice vytváří proměnné, </a:t>
            </a:r>
            <a:r>
              <a:rPr lang="cs-CZ" dirty="0" smtClean="0"/>
              <a:t>uvádějí </a:t>
            </a:r>
            <a:r>
              <a:rPr lang="cs-CZ" dirty="0"/>
              <a:t>jejich typ, identifikátor a někdy i počáteční hodnoty</a:t>
            </a:r>
            <a:r>
              <a:rPr lang="cs-CZ" dirty="0" smtClean="0"/>
              <a:t>.</a:t>
            </a:r>
          </a:p>
          <a:p>
            <a:r>
              <a:rPr lang="cs-CZ" dirty="0" smtClean="0"/>
              <a:t>Někdy pracujeme s hodnotami v paměti které nemají jméno, například s pomocí ukazatelů, této hodnotě bez jména potom říkáme obecně  </a:t>
            </a:r>
            <a:r>
              <a:rPr lang="cs-CZ" b="1" dirty="0" smtClean="0"/>
              <a:t>objekt</a:t>
            </a:r>
            <a:r>
              <a:rPr lang="cs-CZ" dirty="0" smtClean="0"/>
              <a:t>. Jde o jiný pojem než objekt o objektově orientovaném programování.</a:t>
            </a:r>
            <a:endParaRPr lang="cs-CZ" dirty="0"/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4093296" y="192744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3228049" y="2634768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5" idx="0"/>
          </p:cNvCxnSpPr>
          <p:nvPr/>
        </p:nvCxnSpPr>
        <p:spPr>
          <a:xfrm flipV="1">
            <a:off x="3521419" y="2349810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3868310" y="2634769"/>
            <a:ext cx="210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6030665" y="2542437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 flipV="1">
            <a:off x="5637058" y="2314162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6738285" y="2008091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1" name="Přímá spojnice se šipkou 10"/>
          <p:cNvCxnSpPr/>
          <p:nvPr/>
        </p:nvCxnSpPr>
        <p:spPr>
          <a:xfrm flipH="1" flipV="1">
            <a:off x="5847516" y="2192757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3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b="1" dirty="0"/>
              <a:t>Identifikátor proměnné (název)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Rozlišuje se mezi velkými a malými písmeny</a:t>
            </a:r>
            <a:r>
              <a:rPr lang="en-US" sz="2800" dirty="0"/>
              <a:t> </a:t>
            </a:r>
            <a:r>
              <a:rPr lang="cs-CZ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sz="2800" dirty="0"/>
              <a:t> </a:t>
            </a:r>
            <a:r>
              <a:rPr lang="en-US" sz="2800" dirty="0"/>
              <a:t>a</a:t>
            </a:r>
            <a:r>
              <a:rPr lang="cs-C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sz="2800" dirty="0"/>
              <a:t> </a:t>
            </a:r>
            <a:r>
              <a:rPr lang="en-US" sz="2800" dirty="0" err="1"/>
              <a:t>jsou</a:t>
            </a:r>
            <a:r>
              <a:rPr lang="en-US" sz="2800" dirty="0"/>
              <a:t> j</a:t>
            </a:r>
            <a:r>
              <a:rPr lang="cs-CZ" sz="2800" dirty="0" err="1"/>
              <a:t>iné</a:t>
            </a:r>
            <a:r>
              <a:rPr lang="cs-CZ" sz="2800" dirty="0"/>
              <a:t> proměnné.</a:t>
            </a:r>
          </a:p>
          <a:p>
            <a:r>
              <a:rPr lang="cs-CZ" sz="2800" u="sng" dirty="0"/>
              <a:t>Nepoužíváme</a:t>
            </a:r>
            <a:r>
              <a:rPr lang="cs-CZ" sz="2800" dirty="0"/>
              <a:t> diakritiku i když je to povolené.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poloměr;</a:t>
            </a:r>
            <a:r>
              <a:rPr lang="cs-CZ" sz="2800" dirty="0"/>
              <a:t> </a:t>
            </a:r>
          </a:p>
          <a:p>
            <a:r>
              <a:rPr lang="cs-CZ" sz="2800" dirty="0"/>
              <a:t>Název proměnné </a:t>
            </a:r>
            <a:r>
              <a:rPr lang="cs-CZ" sz="2800" dirty="0">
                <a:solidFill>
                  <a:srgbClr val="FF0000"/>
                </a:solidFill>
              </a:rPr>
              <a:t>nesmí</a:t>
            </a:r>
            <a:r>
              <a:rPr lang="cs-CZ" sz="2800" dirty="0"/>
              <a:t> obsahovat mezery</a:t>
            </a:r>
            <a:r>
              <a:rPr lang="en-US" sz="2800" dirty="0"/>
              <a:t>: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kruhu;</a:t>
            </a:r>
            <a:endParaRPr lang="cs-CZ" sz="2800" dirty="0"/>
          </a:p>
          <a:p>
            <a:r>
              <a:rPr lang="cs-CZ" sz="2800" dirty="0"/>
              <a:t>Název proměnné </a:t>
            </a:r>
            <a:r>
              <a:rPr lang="cs-CZ" sz="2800" dirty="0">
                <a:solidFill>
                  <a:srgbClr val="FF0000"/>
                </a:solidFill>
              </a:rPr>
              <a:t>nesmí</a:t>
            </a:r>
            <a:r>
              <a:rPr lang="cs-CZ" sz="2800" dirty="0"/>
              <a:t> začínat číslicí</a:t>
            </a:r>
            <a:r>
              <a:rPr lang="en-US" sz="2800" dirty="0"/>
              <a:t>: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1polomer;</a:t>
            </a:r>
            <a:endParaRPr lang="cs-CZ" sz="2800" strike="sngStrike" dirty="0"/>
          </a:p>
          <a:p>
            <a:r>
              <a:rPr lang="cs-CZ" sz="2800" dirty="0"/>
              <a:t>Název proměnné </a:t>
            </a:r>
            <a:r>
              <a:rPr lang="cs-CZ" sz="2800" dirty="0">
                <a:solidFill>
                  <a:srgbClr val="FF0000"/>
                </a:solidFill>
              </a:rPr>
              <a:t>nesmí</a:t>
            </a:r>
            <a:r>
              <a:rPr lang="cs-CZ" sz="2800" dirty="0"/>
              <a:t> být totožný s klíčovým slovem nebo spojením klíčových slov jazyka C.</a:t>
            </a:r>
            <a:r>
              <a:rPr lang="en-US" sz="2800" dirty="0"/>
              <a:t>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strike="sngStrike" dirty="0"/>
              <a:t> 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36716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Identifikátor proměnné (název)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Název proměnné se nesmí shodovat s názvem jiné proměnné, která byla ve zdrojovém kódu jazyka C již dříve definovaná ve stejném rozsahu platnosti.</a:t>
            </a:r>
          </a:p>
          <a:p>
            <a:r>
              <a:rPr lang="cs-CZ" sz="2800" dirty="0"/>
              <a:t>Jmenné konvence (zvolíme jednu a nekombinujeme je vzájemně):</a:t>
            </a:r>
          </a:p>
          <a:p>
            <a:pPr lvl="1"/>
            <a:r>
              <a:rPr lang="cs-CZ" sz="2400" dirty="0"/>
              <a:t>Jednotlivá slova oddělujeme </a:t>
            </a:r>
            <a:r>
              <a:rPr lang="en-US" sz="2400" dirty="0" err="1"/>
              <a:t>podtr</a:t>
            </a:r>
            <a:r>
              <a:rPr lang="cs-CZ" sz="2400" dirty="0"/>
              <a:t>žením: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_kruhu;</a:t>
            </a:r>
            <a:endParaRPr lang="cs-CZ" sz="2400" dirty="0"/>
          </a:p>
          <a:p>
            <a:pPr lvl="1"/>
            <a:r>
              <a:rPr lang="cs-CZ" sz="2400" dirty="0" err="1"/>
              <a:t>Lower</a:t>
            </a:r>
            <a:r>
              <a:rPr lang="cs-CZ" sz="2400" dirty="0"/>
              <a:t> </a:t>
            </a:r>
            <a:r>
              <a:rPr lang="cs-CZ" sz="2400" dirty="0" err="1"/>
              <a:t>camel</a:t>
            </a:r>
            <a:r>
              <a:rPr lang="cs-CZ" sz="2400" dirty="0"/>
              <a:t> case </a:t>
            </a:r>
            <a:r>
              <a:rPr lang="cs-CZ" sz="2400" dirty="0" err="1"/>
              <a:t>notation</a:t>
            </a:r>
            <a:r>
              <a:rPr lang="cs-CZ" sz="2400" dirty="0"/>
              <a:t>: </a:t>
            </a: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polomerKruhu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030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5322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dirty="0"/>
              <a:t>Příklad proměnná</a:t>
            </a:r>
            <a:br>
              <a:rPr lang="cs-CZ" dirty="0"/>
            </a:br>
            <a:endParaRPr lang="cs-CZ" sz="3200" dirty="0"/>
          </a:p>
        </p:txBody>
      </p:sp>
      <p:sp>
        <p:nvSpPr>
          <p:cNvPr id="4" name="Obdélník 3"/>
          <p:cNvSpPr/>
          <p:nvPr/>
        </p:nvSpPr>
        <p:spPr>
          <a:xfrm>
            <a:off x="2346960" y="1737362"/>
            <a:ext cx="15953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000" dirty="0">
                <a:latin typeface="Consolas" panose="020B0609020204030204" pitchFamily="49" charset="0"/>
              </a:rPr>
              <a:t>y = x;</a:t>
            </a:r>
            <a:endParaRPr lang="cs-CZ" sz="20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5320838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24284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5322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dirty="0"/>
              <a:t>Příklad proměnná</a:t>
            </a:r>
            <a:br>
              <a:rPr lang="cs-CZ" dirty="0"/>
            </a:br>
            <a:r>
              <a:rPr lang="cs-CZ" sz="3200" dirty="0"/>
              <a:t>Definice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2346960" y="1737361"/>
            <a:ext cx="1595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320838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5721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5721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4711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9" name="Levá složená závorka 8"/>
          <p:cNvSpPr/>
          <p:nvPr/>
        </p:nvSpPr>
        <p:spPr>
          <a:xfrm rot="16200000">
            <a:off x="6305605" y="282261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908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5322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dirty="0"/>
              <a:t>Příklad proměnná</a:t>
            </a:r>
            <a:br>
              <a:rPr lang="cs-CZ" dirty="0"/>
            </a:br>
            <a:r>
              <a:rPr lang="cs-CZ" sz="3200" dirty="0"/>
              <a:t>Přiřazení hodnoty</a:t>
            </a:r>
          </a:p>
        </p:txBody>
      </p:sp>
      <p:sp>
        <p:nvSpPr>
          <p:cNvPr id="4" name="Obdélník 3"/>
          <p:cNvSpPr/>
          <p:nvPr/>
        </p:nvSpPr>
        <p:spPr>
          <a:xfrm>
            <a:off x="2346960" y="1737362"/>
            <a:ext cx="15953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320838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5721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721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4711966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594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5322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800" cy="1143000"/>
          </a:xfrm>
        </p:spPr>
        <p:txBody>
          <a:bodyPr>
            <a:noAutofit/>
          </a:bodyPr>
          <a:lstStyle/>
          <a:p>
            <a:r>
              <a:rPr lang="cs-CZ" dirty="0" smtClean="0"/>
              <a:t>Příklad </a:t>
            </a:r>
            <a:r>
              <a:rPr lang="cs-CZ" dirty="0"/>
              <a:t>proměnná</a:t>
            </a:r>
            <a:r>
              <a:rPr lang="cs-CZ" sz="3600" dirty="0"/>
              <a:t/>
            </a:r>
            <a:br>
              <a:rPr lang="cs-CZ" sz="3600" dirty="0"/>
            </a:br>
            <a:r>
              <a:rPr lang="cs-CZ" sz="3200" dirty="0"/>
              <a:t>Definice druhé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2346960" y="1737361"/>
            <a:ext cx="159530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320838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5721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5721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7802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7810500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4711966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6783968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25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5322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2800" dirty="0"/>
              <a:t/>
            </a:r>
            <a:br>
              <a:rPr lang="cs-CZ" sz="2800" dirty="0"/>
            </a:br>
            <a:r>
              <a:rPr lang="cs-CZ" dirty="0"/>
              <a:t>Příklad proměnná</a:t>
            </a:r>
            <a:br>
              <a:rPr lang="cs-CZ" dirty="0"/>
            </a:br>
            <a:r>
              <a:rPr lang="cs-CZ" sz="3200" dirty="0"/>
              <a:t>Přiřazení hodnoty druhé </a:t>
            </a:r>
            <a:r>
              <a:rPr lang="cs-CZ" sz="3200" dirty="0" smtClean="0"/>
              <a:t>proměnné</a:t>
            </a:r>
            <a:r>
              <a:rPr lang="cs-CZ" sz="2800" dirty="0"/>
              <a:t/>
            </a:r>
            <a:br>
              <a:rPr lang="cs-CZ" sz="2800" dirty="0"/>
            </a:br>
            <a:endParaRPr lang="cs-CZ" sz="2000" dirty="0"/>
          </a:p>
        </p:txBody>
      </p:sp>
      <p:sp>
        <p:nvSpPr>
          <p:cNvPr id="4" name="Obdélník 3"/>
          <p:cNvSpPr/>
          <p:nvPr/>
        </p:nvSpPr>
        <p:spPr>
          <a:xfrm>
            <a:off x="2346960" y="1737362"/>
            <a:ext cx="159530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5320838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5721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5721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7802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7810500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4711966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6783968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69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smtClean="0"/>
              <a:t>Historie a současnost jazyka C</a:t>
            </a:r>
          </a:p>
          <a:p>
            <a:r>
              <a:rPr lang="cs-CZ" smtClean="0"/>
              <a:t>Kompilace a sestavení</a:t>
            </a:r>
          </a:p>
          <a:p>
            <a:r>
              <a:rPr lang="cs-CZ" smtClean="0"/>
              <a:t>Nejjednodušší program v C</a:t>
            </a:r>
          </a:p>
          <a:p>
            <a:r>
              <a:rPr lang="cs-CZ" smtClean="0"/>
              <a:t>Program s výstupem na konzoli</a:t>
            </a:r>
          </a:p>
          <a:p>
            <a:r>
              <a:rPr lang="cs-CZ" smtClean="0"/>
              <a:t>Definice proměnné</a:t>
            </a:r>
          </a:p>
          <a:p>
            <a:r>
              <a:rPr lang="cs-CZ" smtClean="0"/>
              <a:t>Rozsah platnosti lokální proměnné</a:t>
            </a:r>
          </a:p>
          <a:p>
            <a:r>
              <a:rPr lang="cs-CZ" smtClean="0"/>
              <a:t>Identifikátor proměnné (název proměnné)</a:t>
            </a:r>
          </a:p>
          <a:p>
            <a:r>
              <a:rPr lang="cs-CZ" smtClean="0"/>
              <a:t>Datové typy a jejich velikost</a:t>
            </a:r>
          </a:p>
          <a:p>
            <a:r>
              <a:rPr lang="cs-CZ" smtClean="0"/>
              <a:t>Operátory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2888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ovéPole 16"/>
          <p:cNvSpPr txBox="1"/>
          <p:nvPr/>
        </p:nvSpPr>
        <p:spPr>
          <a:xfrm>
            <a:off x="1739477" y="4866030"/>
            <a:ext cx="2119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existuje od definice do konce bloku</a:t>
            </a:r>
            <a:r>
              <a:rPr lang="en-US" dirty="0"/>
              <a:t> </a:t>
            </a:r>
            <a:r>
              <a:rPr lang="en-US" dirty="0" err="1"/>
              <a:t>funkce</a:t>
            </a:r>
            <a:r>
              <a:rPr lang="cs-CZ" dirty="0"/>
              <a:t> </a:t>
            </a:r>
            <a:r>
              <a:rPr lang="cs-CZ" i="1" dirty="0" err="1"/>
              <a:t>Main</a:t>
            </a:r>
            <a:r>
              <a:rPr lang="cs-CZ" dirty="0"/>
              <a:t> </a:t>
            </a:r>
          </a:p>
        </p:txBody>
      </p:sp>
      <p:sp>
        <p:nvSpPr>
          <p:cNvPr id="6" name="Obdélník 5"/>
          <p:cNvSpPr/>
          <p:nvPr/>
        </p:nvSpPr>
        <p:spPr>
          <a:xfrm>
            <a:off x="3913318" y="2584824"/>
            <a:ext cx="3096261" cy="37548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stdlib.h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(x &gt; 10)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b="1" dirty="0"/>
              <a:t>Rozsah platnosti lokální proměnné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1015997"/>
          </a:xfrm>
        </p:spPr>
        <p:txBody>
          <a:bodyPr>
            <a:noAutofit/>
          </a:bodyPr>
          <a:lstStyle/>
          <a:p>
            <a:pPr algn="just"/>
            <a:r>
              <a:rPr lang="cs-CZ" sz="2000" dirty="0"/>
              <a:t>Lokální proměnná existuje od místa kde je nadefinovaná do konce bloku ohraničeného složenými závorkami.</a:t>
            </a:r>
            <a:r>
              <a:rPr lang="en-US" sz="2000" dirty="0"/>
              <a:t> Prom</a:t>
            </a:r>
            <a:r>
              <a:rPr lang="cs-CZ" sz="2000" dirty="0" err="1"/>
              <a:t>ěnná</a:t>
            </a:r>
            <a:r>
              <a:rPr lang="cs-CZ" sz="2000" dirty="0"/>
              <a:t> je viditelná i ve všech vnořených blocích.</a:t>
            </a:r>
          </a:p>
        </p:txBody>
      </p:sp>
      <p:cxnSp>
        <p:nvCxnSpPr>
          <p:cNvPr id="7" name="Pravoúhlá spojnice 6"/>
          <p:cNvCxnSpPr/>
          <p:nvPr/>
        </p:nvCxnSpPr>
        <p:spPr>
          <a:xfrm rot="5400000">
            <a:off x="3670147" y="5363137"/>
            <a:ext cx="1163778" cy="209894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7053159" y="3133592"/>
            <a:ext cx="2918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Lokální p</a:t>
            </a:r>
            <a:r>
              <a:rPr lang="en-US" dirty="0"/>
              <a:t>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není viditelná v jiné funkci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7090873" y="5268176"/>
            <a:ext cx="33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je viditelná ve vnořeném bloku příkazu </a:t>
            </a:r>
            <a:r>
              <a:rPr lang="cs-CZ" i="1" dirty="0" err="1"/>
              <a:t>if</a:t>
            </a:r>
            <a:endParaRPr lang="cs-CZ" i="1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7059316" y="4012091"/>
            <a:ext cx="341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</a:t>
            </a:r>
            <a:r>
              <a:rPr lang="cs-CZ" i="1" dirty="0"/>
              <a:t>x</a:t>
            </a:r>
            <a:r>
              <a:rPr lang="cs-CZ" dirty="0"/>
              <a:t> ještě nebyla nadefinovaná</a:t>
            </a:r>
          </a:p>
        </p:txBody>
      </p:sp>
    </p:spTree>
    <p:extLst>
      <p:ext uri="{BB962C8B-B14F-4D97-AF65-F5344CB8AC3E}">
        <p14:creationId xmlns:p14="http://schemas.microsoft.com/office/powerpoint/2010/main" val="249826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/>
              <a:t>Datové typy a jejich velikosti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374091"/>
          </a:xfrm>
        </p:spPr>
        <p:txBody>
          <a:bodyPr>
            <a:no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znak;</a:t>
            </a:r>
            <a:r>
              <a:rPr lang="cs-CZ" dirty="0">
                <a:highlight>
                  <a:srgbClr val="FFFFFF"/>
                </a:highlight>
              </a:rPr>
              <a:t>		</a:t>
            </a:r>
          </a:p>
          <a:p>
            <a:pPr lvl="1"/>
            <a:r>
              <a:rPr lang="cs-CZ" dirty="0"/>
              <a:t>celé číslo se znaménkem,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cs-CZ" b="1" dirty="0" err="1">
                <a:solidFill>
                  <a:srgbClr val="FF0000"/>
                </a:solidFill>
              </a:rPr>
              <a:t>yte</a:t>
            </a:r>
            <a:r>
              <a:rPr lang="en-US" dirty="0"/>
              <a:t>, nap</a:t>
            </a:r>
            <a:r>
              <a:rPr lang="cs-CZ" dirty="0" err="1"/>
              <a:t>říklad</a:t>
            </a:r>
            <a:r>
              <a:rPr lang="cs-CZ" dirty="0"/>
              <a:t> ASCII znak, rozsah -128 to 127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dirty="0">
                <a:highlight>
                  <a:srgbClr val="FFFFFF"/>
                </a:highlight>
              </a:rPr>
              <a:t>	</a:t>
            </a:r>
          </a:p>
          <a:p>
            <a:pPr lvl="1"/>
            <a:r>
              <a:rPr lang="cs-CZ" dirty="0"/>
              <a:t>celé číslo se znaménkem, minimálně 2 byty, dostatečný rozsah pro většinu programů</a:t>
            </a: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highlight>
                <a:srgbClr val="FFFFFF"/>
              </a:highlight>
            </a:endParaRPr>
          </a:p>
          <a:p>
            <a:pPr lvl="1"/>
            <a:r>
              <a:rPr lang="en-US" dirty="0" err="1"/>
              <a:t>desetinn</a:t>
            </a:r>
            <a:r>
              <a:rPr lang="cs-CZ" dirty="0"/>
              <a:t>é číslo se znaménkem, dvojitá přesnost, dostatečná přesnost pro většinu běžných programů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/>
              <a:t>desetinn</a:t>
            </a:r>
            <a:r>
              <a:rPr lang="cs-CZ" dirty="0"/>
              <a:t>é číslo se znaménkem, jednoduchá přesnost</a:t>
            </a:r>
          </a:p>
          <a:p>
            <a:pPr lvl="1"/>
            <a:r>
              <a:rPr lang="cs-CZ" dirty="0"/>
              <a:t>zabere méně místa než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>
                <a:highlight>
                  <a:srgbClr val="FFFFFF"/>
                </a:highlight>
              </a:rPr>
              <a:t>, </a:t>
            </a:r>
            <a:r>
              <a:rPr lang="cs-CZ" dirty="0"/>
              <a:t>používá se například v počítačové </a:t>
            </a:r>
            <a:r>
              <a:rPr lang="cs-CZ" dirty="0" smtClean="0"/>
              <a:t>grafice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353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/>
              <a:t>Datové typy a jejich velikosti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374091"/>
          </a:xfrm>
        </p:spPr>
        <p:txBody>
          <a:bodyPr>
            <a:noAutofit/>
          </a:bodyPr>
          <a:lstStyle/>
          <a:p>
            <a:r>
              <a:rPr lang="cs-CZ" sz="2000" dirty="0"/>
              <a:t>Dále existují kvalifikátory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cs-CZ" sz="2000" dirty="0"/>
              <a:t> a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000" dirty="0"/>
              <a:t>pro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/>
              <a:t>, které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000" dirty="0"/>
              <a:t>umožňují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000" dirty="0"/>
              <a:t>přesněji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000" dirty="0"/>
              <a:t>specifikovat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000" dirty="0"/>
              <a:t>délky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000" dirty="0"/>
              <a:t>a kvalifikátory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</a:t>
            </a:r>
            <a:r>
              <a:rPr lang="cs-CZ" dirty="0"/>
              <a:t> </a:t>
            </a:r>
            <a:r>
              <a:rPr lang="cs-CZ" sz="2000" dirty="0"/>
              <a:t>a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000" dirty="0"/>
              <a:t>, které umožňují pro některé typy specifikovat zda jsou a nebo nejsou se znaménkem. </a:t>
            </a:r>
          </a:p>
          <a:p>
            <a:r>
              <a:rPr lang="cs-CZ" sz="2000" dirty="0"/>
              <a:t>Délka typů je závislá na konkrétním hardwaru a překladači, specifikovány jsou pouze minimální délky, například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/>
              <a:t> musí mít nejméně 16 bitů.</a:t>
            </a:r>
            <a:r>
              <a:rPr lang="en-US" sz="2000" dirty="0"/>
              <a:t>  </a:t>
            </a:r>
            <a:r>
              <a:rPr lang="cs-CZ" sz="2000" dirty="0"/>
              <a:t>Ke zjištění skutečné délky typu v bytech slouží operátor 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sz="2000" dirty="0"/>
              <a:t>. Nap</a:t>
            </a:r>
            <a:r>
              <a:rPr lang="cs-CZ" sz="2000" dirty="0" err="1"/>
              <a:t>říklad</a:t>
            </a:r>
            <a:r>
              <a:rPr lang="cs-CZ" sz="2000" dirty="0"/>
              <a:t> 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2000" dirty="0"/>
              <a:t> může vrátit 1, 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2000" dirty="0"/>
              <a:t> může vrátit 4 a 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sz="2000" dirty="0"/>
              <a:t> může vrátit 8.</a:t>
            </a:r>
          </a:p>
        </p:txBody>
      </p:sp>
    </p:spTree>
    <p:extLst>
      <p:ext uri="{BB962C8B-B14F-4D97-AF65-F5344CB8AC3E}">
        <p14:creationId xmlns:p14="http://schemas.microsoft.com/office/powerpoint/2010/main" val="250980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/>
              <a:t>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38493" y="4449233"/>
            <a:ext cx="7543801" cy="1905000"/>
          </a:xfrm>
        </p:spPr>
        <p:txBody>
          <a:bodyPr>
            <a:noAutofit/>
          </a:bodyPr>
          <a:lstStyle/>
          <a:p>
            <a:r>
              <a:rPr lang="cs-CZ" sz="2000" dirty="0"/>
              <a:t>Operátory určují, co se má s provést s operandy. Operandy mohou být proměnné nebo konstanty.</a:t>
            </a:r>
          </a:p>
          <a:p>
            <a:r>
              <a:rPr lang="cs-CZ" sz="2000" dirty="0"/>
              <a:t>Výrazy vytvářejí nové hodnoty kombinováním proměnných s využitím operátorů.</a:t>
            </a:r>
          </a:p>
          <a:p>
            <a:r>
              <a:rPr lang="cs-CZ" sz="2000" dirty="0"/>
              <a:t>Příkaz je výraz ukončený středníkem.</a:t>
            </a:r>
          </a:p>
          <a:p>
            <a:r>
              <a:rPr lang="cs-CZ" sz="2000" dirty="0"/>
              <a:t>Operátor přiřazení slouží k přiřazení hodnoty proměnné.</a:t>
            </a:r>
          </a:p>
        </p:txBody>
      </p:sp>
      <p:sp>
        <p:nvSpPr>
          <p:cNvPr id="4" name="Obdélník 3"/>
          <p:cNvSpPr/>
          <p:nvPr/>
        </p:nvSpPr>
        <p:spPr>
          <a:xfrm>
            <a:off x="4781550" y="1689875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0;</a:t>
            </a:r>
          </a:p>
          <a:p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= x + y;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6762751" y="2834750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Aritmetick</a:t>
            </a:r>
            <a:r>
              <a:rPr lang="cs-CZ" dirty="0"/>
              <a:t>ý operátor součtu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6046574" y="3019416"/>
            <a:ext cx="716177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2600326" y="2465418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</a:t>
            </a:r>
            <a:r>
              <a:rPr lang="cs-CZ" dirty="0" err="1"/>
              <a:t>átor</a:t>
            </a:r>
            <a:r>
              <a:rPr lang="cs-CZ" dirty="0"/>
              <a:t> přiřazení</a:t>
            </a:r>
          </a:p>
        </p:txBody>
      </p:sp>
      <p:cxnSp>
        <p:nvCxnSpPr>
          <p:cNvPr id="14" name="Přímá spojnice se šipkou 13"/>
          <p:cNvCxnSpPr>
            <a:stCxn id="13" idx="2"/>
          </p:cNvCxnSpPr>
          <p:nvPr/>
        </p:nvCxnSpPr>
        <p:spPr>
          <a:xfrm>
            <a:off x="3600452" y="2834750"/>
            <a:ext cx="1638299" cy="489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Přímá spojnice se šipkou 7"/>
          <p:cNvCxnSpPr/>
          <p:nvPr/>
        </p:nvCxnSpPr>
        <p:spPr>
          <a:xfrm flipH="1" flipV="1">
            <a:off x="5696989" y="3537057"/>
            <a:ext cx="1446416" cy="357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/>
          <p:nvPr/>
        </p:nvCxnSpPr>
        <p:spPr>
          <a:xfrm flipH="1" flipV="1">
            <a:off x="6362008" y="3537057"/>
            <a:ext cx="781399" cy="357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7067551" y="3631159"/>
            <a:ext cx="142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Operand</a:t>
            </a:r>
          </a:p>
        </p:txBody>
      </p:sp>
    </p:spTree>
    <p:extLst>
      <p:ext uri="{BB962C8B-B14F-4D97-AF65-F5344CB8AC3E}">
        <p14:creationId xmlns:p14="http://schemas.microsoft.com/office/powerpoint/2010/main" val="4065039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/>
              <a:t>Aritmetické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412191"/>
          </a:xfrm>
        </p:spPr>
        <p:txBody>
          <a:bodyPr>
            <a:normAutofit/>
          </a:bodyPr>
          <a:lstStyle/>
          <a:p>
            <a:r>
              <a:rPr lang="cs-CZ" sz="2400" dirty="0"/>
              <a:t>x + y		// součet</a:t>
            </a:r>
          </a:p>
          <a:p>
            <a:r>
              <a:rPr lang="cs-CZ" sz="2400" dirty="0"/>
              <a:t>x – y		     // rozdíl</a:t>
            </a:r>
          </a:p>
          <a:p>
            <a:r>
              <a:rPr lang="cs-CZ" sz="2400" dirty="0"/>
              <a:t>x * y		     // násobení</a:t>
            </a:r>
          </a:p>
          <a:p>
            <a:r>
              <a:rPr lang="cs-CZ" sz="2400" dirty="0"/>
              <a:t>x / y		     // dělení</a:t>
            </a:r>
          </a:p>
          <a:p>
            <a:r>
              <a:rPr lang="en-US" sz="2400" dirty="0"/>
              <a:t>x</a:t>
            </a:r>
            <a:r>
              <a:rPr lang="cs-CZ" sz="2400" dirty="0"/>
              <a:t> </a:t>
            </a:r>
            <a:r>
              <a:rPr lang="en-US" sz="2400" dirty="0"/>
              <a:t>% y		// modulo</a:t>
            </a:r>
            <a:endParaRPr lang="cs-CZ" sz="2400" dirty="0"/>
          </a:p>
          <a:p>
            <a:pPr lvl="1"/>
            <a:r>
              <a:rPr lang="cs-CZ" sz="2000" dirty="0"/>
              <a:t>Operace modulo je </a:t>
            </a:r>
            <a:r>
              <a:rPr lang="en-US" sz="2000" dirty="0" err="1"/>
              <a:t>zbytek</a:t>
            </a:r>
            <a:r>
              <a:rPr lang="en-US" sz="2000" dirty="0"/>
              <a:t> </a:t>
            </a:r>
            <a:r>
              <a:rPr lang="en-US" sz="2000" dirty="0" err="1"/>
              <a:t>po</a:t>
            </a:r>
            <a:r>
              <a:rPr lang="en-US" sz="2000" dirty="0"/>
              <a:t> </a:t>
            </a:r>
            <a:r>
              <a:rPr lang="en-US" sz="2000" dirty="0" err="1"/>
              <a:t>celo</a:t>
            </a:r>
            <a:r>
              <a:rPr lang="cs-CZ" sz="2000" dirty="0"/>
              <a:t>číselném dělení (10 </a:t>
            </a:r>
            <a:r>
              <a:rPr lang="en-US" sz="2000" dirty="0"/>
              <a:t>% 3 == 1)</a:t>
            </a:r>
          </a:p>
          <a:p>
            <a:pPr lvl="1"/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val="19416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/>
              <a:t>Aritmetické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4121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000" dirty="0"/>
          </a:p>
          <a:p>
            <a:r>
              <a:rPr lang="cs-CZ" sz="2400" dirty="0"/>
              <a:t>-x</a:t>
            </a:r>
            <a:r>
              <a:rPr lang="en-US" sz="2400" dirty="0"/>
              <a:t>;		</a:t>
            </a:r>
            <a:r>
              <a:rPr lang="cs-CZ" sz="2400" dirty="0"/>
              <a:t>      </a:t>
            </a:r>
            <a:r>
              <a:rPr lang="en-US" sz="2400" dirty="0"/>
              <a:t>// </a:t>
            </a:r>
            <a:r>
              <a:rPr lang="cs-CZ" sz="2400" dirty="0"/>
              <a:t>záporná hodnota</a:t>
            </a:r>
            <a:endParaRPr lang="en-US" sz="2400" dirty="0"/>
          </a:p>
          <a:p>
            <a:r>
              <a:rPr lang="en-US" sz="2400" dirty="0"/>
              <a:t>++</a:t>
            </a:r>
            <a:r>
              <a:rPr lang="cs-CZ" sz="2400" dirty="0"/>
              <a:t>x</a:t>
            </a:r>
            <a:r>
              <a:rPr lang="en-US" sz="2400" dirty="0"/>
              <a:t>; </a:t>
            </a:r>
            <a:r>
              <a:rPr lang="cs-CZ" sz="2400" dirty="0"/>
              <a:t>x</a:t>
            </a:r>
            <a:r>
              <a:rPr lang="en-US" sz="2400" dirty="0"/>
              <a:t>++; 	</a:t>
            </a:r>
            <a:r>
              <a:rPr lang="cs-CZ" sz="2400" dirty="0"/>
              <a:t> </a:t>
            </a:r>
            <a:r>
              <a:rPr lang="en-US" sz="2400" dirty="0"/>
              <a:t>// </a:t>
            </a:r>
            <a:r>
              <a:rPr lang="en-US" sz="2400" dirty="0" err="1"/>
              <a:t>inkrementace</a:t>
            </a:r>
            <a:endParaRPr lang="cs-CZ" sz="2400" dirty="0"/>
          </a:p>
          <a:p>
            <a:r>
              <a:rPr lang="en-US" sz="2400" dirty="0"/>
              <a:t>--</a:t>
            </a:r>
            <a:r>
              <a:rPr lang="cs-CZ" sz="2400" dirty="0"/>
              <a:t>x</a:t>
            </a:r>
            <a:r>
              <a:rPr lang="en-US" sz="2400" dirty="0"/>
              <a:t>; </a:t>
            </a:r>
            <a:r>
              <a:rPr lang="cs-CZ" sz="2400" dirty="0"/>
              <a:t>x</a:t>
            </a:r>
            <a:r>
              <a:rPr lang="en-US" sz="2400" dirty="0"/>
              <a:t>--; 		</a:t>
            </a:r>
            <a:r>
              <a:rPr lang="cs-CZ" sz="2400" dirty="0"/>
              <a:t> </a:t>
            </a:r>
            <a:r>
              <a:rPr lang="en-US" sz="2400" dirty="0"/>
              <a:t>// </a:t>
            </a:r>
            <a:r>
              <a:rPr lang="en-US" sz="2400" dirty="0" err="1"/>
              <a:t>dekrementace</a:t>
            </a:r>
            <a:endParaRPr lang="en-US" sz="2400" dirty="0"/>
          </a:p>
          <a:p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189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b="1" dirty="0" err="1"/>
              <a:t>Boolean</a:t>
            </a:r>
            <a:r>
              <a:rPr lang="cs-CZ" sz="3200" b="1" dirty="0"/>
              <a:t> (logický datový typ) v jazyku 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46960" y="1972738"/>
            <a:ext cx="7543801" cy="4377262"/>
          </a:xfrm>
        </p:spPr>
        <p:txBody>
          <a:bodyPr>
            <a:noAutofit/>
          </a:bodyPr>
          <a:lstStyle/>
          <a:p>
            <a:pPr algn="just"/>
            <a:r>
              <a:rPr lang="cs-CZ" sz="2000" dirty="0"/>
              <a:t>Součástí standardu C99 je speciální typ </a:t>
            </a:r>
            <a:r>
              <a:rPr lang="cs-CZ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/>
              <a:t>, </a:t>
            </a:r>
            <a:r>
              <a:rPr lang="en-US" sz="2000" dirty="0" err="1"/>
              <a:t>kter</a:t>
            </a:r>
            <a:r>
              <a:rPr lang="cs-CZ" sz="2000" dirty="0"/>
              <a:t>ý můžeme používat pokud</a:t>
            </a:r>
            <a:r>
              <a:rPr lang="en-US" sz="2000" dirty="0"/>
              <a:t> </a:t>
            </a:r>
            <a:r>
              <a:rPr lang="cs-CZ" sz="2000" dirty="0"/>
              <a:t>vložíme hlavičkový soubor </a:t>
            </a:r>
            <a:r>
              <a:rPr lang="cs-CZ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sz="2000" dirty="0"/>
              <a:t>. Pravda a nepravda jsou potom reprezentovány symbolickými konstantami </a:t>
            </a:r>
            <a:r>
              <a:rPr lang="cs-CZ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sz="2000" dirty="0"/>
              <a:t> nepravda a </a:t>
            </a:r>
            <a:r>
              <a:rPr lang="cs-CZ" sz="24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/>
              <a:t>pravda.</a:t>
            </a:r>
          </a:p>
          <a:p>
            <a:pPr algn="just"/>
            <a:r>
              <a:rPr lang="cs-CZ" sz="2000" dirty="0"/>
              <a:t>Tyto konstanty C převede na hodnoty </a:t>
            </a:r>
            <a:r>
              <a:rPr lang="cs-CZ" sz="2000" b="1" dirty="0"/>
              <a:t>0</a:t>
            </a:r>
            <a:r>
              <a:rPr lang="cs-CZ" sz="2000" dirty="0"/>
              <a:t> pro </a:t>
            </a:r>
            <a:r>
              <a:rPr lang="cs-CZ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sz="2000" dirty="0"/>
              <a:t> a jakákoliv jiná celočíselná (nejčastěji </a:t>
            </a:r>
            <a:r>
              <a:rPr lang="cs-CZ" sz="2000" b="1" dirty="0"/>
              <a:t>1</a:t>
            </a:r>
            <a:r>
              <a:rPr lang="cs-CZ" sz="2000" dirty="0"/>
              <a:t>, někdy také -1 nebo 128) pro </a:t>
            </a:r>
            <a:r>
              <a:rPr lang="cs-CZ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2000" dirty="0"/>
              <a:t>. Výsledky logických operací proto lze uchovávat i v datovém typu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/>
              <a:t>.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396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b="1" dirty="0" err="1"/>
              <a:t>Boolean</a:t>
            </a:r>
            <a:r>
              <a:rPr lang="cs-CZ" sz="3200" b="1" dirty="0"/>
              <a:t> (logický datový typ) v jazyku C</a:t>
            </a:r>
          </a:p>
        </p:txBody>
      </p:sp>
      <p:sp>
        <p:nvSpPr>
          <p:cNvPr id="4" name="Obdélník 3"/>
          <p:cNvSpPr/>
          <p:nvPr/>
        </p:nvSpPr>
        <p:spPr>
          <a:xfrm>
            <a:off x="2363893" y="2624665"/>
            <a:ext cx="7543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61198" y="3224911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ogický</a:t>
            </a:r>
            <a:r>
              <a:rPr lang="cs-CZ" dirty="0"/>
              <a:t> datový typ</a:t>
            </a:r>
          </a:p>
        </p:txBody>
      </p:sp>
      <p:cxnSp>
        <p:nvCxnSpPr>
          <p:cNvPr id="7" name="Přímá spojnice se šipkou 6"/>
          <p:cNvCxnSpPr/>
          <p:nvPr/>
        </p:nvCxnSpPr>
        <p:spPr>
          <a:xfrm flipH="1">
            <a:off x="3345021" y="3409577"/>
            <a:ext cx="716177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5309231" y="3674736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1, pravda</a:t>
            </a:r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>
            <a:off x="4593054" y="3859402"/>
            <a:ext cx="71617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5309231" y="4189866"/>
            <a:ext cx="296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0, nepravda</a:t>
            </a:r>
          </a:p>
        </p:txBody>
      </p:sp>
      <p:cxnSp>
        <p:nvCxnSpPr>
          <p:cNvPr id="13" name="Přímá spojnice se šipkou 12"/>
          <p:cNvCxnSpPr>
            <a:stCxn id="12" idx="1"/>
          </p:cNvCxnSpPr>
          <p:nvPr/>
        </p:nvCxnSpPr>
        <p:spPr>
          <a:xfrm flipH="1" flipV="1">
            <a:off x="4696026" y="4276962"/>
            <a:ext cx="613204" cy="9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/>
              <a:t>Operátor rovnosti a relační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46960" y="1989673"/>
            <a:ext cx="7543801" cy="441219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== y	</a:t>
            </a:r>
            <a:r>
              <a:rPr lang="cs-CZ" sz="2000" dirty="0"/>
              <a:t>	</a:t>
            </a:r>
            <a:r>
              <a:rPr lang="en-US" sz="2000" dirty="0"/>
              <a:t>// </a:t>
            </a:r>
            <a:r>
              <a:rPr lang="en-US" sz="2000" dirty="0" err="1"/>
              <a:t>rovnost</a:t>
            </a:r>
            <a:endParaRPr lang="cs-CZ" sz="2000" dirty="0"/>
          </a:p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!= y		// </a:t>
            </a:r>
            <a:r>
              <a:rPr lang="en-US" sz="2000" dirty="0" err="1"/>
              <a:t>nerovnost</a:t>
            </a:r>
            <a:endParaRPr lang="en-US" sz="2000" dirty="0"/>
          </a:p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&lt; y		// </a:t>
            </a:r>
            <a:r>
              <a:rPr lang="cs-CZ" sz="2000" dirty="0"/>
              <a:t>menší</a:t>
            </a:r>
          </a:p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&gt; y		// v</a:t>
            </a:r>
            <a:r>
              <a:rPr lang="cs-CZ" sz="2000" dirty="0" err="1"/>
              <a:t>ětší</a:t>
            </a:r>
            <a:endParaRPr lang="cs-CZ" sz="2000" dirty="0"/>
          </a:p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&lt;</a:t>
            </a:r>
            <a:r>
              <a:rPr lang="cs-CZ" sz="2000" dirty="0"/>
              <a:t>=</a:t>
            </a:r>
            <a:r>
              <a:rPr lang="en-US" sz="2000" dirty="0"/>
              <a:t> y		// </a:t>
            </a:r>
            <a:r>
              <a:rPr lang="cs-CZ" sz="2000" dirty="0"/>
              <a:t>menší nebo rovno</a:t>
            </a:r>
          </a:p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&gt;</a:t>
            </a:r>
            <a:r>
              <a:rPr lang="cs-CZ" sz="2000" dirty="0"/>
              <a:t>=</a:t>
            </a:r>
            <a:r>
              <a:rPr lang="en-US" sz="2000" dirty="0"/>
              <a:t> y		// v</a:t>
            </a:r>
            <a:r>
              <a:rPr lang="cs-CZ" sz="2000" dirty="0" err="1"/>
              <a:t>ětší</a:t>
            </a:r>
            <a:r>
              <a:rPr lang="cs-CZ" sz="2000" dirty="0"/>
              <a:t> nebo rovno</a:t>
            </a:r>
          </a:p>
          <a:p>
            <a:endParaRPr lang="cs-CZ" dirty="0" smtClean="0"/>
          </a:p>
          <a:p>
            <a:r>
              <a:rPr lang="cs-CZ" dirty="0" smtClean="0"/>
              <a:t>Relační operátory a operátor rovnosti vracejí 1 (</a:t>
            </a:r>
            <a:r>
              <a:rPr lang="cs-CZ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 smtClean="0"/>
              <a:t>) pokud je výraz pravdivý a 0 (</a:t>
            </a:r>
            <a:r>
              <a:rPr lang="cs-CZ" dirty="0" err="1" smtClean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 smtClean="0"/>
              <a:t>) pokud je nepravdivý.</a:t>
            </a:r>
          </a:p>
          <a:p>
            <a:r>
              <a:rPr lang="cs-CZ" dirty="0" smtClean="0"/>
              <a:t>Pozor, neplést test ekvivalence </a:t>
            </a:r>
            <a:r>
              <a:rPr lang="en-US" dirty="0" smtClean="0"/>
              <a:t>x</a:t>
            </a:r>
            <a:r>
              <a:rPr lang="cs-CZ" dirty="0" smtClean="0"/>
              <a:t> </a:t>
            </a:r>
            <a:r>
              <a:rPr lang="en-US" dirty="0" smtClean="0"/>
              <a:t>== y</a:t>
            </a:r>
            <a:r>
              <a:rPr lang="cs-CZ" dirty="0" smtClean="0"/>
              <a:t> s přiřazením hodnoty </a:t>
            </a:r>
            <a:r>
              <a:rPr lang="en-US" dirty="0" smtClean="0"/>
              <a:t>x</a:t>
            </a:r>
            <a:r>
              <a:rPr lang="cs-CZ" dirty="0" smtClean="0"/>
              <a:t> </a:t>
            </a:r>
            <a:r>
              <a:rPr lang="en-US" dirty="0" smtClean="0"/>
              <a:t>= y;</a:t>
            </a:r>
            <a:r>
              <a:rPr lang="cs-CZ" dirty="0" smtClean="0"/>
              <a:t> 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6409956" y="1538187"/>
            <a:ext cx="3362274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&gt; 3;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7559136" y="3837723"/>
            <a:ext cx="247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x &gt; </a:t>
            </a:r>
            <a:r>
              <a:rPr lang="cs-CZ" dirty="0"/>
              <a:t>3</a:t>
            </a:r>
          </a:p>
        </p:txBody>
      </p:sp>
      <p:cxnSp>
        <p:nvCxnSpPr>
          <p:cNvPr id="8" name="Přímá spojnice se šipkou 7"/>
          <p:cNvCxnSpPr>
            <a:stCxn id="7" idx="0"/>
          </p:cNvCxnSpPr>
          <p:nvPr/>
        </p:nvCxnSpPr>
        <p:spPr>
          <a:xfrm flipV="1">
            <a:off x="8796071" y="3212733"/>
            <a:ext cx="328255" cy="624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8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/>
              <a:t>Logické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2184399"/>
          </a:xfrm>
        </p:spPr>
        <p:txBody>
          <a:bodyPr>
            <a:normAutofit/>
          </a:bodyPr>
          <a:lstStyle/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&amp;&amp; y	</a:t>
            </a:r>
            <a:r>
              <a:rPr lang="cs-CZ" sz="2000" dirty="0"/>
              <a:t>	</a:t>
            </a:r>
            <a:r>
              <a:rPr lang="en-US" sz="2000" dirty="0"/>
              <a:t>// </a:t>
            </a:r>
            <a:r>
              <a:rPr lang="en-US" sz="2000" dirty="0" err="1"/>
              <a:t>logick</a:t>
            </a:r>
            <a:r>
              <a:rPr lang="cs-CZ" sz="2000" dirty="0"/>
              <a:t>ý AND (a zároveň)</a:t>
            </a:r>
          </a:p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|| y	</a:t>
            </a:r>
            <a:r>
              <a:rPr lang="cs-CZ" sz="2000" dirty="0"/>
              <a:t>	</a:t>
            </a:r>
            <a:r>
              <a:rPr lang="en-US" sz="2000" dirty="0"/>
              <a:t>// </a:t>
            </a:r>
            <a:r>
              <a:rPr lang="en-US" sz="2000" dirty="0" err="1"/>
              <a:t>logick</a:t>
            </a:r>
            <a:r>
              <a:rPr lang="cs-CZ" sz="2000" dirty="0"/>
              <a:t>ý </a:t>
            </a:r>
            <a:r>
              <a:rPr lang="en-US" sz="2000" dirty="0"/>
              <a:t>OR</a:t>
            </a:r>
            <a:r>
              <a:rPr lang="cs-CZ" sz="2000" dirty="0"/>
              <a:t> (a </a:t>
            </a:r>
            <a:r>
              <a:rPr lang="en-US" sz="2000" dirty="0" err="1"/>
              <a:t>nebo</a:t>
            </a:r>
            <a:r>
              <a:rPr lang="cs-CZ" sz="2000" dirty="0"/>
              <a:t>)</a:t>
            </a:r>
            <a:endParaRPr lang="en-US" sz="2000" dirty="0"/>
          </a:p>
          <a:p>
            <a:r>
              <a:rPr lang="en-US" sz="2000" dirty="0"/>
              <a:t>!x		// </a:t>
            </a:r>
            <a:r>
              <a:rPr lang="en-US" sz="2000" dirty="0" err="1"/>
              <a:t>logick</a:t>
            </a:r>
            <a:r>
              <a:rPr lang="cs-CZ" sz="2000" dirty="0"/>
              <a:t>ý NOT, logická negace</a:t>
            </a:r>
          </a:p>
          <a:p>
            <a:r>
              <a:rPr lang="cs-CZ" sz="2000" dirty="0"/>
              <a:t>Logické operátory vracejí 1 (</a:t>
            </a:r>
            <a:r>
              <a:rPr lang="cs-CZ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2000" dirty="0"/>
              <a:t>) pokud je výraz pravdivý a 0 (</a:t>
            </a:r>
            <a:r>
              <a:rPr lang="cs-CZ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sz="2000" dirty="0"/>
              <a:t>) pokud je nepravdivý.</a:t>
            </a:r>
            <a:endParaRPr lang="en-US" sz="2000" dirty="0"/>
          </a:p>
        </p:txBody>
      </p:sp>
      <p:sp>
        <p:nvSpPr>
          <p:cNvPr id="8" name="Obdélník 7"/>
          <p:cNvSpPr/>
          <p:nvPr/>
        </p:nvSpPr>
        <p:spPr>
          <a:xfrm>
            <a:off x="2330026" y="4174205"/>
            <a:ext cx="7543801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stdbool.h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5;</a:t>
            </a:r>
          </a:p>
          <a:p>
            <a:pPr lvl="1"/>
            <a:r>
              <a:rPr lang="es-E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logicka = (x &gt; y) &amp;&amp; (x &gt; 0);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4904031" y="4992901"/>
            <a:ext cx="445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pokud</a:t>
            </a:r>
            <a:r>
              <a:rPr lang="en-US" dirty="0">
                <a:solidFill>
                  <a:schemeClr val="bg1"/>
                </a:solidFill>
              </a:rPr>
              <a:t> je x &gt; y a z</a:t>
            </a:r>
            <a:r>
              <a:rPr lang="cs-CZ" dirty="0" err="1">
                <a:solidFill>
                  <a:schemeClr val="bg1"/>
                </a:solidFill>
              </a:rPr>
              <a:t>ároveň</a:t>
            </a:r>
            <a:r>
              <a:rPr lang="cs-CZ" dirty="0">
                <a:solidFill>
                  <a:schemeClr val="bg1"/>
                </a:solidFill>
              </a:rPr>
              <a:t> je x </a:t>
            </a:r>
            <a:r>
              <a:rPr lang="en-US" dirty="0">
                <a:solidFill>
                  <a:schemeClr val="bg1"/>
                </a:solidFill>
              </a:rPr>
              <a:t>&gt; 0</a:t>
            </a:r>
            <a:endParaRPr lang="cs-CZ" dirty="0">
              <a:solidFill>
                <a:schemeClr val="bg1"/>
              </a:solidFill>
            </a:endParaRPr>
          </a:p>
        </p:txBody>
      </p:sp>
      <p:cxnSp>
        <p:nvCxnSpPr>
          <p:cNvPr id="10" name="Přímá spojnice se šipkou 9"/>
          <p:cNvCxnSpPr>
            <a:stCxn id="9" idx="2"/>
          </p:cNvCxnSpPr>
          <p:nvPr/>
        </p:nvCxnSpPr>
        <p:spPr>
          <a:xfrm flipH="1">
            <a:off x="6016138" y="5362234"/>
            <a:ext cx="1113710" cy="525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11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Historie a současnost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Jazyk C je kompilovan</a:t>
            </a:r>
            <a:r>
              <a:rPr lang="cs-CZ" smtClean="0"/>
              <a:t>ý low-level jazyk s bohatou historií. </a:t>
            </a:r>
          </a:p>
          <a:p>
            <a:r>
              <a:rPr lang="cs-CZ" smtClean="0"/>
              <a:t>1969 – 73 – vývoj v laboratořích AT&amp;T</a:t>
            </a:r>
          </a:p>
          <a:p>
            <a:pPr lvl="1"/>
            <a:r>
              <a:rPr lang="cs-CZ" smtClean="0"/>
              <a:t>Vychází z jazyků BCPL (Basic/Bootstrap Combined Programming Language) a B</a:t>
            </a:r>
          </a:p>
          <a:p>
            <a:r>
              <a:rPr lang="cs-CZ" smtClean="0"/>
              <a:t>1978 – Brian W. Kernighan &amp; Dennis M. Ritchie </a:t>
            </a:r>
          </a:p>
          <a:p>
            <a:pPr lvl="1"/>
            <a:r>
              <a:rPr lang="cs-CZ" smtClean="0"/>
              <a:t>1. standard jazyka C</a:t>
            </a:r>
          </a:p>
          <a:p>
            <a:pPr lvl="1"/>
            <a:r>
              <a:rPr lang="cs-CZ" smtClean="0"/>
              <a:t>The C Programming Language</a:t>
            </a:r>
          </a:p>
          <a:p>
            <a:pPr lvl="1"/>
            <a:r>
              <a:rPr lang="cs-CZ" smtClean="0"/>
              <a:t>K&amp;R 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708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b="1" dirty="0"/>
              <a:t>Bitové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2339088"/>
          </a:xfrm>
        </p:spPr>
        <p:txBody>
          <a:bodyPr>
            <a:normAutofit/>
          </a:bodyPr>
          <a:lstStyle/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&amp; y	</a:t>
            </a:r>
            <a:r>
              <a:rPr lang="cs-CZ" sz="2000" dirty="0"/>
              <a:t>	</a:t>
            </a:r>
            <a:r>
              <a:rPr lang="en-US" sz="2000" dirty="0"/>
              <a:t>// </a:t>
            </a:r>
            <a:r>
              <a:rPr lang="en-US" sz="2000" dirty="0" err="1"/>
              <a:t>bitov</a:t>
            </a:r>
            <a:r>
              <a:rPr lang="cs-CZ" sz="2000" dirty="0"/>
              <a:t>ý AND</a:t>
            </a:r>
          </a:p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| y	</a:t>
            </a:r>
            <a:r>
              <a:rPr lang="cs-CZ" sz="2000" dirty="0"/>
              <a:t>	</a:t>
            </a:r>
            <a:r>
              <a:rPr lang="en-US" sz="2000" dirty="0"/>
              <a:t>// </a:t>
            </a:r>
            <a:r>
              <a:rPr lang="cs-CZ" sz="2000" dirty="0"/>
              <a:t>bitový OR</a:t>
            </a:r>
            <a:endParaRPr lang="en-US" sz="2000" dirty="0"/>
          </a:p>
          <a:p>
            <a:r>
              <a:rPr lang="en-US" sz="2000" dirty="0"/>
              <a:t>x</a:t>
            </a:r>
            <a:r>
              <a:rPr lang="cs-CZ" sz="2000" dirty="0"/>
              <a:t> </a:t>
            </a:r>
            <a:r>
              <a:rPr lang="en-US" sz="2000" dirty="0"/>
              <a:t>^ y	</a:t>
            </a:r>
            <a:r>
              <a:rPr lang="cs-CZ" sz="2000" dirty="0"/>
              <a:t>	</a:t>
            </a:r>
            <a:r>
              <a:rPr lang="en-US" sz="2000" dirty="0"/>
              <a:t>// </a:t>
            </a:r>
            <a:r>
              <a:rPr lang="cs-CZ" sz="2000" dirty="0"/>
              <a:t>bitový </a:t>
            </a:r>
            <a:r>
              <a:rPr lang="en-US" sz="2000" dirty="0"/>
              <a:t>X</a:t>
            </a:r>
            <a:r>
              <a:rPr lang="cs-CZ" sz="2000" dirty="0"/>
              <a:t>OR</a:t>
            </a:r>
          </a:p>
          <a:p>
            <a:r>
              <a:rPr lang="en-US" sz="2000" dirty="0"/>
              <a:t>~x	</a:t>
            </a:r>
            <a:r>
              <a:rPr lang="cs-CZ" sz="2000" dirty="0"/>
              <a:t>	</a:t>
            </a:r>
            <a:r>
              <a:rPr lang="en-US" sz="2000" dirty="0"/>
              <a:t>// </a:t>
            </a:r>
            <a:r>
              <a:rPr lang="cs-CZ" sz="2000" dirty="0"/>
              <a:t>Bitový </a:t>
            </a:r>
            <a:r>
              <a:rPr lang="en-US" sz="2000" dirty="0"/>
              <a:t>NOT, </a:t>
            </a:r>
            <a:r>
              <a:rPr lang="en-US" sz="2000" dirty="0" err="1"/>
              <a:t>dopl</a:t>
            </a:r>
            <a:r>
              <a:rPr lang="cs-CZ" sz="2000" dirty="0" err="1"/>
              <a:t>něk</a:t>
            </a:r>
            <a:endParaRPr lang="cs-CZ" sz="2000" dirty="0"/>
          </a:p>
          <a:p>
            <a:r>
              <a:rPr lang="cs-CZ" sz="2000" dirty="0"/>
              <a:t>Provádí operace s jednotlivými bity</a:t>
            </a:r>
            <a:r>
              <a:rPr lang="en-US" sz="2000" dirty="0"/>
              <a:t>. </a:t>
            </a:r>
            <a:endParaRPr lang="cs-CZ" sz="2000" dirty="0"/>
          </a:p>
        </p:txBody>
      </p:sp>
      <p:sp>
        <p:nvSpPr>
          <p:cNvPr id="8" name="Obdélník 7"/>
          <p:cNvSpPr/>
          <p:nvPr/>
        </p:nvSpPr>
        <p:spPr>
          <a:xfrm>
            <a:off x="2346959" y="4489274"/>
            <a:ext cx="2620457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16;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x | y;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5123935" y="5059316"/>
            <a:ext cx="49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cs-CZ" dirty="0" err="1"/>
              <a:t>ýsledek</a:t>
            </a:r>
            <a:r>
              <a:rPr lang="cs-CZ" dirty="0"/>
              <a:t> bude 2</a:t>
            </a:r>
            <a:r>
              <a:rPr lang="en-US" dirty="0"/>
              <a:t>5, </a:t>
            </a:r>
          </a:p>
          <a:p>
            <a:r>
              <a:rPr lang="en-US" dirty="0"/>
              <a:t>proto</a:t>
            </a:r>
            <a:r>
              <a:rPr lang="cs-CZ" dirty="0"/>
              <a:t>že 0000100</a:t>
            </a:r>
            <a:r>
              <a:rPr lang="en-US" dirty="0"/>
              <a:t>1</a:t>
            </a:r>
            <a:r>
              <a:rPr lang="cs-CZ" dirty="0"/>
              <a:t> </a:t>
            </a:r>
            <a:r>
              <a:rPr lang="en-US" dirty="0"/>
              <a:t>| 00010000 == 00011001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>
            <a:off x="4423719" y="5382482"/>
            <a:ext cx="700216" cy="27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20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smtClean="0">
                <a:solidFill>
                  <a:schemeClr val="tx1"/>
                </a:solidFill>
              </a:rPr>
              <a:t>Děkuji za pozornost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82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Historie a současnost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1988 – ANSI C</a:t>
            </a:r>
          </a:p>
          <a:p>
            <a:pPr lvl="1"/>
            <a:r>
              <a:rPr lang="cs-CZ" smtClean="0"/>
              <a:t>rozšíření popisu o řadu knihovních funkci</a:t>
            </a:r>
          </a:p>
          <a:p>
            <a:pPr lvl="1"/>
            <a:r>
              <a:rPr lang="cs-CZ" smtClean="0"/>
              <a:t>ve stejné době začíná vývoj jazyka C++</a:t>
            </a:r>
          </a:p>
          <a:p>
            <a:r>
              <a:rPr lang="cs-CZ" smtClean="0"/>
              <a:t>1999 - rozšiřující standard ISO/IEC 9899:1999 (označován jako C99)</a:t>
            </a:r>
          </a:p>
          <a:p>
            <a:pPr lvl="1"/>
            <a:r>
              <a:rPr lang="cs-CZ" smtClean="0"/>
              <a:t>Možnost kdekoliv deklarovat proměnné</a:t>
            </a:r>
          </a:p>
          <a:p>
            <a:pPr lvl="1"/>
            <a:r>
              <a:rPr lang="cs-CZ" smtClean="0"/>
              <a:t>Nový datový typ boolean</a:t>
            </a:r>
          </a:p>
          <a:p>
            <a:pPr lvl="1"/>
            <a:r>
              <a:rPr lang="cs-CZ" smtClean="0"/>
              <a:t>Pole s proměnnou délkou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593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Historie a současnost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2011 – nejnovější standard ISO/IEC 9899:2011</a:t>
            </a:r>
          </a:p>
          <a:p>
            <a:pPr lvl="1"/>
            <a:r>
              <a:rPr lang="cs-CZ" smtClean="0"/>
              <a:t>Podpora vláken </a:t>
            </a:r>
          </a:p>
          <a:p>
            <a:pPr lvl="1"/>
            <a:r>
              <a:rPr lang="cs-CZ" smtClean="0"/>
              <a:t>Pole s proměnnou délkou jsou již pouze volitelnou vlastností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358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Kompilace a sestavení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Zdrojový soubor </a:t>
            </a:r>
            <a:r>
              <a:rPr lang="en-US" sz="2400" dirty="0" smtClean="0"/>
              <a:t>(source file</a:t>
            </a:r>
            <a:r>
              <a:rPr lang="cs-CZ" sz="2400" dirty="0" smtClean="0"/>
              <a:t> .c</a:t>
            </a:r>
            <a:r>
              <a:rPr lang="en-US" sz="2400" dirty="0" smtClean="0"/>
              <a:t>) je </a:t>
            </a:r>
            <a:r>
              <a:rPr lang="cs-CZ" sz="2400" dirty="0" smtClean="0"/>
              <a:t>přeložen (</a:t>
            </a:r>
            <a:r>
              <a:rPr lang="cs-CZ" sz="2400" dirty="0" err="1" smtClean="0"/>
              <a:t>compile</a:t>
            </a:r>
            <a:r>
              <a:rPr lang="cs-CZ" sz="2400" dirty="0" smtClean="0"/>
              <a:t>) do objektového souboru (</a:t>
            </a:r>
            <a:r>
              <a:rPr lang="cs-CZ" sz="2400" dirty="0" err="1" smtClean="0"/>
              <a:t>object</a:t>
            </a:r>
            <a:r>
              <a:rPr lang="cs-CZ" sz="2400" dirty="0" smtClean="0"/>
              <a:t> </a:t>
            </a:r>
            <a:r>
              <a:rPr lang="cs-CZ" sz="2400" dirty="0" err="1" smtClean="0"/>
              <a:t>file</a:t>
            </a:r>
            <a:r>
              <a:rPr lang="cs-CZ" sz="2400" dirty="0" smtClean="0"/>
              <a:t>) a objektové soubory jsou potom spojeny (link) linkerem do spustitelného souboru (</a:t>
            </a:r>
            <a:r>
              <a:rPr lang="cs-CZ" sz="2400" dirty="0" err="1" smtClean="0"/>
              <a:t>executable</a:t>
            </a:r>
            <a:r>
              <a:rPr lang="cs-CZ" sz="2400" dirty="0" smtClean="0"/>
              <a:t> </a:t>
            </a:r>
            <a:r>
              <a:rPr lang="cs-CZ" sz="2400" dirty="0" err="1" smtClean="0"/>
              <a:t>file</a:t>
            </a:r>
            <a:r>
              <a:rPr lang="cs-CZ" sz="2400" dirty="0" smtClean="0"/>
              <a:t>). Překlad zjednodušeně znamená převod kódu v C do strojového kódu procesoru.</a:t>
            </a:r>
          </a:p>
          <a:p>
            <a:endParaRPr lang="cs-CZ" sz="2400" dirty="0"/>
          </a:p>
        </p:txBody>
      </p:sp>
      <p:grpSp>
        <p:nvGrpSpPr>
          <p:cNvPr id="71" name="Skupina 70"/>
          <p:cNvGrpSpPr/>
          <p:nvPr/>
        </p:nvGrpSpPr>
        <p:grpSpPr>
          <a:xfrm>
            <a:off x="2096349" y="3281434"/>
            <a:ext cx="7999305" cy="3351679"/>
            <a:chOff x="695955" y="3281433"/>
            <a:chExt cx="7999305" cy="3351679"/>
          </a:xfrm>
        </p:grpSpPr>
        <p:sp>
          <p:nvSpPr>
            <p:cNvPr id="2" name="Obdélník 1"/>
            <p:cNvSpPr/>
            <p:nvPr/>
          </p:nvSpPr>
          <p:spPr>
            <a:xfrm>
              <a:off x="713840" y="3281433"/>
              <a:ext cx="1342152" cy="824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source file 1</a:t>
              </a:r>
              <a:endParaRPr lang="cs-CZ" dirty="0"/>
            </a:p>
            <a:p>
              <a:pPr algn="ctr"/>
              <a:r>
                <a:rPr lang="en-US" dirty="0"/>
                <a:t>(.c, .h)</a:t>
              </a:r>
            </a:p>
          </p:txBody>
        </p:sp>
        <p:sp>
          <p:nvSpPr>
            <p:cNvPr id="4" name="Ovál 3"/>
            <p:cNvSpPr/>
            <p:nvPr/>
          </p:nvSpPr>
          <p:spPr>
            <a:xfrm>
              <a:off x="2437157" y="3440605"/>
              <a:ext cx="1601455" cy="51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</a:t>
              </a:r>
            </a:p>
          </p:txBody>
        </p:sp>
        <p:sp>
          <p:nvSpPr>
            <p:cNvPr id="6" name="Obdélník 5"/>
            <p:cNvSpPr/>
            <p:nvPr/>
          </p:nvSpPr>
          <p:spPr>
            <a:xfrm>
              <a:off x="4338663" y="3439690"/>
              <a:ext cx="1342152" cy="514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file 1</a:t>
              </a:r>
            </a:p>
          </p:txBody>
        </p:sp>
        <p:sp>
          <p:nvSpPr>
            <p:cNvPr id="7" name="Ovál 6"/>
            <p:cNvSpPr/>
            <p:nvPr/>
          </p:nvSpPr>
          <p:spPr>
            <a:xfrm>
              <a:off x="6110244" y="4099403"/>
              <a:ext cx="843864" cy="4366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</p:txBody>
        </p:sp>
        <p:sp>
          <p:nvSpPr>
            <p:cNvPr id="8" name="Obdélník 7"/>
            <p:cNvSpPr/>
            <p:nvPr/>
          </p:nvSpPr>
          <p:spPr>
            <a:xfrm>
              <a:off x="7399408" y="3992311"/>
              <a:ext cx="1208079" cy="650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executable file</a:t>
              </a:r>
            </a:p>
          </p:txBody>
        </p:sp>
        <p:sp>
          <p:nvSpPr>
            <p:cNvPr id="22" name="Obdélník 21"/>
            <p:cNvSpPr/>
            <p:nvPr/>
          </p:nvSpPr>
          <p:spPr>
            <a:xfrm>
              <a:off x="4351585" y="4713627"/>
              <a:ext cx="1338027" cy="5272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file 2</a:t>
              </a:r>
            </a:p>
          </p:txBody>
        </p:sp>
        <p:sp>
          <p:nvSpPr>
            <p:cNvPr id="28" name="Levá složená závorka 27"/>
            <p:cNvSpPr/>
            <p:nvPr/>
          </p:nvSpPr>
          <p:spPr>
            <a:xfrm rot="16200000">
              <a:off x="4501687" y="2061740"/>
              <a:ext cx="387842" cy="7999305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9" name="TextovéPole 28"/>
            <p:cNvSpPr txBox="1"/>
            <p:nvPr/>
          </p:nvSpPr>
          <p:spPr>
            <a:xfrm>
              <a:off x="3738931" y="6263780"/>
              <a:ext cx="2865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Sestavení (</a:t>
              </a:r>
              <a:r>
                <a:rPr lang="cs-CZ" dirty="0" err="1"/>
                <a:t>build</a:t>
              </a:r>
              <a:r>
                <a:rPr lang="cs-CZ" dirty="0"/>
                <a:t>)</a:t>
              </a:r>
            </a:p>
          </p:txBody>
        </p:sp>
        <p:sp>
          <p:nvSpPr>
            <p:cNvPr id="30" name="Obdélník 29"/>
            <p:cNvSpPr/>
            <p:nvPr/>
          </p:nvSpPr>
          <p:spPr>
            <a:xfrm>
              <a:off x="5958129" y="5066339"/>
              <a:ext cx="1382483" cy="5131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file 2</a:t>
              </a:r>
            </a:p>
          </p:txBody>
        </p:sp>
        <p:sp>
          <p:nvSpPr>
            <p:cNvPr id="41" name="Ovál 3"/>
            <p:cNvSpPr/>
            <p:nvPr/>
          </p:nvSpPr>
          <p:spPr>
            <a:xfrm>
              <a:off x="2394824" y="4719066"/>
              <a:ext cx="1601455" cy="51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</a:t>
              </a:r>
            </a:p>
          </p:txBody>
        </p:sp>
        <p:sp>
          <p:nvSpPr>
            <p:cNvPr id="43" name="Obdélník 42"/>
            <p:cNvSpPr/>
            <p:nvPr/>
          </p:nvSpPr>
          <p:spPr>
            <a:xfrm>
              <a:off x="713840" y="4559900"/>
              <a:ext cx="1342152" cy="824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source file </a:t>
              </a:r>
              <a:r>
                <a:rPr lang="cs-CZ" dirty="0"/>
                <a:t>2</a:t>
              </a:r>
            </a:p>
            <a:p>
              <a:pPr algn="ctr"/>
              <a:r>
                <a:rPr lang="en-US" dirty="0"/>
                <a:t>(.c, .h)</a:t>
              </a:r>
            </a:p>
          </p:txBody>
        </p:sp>
        <p:cxnSp>
          <p:nvCxnSpPr>
            <p:cNvPr id="50" name="Přímá spojovací šipka 49"/>
            <p:cNvCxnSpPr>
              <a:stCxn id="2" idx="3"/>
              <a:endCxn id="4" idx="2"/>
            </p:cNvCxnSpPr>
            <p:nvPr/>
          </p:nvCxnSpPr>
          <p:spPr>
            <a:xfrm>
              <a:off x="2055992" y="3693883"/>
              <a:ext cx="381165" cy="36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Přímá spojovací šipka 51"/>
            <p:cNvCxnSpPr>
              <a:stCxn id="43" idx="3"/>
              <a:endCxn id="41" idx="2"/>
            </p:cNvCxnSpPr>
            <p:nvPr/>
          </p:nvCxnSpPr>
          <p:spPr>
            <a:xfrm>
              <a:off x="2055992" y="4972350"/>
              <a:ext cx="338832" cy="362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Přímá spojovací šipka 54"/>
            <p:cNvCxnSpPr>
              <a:stCxn id="4" idx="6"/>
              <a:endCxn id="6" idx="1"/>
            </p:cNvCxnSpPr>
            <p:nvPr/>
          </p:nvCxnSpPr>
          <p:spPr>
            <a:xfrm flipV="1">
              <a:off x="4038612" y="3696812"/>
              <a:ext cx="300051" cy="70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Přímá spojovací šipka 56"/>
            <p:cNvCxnSpPr>
              <a:stCxn id="41" idx="6"/>
              <a:endCxn id="22" idx="1"/>
            </p:cNvCxnSpPr>
            <p:nvPr/>
          </p:nvCxnSpPr>
          <p:spPr>
            <a:xfrm>
              <a:off x="3996279" y="4975978"/>
              <a:ext cx="355306" cy="126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Přímá spojovací šipka 58"/>
            <p:cNvCxnSpPr>
              <a:stCxn id="6" idx="3"/>
              <a:endCxn id="7" idx="2"/>
            </p:cNvCxnSpPr>
            <p:nvPr/>
          </p:nvCxnSpPr>
          <p:spPr>
            <a:xfrm>
              <a:off x="5680815" y="3696812"/>
              <a:ext cx="429429" cy="6208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Přímá spojovací šipka 60"/>
            <p:cNvCxnSpPr>
              <a:stCxn id="22" idx="3"/>
              <a:endCxn id="7" idx="2"/>
            </p:cNvCxnSpPr>
            <p:nvPr/>
          </p:nvCxnSpPr>
          <p:spPr>
            <a:xfrm flipV="1">
              <a:off x="5689612" y="4317706"/>
              <a:ext cx="420632" cy="6595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Přímá spojovací šipka 62"/>
            <p:cNvCxnSpPr>
              <a:stCxn id="7" idx="6"/>
              <a:endCxn id="8" idx="1"/>
            </p:cNvCxnSpPr>
            <p:nvPr/>
          </p:nvCxnSpPr>
          <p:spPr>
            <a:xfrm>
              <a:off x="6954108" y="4317706"/>
              <a:ext cx="445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98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 smtClean="0"/>
              <a:t>Nejjednoduší</a:t>
            </a:r>
            <a:r>
              <a:rPr lang="cs-CZ" b="1" dirty="0" smtClean="0"/>
              <a:t> program v C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2581275"/>
            <a:ext cx="10827657" cy="3600450"/>
          </a:xfrm>
        </p:spPr>
        <p:txBody>
          <a:bodyPr>
            <a:noAutofit/>
          </a:bodyPr>
          <a:lstStyle/>
          <a:p>
            <a:pPr algn="just"/>
            <a:r>
              <a:rPr lang="cs-CZ" sz="2800" dirty="0" smtClean="0"/>
              <a:t>Zápis nejjednodušší možné funkce </a:t>
            </a:r>
            <a:r>
              <a:rPr lang="cs-CZ" sz="2800" dirty="0" err="1" smtClean="0"/>
              <a:t>main</a:t>
            </a:r>
            <a:r>
              <a:rPr lang="cs-CZ" sz="2800" dirty="0" smtClean="0"/>
              <a:t>, která nemá žádné argumenty a nedělá nic.</a:t>
            </a:r>
          </a:p>
          <a:p>
            <a:pPr algn="just"/>
            <a:r>
              <a:rPr lang="cs-CZ" sz="2800" dirty="0" smtClean="0"/>
              <a:t>Složené závorky </a:t>
            </a:r>
            <a:r>
              <a:rPr lang="en-US" sz="2800" b="1" dirty="0" smtClean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r>
              <a:rPr lang="cs-CZ" sz="2800" dirty="0" smtClean="0"/>
              <a:t> představují seskupení více příkazů do jednoho (složený příkaz). V tomto případě definují začátek a konec těla funkce.</a:t>
            </a:r>
            <a:endParaRPr lang="en-US" sz="2800" dirty="0" smtClean="0"/>
          </a:p>
          <a:p>
            <a:pPr algn="just"/>
            <a:r>
              <a:rPr lang="fr-FR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dirty="0" smtClean="0"/>
              <a:t> znamená návratový typ funkce, pokud funkce </a:t>
            </a:r>
            <a:r>
              <a:rPr lang="fr-FR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r>
              <a:rPr lang="cs-CZ" sz="2800" dirty="0" smtClean="0"/>
              <a:t> nemá nadefinovaný </a:t>
            </a:r>
            <a:r>
              <a:rPr lang="cs-CZ" sz="2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2800" dirty="0" smtClean="0"/>
              <a:t>, tak funkce </a:t>
            </a:r>
            <a:r>
              <a:rPr lang="cs-CZ" sz="2800" dirty="0" err="1" smtClean="0"/>
              <a:t>main</a:t>
            </a:r>
            <a:r>
              <a:rPr lang="cs-CZ" sz="2800" dirty="0" smtClean="0"/>
              <a:t> vrací automaticky hodnotu 0.</a:t>
            </a:r>
            <a:endParaRPr lang="cs-CZ" sz="2800" dirty="0"/>
          </a:p>
        </p:txBody>
      </p:sp>
      <p:sp>
        <p:nvSpPr>
          <p:cNvPr id="4" name="Obdélník 3"/>
          <p:cNvSpPr/>
          <p:nvPr/>
        </p:nvSpPr>
        <p:spPr>
          <a:xfrm>
            <a:off x="2324099" y="1768624"/>
            <a:ext cx="754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main(){} </a:t>
            </a:r>
            <a:r>
              <a:rPr lang="fr-F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nejjednodussi program v 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0120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 smtClean="0"/>
              <a:t>Nejjednoduší</a:t>
            </a:r>
            <a:r>
              <a:rPr lang="cs-CZ" sz="3600" b="1" dirty="0" smtClean="0"/>
              <a:t> program v C</a:t>
            </a:r>
            <a:endParaRPr lang="cs-CZ" sz="36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2581275"/>
            <a:ext cx="10972800" cy="3600450"/>
          </a:xfrm>
        </p:spPr>
        <p:txBody>
          <a:bodyPr>
            <a:noAutofit/>
          </a:bodyPr>
          <a:lstStyle/>
          <a:p>
            <a:r>
              <a:rPr lang="cs-CZ" sz="2400" b="1" dirty="0" smtClean="0">
                <a:solidFill>
                  <a:srgbClr val="FF0000"/>
                </a:solidFill>
              </a:rPr>
              <a:t>Každý program v C musí mít přesně jednu globální funkci</a:t>
            </a:r>
            <a:r>
              <a:rPr lang="cs-CZ" sz="2400" dirty="0" smtClean="0"/>
              <a:t>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endParaRPr lang="cs-CZ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400" b="1" dirty="0" smtClean="0">
                <a:solidFill>
                  <a:srgbClr val="FF0000"/>
                </a:solidFill>
              </a:rPr>
              <a:t>Každý program v C začíná spuštění</a:t>
            </a:r>
            <a:r>
              <a:rPr lang="en-US" sz="2400" b="1" dirty="0" smtClean="0">
                <a:solidFill>
                  <a:srgbClr val="FF0000"/>
                </a:solidFill>
              </a:rPr>
              <a:t>m</a:t>
            </a:r>
            <a:r>
              <a:rPr lang="cs-CZ" sz="2400" b="1" dirty="0" smtClean="0">
                <a:solidFill>
                  <a:srgbClr val="FF0000"/>
                </a:solidFill>
              </a:rPr>
              <a:t> funkce</a:t>
            </a:r>
            <a:r>
              <a:rPr lang="cs-CZ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main()</a:t>
            </a:r>
            <a:r>
              <a:rPr lang="cs-CZ" sz="2400" dirty="0" smtClean="0"/>
              <a:t>.</a:t>
            </a:r>
          </a:p>
          <a:p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sz="2400" dirty="0" smtClean="0"/>
              <a:t> označuje začátek jednořádkového komentáře, který slouží pouze pro poznámky</a:t>
            </a:r>
            <a:endParaRPr lang="en-US" sz="2400" dirty="0" smtClean="0"/>
          </a:p>
          <a:p>
            <a:r>
              <a:rPr lang="en-US" sz="2400" dirty="0" smtClean="0"/>
              <a:t>V</a:t>
            </a:r>
            <a:r>
              <a:rPr lang="cs-CZ" sz="2400" dirty="0" err="1" smtClean="0"/>
              <a:t>íce</a:t>
            </a:r>
            <a:r>
              <a:rPr lang="cs-CZ" sz="2400" dirty="0" smtClean="0"/>
              <a:t> řádkové komentáře se zapisují mezi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*…*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cs-CZ" sz="2400" dirty="0" smtClean="0"/>
              <a:t> </a:t>
            </a:r>
            <a:br>
              <a:rPr lang="cs-CZ" sz="2400" dirty="0" smtClean="0"/>
            </a:b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libovolný</a:t>
            </a:r>
            <a:b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komentář na </a:t>
            </a:r>
            <a:b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více řádcích*/</a:t>
            </a:r>
            <a:r>
              <a:rPr lang="cs-CZ" sz="2400" dirty="0" smtClean="0"/>
              <a:t> </a:t>
            </a:r>
            <a:endParaRPr lang="cs-CZ" sz="2400" dirty="0"/>
          </a:p>
        </p:txBody>
      </p:sp>
      <p:sp>
        <p:nvSpPr>
          <p:cNvPr id="4" name="Obdélník 3"/>
          <p:cNvSpPr/>
          <p:nvPr/>
        </p:nvSpPr>
        <p:spPr>
          <a:xfrm>
            <a:off x="2324099" y="1768624"/>
            <a:ext cx="754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main(){} </a:t>
            </a:r>
            <a:r>
              <a:rPr lang="fr-F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nejjednodussi program v C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4985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/>
              <a:t>Program s výstupem na konzoli</a:t>
            </a:r>
          </a:p>
        </p:txBody>
      </p:sp>
      <p:sp>
        <p:nvSpPr>
          <p:cNvPr id="4" name="Obdélník 3"/>
          <p:cNvSpPr/>
          <p:nvPr/>
        </p:nvSpPr>
        <p:spPr>
          <a:xfrm>
            <a:off x="2476500" y="1859281"/>
            <a:ext cx="74142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"Ahoj </a:t>
            </a:r>
            <a:r>
              <a:rPr lang="cs-CZ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svete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</a:t>
            </a:r>
            <a:r>
              <a:rPr lang="cs-CZ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n"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6496050" y="1810429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Vložení hlavičkového souboru pro vstupně výstupní operace</a:t>
            </a:r>
          </a:p>
        </p:txBody>
      </p:sp>
      <p:cxnSp>
        <p:nvCxnSpPr>
          <p:cNvPr id="8" name="Přímá spojnice se šipkou 7"/>
          <p:cNvCxnSpPr>
            <a:stCxn id="7" idx="1"/>
          </p:cNvCxnSpPr>
          <p:nvPr/>
        </p:nvCxnSpPr>
        <p:spPr>
          <a:xfrm flipH="1" flipV="1">
            <a:off x="5686426" y="2085976"/>
            <a:ext cx="809625" cy="4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2476500" y="5222770"/>
            <a:ext cx="382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Složené závorky ohraničují tělo funkce</a:t>
            </a:r>
          </a:p>
        </p:txBody>
      </p:sp>
      <p:cxnSp>
        <p:nvCxnSpPr>
          <p:cNvPr id="22" name="Přímá spojnice se šipkou 21"/>
          <p:cNvCxnSpPr>
            <a:stCxn id="20" idx="0"/>
          </p:cNvCxnSpPr>
          <p:nvPr/>
        </p:nvCxnSpPr>
        <p:spPr>
          <a:xfrm flipH="1" flipV="1">
            <a:off x="2738914" y="4291950"/>
            <a:ext cx="1650206" cy="9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20" idx="0"/>
          </p:cNvCxnSpPr>
          <p:nvPr/>
        </p:nvCxnSpPr>
        <p:spPr>
          <a:xfrm flipH="1" flipV="1">
            <a:off x="2738914" y="3209926"/>
            <a:ext cx="1650206" cy="201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>
          <a:xfrm>
            <a:off x="5983606" y="3922619"/>
            <a:ext cx="390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Vypíše na terminál text v ASCII kódování</a:t>
            </a:r>
          </a:p>
        </p:txBody>
      </p:sp>
      <p:cxnSp>
        <p:nvCxnSpPr>
          <p:cNvPr id="34" name="Přímá spojnice se šipkou 33"/>
          <p:cNvCxnSpPr>
            <a:stCxn id="33" idx="1"/>
          </p:cNvCxnSpPr>
          <p:nvPr/>
        </p:nvCxnSpPr>
        <p:spPr>
          <a:xfrm flipH="1" flipV="1">
            <a:off x="5659755" y="3758108"/>
            <a:ext cx="323850" cy="34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ovéPole 39"/>
          <p:cNvSpPr txBox="1"/>
          <p:nvPr/>
        </p:nvSpPr>
        <p:spPr>
          <a:xfrm>
            <a:off x="5433060" y="4654845"/>
            <a:ext cx="267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Návratová hodnota funkce</a:t>
            </a:r>
          </a:p>
        </p:txBody>
      </p:sp>
      <p:cxnSp>
        <p:nvCxnSpPr>
          <p:cNvPr id="41" name="Přímá spojnice se šipkou 40"/>
          <p:cNvCxnSpPr>
            <a:stCxn id="40" idx="1"/>
          </p:cNvCxnSpPr>
          <p:nvPr/>
        </p:nvCxnSpPr>
        <p:spPr>
          <a:xfrm flipH="1" flipV="1">
            <a:off x="4800600" y="4044538"/>
            <a:ext cx="632460" cy="79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6496050" y="2761185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Řídící posloupnost pro nový řádek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 flipH="1">
            <a:off x="6858001" y="3113294"/>
            <a:ext cx="66675" cy="26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8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schemas.openxmlformats.org/package/2006/metadata/core-properties"/>
    <ds:schemaRef ds:uri="34a0577a-2fcf-4f5f-aec4-f2eae0fecbd1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1336</Words>
  <Application>Microsoft Office PowerPoint</Application>
  <PresentationFormat>Širokoúhlá obrazovka</PresentationFormat>
  <Paragraphs>265</Paragraphs>
  <Slides>31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8" baseType="lpstr">
      <vt:lpstr>Source Sans Pro Bold</vt:lpstr>
      <vt:lpstr>Calibri</vt:lpstr>
      <vt:lpstr>Source sans Pro</vt:lpstr>
      <vt:lpstr>Consolas</vt:lpstr>
      <vt:lpstr>Berlin CE</vt:lpstr>
      <vt:lpstr>Arial</vt:lpstr>
      <vt:lpstr>Office Theme</vt:lpstr>
      <vt:lpstr>Programování</vt:lpstr>
      <vt:lpstr>Obsah</vt:lpstr>
      <vt:lpstr>Historie a současnost</vt:lpstr>
      <vt:lpstr>Historie a současnost</vt:lpstr>
      <vt:lpstr>Historie a současnost</vt:lpstr>
      <vt:lpstr>Kompilace a sestavení</vt:lpstr>
      <vt:lpstr>Nejjednoduší program v C</vt:lpstr>
      <vt:lpstr>Nejjednoduší program v C</vt:lpstr>
      <vt:lpstr>Program s výstupem na konzoli</vt:lpstr>
      <vt:lpstr>Proměnná</vt:lpstr>
      <vt:lpstr>Proměnná</vt:lpstr>
      <vt:lpstr>Definice proměnné</vt:lpstr>
      <vt:lpstr>Identifikátor proměnné (název)</vt:lpstr>
      <vt:lpstr>Identifikátor proměnné (název)</vt:lpstr>
      <vt:lpstr>Příklad proměnná </vt:lpstr>
      <vt:lpstr>Příklad proměnná Definice proměnné</vt:lpstr>
      <vt:lpstr>Příklad proměnná Přiřazení hodnoty</vt:lpstr>
      <vt:lpstr>Příklad proměnná Definice druhé proměnné</vt:lpstr>
      <vt:lpstr> Příklad proměnná Přiřazení hodnoty druhé proměnné </vt:lpstr>
      <vt:lpstr>Rozsah platnosti lokální proměnné</vt:lpstr>
      <vt:lpstr>Datové typy a jejich velikosti</vt:lpstr>
      <vt:lpstr>Datové typy a jejich velikosti</vt:lpstr>
      <vt:lpstr>Operátory</vt:lpstr>
      <vt:lpstr>Aritmetické operátory</vt:lpstr>
      <vt:lpstr>Aritmetické operátory</vt:lpstr>
      <vt:lpstr>Boolean (logický datový typ) v jazyku C</vt:lpstr>
      <vt:lpstr>Boolean (logický datový typ) v jazyku C</vt:lpstr>
      <vt:lpstr>Operátor rovnosti a relační operátory</vt:lpstr>
      <vt:lpstr>Logické operátory</vt:lpstr>
      <vt:lpstr>Bitové operátory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51</cp:revision>
  <dcterms:modified xsi:type="dcterms:W3CDTF">2018-08-10T12:34:27Z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