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67" r:id="rId33"/>
  </p:sldIdLst>
  <p:sldSz cx="12192000" cy="6858000"/>
  <p:notesSz cx="6858000" cy="9144000"/>
  <p:embeddedFontLst>
    <p:embeddedFont>
      <p:font typeface="Source sans Pro" panose="020B0604020202020204" charset="-18"/>
      <p:regular r:id="rId36"/>
      <p:bold r:id="rId37"/>
      <p:italic r:id="rId38"/>
      <p:boldItalic r:id="rId39"/>
    </p:embeddedFont>
    <p:embeddedFont>
      <p:font typeface="Berlin CE" panose="020B0604020202020204"/>
      <p:regular r:id="rId40"/>
      <p:bold r:id="rId41"/>
    </p:embeddedFont>
    <p:embeddedFont>
      <p:font typeface="Source Sans Pro Bold" panose="020B0604020202020204" charset="-18"/>
      <p:bold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5571" autoAdjust="0"/>
  </p:normalViewPr>
  <p:slideViewPr>
    <p:cSldViewPr snapToGrid="0">
      <p:cViewPr varScale="1">
        <p:scale>
          <a:sx n="110" d="100"/>
          <a:sy n="110" d="100"/>
        </p:scale>
        <p:origin x="9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113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17.08.2018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17.08.2018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17.08.2018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smtClean="0">
                <a:solidFill>
                  <a:schemeClr val="tx1"/>
                </a:solidFill>
              </a:rPr>
              <a:t>Vývojové diagramy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Lukáš Králík, Erik </a:t>
            </a:r>
            <a:r>
              <a:rPr lang="cs-CZ" sz="1100" dirty="0" smtClean="0">
                <a:solidFill>
                  <a:schemeClr val="tx1"/>
                </a:solidFill>
                <a:latin typeface="Berlin CE" pitchFamily="2" charset="0"/>
              </a:rPr>
              <a:t>Král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  <a:p>
            <a:pPr algn="l"/>
            <a:r>
              <a:rPr lang="cs-CZ" sz="1100" dirty="0" smtClean="0">
                <a:solidFill>
                  <a:schemeClr val="tx1"/>
                </a:solidFill>
                <a:latin typeface="Berlin CE" pitchFamily="2" charset="0"/>
              </a:rPr>
              <a:t>FAI, ÚPKS</a:t>
            </a:r>
            <a:endParaRPr lang="cs-CZ" sz="1100" dirty="0">
              <a:solidFill>
                <a:schemeClr val="tx1"/>
              </a:solidFill>
              <a:latin typeface="Berlin CE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Grafické znázornění – prvky diagramu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3714" y="2204864"/>
            <a:ext cx="6124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10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483782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Grafické znázornění – prvky diagramu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1664" y="1883618"/>
            <a:ext cx="61150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11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048626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cs-CZ" sz="3600" dirty="0"/>
              <a:t>Vývojové diagramy k slovně zapsaným algoritmům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>
          <a:xfrm>
            <a:off x="2630307" y="1916832"/>
            <a:ext cx="3397113" cy="733596"/>
          </a:xfrm>
        </p:spPr>
        <p:txBody>
          <a:bodyPr/>
          <a:lstStyle/>
          <a:p>
            <a:r>
              <a:rPr lang="cs-CZ" sz="2800" dirty="0"/>
              <a:t>Slovní popis: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>
          <a:xfrm>
            <a:off x="1776549" y="2963069"/>
            <a:ext cx="4441371" cy="3521558"/>
          </a:xfrm>
        </p:spPr>
        <p:txBody>
          <a:bodyPr>
            <a:no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cs-CZ" sz="2000" dirty="0"/>
              <a:t>Vezmi kladivo a hřebík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cs-CZ" sz="2000" dirty="0"/>
              <a:t>Přilož hřebík k desce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cs-CZ" sz="2000" dirty="0"/>
              <a:t>Uhoď kladivem na hlavičku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cs-CZ" sz="2000" dirty="0"/>
              <a:t>Je hřebík zatlučen? </a:t>
            </a:r>
            <a:br>
              <a:rPr lang="cs-CZ" sz="2000" dirty="0"/>
            </a:br>
            <a:r>
              <a:rPr lang="cs-CZ" sz="2000" dirty="0"/>
              <a:t> ANO - pokračuj bodem 5 </a:t>
            </a:r>
            <a:br>
              <a:rPr lang="cs-CZ" sz="2000" dirty="0"/>
            </a:br>
            <a:r>
              <a:rPr lang="cs-CZ" sz="2000" dirty="0"/>
              <a:t> NE - vrať se na bod 3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cs-CZ" sz="2000" dirty="0"/>
              <a:t>Ukonči činnost a odlož kladivo </a:t>
            </a:r>
          </a:p>
          <a:p>
            <a:endParaRPr lang="cs-CZ" sz="2000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>
          <a:xfrm>
            <a:off x="6434150" y="1916833"/>
            <a:ext cx="3419670" cy="725129"/>
          </a:xfrm>
        </p:spPr>
        <p:txBody>
          <a:bodyPr/>
          <a:lstStyle/>
          <a:p>
            <a:r>
              <a:rPr lang="cs-CZ" sz="2800" dirty="0"/>
              <a:t>Vývojový diagram:</a:t>
            </a: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6999288" y="2963069"/>
            <a:ext cx="2265065" cy="333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56837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Základní struktury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Sekvence</a:t>
            </a:r>
          </a:p>
          <a:p>
            <a:r>
              <a:rPr lang="cs-CZ" sz="2800" dirty="0"/>
              <a:t>Větvení</a:t>
            </a:r>
          </a:p>
          <a:p>
            <a:pPr lvl="1"/>
            <a:r>
              <a:rPr lang="cs-CZ" sz="2400" dirty="0"/>
              <a:t>Úplná alternativa</a:t>
            </a:r>
          </a:p>
          <a:p>
            <a:pPr lvl="1"/>
            <a:r>
              <a:rPr lang="cs-CZ" sz="2400" dirty="0"/>
              <a:t>Neúplná alternativa</a:t>
            </a:r>
          </a:p>
          <a:p>
            <a:pPr lvl="1"/>
            <a:r>
              <a:rPr lang="cs-CZ" sz="2400" dirty="0"/>
              <a:t>Několikanásobná alternativa</a:t>
            </a:r>
          </a:p>
          <a:p>
            <a:r>
              <a:rPr lang="cs-CZ" sz="2800" dirty="0"/>
              <a:t>Cykly</a:t>
            </a:r>
          </a:p>
          <a:p>
            <a:pPr lvl="1"/>
            <a:r>
              <a:rPr lang="cs-CZ" sz="2400" dirty="0"/>
              <a:t>Se vstupní podmínkou</a:t>
            </a:r>
          </a:p>
          <a:p>
            <a:pPr lvl="1"/>
            <a:r>
              <a:rPr lang="cs-CZ" sz="2400" dirty="0"/>
              <a:t>S výstupní podmínkou</a:t>
            </a:r>
          </a:p>
          <a:p>
            <a:endParaRPr lang="cs-CZ" sz="2800" dirty="0"/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165610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Sekvence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2404864"/>
          </a:xfrm>
        </p:spPr>
        <p:txBody>
          <a:bodyPr>
            <a:normAutofit/>
          </a:bodyPr>
          <a:lstStyle/>
          <a:p>
            <a:r>
              <a:rPr lang="cs-CZ" sz="2800" dirty="0"/>
              <a:t>Nejjednodušší a nejzákladnější struktura</a:t>
            </a:r>
          </a:p>
          <a:p>
            <a:r>
              <a:rPr lang="cs-CZ" sz="2800" dirty="0"/>
              <a:t>Řada po sobě jdoucích příkazů</a:t>
            </a:r>
          </a:p>
          <a:p>
            <a:r>
              <a:rPr lang="cs-CZ" sz="2800" dirty="0"/>
              <a:t>Provádí se krok po kroku</a:t>
            </a:r>
          </a:p>
          <a:p>
            <a:r>
              <a:rPr lang="cs-CZ" sz="2800" dirty="0"/>
              <a:t>Např.: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2423592" y="4005064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Zajdi do obchodu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Udělej snídani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Ukliď v ložnici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6096000" y="3984572"/>
            <a:ext cx="3960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Načti data do proměnných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Sečti proměnné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Vytiskni výslede</a:t>
            </a:r>
          </a:p>
          <a:p>
            <a:pPr marL="342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cs-CZ" sz="2000" cap="small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Ukonči program</a:t>
            </a:r>
          </a:p>
        </p:txBody>
      </p:sp>
      <p:sp>
        <p:nvSpPr>
          <p:cNvPr id="8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763396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Sekvence</a:t>
            </a:r>
          </a:p>
        </p:txBody>
      </p:sp>
      <p:pic>
        <p:nvPicPr>
          <p:cNvPr id="24578" name="Picture 2" descr="http://programujte.com/galerie/2005/10/200510092003_Diagram%20%28c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9906" y="2132857"/>
            <a:ext cx="1692188" cy="4328439"/>
          </a:xfrm>
          <a:prstGeom prst="rect">
            <a:avLst/>
          </a:prstGeom>
          <a:noFill/>
        </p:spPr>
      </p:pic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814377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Dělení programu na několik částí</a:t>
            </a:r>
          </a:p>
          <a:p>
            <a:pPr lvl="1"/>
            <a:r>
              <a:rPr lang="cs-CZ" sz="2400" dirty="0"/>
              <a:t>Závisí na podmínce a jejím splnění/nesplnění</a:t>
            </a:r>
          </a:p>
          <a:p>
            <a:r>
              <a:rPr lang="cs-CZ" sz="2800" dirty="0"/>
              <a:t>3 různé možnosti větvení</a:t>
            </a:r>
          </a:p>
          <a:p>
            <a:pPr lvl="1"/>
            <a:r>
              <a:rPr lang="cs-CZ" sz="2400" dirty="0"/>
              <a:t>Podle výstupu podmínky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130970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</a:t>
            </a:r>
            <a:r>
              <a:rPr lang="cs-CZ" sz="3200" dirty="0"/>
              <a:t> – úplná alternativa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Větvení do dvou částí</a:t>
            </a:r>
          </a:p>
          <a:p>
            <a:pPr lvl="1"/>
            <a:r>
              <a:rPr lang="cs-CZ" sz="2400" dirty="0"/>
              <a:t>Více prvků</a:t>
            </a:r>
          </a:p>
          <a:p>
            <a:r>
              <a:rPr lang="cs-CZ" sz="2800" dirty="0"/>
              <a:t>Podmínka splněna -&gt; provede se jedna část, jinak se provede druhá část</a:t>
            </a:r>
          </a:p>
          <a:p>
            <a:r>
              <a:rPr lang="cs-CZ" sz="2800" dirty="0"/>
              <a:t>Např.:</a:t>
            </a:r>
          </a:p>
          <a:p>
            <a:pPr lvl="1"/>
            <a:r>
              <a:rPr lang="cs-CZ" sz="2400" dirty="0"/>
              <a:t>Pokud je součet zadaných čísel vyšší nebo roven nule, vytiskni, že je výsledek </a:t>
            </a:r>
            <a:r>
              <a:rPr lang="cs-CZ" sz="2400" b="1" dirty="0">
                <a:solidFill>
                  <a:srgbClr val="92D050"/>
                </a:solidFill>
              </a:rPr>
              <a:t>kladný</a:t>
            </a:r>
            <a:r>
              <a:rPr lang="cs-CZ" sz="2400" dirty="0"/>
              <a:t>, pokud je výsledek menší než nula, vytiskni, že je výsledek </a:t>
            </a:r>
            <a:r>
              <a:rPr lang="cs-CZ" sz="2400" b="1" dirty="0">
                <a:solidFill>
                  <a:srgbClr val="FF0000"/>
                </a:solidFill>
              </a:rPr>
              <a:t>záporný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87965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 – úplná alternativa</a:t>
            </a:r>
          </a:p>
        </p:txBody>
      </p:sp>
      <p:pic>
        <p:nvPicPr>
          <p:cNvPr id="28674" name="Picture 2" descr="http://programujte.com/galerie/2005/10/200510092003_Diagram%20%28a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864" y="2033034"/>
            <a:ext cx="2448272" cy="4132270"/>
          </a:xfrm>
          <a:prstGeom prst="rect">
            <a:avLst/>
          </a:prstGeom>
          <a:noFill/>
        </p:spPr>
      </p:pic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67950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 – neúplná alternativa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Velmi podobné úplné alternativě</a:t>
            </a:r>
          </a:p>
          <a:p>
            <a:pPr lvl="1"/>
            <a:r>
              <a:rPr lang="cs-CZ" sz="2400" dirty="0"/>
              <a:t>Ubrání/méně prvků/bloků</a:t>
            </a:r>
          </a:p>
          <a:p>
            <a:pPr lvl="1"/>
            <a:r>
              <a:rPr lang="cs-CZ" sz="2400" dirty="0"/>
              <a:t>Jedna větev je prázdná</a:t>
            </a:r>
          </a:p>
          <a:p>
            <a:r>
              <a:rPr lang="cs-CZ" sz="2800" dirty="0"/>
              <a:t>Podmínka splněna -&gt; pokračuje se následujícím blokem, jinak se pokračuje za blokem podmínky</a:t>
            </a:r>
          </a:p>
          <a:p>
            <a:r>
              <a:rPr lang="cs-CZ" sz="2800" dirty="0" err="1"/>
              <a:t>Např</a:t>
            </a:r>
            <a:r>
              <a:rPr lang="cs-CZ" sz="2800" dirty="0"/>
              <a:t>:</a:t>
            </a:r>
          </a:p>
          <a:p>
            <a:pPr lvl="1"/>
            <a:r>
              <a:rPr lang="cs-CZ" sz="2400" dirty="0"/>
              <a:t>Pokud proměnná </a:t>
            </a:r>
            <a:r>
              <a:rPr lang="cs-CZ" sz="2400" b="1" i="1" dirty="0"/>
              <a:t>x</a:t>
            </a:r>
            <a:r>
              <a:rPr lang="cs-CZ" sz="2400" dirty="0"/>
              <a:t> není prázdná, program ji vyprázdní, pokud je prázdná, program pokračuje dál.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19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65345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800" dirty="0"/>
              <a:t>Úvod, historie</a:t>
            </a:r>
          </a:p>
          <a:p>
            <a:r>
              <a:rPr lang="cs-CZ" sz="2800" dirty="0"/>
              <a:t>Algoritmus</a:t>
            </a:r>
          </a:p>
          <a:p>
            <a:pPr lvl="1"/>
            <a:r>
              <a:rPr lang="cs-CZ" sz="2400" dirty="0"/>
              <a:t>Definice</a:t>
            </a:r>
          </a:p>
          <a:p>
            <a:r>
              <a:rPr lang="cs-CZ" sz="2800" dirty="0"/>
              <a:t>Algoritmizace</a:t>
            </a:r>
          </a:p>
          <a:p>
            <a:r>
              <a:rPr lang="cs-CZ" sz="2800" dirty="0"/>
              <a:t>Metody zápisu algoritmu</a:t>
            </a:r>
          </a:p>
          <a:p>
            <a:pPr lvl="1"/>
            <a:r>
              <a:rPr lang="cs-CZ" sz="2400" dirty="0"/>
              <a:t>Slovní popis</a:t>
            </a:r>
          </a:p>
          <a:p>
            <a:pPr lvl="1"/>
            <a:r>
              <a:rPr lang="cs-CZ" sz="2400" dirty="0"/>
              <a:t>Grafické vyjádření (značení, prvky)</a:t>
            </a:r>
          </a:p>
          <a:p>
            <a:r>
              <a:rPr lang="cs-CZ" sz="2800" dirty="0"/>
              <a:t>Základní struktury</a:t>
            </a:r>
          </a:p>
          <a:p>
            <a:pPr lvl="1"/>
            <a:r>
              <a:rPr lang="cs-CZ" sz="2400" dirty="0"/>
              <a:t>Popis a příklad</a:t>
            </a:r>
          </a:p>
        </p:txBody>
      </p:sp>
      <p:sp>
        <p:nvSpPr>
          <p:cNvPr id="5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58702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 – neúplná alternativa</a:t>
            </a:r>
          </a:p>
        </p:txBody>
      </p:sp>
      <p:pic>
        <p:nvPicPr>
          <p:cNvPr id="31746" name="Picture 2" descr="http://programujte.com/galerie/2005/10/200510092003_Diagram%20%28b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7908" y="2204314"/>
            <a:ext cx="1656184" cy="4032999"/>
          </a:xfrm>
          <a:prstGeom prst="rect">
            <a:avLst/>
          </a:prstGeom>
          <a:noFill/>
        </p:spPr>
      </p:pic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20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421006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Větvení – několikanásobná alternativa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Odlišná od předchozích variant</a:t>
            </a:r>
          </a:p>
          <a:p>
            <a:r>
              <a:rPr lang="cs-CZ" sz="2800" dirty="0"/>
              <a:t>Více větví / možností</a:t>
            </a:r>
          </a:p>
          <a:p>
            <a:r>
              <a:rPr lang="cs-CZ" sz="2800" dirty="0"/>
              <a:t>Zpravidla porovnávání</a:t>
            </a:r>
          </a:p>
          <a:p>
            <a:r>
              <a:rPr lang="cs-CZ" sz="2800" dirty="0"/>
              <a:t>Např.:</a:t>
            </a:r>
          </a:p>
          <a:p>
            <a:pPr lvl="1"/>
            <a:r>
              <a:rPr lang="cs-CZ" sz="2400" dirty="0"/>
              <a:t>Chceme aby uživatel zadal nějaké písmeno a podle toho program provede požadovanou operaci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21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54453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Větvení – několikanásobná alternativa</a:t>
            </a:r>
          </a:p>
        </p:txBody>
      </p:sp>
      <p:pic>
        <p:nvPicPr>
          <p:cNvPr id="34818" name="Picture 2" descr="http://programujte.com/galerie/2005/10/200510092003_Diagram%20%28d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5760" y="2380154"/>
            <a:ext cx="4320480" cy="3857159"/>
          </a:xfrm>
          <a:prstGeom prst="rect">
            <a:avLst/>
          </a:prstGeom>
          <a:noFill/>
        </p:spPr>
      </p:pic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22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66480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Cykly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2861855"/>
            <a:ext cx="10972800" cy="1134290"/>
          </a:xfrm>
        </p:spPr>
        <p:txBody>
          <a:bodyPr>
            <a:normAutofit/>
          </a:bodyPr>
          <a:lstStyle/>
          <a:p>
            <a:r>
              <a:rPr lang="cs-CZ" sz="2800" dirty="0"/>
              <a:t>Část algoritmu se opakuje dokud není splněna zadaná podmínka</a:t>
            </a:r>
          </a:p>
          <a:p>
            <a:r>
              <a:rPr lang="cs-CZ" sz="2800" dirty="0"/>
              <a:t>2 varianty</a:t>
            </a:r>
          </a:p>
          <a:p>
            <a:endParaRPr lang="cs-CZ" sz="28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1807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Cykly – podmínka na vstupu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2143398"/>
            <a:ext cx="10972800" cy="2571205"/>
          </a:xfrm>
        </p:spPr>
        <p:txBody>
          <a:bodyPr>
            <a:normAutofit/>
          </a:bodyPr>
          <a:lstStyle/>
          <a:p>
            <a:r>
              <a:rPr lang="cs-CZ" sz="2800" dirty="0"/>
              <a:t>Tento cyklus se bude provádět, dokud si nebude výraz v podmínce cyklu roven.</a:t>
            </a:r>
          </a:p>
          <a:p>
            <a:r>
              <a:rPr lang="cs-CZ" sz="2800" dirty="0"/>
              <a:t>Pokud si výraz bude roven ještě předtím, než se začne cyklus provádět, cyklus se neprovede vůbec. </a:t>
            </a:r>
          </a:p>
          <a:p>
            <a:r>
              <a:rPr lang="cs-CZ" sz="2800" dirty="0"/>
              <a:t>Záleží také na typu cyklu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86682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Cykly – podmínka na vstupu</a:t>
            </a:r>
          </a:p>
        </p:txBody>
      </p:sp>
      <p:pic>
        <p:nvPicPr>
          <p:cNvPr id="35842" name="Picture 2" descr="http://programujte.com/galerie/2005/10/200510092003_Diagram%20%28e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1864" y="2128424"/>
            <a:ext cx="2448272" cy="4180897"/>
          </a:xfrm>
          <a:prstGeom prst="rect">
            <a:avLst/>
          </a:prstGeom>
          <a:noFill/>
        </p:spPr>
      </p:pic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86757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Cykly – podmínka na výstupu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2810227"/>
            <a:ext cx="10972800" cy="1237547"/>
          </a:xfrm>
        </p:spPr>
        <p:txBody>
          <a:bodyPr>
            <a:normAutofit/>
          </a:bodyPr>
          <a:lstStyle/>
          <a:p>
            <a:r>
              <a:rPr lang="cs-CZ" sz="2800" dirty="0"/>
              <a:t>Podobný s předchozím typem</a:t>
            </a:r>
          </a:p>
          <a:p>
            <a:r>
              <a:rPr lang="cs-CZ" sz="2800" dirty="0"/>
              <a:t>Zaručuje, že proběhne VŽDY alespoň jednou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429299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Cykly</a:t>
            </a:r>
            <a:r>
              <a:rPr lang="cs-CZ" sz="3200" dirty="0"/>
              <a:t> – podmínka na výstupu</a:t>
            </a:r>
          </a:p>
        </p:txBody>
      </p:sp>
      <p:pic>
        <p:nvPicPr>
          <p:cNvPr id="5" name="Picture 2" descr="http://programujte.com/galerie/2005/10/200510092004_Diagram%20%28f1%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23892" y="2069850"/>
            <a:ext cx="1944216" cy="4023447"/>
          </a:xfrm>
          <a:prstGeom prst="rect">
            <a:avLst/>
          </a:prstGeom>
          <a:noFill/>
        </p:spPr>
      </p:pic>
      <p:sp>
        <p:nvSpPr>
          <p:cNvPr id="8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69548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Shrnutí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Algoritmus </a:t>
            </a:r>
            <a:r>
              <a:rPr lang="cs-CZ" sz="2800" dirty="0"/>
              <a:t>je jednoznačný a přesný popis řešení problému</a:t>
            </a:r>
          </a:p>
          <a:p>
            <a:r>
              <a:rPr lang="cs-CZ" sz="2800" dirty="0"/>
              <a:t>Má 3 základní vlastnosti:</a:t>
            </a:r>
          </a:p>
          <a:p>
            <a:pPr marL="742950" lvl="2"/>
            <a:r>
              <a:rPr lang="cs-CZ" sz="2000" dirty="0"/>
              <a:t>Determinovanost</a:t>
            </a:r>
          </a:p>
          <a:p>
            <a:pPr marL="742950" lvl="2"/>
            <a:r>
              <a:rPr lang="cs-CZ" sz="2000" dirty="0"/>
              <a:t>Jednoznačnost</a:t>
            </a:r>
          </a:p>
          <a:p>
            <a:pPr marL="742950" lvl="2"/>
            <a:r>
              <a:rPr lang="cs-CZ" sz="2000" dirty="0"/>
              <a:t>konečnost</a:t>
            </a:r>
            <a:endParaRPr lang="en-US" sz="2000" dirty="0"/>
          </a:p>
          <a:p>
            <a:r>
              <a:rPr lang="cs-CZ" sz="2800" dirty="0"/>
              <a:t>Vývojový diagram je jedním ze způsobů zápisu algoritmu</a:t>
            </a:r>
          </a:p>
          <a:p>
            <a:r>
              <a:rPr lang="cs-CZ" sz="2800" dirty="0"/>
              <a:t>3 základní struktury</a:t>
            </a:r>
          </a:p>
          <a:p>
            <a:r>
              <a:rPr lang="cs-CZ" sz="2800" dirty="0"/>
              <a:t>Rozhodovací blok má vždy alespoň 2 výstupy</a:t>
            </a:r>
          </a:p>
        </p:txBody>
      </p:sp>
      <p:sp>
        <p:nvSpPr>
          <p:cNvPr id="6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28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400687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smtClean="0">
                <a:solidFill>
                  <a:schemeClr val="tx1"/>
                </a:solidFill>
              </a:rPr>
              <a:t>Děkuji za pozornost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82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Úvod</a:t>
            </a:r>
            <a:endParaRPr lang="cs-CZ" sz="600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Nejčastěji znázorňuje průběh nebo stavbu programu</a:t>
            </a:r>
          </a:p>
          <a:p>
            <a:r>
              <a:rPr lang="cs-CZ" dirty="0"/>
              <a:t>Lze jím popsat chování procesu nebo činnost</a:t>
            </a:r>
          </a:p>
          <a:p>
            <a:pPr lvl="1"/>
            <a:r>
              <a:rPr lang="cs-CZ" dirty="0"/>
              <a:t>Posloupnost operací</a:t>
            </a:r>
          </a:p>
          <a:p>
            <a:r>
              <a:rPr lang="cs-CZ" u="sng" dirty="0">
                <a:solidFill>
                  <a:srgbClr val="FFC000"/>
                </a:solidFill>
              </a:rPr>
              <a:t>GRAFICKÉ ZNÁZORNĚNÍ ALGORITMU</a:t>
            </a:r>
          </a:p>
          <a:p>
            <a:endParaRPr lang="cs-CZ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3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70205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Historie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cs-CZ" sz="2800" b="1" dirty="0"/>
              <a:t>Algoritmus</a:t>
            </a:r>
            <a:r>
              <a:rPr lang="cs-CZ" sz="2800" dirty="0"/>
              <a:t> vs. </a:t>
            </a:r>
            <a:r>
              <a:rPr lang="cs-CZ" sz="2800" b="1" dirty="0"/>
              <a:t>Počítač</a:t>
            </a:r>
          </a:p>
          <a:p>
            <a:r>
              <a:rPr lang="cs-CZ" sz="2800" dirty="0"/>
              <a:t>9. st. n.l. Perský matematik Mohammed </a:t>
            </a:r>
            <a:r>
              <a:rPr lang="cs-CZ" sz="2800" dirty="0" err="1"/>
              <a:t>al</a:t>
            </a:r>
            <a:r>
              <a:rPr lang="cs-CZ" sz="2800" dirty="0"/>
              <a:t>-</a:t>
            </a:r>
            <a:r>
              <a:rPr lang="cs-CZ" sz="2800" dirty="0" err="1"/>
              <a:t>Khowarizmí</a:t>
            </a:r>
            <a:r>
              <a:rPr lang="cs-CZ" sz="2800" dirty="0"/>
              <a:t> </a:t>
            </a:r>
            <a:br>
              <a:rPr lang="cs-CZ" sz="2800" dirty="0"/>
            </a:br>
            <a:r>
              <a:rPr lang="cs-CZ" sz="2800" dirty="0"/>
              <a:t>(v latinském přepise Algoritmus)</a:t>
            </a:r>
          </a:p>
          <a:p>
            <a:pPr lvl="1"/>
            <a:r>
              <a:rPr lang="cs-CZ" sz="2400" dirty="0"/>
              <a:t>Pravidla pro aritmetické operace</a:t>
            </a:r>
          </a:p>
          <a:p>
            <a:r>
              <a:rPr lang="cs-CZ" sz="2800" dirty="0"/>
              <a:t>Euklidův algoritmus (největší společný dělitel) vznikl cca 3.-4. st. př.n.l.</a:t>
            </a:r>
          </a:p>
          <a:p>
            <a:r>
              <a:rPr lang="cs-CZ" sz="2800" dirty="0"/>
              <a:t>Frank </a:t>
            </a:r>
            <a:r>
              <a:rPr lang="cs-CZ" sz="2800" dirty="0" err="1"/>
              <a:t>Gilbreth</a:t>
            </a:r>
            <a:r>
              <a:rPr lang="cs-CZ" sz="2800" dirty="0"/>
              <a:t> – americký inženýr</a:t>
            </a:r>
          </a:p>
          <a:p>
            <a:pPr lvl="1"/>
            <a:r>
              <a:rPr lang="cs-CZ" sz="2400" dirty="0"/>
              <a:t>Začínal jako dělník (zedník) </a:t>
            </a:r>
          </a:p>
          <a:p>
            <a:pPr lvl="1"/>
            <a:r>
              <a:rPr lang="cs-CZ" sz="2400" dirty="0"/>
              <a:t>snaha zjednodušit a optimalizovat práci</a:t>
            </a:r>
          </a:p>
          <a:p>
            <a:pPr lvl="1"/>
            <a:r>
              <a:rPr lang="cs-CZ" sz="2400" dirty="0"/>
              <a:t>Vytvořil první verzi metody na popis činností (vývojový diagram)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4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5586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Algoritmus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cs-CZ" sz="2800" b="1" dirty="0"/>
              <a:t>Algoritmus</a:t>
            </a:r>
            <a:r>
              <a:rPr lang="cs-CZ" sz="2800" dirty="0"/>
              <a:t> je přesný návod či postup, kterým lze vyřešit daný typ úlohy. Pojem algoritmu se nejčastěji objevuje při programování, kdy se jím myslí teoretický princip řešení problému (oproti přesnému zápisu v konkrétním programovacím jazyce). Obecně se ale algoritmus může objevit v jakémkoli jiném vědeckém odvětví.</a:t>
            </a:r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5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625633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b="1" dirty="0">
                <a:solidFill>
                  <a:srgbClr val="FF0000"/>
                </a:solidFill>
              </a:rPr>
              <a:t>algoritmus je jednoznačný a přesný popis řešení problému</a:t>
            </a:r>
            <a:endParaRPr lang="en-US" sz="2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u="sng" dirty="0"/>
              <a:t>3 </a:t>
            </a:r>
            <a:r>
              <a:rPr lang="cs-CZ" sz="2800" b="1" u="sng" dirty="0"/>
              <a:t>základní vlastnosti:</a:t>
            </a:r>
          </a:p>
          <a:p>
            <a:pPr lvl="1"/>
            <a:r>
              <a:rPr lang="cs-CZ" sz="2400" dirty="0"/>
              <a:t>Determinovanost – stejné data = stejný výsledek</a:t>
            </a:r>
          </a:p>
          <a:p>
            <a:pPr lvl="1"/>
            <a:r>
              <a:rPr lang="cs-CZ" sz="2400" dirty="0"/>
              <a:t>Hromadnost</a:t>
            </a:r>
          </a:p>
          <a:p>
            <a:pPr lvl="1"/>
            <a:r>
              <a:rPr lang="cs-CZ" sz="2400" dirty="0"/>
              <a:t>Konečnost</a:t>
            </a:r>
          </a:p>
          <a:p>
            <a:pPr>
              <a:lnSpc>
                <a:spcPct val="150000"/>
              </a:lnSpc>
            </a:pPr>
            <a:r>
              <a:rPr lang="cs-CZ" sz="2800" dirty="0"/>
              <a:t>Vývojový diagram / slovní zápis</a:t>
            </a:r>
          </a:p>
          <a:p>
            <a:endParaRPr lang="cs-CZ" sz="28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6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5450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Algoritmizace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b="1" dirty="0"/>
              <a:t>Proces tvorby algoritmu</a:t>
            </a:r>
          </a:p>
          <a:p>
            <a:r>
              <a:rPr lang="cs-CZ" sz="2800" b="1" dirty="0"/>
              <a:t>Algoritmizaci lze rozdělit do několika etap:</a:t>
            </a:r>
          </a:p>
          <a:p>
            <a:pPr lvl="1">
              <a:lnSpc>
                <a:spcPct val="150000"/>
              </a:lnSpc>
            </a:pPr>
            <a:r>
              <a:rPr lang="cs-CZ" sz="2400" dirty="0"/>
              <a:t>Formulace problému (formulace požadavků)</a:t>
            </a:r>
          </a:p>
          <a:p>
            <a:pPr lvl="1">
              <a:lnSpc>
                <a:spcPct val="150000"/>
              </a:lnSpc>
            </a:pPr>
            <a:r>
              <a:rPr lang="cs-CZ" sz="2400" dirty="0"/>
              <a:t>Analýza úlohy (řešitelnost)</a:t>
            </a:r>
          </a:p>
          <a:p>
            <a:pPr lvl="1">
              <a:lnSpc>
                <a:spcPct val="150000"/>
              </a:lnSpc>
            </a:pPr>
            <a:r>
              <a:rPr lang="cs-CZ" sz="2400" dirty="0"/>
              <a:t>Vytvoření algoritmu </a:t>
            </a:r>
          </a:p>
          <a:p>
            <a:pPr lvl="1">
              <a:lnSpc>
                <a:spcPct val="150000"/>
              </a:lnSpc>
            </a:pPr>
            <a:r>
              <a:rPr lang="cs-CZ" sz="2400" dirty="0"/>
              <a:t>Sestavení programu (zdrojový kód)</a:t>
            </a:r>
          </a:p>
          <a:p>
            <a:pPr lvl="1">
              <a:lnSpc>
                <a:spcPct val="150000"/>
              </a:lnSpc>
            </a:pPr>
            <a:r>
              <a:rPr lang="cs-CZ" sz="2400" dirty="0"/>
              <a:t>Odladění programu (odstranění chyb)</a:t>
            </a:r>
          </a:p>
          <a:p>
            <a:endParaRPr lang="cs-CZ" sz="40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7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2877089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Slovní popis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cs-CZ" sz="2800" b="1" dirty="0"/>
              <a:t>Ovocná bowle</a:t>
            </a:r>
          </a:p>
          <a:p>
            <a:pPr marL="514350" indent="-514350">
              <a:lnSpc>
                <a:spcPct val="150000"/>
              </a:lnSpc>
            </a:pPr>
            <a:r>
              <a:rPr lang="cs-CZ" sz="2800" u="sng" dirty="0"/>
              <a:t>Formulace:</a:t>
            </a:r>
            <a:r>
              <a:rPr lang="cs-CZ" sz="2800" dirty="0"/>
              <a:t> připravit ovocnou bowli</a:t>
            </a:r>
          </a:p>
          <a:p>
            <a:pPr marL="514350" indent="-514350">
              <a:lnSpc>
                <a:spcPct val="150000"/>
              </a:lnSpc>
            </a:pPr>
            <a:r>
              <a:rPr lang="cs-CZ" sz="2800" u="sng" dirty="0"/>
              <a:t>Analýza:</a:t>
            </a:r>
            <a:endParaRPr lang="cs-CZ" sz="2800" dirty="0"/>
          </a:p>
          <a:p>
            <a:pPr marL="914400" lvl="1" indent="-514350"/>
            <a:r>
              <a:rPr lang="cs-CZ" sz="2400" dirty="0"/>
              <a:t>Vstupní údaje: </a:t>
            </a:r>
            <a:r>
              <a:rPr lang="cs-CZ" i="1" dirty="0"/>
              <a:t>60dkg ovoce, 20dkg cukru, 4dcl vína, 0,25 l perlivé minerálky, 2 lžíce rumu</a:t>
            </a:r>
            <a:endParaRPr lang="cs-CZ" sz="3600" i="1" dirty="0"/>
          </a:p>
          <a:p>
            <a:pPr marL="914400" lvl="1" indent="-514350"/>
            <a:r>
              <a:rPr lang="cs-CZ" sz="2400" dirty="0"/>
              <a:t>Výstupní údaje: </a:t>
            </a:r>
            <a:r>
              <a:rPr lang="cs-CZ" i="1" dirty="0"/>
              <a:t>ovocná bowle</a:t>
            </a:r>
            <a:endParaRPr lang="cs-CZ" sz="2400" i="1" dirty="0"/>
          </a:p>
          <a:p>
            <a:endParaRPr lang="cs-CZ" sz="28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8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368928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Slovní popis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</a:pPr>
            <a:r>
              <a:rPr lang="cs-CZ" sz="2800" u="sng" dirty="0"/>
              <a:t>Sestavení „</a:t>
            </a:r>
            <a:r>
              <a:rPr lang="cs-CZ" sz="3600" u="sng" dirty="0"/>
              <a:t>programu</a:t>
            </a:r>
            <a:r>
              <a:rPr lang="cs-CZ" sz="2800" u="sng" dirty="0"/>
              <a:t>“:</a:t>
            </a:r>
            <a:r>
              <a:rPr lang="cs-CZ" sz="2800" dirty="0"/>
              <a:t> </a:t>
            </a:r>
            <a:r>
              <a:rPr lang="cs-CZ" sz="2800" i="1" dirty="0"/>
              <a:t>aplikovaní postupu</a:t>
            </a:r>
            <a:endParaRPr lang="cs-CZ" sz="2800" i="1" u="sng" dirty="0"/>
          </a:p>
          <a:p>
            <a:pPr marL="514350" indent="-514350">
              <a:lnSpc>
                <a:spcPct val="150000"/>
              </a:lnSpc>
            </a:pPr>
            <a:r>
              <a:rPr lang="cs-CZ" sz="2800" u="sng" dirty="0"/>
              <a:t>Odladění chyb:</a:t>
            </a:r>
            <a:r>
              <a:rPr lang="cs-CZ" sz="2800" dirty="0"/>
              <a:t> </a:t>
            </a:r>
            <a:r>
              <a:rPr lang="cs-CZ" sz="2800" i="1" dirty="0"/>
              <a:t>ochutnání a dochucení</a:t>
            </a:r>
            <a:endParaRPr lang="cs-CZ" sz="2800" i="1" u="sng" dirty="0"/>
          </a:p>
          <a:p>
            <a:endParaRPr lang="cs-CZ" sz="2800" dirty="0"/>
          </a:p>
        </p:txBody>
      </p:sp>
      <p:sp>
        <p:nvSpPr>
          <p:cNvPr id="7" name="Zástupný symbol pro číslo snímku 3"/>
          <p:cNvSpPr>
            <a:spLocks noGrp="1"/>
          </p:cNvSpPr>
          <p:nvPr>
            <p:ph type="sldNum" sz="quarter" idx="12"/>
          </p:nvPr>
        </p:nvSpPr>
        <p:spPr>
          <a:xfrm>
            <a:off x="9441202" y="6178261"/>
            <a:ext cx="1047286" cy="365125"/>
          </a:xfrm>
        </p:spPr>
        <p:txBody>
          <a:bodyPr/>
          <a:lstStyle/>
          <a:p>
            <a:fld id="{8578BC36-2F8D-4D16-BCE1-970863CB9A36}" type="slidenum">
              <a:rPr lang="cs-CZ" altLang="zh-CN" sz="1400">
                <a:solidFill>
                  <a:schemeClr val="tx1"/>
                </a:solidFill>
              </a:rPr>
              <a:pPr/>
              <a:t>9</a:t>
            </a:fld>
            <a:r>
              <a:rPr lang="cs-CZ" altLang="zh-CN" sz="1400" dirty="0">
                <a:solidFill>
                  <a:schemeClr val="tx1"/>
                </a:solidFill>
              </a:rPr>
              <a:t>/28</a:t>
            </a:r>
          </a:p>
        </p:txBody>
      </p:sp>
    </p:spTree>
    <p:extLst>
      <p:ext uri="{BB962C8B-B14F-4D97-AF65-F5344CB8AC3E}">
        <p14:creationId xmlns:p14="http://schemas.microsoft.com/office/powerpoint/2010/main" val="187488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www.w3.org/XML/1998/namespace"/>
    <ds:schemaRef ds:uri="34a0577a-2fcf-4f5f-aec4-f2eae0fecbd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609</Words>
  <Application>Microsoft Office PowerPoint</Application>
  <PresentationFormat>Širokoúhlá obrazovka</PresentationFormat>
  <Paragraphs>164</Paragraphs>
  <Slides>29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5" baseType="lpstr">
      <vt:lpstr>Source sans Pro</vt:lpstr>
      <vt:lpstr>Berlin CE</vt:lpstr>
      <vt:lpstr>Source Sans Pro Bold</vt:lpstr>
      <vt:lpstr>Arial</vt:lpstr>
      <vt:lpstr>Calibri</vt:lpstr>
      <vt:lpstr>Office Theme</vt:lpstr>
      <vt:lpstr>Programování</vt:lpstr>
      <vt:lpstr>Obsah</vt:lpstr>
      <vt:lpstr>Úvod</vt:lpstr>
      <vt:lpstr>Historie</vt:lpstr>
      <vt:lpstr>Algoritmus</vt:lpstr>
      <vt:lpstr>Algoritmus</vt:lpstr>
      <vt:lpstr>Algoritmizace</vt:lpstr>
      <vt:lpstr>Slovní popis</vt:lpstr>
      <vt:lpstr>Slovní popis</vt:lpstr>
      <vt:lpstr>Grafické znázornění – prvky diagramu</vt:lpstr>
      <vt:lpstr>Grafické znázornění – prvky diagramu</vt:lpstr>
      <vt:lpstr>Vývojové diagramy k slovně zapsaným algoritmům</vt:lpstr>
      <vt:lpstr>Základní struktury</vt:lpstr>
      <vt:lpstr>Sekvence</vt:lpstr>
      <vt:lpstr>Sekvence</vt:lpstr>
      <vt:lpstr>Větvení</vt:lpstr>
      <vt:lpstr>Větvení – úplná alternativa</vt:lpstr>
      <vt:lpstr>Větvení – úplná alternativa</vt:lpstr>
      <vt:lpstr>Větvení – neúplná alternativa</vt:lpstr>
      <vt:lpstr>Větvení – neúplná alternativa</vt:lpstr>
      <vt:lpstr>Větvení – několikanásobná alternativa</vt:lpstr>
      <vt:lpstr>Větvení – několikanásobná alternativa</vt:lpstr>
      <vt:lpstr>Cykly</vt:lpstr>
      <vt:lpstr>Cykly – podmínka na vstupu</vt:lpstr>
      <vt:lpstr>Cykly – podmínka na vstupu</vt:lpstr>
      <vt:lpstr>Cykly – podmínka na výstupu</vt:lpstr>
      <vt:lpstr>Cykly – podmínka na výstupu</vt:lpstr>
      <vt:lpstr>Shrnutí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47</cp:revision>
  <dcterms:modified xsi:type="dcterms:W3CDTF">2018-08-17T16:33:40Z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