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88" r:id="rId4"/>
    <p:sldId id="291" r:id="rId5"/>
    <p:sldId id="292" r:id="rId6"/>
    <p:sldId id="290" r:id="rId7"/>
    <p:sldId id="293" r:id="rId8"/>
    <p:sldId id="314" r:id="rId9"/>
    <p:sldId id="315" r:id="rId10"/>
    <p:sldId id="316" r:id="rId11"/>
    <p:sldId id="317" r:id="rId12"/>
    <p:sldId id="318" r:id="rId13"/>
    <p:sldId id="319" r:id="rId14"/>
    <p:sldId id="295" r:id="rId15"/>
    <p:sldId id="320" r:id="rId16"/>
    <p:sldId id="296" r:id="rId17"/>
    <p:sldId id="294" r:id="rId18"/>
    <p:sldId id="297" r:id="rId19"/>
    <p:sldId id="305" r:id="rId20"/>
    <p:sldId id="303" r:id="rId21"/>
    <p:sldId id="304" r:id="rId22"/>
    <p:sldId id="306" r:id="rId23"/>
    <p:sldId id="282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15.09.2017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15.09.2017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15.09.2017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15.09.2017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15.09.2017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15.09.2017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15.09.2017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15.09.2017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15.09.2017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15.09.2017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15.09.2017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15.09.2017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Úvod, Proměnné, operátory</a:t>
            </a:r>
          </a:p>
          <a:p>
            <a:r>
              <a:rPr lang="cs-CZ" dirty="0"/>
              <a:t>Erik Král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6502788" y="389620"/>
            <a:ext cx="186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Verze 23.2.2017.2</a:t>
            </a:r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</a:t>
            </a:r>
            <a:br>
              <a:rPr lang="cs-CZ" dirty="0"/>
            </a:br>
            <a:r>
              <a:rPr lang="cs-CZ" sz="3100" dirty="0"/>
              <a:t>Definice 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 rot="16200000">
            <a:off x="3187966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9" name="Levá složená závorka 8"/>
          <p:cNvSpPr/>
          <p:nvPr/>
        </p:nvSpPr>
        <p:spPr>
          <a:xfrm rot="16200000">
            <a:off x="4781605" y="2822617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4 bajty</a:t>
            </a:r>
          </a:p>
        </p:txBody>
      </p:sp>
    </p:spTree>
    <p:extLst>
      <p:ext uri="{BB962C8B-B14F-4D97-AF65-F5344CB8AC3E}">
        <p14:creationId xmlns:p14="http://schemas.microsoft.com/office/powerpoint/2010/main" val="87245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</a:t>
            </a:r>
            <a:br>
              <a:rPr lang="cs-CZ" dirty="0"/>
            </a:br>
            <a:r>
              <a:rPr lang="cs-CZ" sz="3100" dirty="0"/>
              <a:t>Přiřazení hodnoty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838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sz="5300" dirty="0"/>
              <a:t>Příklad proměnná</a:t>
            </a:r>
            <a:r>
              <a:rPr lang="cs-CZ" dirty="0"/>
              <a:t/>
            </a:r>
            <a:br>
              <a:rPr lang="cs-CZ" dirty="0"/>
            </a:br>
            <a:r>
              <a:rPr lang="cs-CZ" sz="3400" dirty="0"/>
              <a:t>Definice druhé 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602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sz="5300" dirty="0"/>
              <a:t>Příklad proměnná</a:t>
            </a:r>
            <a:br>
              <a:rPr lang="cs-CZ" sz="5300" dirty="0"/>
            </a:br>
            <a:r>
              <a:rPr lang="cs-CZ" sz="3400" dirty="0"/>
              <a:t>Přiřazení hodnoty druhé 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348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Identifikátor proměnné (název)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Rozlišuje se mezi velkými a malými písmeny</a:t>
            </a:r>
            <a:r>
              <a:rPr lang="en-US" dirty="0"/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</a:t>
            </a:r>
            <a:r>
              <a:rPr lang="en-US" dirty="0"/>
              <a:t>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</a:t>
            </a:r>
            <a:r>
              <a:rPr lang="en-US" dirty="0" err="1"/>
              <a:t>jsou</a:t>
            </a:r>
            <a:r>
              <a:rPr lang="en-US" dirty="0"/>
              <a:t> j</a:t>
            </a:r>
            <a:r>
              <a:rPr lang="cs-CZ" dirty="0" err="1"/>
              <a:t>iné</a:t>
            </a:r>
            <a:r>
              <a:rPr lang="cs-CZ" dirty="0"/>
              <a:t> proměnné.</a:t>
            </a:r>
          </a:p>
          <a:p>
            <a:r>
              <a:rPr lang="cs-CZ" dirty="0"/>
              <a:t>Nepoužíváme diakritiku i když je to povolené.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poloměr;</a:t>
            </a:r>
            <a:r>
              <a:rPr lang="cs-CZ" dirty="0"/>
              <a:t> </a:t>
            </a:r>
          </a:p>
          <a:p>
            <a:r>
              <a:rPr lang="cs-CZ" dirty="0"/>
              <a:t>Název proměnné nesmí obsahovat mezery</a:t>
            </a:r>
            <a:r>
              <a:rPr lang="en-US" dirty="0"/>
              <a:t>: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kruhu;</a:t>
            </a:r>
            <a:endParaRPr lang="cs-CZ" dirty="0"/>
          </a:p>
          <a:p>
            <a:r>
              <a:rPr lang="cs-CZ" dirty="0"/>
              <a:t>Název proměnné nesmí začínat číslicí</a:t>
            </a:r>
            <a:r>
              <a:rPr lang="en-US" dirty="0"/>
              <a:t>: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1polomer;</a:t>
            </a:r>
            <a:endParaRPr lang="cs-CZ" strike="sngStrike" dirty="0"/>
          </a:p>
          <a:p>
            <a:r>
              <a:rPr lang="cs-CZ" dirty="0"/>
              <a:t>Název proměnné nesmí být totožný s klíčovým slovem nebo spojením klíčových slov jazyka C.</a:t>
            </a:r>
            <a:r>
              <a:rPr lang="en-US" dirty="0"/>
              <a:t> </a:t>
            </a:r>
            <a:r>
              <a:rPr lang="cs-CZ" sz="17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7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7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7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700" strike="sngStrike" dirty="0"/>
              <a:t> </a:t>
            </a:r>
            <a:endParaRPr lang="cs-CZ" sz="1700" strike="sngStrike" dirty="0"/>
          </a:p>
          <a:p>
            <a:r>
              <a:rPr lang="cs-CZ" dirty="0"/>
              <a:t>Název proměnné se nesmí shodovat s názvem jiné proměnné, která byla ve zdrojovém kódu jazyka C již dříve definovaná ve stejném rozsahu platnosti.</a:t>
            </a:r>
          </a:p>
          <a:p>
            <a:r>
              <a:rPr lang="cs-CZ" dirty="0"/>
              <a:t>Jmenné konvence (zvolíme jednu a nekombinujeme je vzájemně):</a:t>
            </a:r>
          </a:p>
          <a:p>
            <a:pPr lvl="1"/>
            <a:r>
              <a:rPr lang="cs-CZ" dirty="0"/>
              <a:t>Jednotlivá slova oddělujeme </a:t>
            </a:r>
            <a:r>
              <a:rPr lang="en-US" dirty="0" err="1"/>
              <a:t>podtr</a:t>
            </a:r>
            <a:r>
              <a:rPr lang="cs-CZ" dirty="0"/>
              <a:t>žením: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polomer_kruhu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pPr lvl="1"/>
            <a:r>
              <a:rPr lang="cs-CZ" dirty="0" err="1"/>
              <a:t>Lower</a:t>
            </a:r>
            <a:r>
              <a:rPr lang="cs-CZ" dirty="0"/>
              <a:t> </a:t>
            </a:r>
            <a:r>
              <a:rPr lang="cs-CZ" dirty="0" err="1"/>
              <a:t>camel</a:t>
            </a:r>
            <a:r>
              <a:rPr lang="cs-CZ" dirty="0"/>
              <a:t> case </a:t>
            </a:r>
            <a:r>
              <a:rPr lang="cs-CZ" dirty="0" err="1"/>
              <a:t>notation</a:t>
            </a:r>
            <a:r>
              <a:rPr lang="cs-CZ" dirty="0"/>
              <a:t>: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polomerKruhu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578358" lvl="1" indent="-285750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802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ovéPole 16"/>
          <p:cNvSpPr txBox="1"/>
          <p:nvPr/>
        </p:nvSpPr>
        <p:spPr>
          <a:xfrm>
            <a:off x="822959" y="5107853"/>
            <a:ext cx="2119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</a:t>
            </a:r>
            <a:r>
              <a:rPr lang="cs-CZ" dirty="0" err="1"/>
              <a:t>ěnná</a:t>
            </a:r>
            <a:r>
              <a:rPr lang="cs-CZ" dirty="0"/>
              <a:t> </a:t>
            </a:r>
            <a:r>
              <a:rPr lang="cs-CZ" i="1" dirty="0"/>
              <a:t>x</a:t>
            </a:r>
            <a:r>
              <a:rPr lang="cs-CZ" dirty="0"/>
              <a:t> existuje od definice do konce bloku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cs-CZ" dirty="0"/>
              <a:t> </a:t>
            </a:r>
            <a:r>
              <a:rPr lang="cs-CZ" i="1" dirty="0" err="1"/>
              <a:t>Main</a:t>
            </a:r>
            <a:r>
              <a:rPr lang="cs-CZ" dirty="0"/>
              <a:t> </a:t>
            </a:r>
          </a:p>
        </p:txBody>
      </p:sp>
      <p:sp>
        <p:nvSpPr>
          <p:cNvPr id="6" name="Obdélník 5"/>
          <p:cNvSpPr/>
          <p:nvPr/>
        </p:nvSpPr>
        <p:spPr>
          <a:xfrm>
            <a:off x="2725881" y="2648841"/>
            <a:ext cx="309626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strike="sngStrike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(x &gt; 10)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Rozsah platnosti lokální proměnné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6"/>
            <a:ext cx="7543801" cy="89452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Lokální proměnná existuje od místa kde je nadefinovaná do konce bloku ohraničeného složenými závorkami.</a:t>
            </a:r>
            <a:r>
              <a:rPr lang="en-US" dirty="0"/>
              <a:t> Prom</a:t>
            </a:r>
            <a:r>
              <a:rPr lang="cs-CZ" dirty="0" err="1"/>
              <a:t>ěnná</a:t>
            </a:r>
            <a:r>
              <a:rPr lang="cs-CZ" dirty="0"/>
              <a:t> je viditelná i ve všech vnořených blocích.</a:t>
            </a:r>
          </a:p>
        </p:txBody>
      </p:sp>
      <p:cxnSp>
        <p:nvCxnSpPr>
          <p:cNvPr id="7" name="Pravoúhlá spojnice 6"/>
          <p:cNvCxnSpPr/>
          <p:nvPr/>
        </p:nvCxnSpPr>
        <p:spPr>
          <a:xfrm rot="5400000">
            <a:off x="2465763" y="5435627"/>
            <a:ext cx="1163778" cy="209894"/>
          </a:xfrm>
          <a:prstGeom prst="bentConnector3">
            <a:avLst>
              <a:gd name="adj1" fmla="val -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4003041" y="3366947"/>
            <a:ext cx="291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Lokální p</a:t>
            </a:r>
            <a:r>
              <a:rPr lang="en-US" dirty="0"/>
              <a:t>rom</a:t>
            </a:r>
            <a:r>
              <a:rPr lang="cs-CZ" dirty="0" err="1"/>
              <a:t>ěnná</a:t>
            </a:r>
            <a:r>
              <a:rPr lang="cs-CZ" dirty="0"/>
              <a:t> </a:t>
            </a:r>
            <a:r>
              <a:rPr lang="cs-CZ" i="1" dirty="0"/>
              <a:t>x</a:t>
            </a:r>
            <a:r>
              <a:rPr lang="cs-CZ" dirty="0"/>
              <a:t> není viditelná v jiné funkci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5395423" y="5476132"/>
            <a:ext cx="33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</a:t>
            </a:r>
            <a:r>
              <a:rPr lang="cs-CZ" dirty="0" err="1"/>
              <a:t>ěnná</a:t>
            </a:r>
            <a:r>
              <a:rPr lang="cs-CZ" dirty="0"/>
              <a:t> </a:t>
            </a:r>
            <a:r>
              <a:rPr lang="cs-CZ" i="1" dirty="0"/>
              <a:t>x</a:t>
            </a:r>
            <a:r>
              <a:rPr lang="cs-CZ" dirty="0"/>
              <a:t> je viditelná ve vnořeném bloku příkazu </a:t>
            </a:r>
            <a:r>
              <a:rPr lang="cs-CZ" i="1" dirty="0" err="1"/>
              <a:t>if</a:t>
            </a:r>
            <a:endParaRPr lang="cs-CZ" i="1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906242" y="4203112"/>
            <a:ext cx="341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</a:t>
            </a:r>
            <a:r>
              <a:rPr lang="cs-CZ" dirty="0" err="1"/>
              <a:t>ěnná</a:t>
            </a:r>
            <a:r>
              <a:rPr lang="cs-CZ" dirty="0"/>
              <a:t> </a:t>
            </a:r>
            <a:r>
              <a:rPr lang="cs-CZ" i="1" dirty="0"/>
              <a:t>x</a:t>
            </a:r>
            <a:r>
              <a:rPr lang="cs-CZ" dirty="0"/>
              <a:t> ještě nebyla nadefinovaná</a:t>
            </a:r>
          </a:p>
        </p:txBody>
      </p:sp>
    </p:spTree>
    <p:extLst>
      <p:ext uri="{BB962C8B-B14F-4D97-AF65-F5344CB8AC3E}">
        <p14:creationId xmlns:p14="http://schemas.microsoft.com/office/powerpoint/2010/main" val="83656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a jejich velikosti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74091"/>
          </a:xfrm>
        </p:spPr>
        <p:txBody>
          <a:bodyPr>
            <a:noAutofit/>
          </a:bodyPr>
          <a:lstStyle/>
          <a:p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znak;</a:t>
            </a:r>
            <a:r>
              <a:rPr lang="cs-CZ" sz="1400" dirty="0">
                <a:highlight>
                  <a:srgbClr val="FFFFFF"/>
                </a:highlight>
              </a:rPr>
              <a:t>		</a:t>
            </a:r>
          </a:p>
          <a:p>
            <a:pPr lvl="1"/>
            <a:r>
              <a:rPr lang="cs-CZ" sz="1200" dirty="0"/>
              <a:t>celé číslo se znaménkem, </a:t>
            </a:r>
            <a:r>
              <a:rPr lang="en-US" sz="1200" dirty="0" err="1"/>
              <a:t>jeden</a:t>
            </a:r>
            <a:r>
              <a:rPr lang="en-US" sz="1200" dirty="0"/>
              <a:t> b</a:t>
            </a:r>
            <a:r>
              <a:rPr lang="cs-CZ" sz="1200" dirty="0" err="1"/>
              <a:t>yte</a:t>
            </a:r>
            <a:r>
              <a:rPr lang="en-US" sz="1200" dirty="0"/>
              <a:t>, nap</a:t>
            </a:r>
            <a:r>
              <a:rPr lang="cs-CZ" sz="1200" dirty="0" err="1"/>
              <a:t>říklad</a:t>
            </a:r>
            <a:r>
              <a:rPr lang="cs-CZ" sz="1200" dirty="0"/>
              <a:t> ASCII znak, rozsah -128 to 127</a:t>
            </a:r>
          </a:p>
          <a:p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celeCislo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cs-CZ" sz="1400" dirty="0">
                <a:highlight>
                  <a:srgbClr val="FFFFFF"/>
                </a:highlight>
              </a:rPr>
              <a:t>	</a:t>
            </a:r>
          </a:p>
          <a:p>
            <a:pPr lvl="1"/>
            <a:r>
              <a:rPr lang="cs-CZ" sz="1200" dirty="0"/>
              <a:t>celé číslo se znaménkem, minimálně 2 byty, dostatečný rozsah pro většinu programů</a:t>
            </a:r>
          </a:p>
          <a:p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desetinne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400" dirty="0">
              <a:highlight>
                <a:srgbClr val="FFFFFF"/>
              </a:highlight>
            </a:endParaRPr>
          </a:p>
          <a:p>
            <a:pPr lvl="1"/>
            <a:r>
              <a:rPr lang="en-US" sz="1200" dirty="0" err="1"/>
              <a:t>desetinn</a:t>
            </a:r>
            <a:r>
              <a:rPr lang="cs-CZ" sz="1200" dirty="0"/>
              <a:t>é číslo se znaménkem, dvojitá přesnost, dostatečná přesnost pro většinu běžných programů</a:t>
            </a:r>
          </a:p>
          <a:p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/>
              <a:t>desetinn</a:t>
            </a:r>
            <a:r>
              <a:rPr lang="cs-CZ" sz="1200" dirty="0"/>
              <a:t>é číslo se znaménkem, jednoduchá přesnost</a:t>
            </a:r>
          </a:p>
          <a:p>
            <a:pPr lvl="1"/>
            <a:r>
              <a:rPr lang="cs-CZ" sz="1200" dirty="0"/>
              <a:t>zabere méně místa než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highlight>
                  <a:srgbClr val="FFFFFF"/>
                </a:highlight>
              </a:rPr>
              <a:t>, </a:t>
            </a:r>
            <a:r>
              <a:rPr lang="cs-CZ" sz="1200" dirty="0"/>
              <a:t>používá se například v počítačové grafice</a:t>
            </a:r>
          </a:p>
          <a:p>
            <a:r>
              <a:rPr lang="cs-CZ" sz="1400" dirty="0"/>
              <a:t>Dále existují kvalifikátory </a:t>
            </a:r>
            <a:r>
              <a:rPr lang="cs-CZ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cs-CZ" sz="1400" dirty="0"/>
              <a:t> a </a:t>
            </a:r>
            <a:r>
              <a:rPr lang="cs-CZ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cs-CZ" sz="1400" dirty="0">
                <a:highlight>
                  <a:srgbClr val="FFFFFF"/>
                </a:highlight>
              </a:rPr>
              <a:t> pro </a:t>
            </a:r>
            <a:r>
              <a:rPr lang="cs-CZ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highlight>
                  <a:srgbClr val="FFFFFF"/>
                </a:highlight>
              </a:rPr>
              <a:t>, které umožňují přesněji specifikovat délky a kvalifikátory </a:t>
            </a:r>
            <a:r>
              <a:rPr lang="cs-CZ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signed</a:t>
            </a:r>
            <a:r>
              <a:rPr lang="cs-CZ" sz="1300" dirty="0"/>
              <a:t> </a:t>
            </a:r>
            <a:r>
              <a:rPr lang="cs-CZ" sz="1400" dirty="0"/>
              <a:t>a </a:t>
            </a:r>
            <a:r>
              <a:rPr lang="cs-CZ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cs-CZ" sz="1400" dirty="0">
                <a:highlight>
                  <a:srgbClr val="FFFFFF"/>
                </a:highlight>
              </a:rPr>
              <a:t> , které umožňují pro některé typy specifikovat zda jsou a nebo nejsou se znaménkem. </a:t>
            </a:r>
          </a:p>
          <a:p>
            <a:r>
              <a:rPr lang="cs-CZ" sz="1400" dirty="0"/>
              <a:t>Délka typů je závislá na konkrétním hardwaru a překladači, specifikovány jsou pouze minimální délky, například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/>
              <a:t> musí mít nejméně 16 bitů.</a:t>
            </a:r>
            <a:r>
              <a:rPr lang="en-US" sz="1400" dirty="0"/>
              <a:t>  </a:t>
            </a:r>
            <a:r>
              <a:rPr lang="cs-CZ" sz="1400" dirty="0"/>
              <a:t>Ke zjištění skutečné délky typu v bytech slouží operátor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400" dirty="0"/>
              <a:t>. Nap</a:t>
            </a:r>
            <a:r>
              <a:rPr lang="cs-CZ" sz="1400" dirty="0" err="1"/>
              <a:t>říklad</a:t>
            </a:r>
            <a:r>
              <a:rPr lang="cs-CZ" sz="1400" dirty="0"/>
              <a:t>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sz="1400" dirty="0"/>
              <a:t> </a:t>
            </a:r>
            <a:r>
              <a:rPr lang="cs-CZ" sz="1400" dirty="0">
                <a:highlight>
                  <a:srgbClr val="FFFFFF"/>
                </a:highlight>
              </a:rPr>
              <a:t>může vrátit 1,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sz="1400" dirty="0"/>
              <a:t> </a:t>
            </a:r>
            <a:r>
              <a:rPr lang="cs-CZ" sz="1400" dirty="0">
                <a:highlight>
                  <a:srgbClr val="FFFFFF"/>
                </a:highlight>
              </a:rPr>
              <a:t>může vrátit 4 a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sz="1400" dirty="0"/>
              <a:t> </a:t>
            </a:r>
            <a:r>
              <a:rPr lang="cs-CZ" sz="1400" dirty="0">
                <a:highlight>
                  <a:srgbClr val="FFFFFF"/>
                </a:highlight>
              </a:rPr>
              <a:t>může vrátit 8.</a:t>
            </a:r>
          </a:p>
          <a:p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54853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4229100"/>
            <a:ext cx="7543801" cy="1905000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Operátory určují, co se má s provést s operandy. Operandy mohou být proměnné nebo konstanty.</a:t>
            </a:r>
          </a:p>
          <a:p>
            <a:r>
              <a:rPr lang="cs-CZ" dirty="0"/>
              <a:t>Výrazy vytvářejí nové hodnoty kombinováním proměnných s využitím operátorů.</a:t>
            </a:r>
          </a:p>
          <a:p>
            <a:r>
              <a:rPr lang="cs-CZ" dirty="0"/>
              <a:t>Příkaz je výraz ukončený středníkem.</a:t>
            </a:r>
          </a:p>
          <a:p>
            <a:r>
              <a:rPr lang="cs-CZ" dirty="0"/>
              <a:t>Operátor přiřazení slouží k přiřazení hodnoty proměnné.</a:t>
            </a:r>
          </a:p>
        </p:txBody>
      </p:sp>
      <p:sp>
        <p:nvSpPr>
          <p:cNvPr id="4" name="Obdélník 3"/>
          <p:cNvSpPr/>
          <p:nvPr/>
        </p:nvSpPr>
        <p:spPr>
          <a:xfrm>
            <a:off x="3257550" y="1918484"/>
            <a:ext cx="228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2;</a:t>
            </a:r>
          </a:p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0;</a:t>
            </a:r>
          </a:p>
          <a:p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 = x + y;</a:t>
            </a:r>
            <a:endParaRPr lang="cs-CZ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5238750" y="3063359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Aritmetick</a:t>
            </a:r>
            <a:r>
              <a:rPr lang="cs-CZ" dirty="0"/>
              <a:t>ý operátor součtu</a:t>
            </a:r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4522573" y="3248025"/>
            <a:ext cx="71617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1076326" y="2694027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</a:t>
            </a:r>
            <a:r>
              <a:rPr lang="cs-CZ" dirty="0" err="1"/>
              <a:t>átor</a:t>
            </a:r>
            <a:r>
              <a:rPr lang="cs-CZ" dirty="0"/>
              <a:t> </a:t>
            </a:r>
            <a:r>
              <a:rPr lang="cs-CZ" dirty="0" smtClean="0"/>
              <a:t>přiřazení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2"/>
          </p:cNvCxnSpPr>
          <p:nvPr/>
        </p:nvCxnSpPr>
        <p:spPr>
          <a:xfrm>
            <a:off x="2076451" y="3063359"/>
            <a:ext cx="1638299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se šipkou 7"/>
          <p:cNvCxnSpPr/>
          <p:nvPr/>
        </p:nvCxnSpPr>
        <p:spPr>
          <a:xfrm flipH="1" flipV="1">
            <a:off x="4172989" y="3765665"/>
            <a:ext cx="1446416" cy="35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/>
          <p:nvPr/>
        </p:nvCxnSpPr>
        <p:spPr>
          <a:xfrm flipH="1" flipV="1">
            <a:off x="4838007" y="3765665"/>
            <a:ext cx="781399" cy="35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5543550" y="3859768"/>
            <a:ext cx="118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Operand</a:t>
            </a:r>
          </a:p>
        </p:txBody>
      </p:sp>
    </p:spTree>
    <p:extLst>
      <p:ext uri="{BB962C8B-B14F-4D97-AF65-F5344CB8AC3E}">
        <p14:creationId xmlns:p14="http://schemas.microsoft.com/office/powerpoint/2010/main" val="168190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Aritmetické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12191"/>
          </a:xfrm>
        </p:spPr>
        <p:txBody>
          <a:bodyPr>
            <a:normAutofit/>
          </a:bodyPr>
          <a:lstStyle/>
          <a:p>
            <a:r>
              <a:rPr lang="cs-CZ" dirty="0"/>
              <a:t>x + y		// součet</a:t>
            </a:r>
          </a:p>
          <a:p>
            <a:r>
              <a:rPr lang="cs-CZ" dirty="0"/>
              <a:t>x – y		// rozdíl</a:t>
            </a:r>
          </a:p>
          <a:p>
            <a:r>
              <a:rPr lang="cs-CZ" dirty="0" smtClean="0"/>
              <a:t>x </a:t>
            </a:r>
            <a:r>
              <a:rPr lang="cs-CZ" dirty="0"/>
              <a:t>* y		// násobení</a:t>
            </a:r>
          </a:p>
          <a:p>
            <a:r>
              <a:rPr lang="cs-CZ" dirty="0"/>
              <a:t>x / y		// dělení</a:t>
            </a:r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% y		// </a:t>
            </a:r>
            <a:r>
              <a:rPr lang="en-US" dirty="0" smtClean="0"/>
              <a:t>modulo</a:t>
            </a:r>
            <a:endParaRPr lang="cs-CZ" dirty="0"/>
          </a:p>
          <a:p>
            <a:r>
              <a:rPr lang="cs-CZ" dirty="0"/>
              <a:t>Operace modulo je </a:t>
            </a:r>
            <a:r>
              <a:rPr lang="en-US" dirty="0" err="1"/>
              <a:t>zbytek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celo</a:t>
            </a:r>
            <a:r>
              <a:rPr lang="cs-CZ" dirty="0"/>
              <a:t>číselném dělení (10 </a:t>
            </a:r>
            <a:r>
              <a:rPr lang="en-US" dirty="0"/>
              <a:t>% 3 == 1</a:t>
            </a:r>
            <a:r>
              <a:rPr lang="en-US" dirty="0" smtClean="0"/>
              <a:t>)</a:t>
            </a:r>
          </a:p>
          <a:p>
            <a:endParaRPr lang="en-US" sz="800" dirty="0" smtClean="0"/>
          </a:p>
          <a:p>
            <a:r>
              <a:rPr lang="cs-CZ" dirty="0"/>
              <a:t>-x</a:t>
            </a:r>
            <a:r>
              <a:rPr lang="en-US" dirty="0"/>
              <a:t>;		// </a:t>
            </a:r>
            <a:r>
              <a:rPr lang="cs-CZ" dirty="0"/>
              <a:t>záporná </a:t>
            </a:r>
            <a:r>
              <a:rPr lang="cs-CZ" dirty="0" smtClean="0"/>
              <a:t>hodnota</a:t>
            </a:r>
            <a:endParaRPr lang="en-US" dirty="0"/>
          </a:p>
          <a:p>
            <a:r>
              <a:rPr lang="en-US" dirty="0" smtClean="0"/>
              <a:t>++</a:t>
            </a:r>
            <a:r>
              <a:rPr lang="cs-CZ" dirty="0" smtClean="0"/>
              <a:t>x</a:t>
            </a:r>
            <a:r>
              <a:rPr lang="en-US" dirty="0" smtClean="0"/>
              <a:t>; </a:t>
            </a:r>
            <a:r>
              <a:rPr lang="cs-CZ" dirty="0" smtClean="0"/>
              <a:t>x</a:t>
            </a:r>
            <a:r>
              <a:rPr lang="en-US" dirty="0" smtClean="0"/>
              <a:t>++; </a:t>
            </a: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inkrementace</a:t>
            </a:r>
            <a:endParaRPr lang="cs-CZ" dirty="0"/>
          </a:p>
          <a:p>
            <a:r>
              <a:rPr lang="en-US" dirty="0" smtClean="0"/>
              <a:t>--</a:t>
            </a:r>
            <a:r>
              <a:rPr lang="cs-CZ" dirty="0" smtClean="0"/>
              <a:t>x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cs-CZ" dirty="0" smtClean="0"/>
              <a:t>x</a:t>
            </a:r>
            <a:r>
              <a:rPr lang="en-US" dirty="0" smtClean="0"/>
              <a:t>--; </a:t>
            </a:r>
            <a:r>
              <a:rPr lang="en-US" dirty="0"/>
              <a:t>	</a:t>
            </a:r>
            <a:r>
              <a:rPr lang="en-US" dirty="0" smtClean="0"/>
              <a:t>	// </a:t>
            </a:r>
            <a:r>
              <a:rPr lang="en-US" dirty="0" err="1" smtClean="0"/>
              <a:t>dekrementace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80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Boolean</a:t>
            </a:r>
            <a:r>
              <a:rPr lang="cs-CZ" dirty="0"/>
              <a:t> (logický datový typ) v jazyku 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232341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Součástí </a:t>
            </a:r>
            <a:r>
              <a:rPr lang="cs-CZ" dirty="0"/>
              <a:t>standardu C99 je speciální typ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/>
              <a:t>, </a:t>
            </a:r>
            <a:r>
              <a:rPr lang="en-US" dirty="0" err="1" smtClean="0"/>
              <a:t>kter</a:t>
            </a:r>
            <a:r>
              <a:rPr lang="cs-CZ" dirty="0" smtClean="0"/>
              <a:t>ý můžeme používat pokud</a:t>
            </a:r>
            <a:r>
              <a:rPr lang="en-US" dirty="0" smtClean="0"/>
              <a:t> </a:t>
            </a:r>
            <a:r>
              <a:rPr lang="cs-CZ" dirty="0"/>
              <a:t>vložíme hlavičkový soubor </a:t>
            </a:r>
            <a:r>
              <a:rPr lang="cs-CZ" sz="17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stdbool.h</a:t>
            </a:r>
            <a:r>
              <a:rPr lang="cs-CZ" dirty="0" smtClean="0"/>
              <a:t>. Pravda a nepravda jsou potom reprezentovány symbolickými konstantami </a:t>
            </a:r>
            <a:r>
              <a:rPr lang="cs-CZ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 smtClean="0"/>
              <a:t> nepravda a </a:t>
            </a:r>
            <a:r>
              <a:rPr lang="cs-CZ" sz="22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1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/>
              <a:t>pravda.</a:t>
            </a:r>
          </a:p>
          <a:p>
            <a:r>
              <a:rPr lang="cs-CZ" dirty="0"/>
              <a:t>Tyto konstanty C převede na hodnoty </a:t>
            </a:r>
            <a:r>
              <a:rPr lang="cs-CZ" b="1" dirty="0"/>
              <a:t>0</a:t>
            </a:r>
            <a:r>
              <a:rPr lang="cs-CZ" dirty="0"/>
              <a:t> </a:t>
            </a:r>
            <a:r>
              <a:rPr lang="cs-CZ" dirty="0" smtClean="0"/>
              <a:t>pro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 smtClean="0"/>
              <a:t> </a:t>
            </a:r>
            <a:r>
              <a:rPr lang="cs-CZ" dirty="0"/>
              <a:t>a jakákoliv jiná celočíselná (nejčastěji </a:t>
            </a:r>
            <a:r>
              <a:rPr lang="cs-CZ" b="1" dirty="0"/>
              <a:t>1</a:t>
            </a:r>
            <a:r>
              <a:rPr lang="cs-CZ" dirty="0"/>
              <a:t>, někdy také -1 nebo 128) pro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dirty="0" smtClean="0"/>
              <a:t>. </a:t>
            </a:r>
            <a:r>
              <a:rPr lang="cs-CZ" dirty="0"/>
              <a:t>Výsledky logických operací proto lze uchovávat i v datovém typu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 smtClean="0"/>
              <a:t>.</a:t>
            </a:r>
            <a:endParaRPr lang="cs-CZ" dirty="0"/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8" y="4267199"/>
            <a:ext cx="75438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stdbool.h</a:t>
            </a:r>
            <a:r>
              <a:rPr lang="cs-CZ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2520263" y="486744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ogický</a:t>
            </a:r>
            <a:r>
              <a:rPr lang="cs-CZ" dirty="0"/>
              <a:t> datový typ</a:t>
            </a:r>
          </a:p>
        </p:txBody>
      </p:sp>
      <p:cxnSp>
        <p:nvCxnSpPr>
          <p:cNvPr id="7" name="Přímá spojnice se šipkou 6"/>
          <p:cNvCxnSpPr/>
          <p:nvPr/>
        </p:nvCxnSpPr>
        <p:spPr>
          <a:xfrm flipH="1">
            <a:off x="1804086" y="5052111"/>
            <a:ext cx="71617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3768296" y="5317270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1, pravda</a:t>
            </a:r>
          </a:p>
        </p:txBody>
      </p:sp>
      <p:cxnSp>
        <p:nvCxnSpPr>
          <p:cNvPr id="9" name="Přímá spojnice se šipkou 8"/>
          <p:cNvCxnSpPr>
            <a:stCxn id="8" idx="1"/>
          </p:cNvCxnSpPr>
          <p:nvPr/>
        </p:nvCxnSpPr>
        <p:spPr>
          <a:xfrm flipH="1">
            <a:off x="3052120" y="5501936"/>
            <a:ext cx="71617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3768296" y="5832400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0, nepravda</a:t>
            </a:r>
          </a:p>
        </p:txBody>
      </p:sp>
      <p:cxnSp>
        <p:nvCxnSpPr>
          <p:cNvPr id="13" name="Přímá spojnice se šipkou 12"/>
          <p:cNvCxnSpPr>
            <a:stCxn id="12" idx="1"/>
          </p:cNvCxnSpPr>
          <p:nvPr/>
        </p:nvCxnSpPr>
        <p:spPr>
          <a:xfrm flipH="1" flipV="1">
            <a:off x="3155092" y="5919495"/>
            <a:ext cx="613204" cy="9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cs-CZ" dirty="0"/>
              <a:t>Historie a současnost jazyka C</a:t>
            </a:r>
          </a:p>
          <a:p>
            <a:r>
              <a:rPr lang="cs-CZ" dirty="0"/>
              <a:t>Kompilace a sestavení</a:t>
            </a:r>
          </a:p>
          <a:p>
            <a:r>
              <a:rPr lang="cs-CZ" dirty="0"/>
              <a:t>Nejjednodušší program v C</a:t>
            </a:r>
          </a:p>
          <a:p>
            <a:r>
              <a:rPr lang="cs-CZ" dirty="0"/>
              <a:t>Program s výstupem na konzoli</a:t>
            </a:r>
          </a:p>
          <a:p>
            <a:r>
              <a:rPr lang="cs-CZ" dirty="0"/>
              <a:t>Definice proměnné</a:t>
            </a:r>
          </a:p>
          <a:p>
            <a:r>
              <a:rPr lang="cs-CZ" dirty="0"/>
              <a:t>Rozsah platnosti lokální proměnné</a:t>
            </a:r>
            <a:endParaRPr lang="cs-CZ" b="1" dirty="0"/>
          </a:p>
          <a:p>
            <a:r>
              <a:rPr lang="cs-CZ" dirty="0"/>
              <a:t>Identifikátor proměnné (název proměnné)</a:t>
            </a:r>
          </a:p>
          <a:p>
            <a:r>
              <a:rPr lang="cs-CZ" dirty="0"/>
              <a:t>Datové typy a jejich velikost</a:t>
            </a:r>
          </a:p>
          <a:p>
            <a:r>
              <a:rPr lang="cs-CZ" dirty="0"/>
              <a:t>Operátory</a:t>
            </a:r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rovnosti a relační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12191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== y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en-US" dirty="0" err="1" smtClean="0"/>
              <a:t>rovnost</a:t>
            </a:r>
            <a:endParaRPr lang="cs-CZ" dirty="0"/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!= y		// </a:t>
            </a:r>
            <a:r>
              <a:rPr lang="en-US" dirty="0" err="1"/>
              <a:t>nerovnost</a:t>
            </a:r>
            <a:endParaRPr lang="en-US" dirty="0"/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&lt; y		// </a:t>
            </a:r>
            <a:r>
              <a:rPr lang="cs-CZ" dirty="0"/>
              <a:t>menší</a:t>
            </a:r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&gt; y		// v</a:t>
            </a:r>
            <a:r>
              <a:rPr lang="cs-CZ" dirty="0" err="1"/>
              <a:t>ětší</a:t>
            </a:r>
            <a:endParaRPr lang="cs-CZ" dirty="0"/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&lt;</a:t>
            </a:r>
            <a:r>
              <a:rPr lang="cs-CZ" dirty="0"/>
              <a:t>=</a:t>
            </a:r>
            <a:r>
              <a:rPr lang="en-US" dirty="0"/>
              <a:t> y		// </a:t>
            </a:r>
            <a:r>
              <a:rPr lang="cs-CZ" dirty="0"/>
              <a:t>menší nebo rovno</a:t>
            </a:r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&gt;</a:t>
            </a:r>
            <a:r>
              <a:rPr lang="cs-CZ" dirty="0"/>
              <a:t>=</a:t>
            </a:r>
            <a:r>
              <a:rPr lang="en-US" dirty="0"/>
              <a:t> y		// v</a:t>
            </a:r>
            <a:r>
              <a:rPr lang="cs-CZ" dirty="0" err="1"/>
              <a:t>ětší</a:t>
            </a:r>
            <a:r>
              <a:rPr lang="cs-CZ" dirty="0"/>
              <a:t> nebo rovno</a:t>
            </a:r>
          </a:p>
          <a:p>
            <a:endParaRPr lang="cs-CZ" dirty="0"/>
          </a:p>
          <a:p>
            <a:r>
              <a:rPr lang="cs-CZ" dirty="0"/>
              <a:t>Relační operátory a operátor rovnosti vracejí 1 (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dirty="0"/>
              <a:t>) pokud je výraz pravdivý a 0 (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/>
              <a:t>) pokud je nepravdivý</a:t>
            </a:r>
            <a:r>
              <a:rPr lang="cs-CZ" dirty="0" smtClean="0"/>
              <a:t>.</a:t>
            </a:r>
          </a:p>
          <a:p>
            <a:r>
              <a:rPr lang="cs-CZ" dirty="0" smtClean="0"/>
              <a:t>Pozor, neplést test ekvivalence </a:t>
            </a:r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== </a:t>
            </a:r>
            <a:r>
              <a:rPr lang="en-US" dirty="0" smtClean="0"/>
              <a:t>y</a:t>
            </a:r>
            <a:r>
              <a:rPr lang="cs-CZ" dirty="0" smtClean="0"/>
              <a:t> s přiřazením hodnoty </a:t>
            </a:r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 smtClean="0"/>
              <a:t>= y</a:t>
            </a:r>
            <a:r>
              <a:rPr lang="en-US" dirty="0"/>
              <a:t>;</a:t>
            </a:r>
            <a:r>
              <a:rPr lang="cs-CZ" dirty="0" smtClean="0"/>
              <a:t> </a:t>
            </a:r>
            <a:endParaRPr lang="cs-CZ" dirty="0"/>
          </a:p>
          <a:p>
            <a:pPr marL="201168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5004485" y="2147811"/>
            <a:ext cx="33622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stdbool.h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pPr lvl="1"/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&gt; 3;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6153664" y="4447348"/>
            <a:ext cx="22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je x &gt; </a:t>
            </a:r>
            <a:r>
              <a:rPr lang="cs-CZ" dirty="0"/>
              <a:t>3</a:t>
            </a:r>
          </a:p>
        </p:txBody>
      </p:sp>
      <p:cxnSp>
        <p:nvCxnSpPr>
          <p:cNvPr id="8" name="Přímá spojnice se šipkou 7"/>
          <p:cNvCxnSpPr>
            <a:stCxn id="7" idx="0"/>
          </p:cNvCxnSpPr>
          <p:nvPr/>
        </p:nvCxnSpPr>
        <p:spPr>
          <a:xfrm flipV="1">
            <a:off x="7260212" y="3822357"/>
            <a:ext cx="458642" cy="62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Logické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050764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&amp;&amp; y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en-US" dirty="0" err="1"/>
              <a:t>logick</a:t>
            </a:r>
            <a:r>
              <a:rPr lang="cs-CZ" dirty="0"/>
              <a:t>ý AND (a zároveň)</a:t>
            </a:r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|| y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en-US" dirty="0" err="1"/>
              <a:t>logick</a:t>
            </a:r>
            <a:r>
              <a:rPr lang="cs-CZ" dirty="0"/>
              <a:t>ý </a:t>
            </a:r>
            <a:r>
              <a:rPr lang="en-US" dirty="0"/>
              <a:t>OR</a:t>
            </a:r>
            <a:r>
              <a:rPr lang="cs-CZ" dirty="0"/>
              <a:t> (a </a:t>
            </a:r>
            <a:r>
              <a:rPr lang="en-US" dirty="0" err="1"/>
              <a:t>nebo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!x		// </a:t>
            </a:r>
            <a:r>
              <a:rPr lang="en-US" dirty="0" err="1"/>
              <a:t>logick</a:t>
            </a:r>
            <a:r>
              <a:rPr lang="cs-CZ" dirty="0"/>
              <a:t>ý NOT, logická negace</a:t>
            </a:r>
          </a:p>
          <a:p>
            <a:r>
              <a:rPr lang="cs-CZ" dirty="0"/>
              <a:t>Logické operátory vracejí 1 (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dirty="0"/>
              <a:t>) pokud je výraz pravdivý a 0 (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/>
              <a:t>) pokud je nepravdivý.</a:t>
            </a:r>
          </a:p>
          <a:p>
            <a:pPr lvl="1"/>
            <a:endParaRPr lang="cs-CZ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822958" y="4004871"/>
            <a:ext cx="7543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stdbool.h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5;</a:t>
            </a:r>
          </a:p>
          <a:p>
            <a:pPr lvl="1"/>
            <a:r>
              <a:rPr lang="es-E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logicka = (x &gt; y) &amp;&amp; (x &gt; 0);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3286898" y="4789701"/>
            <a:ext cx="413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je x &gt; y a z</a:t>
            </a:r>
            <a:r>
              <a:rPr lang="cs-CZ" dirty="0" err="1"/>
              <a:t>ároveň</a:t>
            </a:r>
            <a:r>
              <a:rPr lang="cs-CZ" dirty="0"/>
              <a:t> je x </a:t>
            </a:r>
            <a:r>
              <a:rPr lang="en-US" dirty="0"/>
              <a:t>&gt; 0</a:t>
            </a:r>
            <a:endParaRPr lang="cs-CZ" dirty="0"/>
          </a:p>
        </p:txBody>
      </p:sp>
      <p:cxnSp>
        <p:nvCxnSpPr>
          <p:cNvPr id="10" name="Přímá spojnice se šipkou 9"/>
          <p:cNvCxnSpPr>
            <a:stCxn id="9" idx="2"/>
          </p:cNvCxnSpPr>
          <p:nvPr/>
        </p:nvCxnSpPr>
        <p:spPr>
          <a:xfrm flipH="1">
            <a:off x="4399005" y="5159033"/>
            <a:ext cx="955590" cy="52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8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Bitové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339088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&amp; y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en-US" dirty="0" err="1"/>
              <a:t>bitov</a:t>
            </a:r>
            <a:r>
              <a:rPr lang="cs-CZ" dirty="0"/>
              <a:t>ý AND</a:t>
            </a:r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| y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cs-CZ" dirty="0"/>
              <a:t>bitový OR</a:t>
            </a:r>
            <a:endParaRPr lang="en-US" dirty="0"/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^ y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cs-CZ" dirty="0"/>
              <a:t>bitový </a:t>
            </a:r>
            <a:r>
              <a:rPr lang="en-US" dirty="0"/>
              <a:t>X</a:t>
            </a:r>
            <a:r>
              <a:rPr lang="cs-CZ" dirty="0"/>
              <a:t>OR</a:t>
            </a:r>
          </a:p>
          <a:p>
            <a:r>
              <a:rPr lang="en-US" dirty="0"/>
              <a:t>~x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cs-CZ" dirty="0"/>
              <a:t>Bitový </a:t>
            </a:r>
            <a:r>
              <a:rPr lang="en-US" dirty="0"/>
              <a:t>NOT, </a:t>
            </a:r>
            <a:r>
              <a:rPr lang="en-US" dirty="0" err="1"/>
              <a:t>dopl</a:t>
            </a:r>
            <a:r>
              <a:rPr lang="cs-CZ" dirty="0" err="1"/>
              <a:t>něk</a:t>
            </a:r>
            <a:endParaRPr lang="cs-CZ" dirty="0"/>
          </a:p>
          <a:p>
            <a:r>
              <a:rPr lang="cs-CZ" dirty="0"/>
              <a:t>Provádí operace s jednotlivými bity</a:t>
            </a:r>
            <a:r>
              <a:rPr lang="en-US" dirty="0"/>
              <a:t>. </a:t>
            </a:r>
            <a:endParaRPr lang="cs-CZ" dirty="0"/>
          </a:p>
          <a:p>
            <a:pPr marL="201168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marL="201168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822958" y="4489274"/>
            <a:ext cx="2620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16;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x | y;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3599935" y="5059315"/>
            <a:ext cx="497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cs-CZ" dirty="0" err="1"/>
              <a:t>ýsledek</a:t>
            </a:r>
            <a:r>
              <a:rPr lang="cs-CZ" dirty="0"/>
              <a:t> bude 2</a:t>
            </a:r>
            <a:r>
              <a:rPr lang="en-US" dirty="0"/>
              <a:t>5, </a:t>
            </a:r>
          </a:p>
          <a:p>
            <a:r>
              <a:rPr lang="en-US" dirty="0"/>
              <a:t>proto</a:t>
            </a:r>
            <a:r>
              <a:rPr lang="cs-CZ" dirty="0"/>
              <a:t>že 0000100</a:t>
            </a:r>
            <a:r>
              <a:rPr lang="en-US" dirty="0"/>
              <a:t>1</a:t>
            </a:r>
            <a:r>
              <a:rPr lang="cs-CZ" dirty="0"/>
              <a:t> </a:t>
            </a:r>
            <a:r>
              <a:rPr lang="en-US" dirty="0"/>
              <a:t>| 00010000 == 00011001</a:t>
            </a:r>
            <a:endParaRPr lang="cs-CZ" dirty="0"/>
          </a:p>
        </p:txBody>
      </p:sp>
      <p:cxnSp>
        <p:nvCxnSpPr>
          <p:cNvPr id="10" name="Přímá spojnice se šipkou 9"/>
          <p:cNvCxnSpPr>
            <a:stCxn id="9" idx="1"/>
          </p:cNvCxnSpPr>
          <p:nvPr/>
        </p:nvCxnSpPr>
        <p:spPr>
          <a:xfrm flipH="1">
            <a:off x="2899719" y="5382481"/>
            <a:ext cx="700216" cy="27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2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ázky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 a současnost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8856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Jazyk</a:t>
            </a:r>
            <a:r>
              <a:rPr lang="en-US" dirty="0"/>
              <a:t> C je </a:t>
            </a:r>
            <a:r>
              <a:rPr lang="en-US" dirty="0" err="1"/>
              <a:t>kompilovan</a:t>
            </a:r>
            <a:r>
              <a:rPr lang="cs-CZ" dirty="0"/>
              <a:t>ý </a:t>
            </a:r>
            <a:r>
              <a:rPr lang="cs-CZ" dirty="0" err="1"/>
              <a:t>low-level</a:t>
            </a:r>
            <a:r>
              <a:rPr lang="cs-CZ" dirty="0"/>
              <a:t> </a:t>
            </a:r>
            <a:r>
              <a:rPr lang="cs-CZ" dirty="0" smtClean="0"/>
              <a:t>jazyk s bohatou historií. </a:t>
            </a:r>
          </a:p>
          <a:p>
            <a:r>
              <a:rPr lang="cs-CZ" dirty="0" smtClean="0"/>
              <a:t>1969 </a:t>
            </a:r>
            <a:r>
              <a:rPr lang="cs-CZ" dirty="0"/>
              <a:t>– 73 – vývoj v laboratořích AT&amp;T</a:t>
            </a:r>
          </a:p>
          <a:p>
            <a:pPr lvl="1"/>
            <a:r>
              <a:rPr lang="cs-CZ" dirty="0"/>
              <a:t>Vychází z jazyků BCPL a B</a:t>
            </a:r>
          </a:p>
          <a:p>
            <a:r>
              <a:rPr lang="cs-CZ" dirty="0"/>
              <a:t>1978 – Brian W. </a:t>
            </a:r>
            <a:r>
              <a:rPr lang="cs-CZ" dirty="0" err="1"/>
              <a:t>Kernighan</a:t>
            </a:r>
            <a:r>
              <a:rPr lang="cs-CZ" dirty="0"/>
              <a:t> &amp; Dennis M. </a:t>
            </a:r>
            <a:r>
              <a:rPr lang="cs-CZ" dirty="0" err="1"/>
              <a:t>Ritchie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1. standard jazyka C</a:t>
            </a:r>
          </a:p>
          <a:p>
            <a:pPr lvl="1"/>
            <a:r>
              <a:rPr lang="cs-CZ" dirty="0" err="1"/>
              <a:t>The</a:t>
            </a:r>
            <a:r>
              <a:rPr lang="cs-CZ" dirty="0"/>
              <a:t> C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  <a:p>
            <a:pPr lvl="1"/>
            <a:r>
              <a:rPr lang="cs-CZ" dirty="0"/>
              <a:t>K&amp;R C</a:t>
            </a:r>
          </a:p>
          <a:p>
            <a:r>
              <a:rPr lang="cs-CZ" dirty="0"/>
              <a:t>1988 – ANSI C</a:t>
            </a:r>
          </a:p>
          <a:p>
            <a:pPr lvl="1"/>
            <a:r>
              <a:rPr lang="cs-CZ" dirty="0"/>
              <a:t>rozšíření popisu o řadu knihovních funkci</a:t>
            </a:r>
          </a:p>
          <a:p>
            <a:pPr lvl="1"/>
            <a:r>
              <a:rPr lang="cs-CZ" dirty="0"/>
              <a:t>ve stejné době začíná vývoj jazyka C++</a:t>
            </a:r>
          </a:p>
          <a:p>
            <a:r>
              <a:rPr lang="cs-CZ" dirty="0"/>
              <a:t>1999 - rozšiřující standard ISO/IEC 9899:1999 (označován jako C99)</a:t>
            </a:r>
          </a:p>
          <a:p>
            <a:pPr lvl="1"/>
            <a:r>
              <a:rPr lang="cs-CZ" dirty="0"/>
              <a:t>Možnost kdekoliv deklarovat proměnné</a:t>
            </a:r>
          </a:p>
          <a:p>
            <a:pPr lvl="1"/>
            <a:r>
              <a:rPr lang="cs-CZ" dirty="0"/>
              <a:t>Nový datový typ </a:t>
            </a:r>
            <a:r>
              <a:rPr lang="cs-CZ" dirty="0" err="1"/>
              <a:t>boolean</a:t>
            </a:r>
            <a:endParaRPr lang="cs-CZ" dirty="0"/>
          </a:p>
          <a:p>
            <a:pPr lvl="1"/>
            <a:r>
              <a:rPr lang="cs-CZ" dirty="0"/>
              <a:t>Pole s proměnnou délkou</a:t>
            </a:r>
          </a:p>
          <a:p>
            <a:r>
              <a:rPr lang="cs-CZ" dirty="0"/>
              <a:t>2011 – nejnovější standard ISO/IEC 9899:2011</a:t>
            </a:r>
          </a:p>
          <a:p>
            <a:pPr lvl="1"/>
            <a:r>
              <a:rPr lang="cs-CZ" dirty="0"/>
              <a:t>Podpora vláken </a:t>
            </a:r>
          </a:p>
          <a:p>
            <a:pPr lvl="1"/>
            <a:r>
              <a:rPr lang="cs-CZ" dirty="0"/>
              <a:t>Pole s proměnnou délkou jsou již pouze volitelnou </a:t>
            </a:r>
            <a:r>
              <a:rPr lang="cs-CZ" dirty="0" smtClean="0"/>
              <a:t>vlastností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35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Kompilace a sestavení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494967"/>
          </a:xfrm>
        </p:spPr>
        <p:txBody>
          <a:bodyPr>
            <a:normAutofit/>
          </a:bodyPr>
          <a:lstStyle/>
          <a:p>
            <a:r>
              <a:rPr lang="cs-CZ" dirty="0" smtClean="0"/>
              <a:t>Zdrojový </a:t>
            </a:r>
            <a:r>
              <a:rPr lang="cs-CZ" dirty="0"/>
              <a:t>soubor </a:t>
            </a:r>
            <a:r>
              <a:rPr lang="en-US" dirty="0"/>
              <a:t>(source file</a:t>
            </a:r>
            <a:r>
              <a:rPr lang="cs-CZ" dirty="0"/>
              <a:t> .c</a:t>
            </a:r>
            <a:r>
              <a:rPr lang="en-US" dirty="0"/>
              <a:t>) je </a:t>
            </a:r>
            <a:r>
              <a:rPr lang="cs-CZ" dirty="0"/>
              <a:t>přeložen (</a:t>
            </a:r>
            <a:r>
              <a:rPr lang="cs-CZ" dirty="0" err="1"/>
              <a:t>compile</a:t>
            </a:r>
            <a:r>
              <a:rPr lang="cs-CZ" dirty="0"/>
              <a:t>) do objektového souboru (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) a objektové soubory jsou potom spojeny (link) linkerem do spustitelného souboru (</a:t>
            </a:r>
            <a:r>
              <a:rPr lang="cs-CZ" dirty="0" err="1"/>
              <a:t>executable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). Překlad zjednodušeně znamená převod kódu v C do strojového kódu procesoru.</a:t>
            </a:r>
          </a:p>
          <a:p>
            <a:endParaRPr lang="cs-CZ" dirty="0"/>
          </a:p>
        </p:txBody>
      </p:sp>
      <p:sp>
        <p:nvSpPr>
          <p:cNvPr id="2" name="Obdélník 1"/>
          <p:cNvSpPr/>
          <p:nvPr/>
        </p:nvSpPr>
        <p:spPr>
          <a:xfrm>
            <a:off x="857761" y="3340700"/>
            <a:ext cx="1342152" cy="668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file </a:t>
            </a:r>
            <a:r>
              <a:rPr lang="en-US" dirty="0" smtClean="0"/>
              <a:t>1</a:t>
            </a:r>
            <a:endParaRPr lang="cs-CZ" dirty="0" smtClean="0"/>
          </a:p>
          <a:p>
            <a:pPr algn="ctr"/>
            <a:r>
              <a:rPr lang="en-US" dirty="0" smtClean="0"/>
              <a:t>(.c, .h)</a:t>
            </a:r>
            <a:endParaRPr lang="en-US" dirty="0"/>
          </a:p>
        </p:txBody>
      </p:sp>
      <p:sp>
        <p:nvSpPr>
          <p:cNvPr id="4" name="Ovál 3"/>
          <p:cNvSpPr/>
          <p:nvPr/>
        </p:nvSpPr>
        <p:spPr>
          <a:xfrm>
            <a:off x="2386345" y="3449072"/>
            <a:ext cx="1351006" cy="436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</a:p>
        </p:txBody>
      </p:sp>
      <p:sp>
        <p:nvSpPr>
          <p:cNvPr id="6" name="Obdélník 5"/>
          <p:cNvSpPr/>
          <p:nvPr/>
        </p:nvSpPr>
        <p:spPr>
          <a:xfrm>
            <a:off x="3923783" y="3482024"/>
            <a:ext cx="1342152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file 1</a:t>
            </a:r>
          </a:p>
        </p:txBody>
      </p:sp>
      <p:sp>
        <p:nvSpPr>
          <p:cNvPr id="7" name="Ovál 6"/>
          <p:cNvSpPr/>
          <p:nvPr/>
        </p:nvSpPr>
        <p:spPr>
          <a:xfrm>
            <a:off x="5873165" y="4116337"/>
            <a:ext cx="843864" cy="436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8" name="Obdélník 7"/>
          <p:cNvSpPr/>
          <p:nvPr/>
        </p:nvSpPr>
        <p:spPr>
          <a:xfrm>
            <a:off x="7069195" y="4009245"/>
            <a:ext cx="1208079" cy="650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executable file</a:t>
            </a:r>
          </a:p>
        </p:txBody>
      </p:sp>
      <p:cxnSp>
        <p:nvCxnSpPr>
          <p:cNvPr id="9" name="Přímá spojnice se šipkou 8"/>
          <p:cNvCxnSpPr>
            <a:stCxn id="2" idx="3"/>
            <a:endCxn id="4" idx="2"/>
          </p:cNvCxnSpPr>
          <p:nvPr/>
        </p:nvCxnSpPr>
        <p:spPr>
          <a:xfrm flipV="1">
            <a:off x="2199913" y="3667375"/>
            <a:ext cx="186432" cy="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stCxn id="4" idx="6"/>
            <a:endCxn id="6" idx="1"/>
          </p:cNvCxnSpPr>
          <p:nvPr/>
        </p:nvCxnSpPr>
        <p:spPr>
          <a:xfrm>
            <a:off x="3737351" y="3667375"/>
            <a:ext cx="186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/>
          <p:cNvCxnSpPr>
            <a:stCxn id="7" idx="6"/>
            <a:endCxn id="8" idx="1"/>
          </p:cNvCxnSpPr>
          <p:nvPr/>
        </p:nvCxnSpPr>
        <p:spPr>
          <a:xfrm>
            <a:off x="6717029" y="4334640"/>
            <a:ext cx="352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ál 20"/>
          <p:cNvSpPr/>
          <p:nvPr/>
        </p:nvSpPr>
        <p:spPr>
          <a:xfrm>
            <a:off x="2399268" y="4748408"/>
            <a:ext cx="1351006" cy="436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</a:p>
        </p:txBody>
      </p:sp>
      <p:sp>
        <p:nvSpPr>
          <p:cNvPr id="22" name="Obdélník 21"/>
          <p:cNvSpPr/>
          <p:nvPr/>
        </p:nvSpPr>
        <p:spPr>
          <a:xfrm>
            <a:off x="3936706" y="4781360"/>
            <a:ext cx="1342152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file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3" name="Přímá spojnice se šipkou 22"/>
          <p:cNvCxnSpPr>
            <a:endCxn id="21" idx="2"/>
          </p:cNvCxnSpPr>
          <p:nvPr/>
        </p:nvCxnSpPr>
        <p:spPr>
          <a:xfrm flipV="1">
            <a:off x="2199913" y="4966711"/>
            <a:ext cx="199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/>
          <p:cNvCxnSpPr>
            <a:stCxn id="21" idx="6"/>
            <a:endCxn id="22" idx="1"/>
          </p:cNvCxnSpPr>
          <p:nvPr/>
        </p:nvCxnSpPr>
        <p:spPr>
          <a:xfrm>
            <a:off x="3750274" y="4966711"/>
            <a:ext cx="186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6" idx="3"/>
            <a:endCxn id="7" idx="2"/>
          </p:cNvCxnSpPr>
          <p:nvPr/>
        </p:nvCxnSpPr>
        <p:spPr>
          <a:xfrm>
            <a:off x="5265935" y="3667376"/>
            <a:ext cx="607230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se šipkou 26"/>
          <p:cNvCxnSpPr>
            <a:stCxn id="22" idx="3"/>
            <a:endCxn id="7" idx="2"/>
          </p:cNvCxnSpPr>
          <p:nvPr/>
        </p:nvCxnSpPr>
        <p:spPr>
          <a:xfrm flipV="1">
            <a:off x="5278858" y="4334640"/>
            <a:ext cx="594307" cy="63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vá složená závorka 27"/>
          <p:cNvSpPr/>
          <p:nvPr/>
        </p:nvSpPr>
        <p:spPr>
          <a:xfrm rot="16200000">
            <a:off x="4400942" y="1857692"/>
            <a:ext cx="387842" cy="7543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3645785" y="5823514"/>
            <a:ext cx="177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Sestavení (</a:t>
            </a:r>
            <a:r>
              <a:rPr lang="cs-CZ" dirty="0" err="1"/>
              <a:t>build</a:t>
            </a:r>
            <a:r>
              <a:rPr lang="cs-CZ" dirty="0"/>
              <a:t>)</a:t>
            </a:r>
          </a:p>
        </p:txBody>
      </p:sp>
      <p:sp>
        <p:nvSpPr>
          <p:cNvPr id="26" name="Obdélník 25"/>
          <p:cNvSpPr/>
          <p:nvPr/>
        </p:nvSpPr>
        <p:spPr>
          <a:xfrm>
            <a:off x="881033" y="4625322"/>
            <a:ext cx="1342152" cy="668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file 2</a:t>
            </a:r>
            <a:endParaRPr lang="cs-CZ" dirty="0" smtClean="0"/>
          </a:p>
          <a:p>
            <a:pPr algn="ctr"/>
            <a:r>
              <a:rPr lang="en-US" dirty="0" smtClean="0"/>
              <a:t>(.c, .h)</a:t>
            </a:r>
            <a:endParaRPr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5627917" y="5066339"/>
            <a:ext cx="1342152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file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9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Nejjednoduší</a:t>
            </a:r>
            <a:r>
              <a:rPr lang="cs-CZ" dirty="0"/>
              <a:t> program v 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7" y="2581275"/>
            <a:ext cx="7543801" cy="360045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Zápis nejjednodušší možné funkce </a:t>
            </a:r>
            <a:r>
              <a:rPr lang="cs-CZ" dirty="0" err="1"/>
              <a:t>main</a:t>
            </a:r>
            <a:r>
              <a:rPr lang="cs-CZ" dirty="0"/>
              <a:t>, která nemá žádné argumenty a nedělá nic.</a:t>
            </a:r>
          </a:p>
          <a:p>
            <a:r>
              <a:rPr lang="cs-CZ" dirty="0"/>
              <a:t>Složené závorky představují seskupení více příkazů do jednoho (složený příkaz). V tomto případě definují začátek a konec těla funkce.</a:t>
            </a:r>
          </a:p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/>
              <a:t> znamená návratový typ funkce, pokud funkce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r>
              <a:rPr lang="cs-CZ" dirty="0"/>
              <a:t> nemá nadefinovaný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/>
              <a:t>, tak funkce </a:t>
            </a:r>
            <a:r>
              <a:rPr lang="cs-CZ" dirty="0" err="1"/>
              <a:t>main</a:t>
            </a:r>
            <a:r>
              <a:rPr lang="cs-CZ" dirty="0"/>
              <a:t> vrací automaticky hodnotu 0.</a:t>
            </a:r>
          </a:p>
          <a:p>
            <a:r>
              <a:rPr lang="cs-CZ" dirty="0"/>
              <a:t>Každý program v C musí mít přesně jednu globální funkci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/>
              <a:t>Každý program v C začíná </a:t>
            </a:r>
            <a:r>
              <a:rPr lang="cs-CZ" dirty="0" smtClean="0"/>
              <a:t>spuštění</a:t>
            </a:r>
            <a:r>
              <a:rPr lang="en-US" dirty="0" smtClean="0"/>
              <a:t>m</a:t>
            </a:r>
            <a:r>
              <a:rPr lang="cs-CZ" dirty="0" smtClean="0"/>
              <a:t> </a:t>
            </a:r>
            <a:r>
              <a:rPr lang="cs-CZ" dirty="0"/>
              <a:t>funkce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r>
              <a:rPr lang="cs-CZ" dirty="0"/>
              <a:t>.</a:t>
            </a:r>
          </a:p>
          <a:p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cs-CZ" dirty="0"/>
              <a:t> označuje začátek jednořádkového komentáře, který slouží pouze pro poznámky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57" y="1981885"/>
            <a:ext cx="7543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main(){}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nejjednodussi program v C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2082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/>
              <a:t>Program s výstupem na konzoli</a:t>
            </a:r>
          </a:p>
        </p:txBody>
      </p:sp>
      <p:sp>
        <p:nvSpPr>
          <p:cNvPr id="4" name="Obdélník 3"/>
          <p:cNvSpPr/>
          <p:nvPr/>
        </p:nvSpPr>
        <p:spPr>
          <a:xfrm>
            <a:off x="952500" y="1859281"/>
            <a:ext cx="74142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"Ahoj </a:t>
            </a:r>
            <a:r>
              <a:rPr lang="cs-CZ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svete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4972050" y="1810428"/>
            <a:ext cx="339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Vložení hlavičkového souboru pro vstupně výstupní operace</a:t>
            </a:r>
          </a:p>
        </p:txBody>
      </p:sp>
      <p:cxnSp>
        <p:nvCxnSpPr>
          <p:cNvPr id="8" name="Přímá spojnice se šipkou 7"/>
          <p:cNvCxnSpPr>
            <a:stCxn id="7" idx="1"/>
          </p:cNvCxnSpPr>
          <p:nvPr/>
        </p:nvCxnSpPr>
        <p:spPr>
          <a:xfrm flipH="1" flipV="1">
            <a:off x="4162425" y="2085975"/>
            <a:ext cx="809625" cy="4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952500" y="5222770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Složené závorky ohraničují tělo funkce</a:t>
            </a:r>
          </a:p>
        </p:txBody>
      </p:sp>
      <p:cxnSp>
        <p:nvCxnSpPr>
          <p:cNvPr id="22" name="Přímá spojnice se šipkou 21"/>
          <p:cNvCxnSpPr>
            <a:stCxn id="20" idx="0"/>
          </p:cNvCxnSpPr>
          <p:nvPr/>
        </p:nvCxnSpPr>
        <p:spPr>
          <a:xfrm flipH="1" flipV="1">
            <a:off x="1214914" y="4291950"/>
            <a:ext cx="1650206" cy="9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/>
          <p:cNvCxnSpPr>
            <a:stCxn id="20" idx="0"/>
          </p:cNvCxnSpPr>
          <p:nvPr/>
        </p:nvCxnSpPr>
        <p:spPr>
          <a:xfrm flipH="1" flipV="1">
            <a:off x="1214914" y="3209925"/>
            <a:ext cx="1650206" cy="201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>
          <a:xfrm>
            <a:off x="4459605" y="3922618"/>
            <a:ext cx="39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Vypíše na terminál text v ASCII kódování</a:t>
            </a:r>
          </a:p>
        </p:txBody>
      </p:sp>
      <p:cxnSp>
        <p:nvCxnSpPr>
          <p:cNvPr id="34" name="Přímá spojnice se šipkou 33"/>
          <p:cNvCxnSpPr>
            <a:stCxn id="33" idx="1"/>
          </p:cNvCxnSpPr>
          <p:nvPr/>
        </p:nvCxnSpPr>
        <p:spPr>
          <a:xfrm flipH="1" flipV="1">
            <a:off x="4135755" y="3758107"/>
            <a:ext cx="323850" cy="34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/>
          <p:cNvSpPr txBox="1"/>
          <p:nvPr/>
        </p:nvSpPr>
        <p:spPr>
          <a:xfrm>
            <a:off x="3909060" y="4654844"/>
            <a:ext cx="267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Návratová hodnota funkce</a:t>
            </a:r>
          </a:p>
        </p:txBody>
      </p:sp>
      <p:cxnSp>
        <p:nvCxnSpPr>
          <p:cNvPr id="41" name="Přímá spojnice se šipkou 40"/>
          <p:cNvCxnSpPr>
            <a:stCxn id="40" idx="1"/>
          </p:cNvCxnSpPr>
          <p:nvPr/>
        </p:nvCxnSpPr>
        <p:spPr>
          <a:xfrm flipH="1" flipV="1">
            <a:off x="3276600" y="4044538"/>
            <a:ext cx="632460" cy="79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4972050" y="2761184"/>
            <a:ext cx="339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Řídící posloupnost pro nový řádek</a:t>
            </a:r>
          </a:p>
        </p:txBody>
      </p:sp>
      <p:cxnSp>
        <p:nvCxnSpPr>
          <p:cNvPr id="19" name="Přímá spojnice se šipkou 18"/>
          <p:cNvCxnSpPr/>
          <p:nvPr/>
        </p:nvCxnSpPr>
        <p:spPr>
          <a:xfrm flipH="1">
            <a:off x="5334000" y="3113293"/>
            <a:ext cx="66675" cy="26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Proměnná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60" y="1886989"/>
            <a:ext cx="7543800" cy="4256115"/>
          </a:xfrm>
        </p:spPr>
        <p:txBody>
          <a:bodyPr>
            <a:normAutofit/>
          </a:bodyPr>
          <a:lstStyle/>
          <a:p>
            <a:r>
              <a:rPr lang="cs-CZ" dirty="0" smtClean="0"/>
              <a:t>Proměnná </a:t>
            </a:r>
            <a:r>
              <a:rPr lang="cs-CZ" dirty="0"/>
              <a:t>je </a:t>
            </a:r>
            <a:r>
              <a:rPr lang="cs-CZ" dirty="0" smtClean="0"/>
              <a:t>pojmenovaná </a:t>
            </a:r>
            <a:r>
              <a:rPr lang="cs-CZ" b="1" dirty="0"/>
              <a:t>hodnota v paměti </a:t>
            </a:r>
            <a:r>
              <a:rPr lang="cs-CZ" dirty="0">
                <a:solidFill>
                  <a:schemeClr val="tx1"/>
                </a:solidFill>
              </a:rPr>
              <a:t>interpretovaná</a:t>
            </a:r>
            <a:r>
              <a:rPr lang="cs-CZ" dirty="0"/>
              <a:t> </a:t>
            </a:r>
            <a:r>
              <a:rPr lang="cs-CZ" dirty="0">
                <a:solidFill>
                  <a:schemeClr val="tx1"/>
                </a:solidFill>
              </a:rPr>
              <a:t>podle konkrétního datového typu.</a:t>
            </a:r>
            <a:r>
              <a:rPr lang="cs-CZ" dirty="0"/>
              <a:t> </a:t>
            </a:r>
            <a:endParaRPr lang="cs-CZ" dirty="0" smtClean="0"/>
          </a:p>
          <a:p>
            <a:r>
              <a:rPr lang="cs-CZ" b="1" dirty="0" smtClean="0"/>
              <a:t>Hodnota</a:t>
            </a:r>
            <a:r>
              <a:rPr lang="cs-CZ" dirty="0" smtClean="0"/>
              <a:t> </a:t>
            </a:r>
            <a:r>
              <a:rPr lang="cs-CZ" dirty="0"/>
              <a:t>je množina bitů interpretovaná podle konkrétního datového typu</a:t>
            </a:r>
            <a:r>
              <a:rPr lang="cs-CZ" dirty="0" smtClean="0"/>
              <a:t>.</a:t>
            </a:r>
          </a:p>
          <a:p>
            <a:r>
              <a:rPr lang="cs-CZ" b="1" dirty="0"/>
              <a:t>Datový typ </a:t>
            </a:r>
            <a:r>
              <a:rPr lang="cs-CZ" dirty="0"/>
              <a:t>objektu vymezuje operace, které lze s tímto objektem provádět a množinu hodnot, kterých může objekt nabývat</a:t>
            </a:r>
            <a:r>
              <a:rPr lang="cs-CZ" dirty="0" smtClean="0"/>
              <a:t>.</a:t>
            </a:r>
          </a:p>
          <a:p>
            <a:endParaRPr lang="cs-CZ" dirty="0" smtClean="0"/>
          </a:p>
          <a:p>
            <a:r>
              <a:rPr lang="cs-CZ" dirty="0" smtClean="0"/>
              <a:t>Například </a:t>
            </a:r>
            <a:r>
              <a:rPr lang="cs-CZ" dirty="0"/>
              <a:t>příkaz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 = 5;</a:t>
            </a:r>
            <a:r>
              <a:rPr lang="cs-CZ" dirty="0"/>
              <a:t> rezervuje místo v paměti pro celé číslo, uloží tam hodnotu 5 jako množinu bitů a této hodnotě v paměti potom říkáme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. Typ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potom určuje jaké operace (sčítání, odčítaní atd.) s proměnnou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 může program provádět.</a:t>
            </a:r>
            <a:endParaRPr lang="cs-CZ" b="1" dirty="0"/>
          </a:p>
          <a:p>
            <a:endParaRPr lang="cs-CZ" dirty="0" smtClean="0"/>
          </a:p>
          <a:p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96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proměnné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22465" y="3790912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 err="1"/>
              <a:t>Ka</a:t>
            </a:r>
            <a:r>
              <a:rPr lang="cs-CZ" dirty="0" err="1"/>
              <a:t>ždá</a:t>
            </a:r>
            <a:r>
              <a:rPr lang="cs-CZ" dirty="0"/>
              <a:t> proměnná musí být před použitím definována. Definice vytváří proměnné</a:t>
            </a:r>
            <a:r>
              <a:rPr lang="cs-CZ"/>
              <a:t>, </a:t>
            </a:r>
            <a:r>
              <a:rPr lang="cs-CZ" smtClean="0"/>
              <a:t>uvádějí </a:t>
            </a:r>
            <a:r>
              <a:rPr lang="cs-CZ" dirty="0"/>
              <a:t>jejich typ, identifikátor a někdy i počáteční hodnoty</a:t>
            </a:r>
            <a:r>
              <a:rPr lang="cs-CZ" dirty="0" smtClean="0"/>
              <a:t>.</a:t>
            </a:r>
          </a:p>
          <a:p>
            <a:r>
              <a:rPr lang="cs-CZ" dirty="0" smtClean="0"/>
              <a:t>Někdy pracujeme s hodnotami v paměti které nemají jméno, například s pomocí ukazatelů, této hodnotě bez jména potom říkáme obecně  </a:t>
            </a:r>
            <a:r>
              <a:rPr lang="cs-CZ" b="1" dirty="0" smtClean="0"/>
              <a:t>objekt</a:t>
            </a:r>
            <a:r>
              <a:rPr lang="cs-CZ" dirty="0" smtClean="0"/>
              <a:t>. Jde o jiný pojem než objekt o objektově orientovaném programování.</a:t>
            </a:r>
            <a:endParaRPr lang="cs-CZ" dirty="0"/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601952" y="2133477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1736706" y="2840797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cs-CZ" dirty="0" err="1"/>
              <a:t>yp</a:t>
            </a:r>
            <a:endParaRPr lang="cs-CZ" dirty="0"/>
          </a:p>
        </p:txBody>
      </p:sp>
      <p:cxnSp>
        <p:nvCxnSpPr>
          <p:cNvPr id="6" name="Přímá spojnice se šipkou 5"/>
          <p:cNvCxnSpPr>
            <a:stCxn id="5" idx="0"/>
          </p:cNvCxnSpPr>
          <p:nvPr/>
        </p:nvCxnSpPr>
        <p:spPr>
          <a:xfrm flipV="1">
            <a:off x="2030076" y="2555838"/>
            <a:ext cx="640170" cy="2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2376966" y="2840797"/>
            <a:ext cx="210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Identifikátor (název)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4539321" y="2748465"/>
            <a:ext cx="338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Počáteční hodnota, číselná konstanta</a:t>
            </a:r>
          </a:p>
        </p:txBody>
      </p:sp>
      <p:cxnSp>
        <p:nvCxnSpPr>
          <p:cNvPr id="9" name="Přímá spojnice se šipkou 8"/>
          <p:cNvCxnSpPr>
            <a:stCxn id="8" idx="1"/>
          </p:cNvCxnSpPr>
          <p:nvPr/>
        </p:nvCxnSpPr>
        <p:spPr>
          <a:xfrm flipH="1" flipV="1">
            <a:off x="4145714" y="2520191"/>
            <a:ext cx="393607" cy="5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5246941" y="2214120"/>
            <a:ext cx="2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 </a:t>
            </a:r>
            <a:r>
              <a:rPr lang="en-US" dirty="0" err="1"/>
              <a:t>ukon</a:t>
            </a:r>
            <a:r>
              <a:rPr lang="cs-CZ" dirty="0" err="1"/>
              <a:t>čuje</a:t>
            </a:r>
            <a:r>
              <a:rPr lang="cs-CZ" dirty="0"/>
              <a:t> příkaz</a:t>
            </a:r>
          </a:p>
        </p:txBody>
      </p:sp>
      <p:cxnSp>
        <p:nvCxnSpPr>
          <p:cNvPr id="11" name="Přímá spojnice se šipkou 10"/>
          <p:cNvCxnSpPr/>
          <p:nvPr/>
        </p:nvCxnSpPr>
        <p:spPr>
          <a:xfrm flipH="1" flipV="1">
            <a:off x="4356172" y="2398786"/>
            <a:ext cx="890769" cy="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9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proměnná</a:t>
            </a:r>
            <a:br>
              <a:rPr lang="cs-CZ" dirty="0"/>
            </a:b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latin typeface="Consolas" panose="020B0609020204030204" pitchFamily="49" charset="0"/>
              </a:rPr>
              <a:t>y = x;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25880467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Words>1184</Words>
  <Application>Microsoft Office PowerPoint</Application>
  <PresentationFormat>Předvádění na obrazovce (4:3)</PresentationFormat>
  <Paragraphs>274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Consolas</vt:lpstr>
      <vt:lpstr>Retrospektiva</vt:lpstr>
      <vt:lpstr>Programování</vt:lpstr>
      <vt:lpstr>Obsah</vt:lpstr>
      <vt:lpstr>Historie a současnost</vt:lpstr>
      <vt:lpstr>Kompilace a sestavení</vt:lpstr>
      <vt:lpstr>Nejjednoduší program v C</vt:lpstr>
      <vt:lpstr>Program s výstupem na konzoli</vt:lpstr>
      <vt:lpstr>Proměnná</vt:lpstr>
      <vt:lpstr>Definice proměnné</vt:lpstr>
      <vt:lpstr>Příklad proměnná </vt:lpstr>
      <vt:lpstr>Příklad proměnná Definice proměnné</vt:lpstr>
      <vt:lpstr>Příklad proměnná Přiřazení hodnoty</vt:lpstr>
      <vt:lpstr> Příklad proměnná Definice druhé proměnné</vt:lpstr>
      <vt:lpstr>   Příklad proměnná Přiřazení hodnoty druhé proměnné</vt:lpstr>
      <vt:lpstr>Identifikátor proměnné (název)</vt:lpstr>
      <vt:lpstr>Rozsah platnosti lokální proměnné</vt:lpstr>
      <vt:lpstr>Datové typy a jejich velikosti</vt:lpstr>
      <vt:lpstr>Operátory</vt:lpstr>
      <vt:lpstr>Aritmetické operátory</vt:lpstr>
      <vt:lpstr>Boolean (logický datový typ) v jazyku C</vt:lpstr>
      <vt:lpstr>Operátor rovnosti a relační operátory</vt:lpstr>
      <vt:lpstr>Logické operátory</vt:lpstr>
      <vt:lpstr>Bitové operátory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222</cp:revision>
  <dcterms:created xsi:type="dcterms:W3CDTF">2015-02-07T15:57:17Z</dcterms:created>
  <dcterms:modified xsi:type="dcterms:W3CDTF">2017-09-15T13:27:54Z</dcterms:modified>
</cp:coreProperties>
</file>