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73" r:id="rId3"/>
    <p:sldId id="323" r:id="rId4"/>
    <p:sldId id="300" r:id="rId5"/>
    <p:sldId id="319" r:id="rId6"/>
    <p:sldId id="318" r:id="rId7"/>
    <p:sldId id="317" r:id="rId8"/>
    <p:sldId id="320" r:id="rId9"/>
    <p:sldId id="321" r:id="rId10"/>
    <p:sldId id="322" r:id="rId11"/>
    <p:sldId id="311" r:id="rId12"/>
    <p:sldId id="309" r:id="rId13"/>
    <p:sldId id="310" r:id="rId14"/>
    <p:sldId id="314" r:id="rId15"/>
    <p:sldId id="312" r:id="rId16"/>
    <p:sldId id="315" r:id="rId17"/>
    <p:sldId id="316" r:id="rId18"/>
    <p:sldId id="278" r:id="rId19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9A851-912C-4EAE-82DC-2A1BC9D97452}" type="datetimeFigureOut">
              <a:rPr lang="cs-CZ" smtClean="0"/>
              <a:t>02.03.2017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ECF41-1A18-4EAA-90C2-E57808ED64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003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02.03.2017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1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02.03.2017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857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02.03.2017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019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02.03.2017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596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02.03.2017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02.03.2017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883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02.03.2017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828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02.03.2017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254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02.03.2017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62F4B5E-DC57-404D-B7A8-D5DF9E961C57}" type="datetimeFigureOut">
              <a:rPr lang="cs-CZ" smtClean="0"/>
              <a:t>02.03.2017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69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02.03.2017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765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2F4B5E-DC57-404D-B7A8-D5DF9E961C57}" type="datetimeFigureOut">
              <a:rPr lang="cs-CZ" smtClean="0"/>
              <a:t>02.03.2017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5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Objektové programování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Vybran</a:t>
            </a:r>
            <a:r>
              <a:rPr lang="cs-CZ" dirty="0" smtClean="0"/>
              <a:t>É vlastnosti (</a:t>
            </a:r>
            <a:r>
              <a:rPr lang="cs-CZ" dirty="0" err="1" smtClean="0"/>
              <a:t>features</a:t>
            </a:r>
            <a:r>
              <a:rPr lang="cs-CZ" dirty="0" smtClean="0"/>
              <a:t>) C++</a:t>
            </a:r>
          </a:p>
          <a:p>
            <a:r>
              <a:rPr lang="cs-CZ" dirty="0" smtClean="0"/>
              <a:t>Erik Král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7007629" y="301752"/>
            <a:ext cx="185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Verze</a:t>
            </a:r>
            <a:r>
              <a:rPr lang="en-US" dirty="0" smtClean="0"/>
              <a:t> </a:t>
            </a:r>
          </a:p>
          <a:p>
            <a:r>
              <a:rPr lang="en-US" smtClean="0"/>
              <a:t>2</a:t>
            </a:r>
            <a:r>
              <a:rPr lang="en-US" smtClean="0"/>
              <a:t>.3.2017.1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67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Parsování</a:t>
            </a:r>
            <a:r>
              <a:rPr lang="cs-CZ" dirty="0" smtClean="0"/>
              <a:t> řetězce na číslo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stoi</a:t>
            </a: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dirty="0" err="1" smtClean="0"/>
              <a:t>std:stod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22960" y="1737361"/>
            <a:ext cx="747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highlight>
                  <a:srgbClr val="FFFFFF"/>
                </a:highlight>
              </a:rPr>
              <a:t>Třída </a:t>
            </a:r>
            <a:r>
              <a:rPr lang="cs-CZ" i="1" dirty="0" err="1" smtClean="0">
                <a:highlight>
                  <a:srgbClr val="FFFFFF"/>
                </a:highlight>
              </a:rPr>
              <a:t>std</a:t>
            </a:r>
            <a:r>
              <a:rPr lang="cs-CZ" i="1" dirty="0" smtClean="0">
                <a:highlight>
                  <a:srgbClr val="FFFFFF"/>
                </a:highlight>
              </a:rPr>
              <a:t>::</a:t>
            </a:r>
            <a:r>
              <a:rPr lang="cs-CZ" i="1" dirty="0" err="1" smtClean="0">
                <a:highlight>
                  <a:srgbClr val="FFFFFF"/>
                </a:highlight>
              </a:rPr>
              <a:t>stringstream</a:t>
            </a:r>
            <a:r>
              <a:rPr lang="cs-CZ" dirty="0" smtClean="0">
                <a:highlight>
                  <a:srgbClr val="FFFFFF"/>
                </a:highlight>
              </a:rPr>
              <a:t> nám umožní také </a:t>
            </a:r>
            <a:r>
              <a:rPr lang="cs-CZ" dirty="0" err="1" smtClean="0">
                <a:highlight>
                  <a:srgbClr val="FFFFFF"/>
                </a:highlight>
              </a:rPr>
              <a:t>parsovat</a:t>
            </a:r>
            <a:r>
              <a:rPr lang="cs-CZ" dirty="0" smtClean="0">
                <a:highlight>
                  <a:srgbClr val="FFFFFF"/>
                </a:highlight>
              </a:rPr>
              <a:t> řetězec na číslo</a:t>
            </a:r>
            <a:r>
              <a:rPr lang="en-US" dirty="0" smtClean="0">
                <a:highlight>
                  <a:srgbClr val="FFFFFF"/>
                </a:highlight>
              </a:rPr>
              <a:t>, ale</a:t>
            </a:r>
            <a:r>
              <a:rPr lang="cs-CZ" dirty="0" smtClean="0">
                <a:highlight>
                  <a:srgbClr val="FFFFFF"/>
                </a:highlight>
              </a:rPr>
              <a:t> jednouší je použít funkce </a:t>
            </a:r>
            <a:r>
              <a:rPr lang="en-US" i="1" dirty="0" err="1" smtClean="0"/>
              <a:t>std</a:t>
            </a:r>
            <a:r>
              <a:rPr lang="en-US" i="1" dirty="0"/>
              <a:t>::</a:t>
            </a:r>
            <a:r>
              <a:rPr lang="en-US" i="1" dirty="0" err="1"/>
              <a:t>stio</a:t>
            </a:r>
            <a:r>
              <a:rPr lang="en-US" dirty="0"/>
              <a:t> a </a:t>
            </a:r>
            <a:r>
              <a:rPr lang="en-US" i="1" dirty="0" err="1" smtClean="0"/>
              <a:t>std:stod</a:t>
            </a:r>
            <a:r>
              <a:rPr lang="cs-CZ" i="1" dirty="0">
                <a:highlight>
                  <a:srgbClr val="FFFFFF"/>
                </a:highlight>
              </a:rPr>
              <a:t> </a:t>
            </a:r>
            <a:r>
              <a:rPr lang="cs-CZ" dirty="0" smtClean="0">
                <a:highlight>
                  <a:srgbClr val="FFFFFF"/>
                </a:highlight>
              </a:rPr>
              <a:t>představené v C</a:t>
            </a:r>
            <a:r>
              <a:rPr lang="en-US" dirty="0" smtClean="0">
                <a:highlight>
                  <a:srgbClr val="FFFFFF"/>
                </a:highlight>
              </a:rPr>
              <a:t>++11. </a:t>
            </a:r>
            <a:r>
              <a:rPr lang="en-US" dirty="0" err="1" smtClean="0">
                <a:highlight>
                  <a:srgbClr val="FFFFFF"/>
                </a:highlight>
              </a:rPr>
              <a:t>Tyto</a:t>
            </a:r>
            <a:r>
              <a:rPr lang="en-US" dirty="0" smtClean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highlight>
                  <a:srgbClr val="FFFFFF"/>
                </a:highlight>
              </a:rPr>
              <a:t>funkce</a:t>
            </a:r>
            <a:r>
              <a:rPr lang="en-US" dirty="0" smtClean="0">
                <a:highlight>
                  <a:srgbClr val="FFFFFF"/>
                </a:highlight>
              </a:rPr>
              <a:t> </a:t>
            </a:r>
            <a:r>
              <a:rPr lang="cs-CZ" dirty="0" smtClean="0">
                <a:highlight>
                  <a:srgbClr val="FFFFFF"/>
                </a:highlight>
              </a:rPr>
              <a:t>vyvolají výjimku, pokud se převod nezdaří. Výjimky budeme probírat později.</a:t>
            </a:r>
            <a:endParaRPr lang="cs-CZ" dirty="0">
              <a:highlight>
                <a:srgbClr val="FFFFFF"/>
              </a:highlight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822960" y="2660691"/>
            <a:ext cx="747707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retezec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"100"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::stoi(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retezec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y =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stod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retezec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14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Konstan</a:t>
            </a:r>
            <a:r>
              <a:rPr lang="en-US" dirty="0" err="1" smtClean="0"/>
              <a:t>tn</a:t>
            </a:r>
            <a:r>
              <a:rPr lang="cs-CZ" dirty="0" smtClean="0"/>
              <a:t>í proměnné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22960" y="1737361"/>
            <a:ext cx="747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highlight>
                  <a:srgbClr val="FFFFFF"/>
                </a:highlight>
              </a:rPr>
              <a:t>Konstantní proměnné se označují modifikátorem </a:t>
            </a:r>
            <a:r>
              <a:rPr lang="cs-CZ" dirty="0" err="1" smtClean="0">
                <a:highlight>
                  <a:srgbClr val="FFFFFF"/>
                </a:highlight>
              </a:rPr>
              <a:t>const</a:t>
            </a:r>
            <a:r>
              <a:rPr lang="cs-CZ" dirty="0" smtClean="0">
                <a:highlight>
                  <a:srgbClr val="FFFFFF"/>
                </a:highlight>
              </a:rPr>
              <a:t>. Po přiřazení hodnoty konstantní proměnné ji už pak nemůžeme změnit. </a:t>
            </a:r>
            <a:r>
              <a:rPr lang="cs-CZ" dirty="0" err="1" smtClean="0">
                <a:highlight>
                  <a:srgbClr val="FFFFFF"/>
                </a:highlight>
              </a:rPr>
              <a:t>Konsta</a:t>
            </a:r>
            <a:r>
              <a:rPr lang="en-US" dirty="0" smtClean="0">
                <a:highlight>
                  <a:srgbClr val="FFFFFF"/>
                </a:highlight>
              </a:rPr>
              <a:t>n</a:t>
            </a:r>
            <a:r>
              <a:rPr lang="cs-CZ" dirty="0" err="1" smtClean="0">
                <a:highlight>
                  <a:srgbClr val="FFFFFF"/>
                </a:highlight>
              </a:rPr>
              <a:t>tní</a:t>
            </a:r>
            <a:r>
              <a:rPr lang="cs-CZ" dirty="0" smtClean="0">
                <a:highlight>
                  <a:srgbClr val="FFFFFF"/>
                </a:highlight>
              </a:rPr>
              <a:t> mohou být i členské proměnné.</a:t>
            </a:r>
            <a:endParaRPr lang="cs-CZ" dirty="0">
              <a:highlight>
                <a:srgbClr val="FFFFFF"/>
              </a:highlight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822960" y="2660691"/>
            <a:ext cx="32336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pPr lvl="1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x = n;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++x;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8" name="Obdélník 7"/>
          <p:cNvSpPr/>
          <p:nvPr/>
        </p:nvSpPr>
        <p:spPr>
          <a:xfrm>
            <a:off x="4779818" y="2660691"/>
            <a:ext cx="28067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index;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další kód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3059084" y="4876682"/>
            <a:ext cx="342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Chyba, </a:t>
            </a:r>
            <a:r>
              <a:rPr lang="cs-CZ" dirty="0"/>
              <a:t>h</a:t>
            </a:r>
            <a:r>
              <a:rPr lang="en-US" dirty="0" err="1" smtClean="0"/>
              <a:t>odnot</a:t>
            </a:r>
            <a:r>
              <a:rPr lang="cs-CZ" dirty="0" smtClean="0"/>
              <a:t>a konstantní proměnné se nemůže měnit</a:t>
            </a:r>
            <a:endParaRPr lang="cs-CZ" dirty="0"/>
          </a:p>
        </p:txBody>
      </p:sp>
      <p:cxnSp>
        <p:nvCxnSpPr>
          <p:cNvPr id="11" name="Přímá spojnice se šipkou 10"/>
          <p:cNvCxnSpPr/>
          <p:nvPr/>
        </p:nvCxnSpPr>
        <p:spPr>
          <a:xfrm flipH="1" flipV="1">
            <a:off x="1812176" y="4558601"/>
            <a:ext cx="1246908" cy="63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1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Konstruktory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member initializer lists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22960" y="1737361"/>
            <a:ext cx="747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ighlight>
                  <a:srgbClr val="FFFFFF"/>
                </a:highlight>
              </a:rPr>
              <a:t>Member initializer list </a:t>
            </a:r>
            <a:r>
              <a:rPr lang="en-US" dirty="0" err="1" smtClean="0">
                <a:highlight>
                  <a:srgbClr val="FFFFFF"/>
                </a:highlight>
              </a:rPr>
              <a:t>slou</a:t>
            </a:r>
            <a:r>
              <a:rPr lang="cs-CZ" dirty="0" err="1" smtClean="0">
                <a:highlight>
                  <a:srgbClr val="FFFFFF"/>
                </a:highlight>
              </a:rPr>
              <a:t>ží</a:t>
            </a:r>
            <a:r>
              <a:rPr lang="cs-CZ" dirty="0" smtClean="0">
                <a:highlight>
                  <a:srgbClr val="FFFFFF"/>
                </a:highlight>
              </a:rPr>
              <a:t> i inicializaci členských proměnných a jde o jediný způsob jak inicializovat </a:t>
            </a:r>
            <a:r>
              <a:rPr lang="cs-CZ" b="1" dirty="0" smtClean="0">
                <a:highlight>
                  <a:srgbClr val="FFFFFF"/>
                </a:highlight>
              </a:rPr>
              <a:t>konstantní členskou proměnnou </a:t>
            </a:r>
            <a:r>
              <a:rPr lang="cs-CZ" dirty="0" smtClean="0">
                <a:highlight>
                  <a:srgbClr val="FFFFFF"/>
                </a:highlight>
              </a:rPr>
              <a:t>pomocí parametru konstruktoru.</a:t>
            </a:r>
            <a:endParaRPr lang="cs-CZ" dirty="0">
              <a:highlight>
                <a:srgbClr val="FFFFFF"/>
              </a:highlight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814423" y="2660691"/>
            <a:ext cx="748561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index;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data;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m(</a:t>
            </a:r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index(0), data(</a:t>
            </a:r>
            <a:r>
              <a:rPr lang="cs-CZ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[m];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další kód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  <p:sp>
        <p:nvSpPr>
          <p:cNvPr id="9" name="Obdélník 8"/>
          <p:cNvSpPr/>
          <p:nvPr/>
        </p:nvSpPr>
        <p:spPr>
          <a:xfrm>
            <a:off x="4779818" y="2660691"/>
            <a:ext cx="2806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z(3);    </a:t>
            </a:r>
          </a:p>
          <a:p>
            <a:pPr lvl="1"/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další kód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8889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Konstrukto</a:t>
            </a:r>
            <a:r>
              <a:rPr lang="cs-CZ" dirty="0" smtClean="0"/>
              <a:t>r</a:t>
            </a:r>
            <a:br>
              <a:rPr lang="cs-CZ" dirty="0" smtClean="0"/>
            </a:br>
            <a:r>
              <a:rPr lang="cs-CZ" dirty="0" smtClean="0"/>
              <a:t>in </a:t>
            </a:r>
            <a:r>
              <a:rPr lang="cs-CZ" dirty="0" err="1" smtClean="0"/>
              <a:t>class</a:t>
            </a:r>
            <a:r>
              <a:rPr lang="cs-CZ" dirty="0" smtClean="0"/>
              <a:t> inicializace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22960" y="1737361"/>
            <a:ext cx="747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highlight>
                  <a:srgbClr val="FFFFFF"/>
                </a:highlight>
              </a:rPr>
              <a:t>Od c</a:t>
            </a:r>
            <a:r>
              <a:rPr lang="en-US" dirty="0" smtClean="0">
                <a:highlight>
                  <a:srgbClr val="FFFFFF"/>
                </a:highlight>
              </a:rPr>
              <a:t>++11</a:t>
            </a:r>
            <a:r>
              <a:rPr lang="cs-CZ" dirty="0">
                <a:highlight>
                  <a:srgbClr val="FFFFFF"/>
                </a:highlight>
              </a:rPr>
              <a:t> </a:t>
            </a:r>
            <a:r>
              <a:rPr lang="cs-CZ" dirty="0" smtClean="0">
                <a:highlight>
                  <a:srgbClr val="FFFFFF"/>
                </a:highlight>
              </a:rPr>
              <a:t>můžeme pro inicializaci členských proměnných pomocí konstant</a:t>
            </a:r>
            <a:r>
              <a:rPr lang="en-US" dirty="0" smtClean="0">
                <a:highlight>
                  <a:srgbClr val="FFFFFF"/>
                </a:highlight>
              </a:rPr>
              <a:t>n</a:t>
            </a:r>
            <a:r>
              <a:rPr lang="cs-CZ" dirty="0" err="1" smtClean="0">
                <a:highlight>
                  <a:srgbClr val="FFFFFF"/>
                </a:highlight>
              </a:rPr>
              <a:t>ích</a:t>
            </a:r>
            <a:r>
              <a:rPr lang="cs-CZ" dirty="0" smtClean="0">
                <a:highlight>
                  <a:srgbClr val="FFFFFF"/>
                </a:highlight>
              </a:rPr>
              <a:t> hodnot použít </a:t>
            </a:r>
            <a:r>
              <a:rPr lang="cs-CZ" b="1" dirty="0" smtClean="0">
                <a:highlight>
                  <a:srgbClr val="FFFFFF"/>
                </a:highlight>
              </a:rPr>
              <a:t>in </a:t>
            </a:r>
            <a:r>
              <a:rPr lang="cs-CZ" b="1" dirty="0" err="1" smtClean="0">
                <a:highlight>
                  <a:srgbClr val="FFFFFF"/>
                </a:highlight>
              </a:rPr>
              <a:t>class</a:t>
            </a:r>
            <a:r>
              <a:rPr lang="cs-CZ" b="1" dirty="0" smtClean="0">
                <a:highlight>
                  <a:srgbClr val="FFFFFF"/>
                </a:highlight>
              </a:rPr>
              <a:t> inicializaci</a:t>
            </a:r>
            <a:r>
              <a:rPr lang="cs-CZ" dirty="0" smtClean="0">
                <a:highlight>
                  <a:srgbClr val="FFFFFF"/>
                </a:highlight>
              </a:rPr>
              <a:t>. Tedy inicializovat členskou proměnnou přímo při její deklaraci.</a:t>
            </a:r>
            <a:endParaRPr lang="cs-CZ" dirty="0">
              <a:highlight>
                <a:srgbClr val="FFFFFF"/>
              </a:highlight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814423" y="2660691"/>
            <a:ext cx="748561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0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data 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b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m(</a:t>
            </a:r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m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data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[m];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další </a:t>
            </a:r>
            <a:r>
              <a:rPr lang="cs-CZ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kód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/>
          </a:p>
        </p:txBody>
      </p:sp>
      <p:sp>
        <p:nvSpPr>
          <p:cNvPr id="9" name="Obdélník 8"/>
          <p:cNvSpPr/>
          <p:nvPr/>
        </p:nvSpPr>
        <p:spPr>
          <a:xfrm>
            <a:off x="4779818" y="2660691"/>
            <a:ext cx="2806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Zasobnik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z(3);    </a:t>
            </a:r>
          </a:p>
          <a:p>
            <a:pPr lvl="1"/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další kód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96904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Pole v C++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 smtClean="0"/>
              <a:t>Pole s </a:t>
            </a:r>
            <a:r>
              <a:rPr lang="en-US" dirty="0" err="1" smtClean="0"/>
              <a:t>pevnou</a:t>
            </a:r>
            <a:r>
              <a:rPr lang="en-US" dirty="0" smtClean="0"/>
              <a:t> d</a:t>
            </a:r>
            <a:r>
              <a:rPr lang="cs-CZ" dirty="0" err="1" smtClean="0"/>
              <a:t>élkou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22960" y="1737361"/>
            <a:ext cx="7477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highlight>
                  <a:srgbClr val="FFFFFF"/>
                </a:highlight>
              </a:rPr>
              <a:t>Dle aktuálního standardu C</a:t>
            </a:r>
            <a:r>
              <a:rPr lang="en-US" dirty="0" smtClean="0">
                <a:highlight>
                  <a:srgbClr val="FFFFFF"/>
                </a:highlight>
              </a:rPr>
              <a:t>++ </a:t>
            </a:r>
            <a:r>
              <a:rPr lang="cs-CZ" dirty="0" smtClean="0">
                <a:highlight>
                  <a:srgbClr val="FFFFFF"/>
                </a:highlight>
              </a:rPr>
              <a:t>musí být délka pole konstanta. Překladač g</a:t>
            </a:r>
            <a:r>
              <a:rPr lang="en-US" dirty="0" smtClean="0">
                <a:highlight>
                  <a:srgbClr val="FFFFFF"/>
                </a:highlight>
              </a:rPr>
              <a:t>++ </a:t>
            </a:r>
            <a:r>
              <a:rPr lang="en-US" dirty="0" err="1" smtClean="0">
                <a:highlight>
                  <a:srgbClr val="FFFFFF"/>
                </a:highlight>
              </a:rPr>
              <a:t>sice</a:t>
            </a:r>
            <a:r>
              <a:rPr lang="en-US" dirty="0" smtClean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highlight>
                  <a:srgbClr val="FFFFFF"/>
                </a:highlight>
              </a:rPr>
              <a:t>podporuje</a:t>
            </a:r>
            <a:r>
              <a:rPr lang="en-US" dirty="0" smtClean="0">
                <a:highlight>
                  <a:srgbClr val="FFFFFF"/>
                </a:highlight>
              </a:rPr>
              <a:t> pole s </a:t>
            </a:r>
            <a:r>
              <a:rPr lang="cs-CZ" dirty="0" smtClean="0">
                <a:highlight>
                  <a:srgbClr val="FFFFFF"/>
                </a:highlight>
              </a:rPr>
              <a:t>proměnnou délkou, ale tento kód už potom není platným standardním kódem C</a:t>
            </a:r>
            <a:r>
              <a:rPr lang="en-US" dirty="0" smtClean="0">
                <a:highlight>
                  <a:srgbClr val="FFFFFF"/>
                </a:highlight>
              </a:rPr>
              <a:t>++</a:t>
            </a:r>
            <a:r>
              <a:rPr lang="cs-CZ" dirty="0" smtClean="0">
                <a:highlight>
                  <a:srgbClr val="FFFFFF"/>
                </a:highlight>
              </a:rPr>
              <a:t>.</a:t>
            </a:r>
            <a:r>
              <a:rPr lang="en-US" dirty="0" smtClean="0">
                <a:highlight>
                  <a:srgbClr val="FFFFFF"/>
                </a:highlight>
              </a:rPr>
              <a:t> V n</a:t>
            </a:r>
            <a:r>
              <a:rPr lang="cs-CZ" dirty="0" err="1" smtClean="0">
                <a:highlight>
                  <a:srgbClr val="FFFFFF"/>
                </a:highlight>
              </a:rPr>
              <a:t>ásledujícím</a:t>
            </a:r>
            <a:r>
              <a:rPr lang="cs-CZ" dirty="0" smtClean="0">
                <a:highlight>
                  <a:srgbClr val="FFFFFF"/>
                </a:highlight>
              </a:rPr>
              <a:t> kódu je příklad definice pole bez inicializace a s dvěma různými zápisy inicializace.</a:t>
            </a:r>
            <a:endParaRPr lang="cs-CZ" dirty="0">
              <a:highlight>
                <a:srgbClr val="FFFFFF"/>
              </a:highlight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822960" y="2937690"/>
            <a:ext cx="320062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pole1[3];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pole2[] = { 1,2,3 };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pole3[]{ 1,2,3 };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n = 4;</a:t>
            </a:r>
          </a:p>
          <a:p>
            <a:pPr lvl="1"/>
            <a:r>
              <a:rPr lang="cs-CZ" sz="1400" strike="sngStrik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poleVLA</a:t>
            </a:r>
            <a:r>
              <a:rPr lang="cs-CZ" sz="1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[n];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3449557" y="4292932"/>
            <a:ext cx="273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Chyba, délka pole musí být konstanta</a:t>
            </a:r>
            <a:endParaRPr lang="cs-CZ" dirty="0"/>
          </a:p>
        </p:txBody>
      </p:sp>
      <p:cxnSp>
        <p:nvCxnSpPr>
          <p:cNvPr id="10" name="Přímá spojnice se šipkou 9"/>
          <p:cNvCxnSpPr>
            <a:stCxn id="9" idx="1"/>
          </p:cNvCxnSpPr>
          <p:nvPr/>
        </p:nvCxnSpPr>
        <p:spPr>
          <a:xfrm flipH="1" flipV="1">
            <a:off x="2926079" y="4613564"/>
            <a:ext cx="523478" cy="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4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Pole v C++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err="1" smtClean="0"/>
              <a:t>std</a:t>
            </a:r>
            <a:r>
              <a:rPr lang="cs-CZ" dirty="0" smtClean="0"/>
              <a:t>::</a:t>
            </a:r>
            <a:r>
              <a:rPr lang="cs-CZ" dirty="0" err="1" smtClean="0"/>
              <a:t>array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22960" y="1737361"/>
            <a:ext cx="747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highlight>
                  <a:srgbClr val="FFFFFF"/>
                </a:highlight>
              </a:rPr>
              <a:t>Protože obyčejné pole v C</a:t>
            </a:r>
            <a:r>
              <a:rPr lang="en-US" dirty="0" smtClean="0">
                <a:highlight>
                  <a:srgbClr val="FFFFFF"/>
                </a:highlight>
              </a:rPr>
              <a:t>++ </a:t>
            </a:r>
            <a:r>
              <a:rPr lang="en-US" dirty="0" err="1" smtClean="0">
                <a:highlight>
                  <a:srgbClr val="FFFFFF"/>
                </a:highlight>
              </a:rPr>
              <a:t>neobsahuje</a:t>
            </a:r>
            <a:r>
              <a:rPr lang="en-US" dirty="0" smtClean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highlight>
                  <a:srgbClr val="FFFFFF"/>
                </a:highlight>
              </a:rPr>
              <a:t>informaci</a:t>
            </a:r>
            <a:r>
              <a:rPr lang="en-US" dirty="0" smtClean="0">
                <a:highlight>
                  <a:srgbClr val="FFFFFF"/>
                </a:highlight>
              </a:rPr>
              <a:t> o </a:t>
            </a:r>
            <a:r>
              <a:rPr lang="cs-CZ" dirty="0" smtClean="0">
                <a:highlight>
                  <a:srgbClr val="FFFFFF"/>
                </a:highlight>
              </a:rPr>
              <a:t>své délce,</a:t>
            </a:r>
            <a:r>
              <a:rPr lang="en-US" dirty="0" smtClean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highlight>
                  <a:srgbClr val="FFFFFF"/>
                </a:highlight>
              </a:rPr>
              <a:t>doporu</a:t>
            </a:r>
            <a:r>
              <a:rPr lang="cs-CZ" dirty="0" err="1" smtClean="0">
                <a:highlight>
                  <a:srgbClr val="FFFFFF"/>
                </a:highlight>
              </a:rPr>
              <a:t>čuje</a:t>
            </a:r>
            <a:r>
              <a:rPr lang="cs-CZ" dirty="0" smtClean="0">
                <a:highlight>
                  <a:srgbClr val="FFFFFF"/>
                </a:highlight>
              </a:rPr>
              <a:t> se pro pole s pevnou délkou používat třídu </a:t>
            </a:r>
            <a:r>
              <a:rPr lang="cs-CZ" dirty="0" err="1" smtClean="0">
                <a:highlight>
                  <a:srgbClr val="FFFFFF"/>
                </a:highlight>
              </a:rPr>
              <a:t>std</a:t>
            </a:r>
            <a:r>
              <a:rPr lang="cs-CZ" dirty="0" smtClean="0">
                <a:highlight>
                  <a:srgbClr val="FFFFFF"/>
                </a:highlight>
              </a:rPr>
              <a:t>::</a:t>
            </a:r>
            <a:r>
              <a:rPr lang="cs-CZ" dirty="0" err="1" smtClean="0">
                <a:highlight>
                  <a:srgbClr val="FFFFFF"/>
                </a:highlight>
              </a:rPr>
              <a:t>array</a:t>
            </a:r>
            <a:r>
              <a:rPr lang="cs-CZ" dirty="0" smtClean="0">
                <a:highlight>
                  <a:srgbClr val="FFFFFF"/>
                </a:highlight>
              </a:rPr>
              <a:t>. V reálném kódu ale budeme nejčastěji používat dynamické pole.</a:t>
            </a:r>
            <a:endParaRPr lang="cs-CZ" dirty="0">
              <a:highlight>
                <a:srgbClr val="FFFFFF"/>
              </a:highlight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822959" y="2660691"/>
            <a:ext cx="463850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array</a:t>
            </a:r>
            <a:r>
              <a:rPr lang="cs-CZ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, 3&gt; pole1;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3&gt; pole2 = { 1,2,3 };</a:t>
            </a:r>
          </a:p>
          <a:p>
            <a:pPr lvl="1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3&gt; pole3 = { 1,2,3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pocetPrvku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pole3.size();</a:t>
            </a:r>
          </a:p>
          <a:p>
            <a:pPr lvl="1"/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pocetPrvku; i++)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prvek = pole3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prvek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n = 4;</a:t>
            </a:r>
          </a:p>
          <a:p>
            <a:pPr lvl="1"/>
            <a:r>
              <a:rPr lang="en-US" sz="14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strike="sngStrike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1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strike="sngStrik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, n&gt; pole4 = { 1,2,3 </a:t>
            </a:r>
            <a:r>
              <a:rPr lang="en-US" sz="1400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400" strike="sngStrik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5569303" y="5506590"/>
            <a:ext cx="273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Chyba, délka pole musí být konstanta</a:t>
            </a:r>
            <a:endParaRPr lang="cs-CZ" dirty="0"/>
          </a:p>
        </p:txBody>
      </p:sp>
      <p:cxnSp>
        <p:nvCxnSpPr>
          <p:cNvPr id="8" name="Přímá spojnice se šipkou 7"/>
          <p:cNvCxnSpPr>
            <a:stCxn id="7" idx="1"/>
          </p:cNvCxnSpPr>
          <p:nvPr/>
        </p:nvCxnSpPr>
        <p:spPr>
          <a:xfrm flipH="1" flipV="1">
            <a:off x="5045825" y="5827222"/>
            <a:ext cx="523478" cy="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4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Pole v C++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err="1" smtClean="0"/>
              <a:t>std</a:t>
            </a:r>
            <a:r>
              <a:rPr lang="cs-CZ" dirty="0" smtClean="0"/>
              <a:t>::</a:t>
            </a:r>
            <a:r>
              <a:rPr lang="cs-CZ" dirty="0" err="1" smtClean="0"/>
              <a:t>vector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22960" y="1737361"/>
            <a:ext cx="747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highlight>
                  <a:srgbClr val="FFFFFF"/>
                </a:highlight>
              </a:rPr>
              <a:t>Třída </a:t>
            </a:r>
            <a:r>
              <a:rPr lang="cs-CZ" dirty="0" err="1" smtClean="0">
                <a:highlight>
                  <a:srgbClr val="FFFFFF"/>
                </a:highlight>
              </a:rPr>
              <a:t>std</a:t>
            </a:r>
            <a:r>
              <a:rPr lang="cs-CZ" dirty="0" smtClean="0">
                <a:highlight>
                  <a:srgbClr val="FFFFFF"/>
                </a:highlight>
              </a:rPr>
              <a:t>::</a:t>
            </a:r>
            <a:r>
              <a:rPr lang="cs-CZ" dirty="0" err="1" smtClean="0">
                <a:highlight>
                  <a:srgbClr val="FFFFFF"/>
                </a:highlight>
              </a:rPr>
              <a:t>vector</a:t>
            </a:r>
            <a:r>
              <a:rPr lang="cs-CZ" dirty="0" smtClean="0">
                <a:highlight>
                  <a:srgbClr val="FFFFFF"/>
                </a:highlight>
              </a:rPr>
              <a:t> představuje dynamické pole. Můžeme mimo jiné vkládat, číst a odstraňovat prvky na libovolné pozici. </a:t>
            </a:r>
            <a:endParaRPr lang="cs-CZ" dirty="0">
              <a:highlight>
                <a:srgbClr val="FFFFFF"/>
              </a:highlight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822960" y="2383692"/>
            <a:ext cx="80467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cs-CZ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include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vector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pole1;</a:t>
            </a:r>
          </a:p>
          <a:p>
            <a:pPr lvl="1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pole2 = { 1,2,3 };</a:t>
            </a:r>
          </a:p>
          <a:p>
            <a:pPr lvl="1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pole3{ 1,2,3 };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pole3.push_back(4);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vloží prvek na konec 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posledni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pole3.back();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hodnota posledního prvku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pole3.pop_back();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odstraní poslední prvek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pole3.insert(pole3.begin() 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1, 4);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vloží prvek na druhou pozici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pole3.erase(pole3.begin() 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2, pole3.begin() 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3);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odstraní třetí prvek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pole3.size(); i++)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pole3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915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Pole v C++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err="1" smtClean="0"/>
              <a:t>range</a:t>
            </a:r>
            <a:r>
              <a:rPr lang="en-US" dirty="0"/>
              <a:t>-</a:t>
            </a:r>
            <a:r>
              <a:rPr lang="cs-CZ" dirty="0" err="1" smtClean="0"/>
              <a:t>based</a:t>
            </a:r>
            <a:r>
              <a:rPr lang="cs-CZ" dirty="0" smtClean="0"/>
              <a:t> </a:t>
            </a:r>
            <a:r>
              <a:rPr lang="cs-CZ" dirty="0" err="1" smtClean="0"/>
              <a:t>loop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22960" y="1737361"/>
            <a:ext cx="747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ighlight>
                  <a:srgbClr val="FFFFFF"/>
                </a:highlight>
              </a:rPr>
              <a:t>P</a:t>
            </a:r>
            <a:r>
              <a:rPr lang="cs-CZ" dirty="0" err="1" smtClean="0">
                <a:highlight>
                  <a:srgbClr val="FFFFFF"/>
                </a:highlight>
              </a:rPr>
              <a:t>okud</a:t>
            </a:r>
            <a:r>
              <a:rPr lang="cs-CZ" dirty="0" smtClean="0">
                <a:highlight>
                  <a:srgbClr val="FFFFFF"/>
                </a:highlight>
              </a:rPr>
              <a:t> chceme projít všechny prvky v libovolném typu pole, tak můžeme v C</a:t>
            </a:r>
            <a:r>
              <a:rPr lang="en-US" dirty="0" smtClean="0">
                <a:highlight>
                  <a:srgbClr val="FFFFFF"/>
                </a:highlight>
              </a:rPr>
              <a:t>++ </a:t>
            </a:r>
            <a:r>
              <a:rPr lang="cs-CZ" dirty="0" smtClean="0">
                <a:highlight>
                  <a:srgbClr val="FFFFFF"/>
                </a:highlight>
              </a:rPr>
              <a:t>použít jednodušší a efektivnější způsob pomocí </a:t>
            </a:r>
            <a:r>
              <a:rPr lang="cs-CZ" dirty="0" err="1" smtClean="0">
                <a:highlight>
                  <a:srgbClr val="FFFFFF"/>
                </a:highlight>
              </a:rPr>
              <a:t>range-based</a:t>
            </a:r>
            <a:r>
              <a:rPr lang="cs-CZ" dirty="0" smtClean="0">
                <a:highlight>
                  <a:srgbClr val="FFFFFF"/>
                </a:highlight>
              </a:rPr>
              <a:t> </a:t>
            </a:r>
            <a:r>
              <a:rPr lang="cs-CZ" dirty="0" err="1" smtClean="0">
                <a:highlight>
                  <a:srgbClr val="FFFFFF"/>
                </a:highlight>
              </a:rPr>
              <a:t>loop</a:t>
            </a:r>
            <a:r>
              <a:rPr lang="cs-CZ" dirty="0" smtClean="0">
                <a:highlight>
                  <a:srgbClr val="FFFFFF"/>
                </a:highlight>
              </a:rPr>
              <a:t>.</a:t>
            </a:r>
            <a:endParaRPr lang="cs-CZ" dirty="0">
              <a:highlight>
                <a:srgbClr val="FFFFFF"/>
              </a:highlight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822960" y="2383692"/>
            <a:ext cx="80467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cs-CZ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cs-CZ" sz="12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cs-CZ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cs-CZ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cs-CZ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cs-CZ" sz="12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array</a:t>
            </a:r>
            <a:r>
              <a:rPr lang="cs-CZ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cs-CZ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cs-CZ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cs-CZ" sz="12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vector</a:t>
            </a:r>
            <a:r>
              <a:rPr lang="cs-CZ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cs-CZ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pole1[]{ 1,2,3 };</a:t>
            </a:r>
          </a:p>
          <a:p>
            <a:pPr lvl="1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x : pole1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array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3&gt; pole2{ 1, 2, 3 };</a:t>
            </a:r>
          </a:p>
          <a:p>
            <a:pPr lvl="1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x : pole2)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pole3{ 1,2,3 };</a:t>
            </a:r>
          </a:p>
          <a:p>
            <a:pPr lvl="1"/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x : pole3)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x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204394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 smtClean="0"/>
              <a:t>Otázky?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4268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97124"/>
          </a:xfrm>
        </p:spPr>
        <p:txBody>
          <a:bodyPr>
            <a:normAutofit fontScale="62500" lnSpcReduction="20000"/>
          </a:bodyPr>
          <a:lstStyle/>
          <a:p>
            <a:r>
              <a:rPr lang="cs-CZ" dirty="0"/>
              <a:t>Klíčová slova </a:t>
            </a:r>
            <a:r>
              <a:rPr lang="cs-CZ" dirty="0" err="1"/>
              <a:t>new</a:t>
            </a:r>
            <a:r>
              <a:rPr lang="cs-CZ" dirty="0"/>
              <a:t> a </a:t>
            </a:r>
            <a:r>
              <a:rPr lang="cs-CZ" dirty="0" err="1"/>
              <a:t>delete</a:t>
            </a:r>
            <a:endParaRPr lang="en-US" dirty="0" smtClean="0"/>
          </a:p>
          <a:p>
            <a:r>
              <a:rPr lang="cs-CZ" dirty="0" smtClean="0"/>
              <a:t>Jmenné prostory (</a:t>
            </a:r>
            <a:r>
              <a:rPr lang="cs-CZ" dirty="0" err="1" smtClean="0"/>
              <a:t>namespace</a:t>
            </a:r>
            <a:r>
              <a:rPr lang="cs-CZ" dirty="0" smtClean="0"/>
              <a:t>)</a:t>
            </a:r>
          </a:p>
          <a:p>
            <a:r>
              <a:rPr lang="cs-CZ" dirty="0" smtClean="0"/>
              <a:t>Klíčové slovo </a:t>
            </a:r>
            <a:r>
              <a:rPr lang="cs-CZ" dirty="0" err="1" smtClean="0"/>
              <a:t>using</a:t>
            </a:r>
            <a:endParaRPr lang="cs-CZ" dirty="0" smtClean="0"/>
          </a:p>
          <a:p>
            <a:r>
              <a:rPr lang="cs-CZ" dirty="0" smtClean="0"/>
              <a:t>Výpis na konzoli pomocí </a:t>
            </a:r>
            <a:r>
              <a:rPr lang="cs-CZ" dirty="0" err="1" smtClean="0"/>
              <a:t>std:cout</a:t>
            </a:r>
            <a:r>
              <a:rPr lang="cs-CZ" dirty="0" smtClean="0"/>
              <a:t> a čtení pomocí </a:t>
            </a:r>
            <a:r>
              <a:rPr lang="cs-CZ" dirty="0" err="1" smtClean="0"/>
              <a:t>std:cin</a:t>
            </a:r>
            <a:endParaRPr lang="cs-CZ" dirty="0" smtClean="0"/>
          </a:p>
          <a:p>
            <a:r>
              <a:rPr lang="cs-CZ" dirty="0" smtClean="0"/>
              <a:t>Třída </a:t>
            </a:r>
            <a:r>
              <a:rPr lang="cs-CZ" dirty="0" err="1" smtClean="0"/>
              <a:t>string</a:t>
            </a:r>
            <a:endParaRPr lang="cs-CZ" dirty="0" smtClean="0"/>
          </a:p>
          <a:p>
            <a:r>
              <a:rPr lang="cs-CZ" dirty="0" smtClean="0"/>
              <a:t>Třída </a:t>
            </a:r>
            <a:r>
              <a:rPr lang="cs-CZ" dirty="0" err="1" smtClean="0"/>
              <a:t>stringstream</a:t>
            </a:r>
            <a:r>
              <a:rPr lang="cs-CZ" dirty="0" smtClean="0"/>
              <a:t> a převod čísla na řetězec</a:t>
            </a:r>
          </a:p>
          <a:p>
            <a:r>
              <a:rPr lang="cs-CZ" dirty="0" err="1" smtClean="0"/>
              <a:t>Parsování</a:t>
            </a:r>
            <a:r>
              <a:rPr lang="cs-CZ" dirty="0" smtClean="0"/>
              <a:t> řetězce na číslo</a:t>
            </a:r>
          </a:p>
          <a:p>
            <a:r>
              <a:rPr lang="cs-CZ" dirty="0" err="1" smtClean="0"/>
              <a:t>Konstatní</a:t>
            </a:r>
            <a:r>
              <a:rPr lang="cs-CZ" dirty="0" smtClean="0"/>
              <a:t> proměnné</a:t>
            </a:r>
          </a:p>
          <a:p>
            <a:r>
              <a:rPr lang="cs-CZ" dirty="0" err="1" smtClean="0"/>
              <a:t>Member</a:t>
            </a:r>
            <a:r>
              <a:rPr lang="cs-CZ" dirty="0" smtClean="0"/>
              <a:t> </a:t>
            </a:r>
            <a:r>
              <a:rPr lang="cs-CZ" dirty="0" err="1" smtClean="0"/>
              <a:t>intializer</a:t>
            </a:r>
            <a:r>
              <a:rPr lang="cs-CZ" dirty="0" smtClean="0"/>
              <a:t> list</a:t>
            </a:r>
          </a:p>
          <a:p>
            <a:r>
              <a:rPr lang="cs-CZ" dirty="0" smtClean="0"/>
              <a:t>In </a:t>
            </a:r>
            <a:r>
              <a:rPr lang="cs-CZ" dirty="0" err="1" smtClean="0"/>
              <a:t>class</a:t>
            </a:r>
            <a:r>
              <a:rPr lang="cs-CZ" dirty="0" smtClean="0"/>
              <a:t> inicializace</a:t>
            </a:r>
          </a:p>
          <a:p>
            <a:r>
              <a:rPr lang="cs-CZ" dirty="0" smtClean="0"/>
              <a:t>Pole s pevnou délkou</a:t>
            </a:r>
          </a:p>
          <a:p>
            <a:r>
              <a:rPr lang="cs-CZ" dirty="0" smtClean="0"/>
              <a:t>Třída </a:t>
            </a:r>
            <a:r>
              <a:rPr lang="cs-CZ" dirty="0" err="1" smtClean="0"/>
              <a:t>std</a:t>
            </a:r>
            <a:r>
              <a:rPr lang="cs-CZ" dirty="0"/>
              <a:t>::</a:t>
            </a:r>
            <a:r>
              <a:rPr lang="cs-CZ" dirty="0" err="1" smtClean="0"/>
              <a:t>array</a:t>
            </a:r>
            <a:endParaRPr lang="cs-CZ" dirty="0" smtClean="0"/>
          </a:p>
          <a:p>
            <a:r>
              <a:rPr lang="cs-CZ" dirty="0" smtClean="0"/>
              <a:t>Třída </a:t>
            </a:r>
            <a:r>
              <a:rPr lang="cs-CZ" dirty="0" err="1" smtClean="0"/>
              <a:t>std</a:t>
            </a:r>
            <a:r>
              <a:rPr lang="cs-CZ" dirty="0" smtClean="0"/>
              <a:t>::</a:t>
            </a:r>
            <a:r>
              <a:rPr lang="cs-CZ" dirty="0" err="1" smtClean="0"/>
              <a:t>vector</a:t>
            </a:r>
            <a:endParaRPr lang="en-US" dirty="0" smtClean="0"/>
          </a:p>
          <a:p>
            <a:r>
              <a:rPr lang="en-US" dirty="0" smtClean="0"/>
              <a:t>Range</a:t>
            </a:r>
            <a:r>
              <a:rPr lang="cs-CZ" dirty="0" smtClean="0"/>
              <a:t>-</a:t>
            </a:r>
            <a:r>
              <a:rPr lang="cs-CZ" dirty="0" err="1" smtClean="0"/>
              <a:t>based</a:t>
            </a:r>
            <a:r>
              <a:rPr lang="cs-CZ" dirty="0" smtClean="0"/>
              <a:t> </a:t>
            </a:r>
            <a:r>
              <a:rPr lang="cs-CZ" dirty="0" err="1" smtClean="0"/>
              <a:t>loop</a:t>
            </a:r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2643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Alokace paměti na haldě</a:t>
            </a:r>
            <a:br>
              <a:rPr lang="cs-CZ" dirty="0" smtClean="0"/>
            </a:br>
            <a:r>
              <a:rPr lang="cs-CZ" dirty="0" smtClean="0"/>
              <a:t>Klíčová slova </a:t>
            </a:r>
            <a:r>
              <a:rPr lang="cs-CZ" dirty="0" err="1" smtClean="0"/>
              <a:t>new</a:t>
            </a:r>
            <a:r>
              <a:rPr lang="cs-CZ" dirty="0" smtClean="0"/>
              <a:t> a </a:t>
            </a:r>
            <a:r>
              <a:rPr lang="cs-CZ" dirty="0" err="1" smtClean="0"/>
              <a:t>delete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89401"/>
          </a:xfrm>
        </p:spPr>
        <p:txBody>
          <a:bodyPr/>
          <a:lstStyle/>
          <a:p>
            <a:r>
              <a:rPr lang="cs-CZ" dirty="0" smtClean="0"/>
              <a:t>Místo funkcí </a:t>
            </a:r>
            <a:r>
              <a:rPr lang="cs-CZ" i="1" dirty="0" err="1" smtClean="0"/>
              <a:t>malloc</a:t>
            </a:r>
            <a:r>
              <a:rPr lang="cs-CZ" dirty="0" smtClean="0"/>
              <a:t> a </a:t>
            </a:r>
            <a:r>
              <a:rPr lang="cs-CZ" i="1" dirty="0" smtClean="0"/>
              <a:t>free</a:t>
            </a:r>
            <a:r>
              <a:rPr lang="cs-CZ" dirty="0" smtClean="0"/>
              <a:t> používáme v C++ klíčová slova </a:t>
            </a:r>
            <a:r>
              <a:rPr lang="cs-CZ" i="1" dirty="0" err="1" smtClean="0"/>
              <a:t>new</a:t>
            </a:r>
            <a:r>
              <a:rPr lang="cs-CZ" dirty="0" smtClean="0"/>
              <a:t> a </a:t>
            </a:r>
            <a:r>
              <a:rPr lang="cs-CZ" i="1" dirty="0" err="1" smtClean="0"/>
              <a:t>delete</a:t>
            </a:r>
            <a:r>
              <a:rPr lang="cs-CZ" dirty="0" smtClean="0"/>
              <a:t>. Pokud uvolňujeme paměť pro pole, musíme použít </a:t>
            </a:r>
            <a:r>
              <a:rPr lang="cs-CZ" i="1" dirty="0" err="1" smtClean="0"/>
              <a:t>delete</a:t>
            </a:r>
            <a:r>
              <a:rPr lang="en-US" i="1" dirty="0" smtClean="0"/>
              <a:t>[]</a:t>
            </a:r>
            <a:r>
              <a:rPr lang="en-US" dirty="0" smtClean="0"/>
              <a:t>.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59" y="2635135"/>
            <a:ext cx="754380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jeden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n = 5;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* pole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[n]; </a:t>
            </a:r>
            <a:r>
              <a:rPr lang="cs-CZ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pole </a:t>
            </a:r>
            <a:r>
              <a:rPr lang="cs-CZ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(p != </a:t>
            </a:r>
            <a:r>
              <a:rPr lang="cs-CZ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p;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(pole != </a:t>
            </a:r>
            <a:r>
              <a:rPr lang="cs-CZ" sz="14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[] pole;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452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Jmenné prostory</a:t>
            </a:r>
            <a:br>
              <a:rPr lang="cs-CZ" dirty="0" smtClean="0"/>
            </a:br>
            <a:r>
              <a:rPr lang="cs-CZ" dirty="0" smtClean="0"/>
              <a:t>Deklarace a použití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22960" y="1737361"/>
            <a:ext cx="7477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highlight>
                  <a:srgbClr val="FFFFFF"/>
                </a:highlight>
              </a:rPr>
              <a:t>Aby nedocházelo ve větších projektech ke konfliktu jmen, můžeme kód umístit pomocí klíčového slova </a:t>
            </a:r>
            <a:r>
              <a:rPr lang="cs-CZ" dirty="0" err="1" smtClean="0">
                <a:highlight>
                  <a:srgbClr val="FFFFFF"/>
                </a:highlight>
              </a:rPr>
              <a:t>namespace</a:t>
            </a:r>
            <a:r>
              <a:rPr lang="cs-CZ" dirty="0" smtClean="0">
                <a:highlight>
                  <a:srgbClr val="FFFFFF"/>
                </a:highlight>
              </a:rPr>
              <a:t> do jmenného prostoru.  Například třída má potom plně kvalifikované jméno </a:t>
            </a:r>
            <a:r>
              <a:rPr lang="cs-CZ" i="1" dirty="0" smtClean="0">
                <a:highlight>
                  <a:srgbClr val="FFFFFF"/>
                </a:highlight>
              </a:rPr>
              <a:t>Název jmenného prostoru</a:t>
            </a:r>
            <a:r>
              <a:rPr lang="cs-CZ" dirty="0" smtClean="0">
                <a:highlight>
                  <a:srgbClr val="FFFFFF"/>
                </a:highlight>
              </a:rPr>
              <a:t>::</a:t>
            </a:r>
            <a:r>
              <a:rPr lang="cs-CZ" i="1" dirty="0" smtClean="0">
                <a:highlight>
                  <a:srgbClr val="FFFFFF"/>
                </a:highlight>
              </a:rPr>
              <a:t>Název třídy</a:t>
            </a:r>
            <a:r>
              <a:rPr lang="cs-CZ" dirty="0" smtClean="0">
                <a:highlight>
                  <a:srgbClr val="FFFFFF"/>
                </a:highlight>
              </a:rPr>
              <a:t>. Operátor :: se nazývá </a:t>
            </a:r>
            <a:r>
              <a:rPr lang="cs-CZ" dirty="0" err="1" smtClean="0">
                <a:highlight>
                  <a:srgbClr val="FFFFFF"/>
                </a:highlight>
              </a:rPr>
              <a:t>scope</a:t>
            </a:r>
            <a:r>
              <a:rPr lang="cs-CZ" dirty="0" smtClean="0">
                <a:highlight>
                  <a:srgbClr val="FFFFFF"/>
                </a:highlight>
              </a:rPr>
              <a:t> </a:t>
            </a:r>
            <a:r>
              <a:rPr lang="cs-CZ" dirty="0" err="1" smtClean="0">
                <a:highlight>
                  <a:srgbClr val="FFFFFF"/>
                </a:highlight>
              </a:rPr>
              <a:t>resolution</a:t>
            </a:r>
            <a:r>
              <a:rPr lang="cs-CZ" dirty="0" smtClean="0">
                <a:highlight>
                  <a:srgbClr val="FFFFFF"/>
                </a:highlight>
              </a:rPr>
              <a:t> </a:t>
            </a:r>
            <a:r>
              <a:rPr lang="cs-CZ" dirty="0" err="1" smtClean="0">
                <a:highlight>
                  <a:srgbClr val="FFFFFF"/>
                </a:highlight>
              </a:rPr>
              <a:t>operator</a:t>
            </a:r>
            <a:r>
              <a:rPr lang="cs-CZ" dirty="0">
                <a:highlight>
                  <a:srgbClr val="FFFFFF"/>
                </a:highlight>
              </a:rPr>
              <a:t>.</a:t>
            </a:r>
          </a:p>
        </p:txBody>
      </p:sp>
      <p:sp>
        <p:nvSpPr>
          <p:cNvPr id="16" name="Obdélník 15"/>
          <p:cNvSpPr/>
          <p:nvPr/>
        </p:nvSpPr>
        <p:spPr>
          <a:xfrm>
            <a:off x="822960" y="2937690"/>
            <a:ext cx="221118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Prvni</a:t>
            </a:r>
            <a:endParaRPr lang="cs-CZ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3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endParaRPr lang="cs-CZ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3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3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 Druhy</a:t>
            </a:r>
          </a:p>
          <a:p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3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endParaRPr lang="cs-CZ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3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cs-CZ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r;</a:t>
            </a:r>
          </a:p>
          <a:p>
            <a:pPr lvl="1"/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300" dirty="0"/>
          </a:p>
        </p:txBody>
      </p:sp>
      <p:sp>
        <p:nvSpPr>
          <p:cNvPr id="8" name="Obdélník 7"/>
          <p:cNvSpPr/>
          <p:nvPr/>
        </p:nvSpPr>
        <p:spPr>
          <a:xfrm>
            <a:off x="4788131" y="2937690"/>
            <a:ext cx="2806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Prvni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4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k1;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k1.polomer = 2;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Druhy::</a:t>
            </a:r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k2;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k2.r =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2.0    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9752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Jmenné prostory</a:t>
            </a:r>
            <a:br>
              <a:rPr lang="cs-CZ" dirty="0" smtClean="0"/>
            </a:br>
            <a:r>
              <a:rPr lang="cs-CZ" dirty="0" smtClean="0"/>
              <a:t>Klíčové slovo </a:t>
            </a:r>
            <a:r>
              <a:rPr lang="cs-CZ" dirty="0" err="1" smtClean="0"/>
              <a:t>using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22960" y="1737361"/>
            <a:ext cx="747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highlight>
                  <a:srgbClr val="FFFFFF"/>
                </a:highlight>
              </a:rPr>
              <a:t>Pokud víme, že nedojde ke konfliktu jmen, tak pomocí klíčového slova </a:t>
            </a:r>
            <a:r>
              <a:rPr lang="cs-CZ" i="1" dirty="0" err="1" smtClean="0">
                <a:highlight>
                  <a:srgbClr val="FFFFFF"/>
                </a:highlight>
              </a:rPr>
              <a:t>using</a:t>
            </a:r>
            <a:r>
              <a:rPr lang="cs-CZ" i="1" dirty="0" smtClean="0">
                <a:highlight>
                  <a:srgbClr val="FFFFFF"/>
                </a:highlight>
              </a:rPr>
              <a:t> </a:t>
            </a:r>
            <a:r>
              <a:rPr lang="cs-CZ" i="1" dirty="0" err="1" smtClean="0">
                <a:highlight>
                  <a:srgbClr val="FFFFFF"/>
                </a:highlight>
              </a:rPr>
              <a:t>namespace</a:t>
            </a:r>
            <a:r>
              <a:rPr lang="cs-CZ" i="1" dirty="0" smtClean="0">
                <a:highlight>
                  <a:srgbClr val="FFFFFF"/>
                </a:highlight>
              </a:rPr>
              <a:t> </a:t>
            </a:r>
            <a:r>
              <a:rPr lang="cs-CZ" dirty="0" smtClean="0">
                <a:highlight>
                  <a:srgbClr val="FFFFFF"/>
                </a:highlight>
              </a:rPr>
              <a:t>můžeme používat obsah </a:t>
            </a:r>
            <a:r>
              <a:rPr lang="cs-CZ" i="1" dirty="0" err="1" smtClean="0">
                <a:highlight>
                  <a:srgbClr val="FFFFFF"/>
                </a:highlight>
              </a:rPr>
              <a:t>namespace</a:t>
            </a:r>
            <a:r>
              <a:rPr lang="cs-CZ" dirty="0" smtClean="0">
                <a:highlight>
                  <a:srgbClr val="FFFFFF"/>
                </a:highlight>
              </a:rPr>
              <a:t> tak jako kdyby byl deklarovaný bez </a:t>
            </a:r>
            <a:r>
              <a:rPr lang="cs-CZ" i="1" dirty="0" err="1" smtClean="0">
                <a:highlight>
                  <a:srgbClr val="FFFFFF"/>
                </a:highlight>
              </a:rPr>
              <a:t>namespace</a:t>
            </a:r>
            <a:r>
              <a:rPr lang="cs-CZ" dirty="0" smtClean="0">
                <a:highlight>
                  <a:srgbClr val="FFFFFF"/>
                </a:highlight>
              </a:rPr>
              <a:t>.</a:t>
            </a:r>
            <a:endParaRPr lang="cs-CZ" dirty="0">
              <a:highlight>
                <a:srgbClr val="FFFFFF"/>
              </a:highlight>
            </a:endParaRPr>
          </a:p>
        </p:txBody>
      </p:sp>
      <p:sp>
        <p:nvSpPr>
          <p:cNvPr id="16" name="Obdélník 15"/>
          <p:cNvSpPr/>
          <p:nvPr/>
        </p:nvSpPr>
        <p:spPr>
          <a:xfrm>
            <a:off x="822960" y="2937690"/>
            <a:ext cx="221118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Prvni</a:t>
            </a:r>
            <a:endParaRPr lang="cs-CZ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3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endParaRPr lang="cs-CZ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3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13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 Druhy</a:t>
            </a:r>
          </a:p>
          <a:p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3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endParaRPr lang="cs-CZ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3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13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double</a:t>
            </a:r>
            <a:r>
              <a:rPr lang="cs-CZ" sz="1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r;</a:t>
            </a:r>
          </a:p>
          <a:p>
            <a:pPr lvl="1"/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cs-CZ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300" dirty="0"/>
          </a:p>
        </p:txBody>
      </p:sp>
      <p:sp>
        <p:nvSpPr>
          <p:cNvPr id="7" name="Obdélník 6"/>
          <p:cNvSpPr/>
          <p:nvPr/>
        </p:nvSpPr>
        <p:spPr>
          <a:xfrm>
            <a:off x="4788131" y="2937690"/>
            <a:ext cx="2806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Prvni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k1;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k1.polomer = 2;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Druhy::</a:t>
            </a:r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k2;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k2.r =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2.0    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85911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Základy práce s konzolí</a:t>
            </a:r>
            <a:br>
              <a:rPr lang="cs-CZ" dirty="0" smtClean="0"/>
            </a:br>
            <a:r>
              <a:rPr lang="cs-CZ" dirty="0" smtClean="0"/>
              <a:t>Výpis a čtení bez ošetření chyb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22960" y="1737361"/>
            <a:ext cx="747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highlight>
                  <a:srgbClr val="FFFFFF"/>
                </a:highlight>
              </a:rPr>
              <a:t>Na konzoli můžeme vypisovat v </a:t>
            </a:r>
            <a:r>
              <a:rPr lang="en-US" dirty="0" smtClean="0">
                <a:highlight>
                  <a:srgbClr val="FFFFFF"/>
                </a:highlight>
              </a:rPr>
              <a:t>C++ </a:t>
            </a:r>
            <a:r>
              <a:rPr lang="en-US" dirty="0" err="1" smtClean="0">
                <a:highlight>
                  <a:srgbClr val="FFFFFF"/>
                </a:highlight>
              </a:rPr>
              <a:t>pomoc</a:t>
            </a:r>
            <a:r>
              <a:rPr lang="cs-CZ" dirty="0" smtClean="0">
                <a:highlight>
                  <a:srgbClr val="FFFFFF"/>
                </a:highlight>
              </a:rPr>
              <a:t>í objektu </a:t>
            </a:r>
            <a:r>
              <a:rPr lang="cs-CZ" i="1" dirty="0" err="1" smtClean="0">
                <a:highlight>
                  <a:srgbClr val="FFFFFF"/>
                </a:highlight>
              </a:rPr>
              <a:t>std</a:t>
            </a:r>
            <a:r>
              <a:rPr lang="cs-CZ" i="1" dirty="0" smtClean="0">
                <a:highlight>
                  <a:srgbClr val="FFFFFF"/>
                </a:highlight>
              </a:rPr>
              <a:t>::</a:t>
            </a:r>
            <a:r>
              <a:rPr lang="cs-CZ" i="1" dirty="0" err="1" smtClean="0">
                <a:highlight>
                  <a:srgbClr val="FFFFFF"/>
                </a:highlight>
              </a:rPr>
              <a:t>cout</a:t>
            </a:r>
            <a:r>
              <a:rPr lang="cs-CZ" dirty="0" smtClean="0">
                <a:highlight>
                  <a:srgbClr val="FFFFFF"/>
                </a:highlight>
              </a:rPr>
              <a:t> a číst pomocí objektu </a:t>
            </a:r>
            <a:r>
              <a:rPr lang="cs-CZ" i="1" dirty="0" err="1" smtClean="0">
                <a:highlight>
                  <a:srgbClr val="FFFFFF"/>
                </a:highlight>
              </a:rPr>
              <a:t>std</a:t>
            </a:r>
            <a:r>
              <a:rPr lang="cs-CZ" i="1" dirty="0" smtClean="0">
                <a:highlight>
                  <a:srgbClr val="FFFFFF"/>
                </a:highlight>
              </a:rPr>
              <a:t>::</a:t>
            </a:r>
            <a:r>
              <a:rPr lang="cs-CZ" i="1" dirty="0" err="1" smtClean="0">
                <a:highlight>
                  <a:srgbClr val="FFFFFF"/>
                </a:highlight>
              </a:rPr>
              <a:t>cin</a:t>
            </a:r>
            <a:r>
              <a:rPr lang="cs-CZ" dirty="0" smtClean="0">
                <a:highlight>
                  <a:srgbClr val="FFFFFF"/>
                </a:highlight>
              </a:rPr>
              <a:t>. Není potřeba zadávat formátovací značky, protože členské funkce jsou přetížené pro všechny zabudované typy. </a:t>
            </a:r>
            <a:endParaRPr lang="cs-CZ" dirty="0">
              <a:highlight>
                <a:srgbClr val="FFFFFF"/>
              </a:highlight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822960" y="2660691"/>
            <a:ext cx="75438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cs-CZ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"Zadej hodnotu n:"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"Zadal jsi hodnotu: 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6684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Základy práce s konzolí</a:t>
            </a:r>
            <a:br>
              <a:rPr lang="cs-CZ" dirty="0" smtClean="0"/>
            </a:br>
            <a:r>
              <a:rPr lang="en-US" dirty="0" smtClean="0"/>
              <a:t>O</a:t>
            </a:r>
            <a:r>
              <a:rPr lang="cs-CZ" dirty="0" smtClean="0"/>
              <a:t>šetření neplatných vstupů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22960" y="1737361"/>
            <a:ext cx="7477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highlight>
                  <a:srgbClr val="FFFFFF"/>
                </a:highlight>
              </a:rPr>
              <a:t>Pro ošetření chyb slouží členské funkce </a:t>
            </a:r>
            <a:r>
              <a:rPr lang="cs-CZ" i="1" dirty="0" err="1" smtClean="0">
                <a:highlight>
                  <a:srgbClr val="FFFFFF"/>
                </a:highlight>
              </a:rPr>
              <a:t>good</a:t>
            </a:r>
            <a:r>
              <a:rPr lang="en-US" i="1" dirty="0" smtClean="0">
                <a:highlight>
                  <a:srgbClr val="FFFFFF"/>
                </a:highlight>
              </a:rPr>
              <a:t>()</a:t>
            </a:r>
            <a:r>
              <a:rPr lang="en-US" dirty="0" smtClean="0">
                <a:highlight>
                  <a:srgbClr val="FFFFFF"/>
                </a:highlight>
              </a:rPr>
              <a:t> </a:t>
            </a:r>
            <a:r>
              <a:rPr lang="en-US" dirty="0" err="1" smtClean="0">
                <a:highlight>
                  <a:srgbClr val="FFFFFF"/>
                </a:highlight>
              </a:rPr>
              <a:t>kter</a:t>
            </a:r>
            <a:r>
              <a:rPr lang="cs-CZ" dirty="0" smtClean="0">
                <a:highlight>
                  <a:srgbClr val="FFFFFF"/>
                </a:highlight>
              </a:rPr>
              <a:t>á vrátí </a:t>
            </a:r>
            <a:r>
              <a:rPr lang="cs-CZ" i="1" dirty="0" err="1" smtClean="0">
                <a:highlight>
                  <a:srgbClr val="FFFFFF"/>
                </a:highlight>
              </a:rPr>
              <a:t>true</a:t>
            </a:r>
            <a:r>
              <a:rPr lang="cs-CZ" dirty="0" smtClean="0">
                <a:highlight>
                  <a:srgbClr val="FFFFFF"/>
                </a:highlight>
              </a:rPr>
              <a:t>, pokud se vše povedlo</a:t>
            </a:r>
            <a:r>
              <a:rPr lang="en-US" dirty="0" smtClean="0">
                <a:highlight>
                  <a:srgbClr val="FFFFFF"/>
                </a:highlight>
              </a:rPr>
              <a:t>, </a:t>
            </a:r>
            <a:r>
              <a:rPr lang="en-US" i="1" dirty="0" smtClean="0">
                <a:highlight>
                  <a:srgbClr val="FFFFFF"/>
                </a:highlight>
              </a:rPr>
              <a:t>fail()</a:t>
            </a:r>
            <a:r>
              <a:rPr lang="cs-CZ" dirty="0" smtClean="0">
                <a:highlight>
                  <a:srgbClr val="FFFFFF"/>
                </a:highlight>
              </a:rPr>
              <a:t> vrátí </a:t>
            </a:r>
            <a:r>
              <a:rPr lang="cs-CZ" i="1" dirty="0" err="1" smtClean="0">
                <a:highlight>
                  <a:srgbClr val="FFFFFF"/>
                </a:highlight>
              </a:rPr>
              <a:t>true</a:t>
            </a:r>
            <a:r>
              <a:rPr lang="cs-CZ" dirty="0" smtClean="0">
                <a:highlight>
                  <a:srgbClr val="FFFFFF"/>
                </a:highlight>
              </a:rPr>
              <a:t> pokud došlo k chybě při </a:t>
            </a:r>
            <a:r>
              <a:rPr lang="cs-CZ" dirty="0" err="1" smtClean="0">
                <a:highlight>
                  <a:srgbClr val="FFFFFF"/>
                </a:highlight>
              </a:rPr>
              <a:t>parsování</a:t>
            </a:r>
            <a:r>
              <a:rPr lang="en-US" dirty="0" smtClean="0">
                <a:highlight>
                  <a:srgbClr val="FFFFFF"/>
                </a:highlight>
              </a:rPr>
              <a:t> a </a:t>
            </a:r>
            <a:r>
              <a:rPr lang="en-US" i="1" dirty="0" smtClean="0">
                <a:highlight>
                  <a:srgbClr val="FFFFFF"/>
                </a:highlight>
              </a:rPr>
              <a:t>bad()</a:t>
            </a:r>
            <a:r>
              <a:rPr lang="cs-CZ" dirty="0" smtClean="0">
                <a:highlight>
                  <a:srgbClr val="FFFFFF"/>
                </a:highlight>
              </a:rPr>
              <a:t> vrátí </a:t>
            </a:r>
            <a:r>
              <a:rPr lang="cs-CZ" i="1" dirty="0" err="1" smtClean="0">
                <a:highlight>
                  <a:srgbClr val="FFFFFF"/>
                </a:highlight>
              </a:rPr>
              <a:t>true</a:t>
            </a:r>
            <a:r>
              <a:rPr lang="cs-CZ" dirty="0" smtClean="0">
                <a:highlight>
                  <a:srgbClr val="FFFFFF"/>
                </a:highlight>
              </a:rPr>
              <a:t> pokud došlo k chybě systému nezávisle na vstupu uživatele.</a:t>
            </a:r>
            <a:endParaRPr lang="cs-CZ" dirty="0">
              <a:highlight>
                <a:srgbClr val="FFFFFF"/>
              </a:highlight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822960" y="2660691"/>
            <a:ext cx="7543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cs-CZ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n = 0;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"Zadej hodnotu n:"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cin.good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1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"Zadal jsi hodnotu: 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cin.fail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"Zadal jsi neplatnou hodnotu"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cin.clear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reset chyb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cin.bad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"IO stream corrupted"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lvl="1"/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22450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Textové řetězce</a:t>
            </a:r>
            <a:br>
              <a:rPr lang="cs-CZ" dirty="0" smtClean="0"/>
            </a:br>
            <a:r>
              <a:rPr lang="cs-CZ" dirty="0" smtClean="0"/>
              <a:t>Třída </a:t>
            </a:r>
            <a:r>
              <a:rPr lang="cs-CZ" dirty="0" err="1" smtClean="0"/>
              <a:t>std</a:t>
            </a:r>
            <a:r>
              <a:rPr lang="cs-CZ" dirty="0" smtClean="0"/>
              <a:t>::</a:t>
            </a:r>
            <a:r>
              <a:rPr lang="cs-CZ" dirty="0" err="1" smtClean="0"/>
              <a:t>string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22960" y="1737361"/>
            <a:ext cx="747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highlight>
                  <a:srgbClr val="FFFFFF"/>
                </a:highlight>
              </a:rPr>
              <a:t>Pro práci s řetězci používáme v C</a:t>
            </a:r>
            <a:r>
              <a:rPr lang="en-US" dirty="0" smtClean="0">
                <a:highlight>
                  <a:srgbClr val="FFFFFF"/>
                </a:highlight>
              </a:rPr>
              <a:t>++ </a:t>
            </a:r>
            <a:r>
              <a:rPr lang="cs-CZ" dirty="0" smtClean="0">
                <a:highlight>
                  <a:srgbClr val="FFFFFF"/>
                </a:highlight>
              </a:rPr>
              <a:t>třídu </a:t>
            </a:r>
            <a:r>
              <a:rPr lang="cs-CZ" i="1" dirty="0" err="1" smtClean="0">
                <a:highlight>
                  <a:srgbClr val="FFFFFF"/>
                </a:highlight>
              </a:rPr>
              <a:t>std</a:t>
            </a:r>
            <a:r>
              <a:rPr lang="cs-CZ" i="1" dirty="0" smtClean="0">
                <a:highlight>
                  <a:srgbClr val="FFFFFF"/>
                </a:highlight>
              </a:rPr>
              <a:t>::</a:t>
            </a:r>
            <a:r>
              <a:rPr lang="cs-CZ" i="1" dirty="0" err="1" smtClean="0">
                <a:highlight>
                  <a:srgbClr val="FFFFFF"/>
                </a:highlight>
              </a:rPr>
              <a:t>string</a:t>
            </a:r>
            <a:r>
              <a:rPr lang="cs-CZ" dirty="0" smtClean="0">
                <a:highlight>
                  <a:srgbClr val="FFFFFF"/>
                </a:highlight>
              </a:rPr>
              <a:t>.</a:t>
            </a:r>
            <a:r>
              <a:rPr lang="en-US" dirty="0" smtClean="0">
                <a:highlight>
                  <a:srgbClr val="FFFFFF"/>
                </a:highlight>
              </a:rPr>
              <a:t> M</a:t>
            </a:r>
            <a:r>
              <a:rPr lang="cs-CZ" dirty="0" err="1" smtClean="0">
                <a:highlight>
                  <a:srgbClr val="FFFFFF"/>
                </a:highlight>
              </a:rPr>
              <a:t>ůžeme</a:t>
            </a:r>
            <a:r>
              <a:rPr lang="cs-CZ" dirty="0" smtClean="0">
                <a:highlight>
                  <a:srgbClr val="FFFFFF"/>
                </a:highlight>
              </a:rPr>
              <a:t> například slučovat </a:t>
            </a:r>
            <a:r>
              <a:rPr lang="cs-CZ" dirty="0" err="1" smtClean="0">
                <a:highlight>
                  <a:srgbClr val="FFFFFF"/>
                </a:highlight>
              </a:rPr>
              <a:t>řetě</a:t>
            </a:r>
            <a:r>
              <a:rPr lang="en-US" dirty="0" err="1" smtClean="0">
                <a:highlight>
                  <a:srgbClr val="FFFFFF"/>
                </a:highlight>
              </a:rPr>
              <a:t>zce</a:t>
            </a:r>
            <a:r>
              <a:rPr lang="en-US" dirty="0" smtClean="0">
                <a:highlight>
                  <a:srgbClr val="FFFFFF"/>
                </a:highlight>
              </a:rPr>
              <a:t> </a:t>
            </a:r>
            <a:r>
              <a:rPr lang="cs-CZ" dirty="0" smtClean="0">
                <a:highlight>
                  <a:srgbClr val="FFFFFF"/>
                </a:highlight>
              </a:rPr>
              <a:t>pomocí přetíženého operátoru </a:t>
            </a:r>
            <a:r>
              <a:rPr lang="en-US" i="1" dirty="0" smtClean="0">
                <a:highlight>
                  <a:srgbClr val="FFFFFF"/>
                </a:highlight>
              </a:rPr>
              <a:t>+</a:t>
            </a:r>
            <a:r>
              <a:rPr lang="en-US" dirty="0" smtClean="0">
                <a:highlight>
                  <a:srgbClr val="FFFFFF"/>
                </a:highlight>
              </a:rPr>
              <a:t>.</a:t>
            </a:r>
            <a:endParaRPr lang="cs-CZ" dirty="0">
              <a:highlight>
                <a:srgbClr val="FFFFFF"/>
              </a:highlight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822960" y="2383692"/>
            <a:ext cx="7543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cs-CZ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cs-CZ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retezec1 = 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"ahoj"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retezec2 = 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" jak se mas"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"retezec1 </a:t>
            </a:r>
            <a:r>
              <a:rPr lang="cs-CZ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ma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retezec1.length() </a:t>
            </a:r>
            <a:r>
              <a:rPr lang="cs-CZ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" znaky"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retezec3 = retezec1 </a:t>
            </a:r>
            <a:r>
              <a:rPr lang="cs-CZ" sz="12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retezec2;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std::cout 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retezec3 </a:t>
            </a:r>
            <a:r>
              <a:rPr lang="fr-FR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std::endl;</a:t>
            </a:r>
          </a:p>
          <a:p>
            <a:pPr lvl="1"/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27012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Převod </a:t>
            </a:r>
            <a:r>
              <a:rPr lang="cs-CZ" dirty="0"/>
              <a:t>čísel na řetězce</a:t>
            </a:r>
            <a:r>
              <a:rPr lang="en-US" dirty="0"/>
              <a:t/>
            </a:r>
            <a:br>
              <a:rPr lang="en-US" dirty="0"/>
            </a:br>
            <a:r>
              <a:rPr lang="cs-CZ" dirty="0" smtClean="0"/>
              <a:t>Třída </a:t>
            </a:r>
            <a:r>
              <a:rPr lang="cs-CZ" dirty="0" err="1"/>
              <a:t>std</a:t>
            </a:r>
            <a:r>
              <a:rPr lang="cs-CZ" dirty="0"/>
              <a:t>::</a:t>
            </a:r>
            <a:r>
              <a:rPr lang="cs-CZ" dirty="0" err="1" smtClean="0"/>
              <a:t>stringstream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22960" y="1737361"/>
            <a:ext cx="747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highlight>
                  <a:srgbClr val="FFFFFF"/>
                </a:highlight>
              </a:rPr>
              <a:t>Třída </a:t>
            </a:r>
            <a:r>
              <a:rPr lang="cs-CZ" i="1" dirty="0" err="1" smtClean="0">
                <a:highlight>
                  <a:srgbClr val="FFFFFF"/>
                </a:highlight>
              </a:rPr>
              <a:t>std</a:t>
            </a:r>
            <a:r>
              <a:rPr lang="cs-CZ" i="1" dirty="0" smtClean="0">
                <a:highlight>
                  <a:srgbClr val="FFFFFF"/>
                </a:highlight>
              </a:rPr>
              <a:t>::</a:t>
            </a:r>
            <a:r>
              <a:rPr lang="cs-CZ" i="1" dirty="0" err="1" smtClean="0">
                <a:highlight>
                  <a:srgbClr val="FFFFFF"/>
                </a:highlight>
              </a:rPr>
              <a:t>stringstream</a:t>
            </a:r>
            <a:r>
              <a:rPr lang="cs-CZ" dirty="0" smtClean="0">
                <a:highlight>
                  <a:srgbClr val="FFFFFF"/>
                </a:highlight>
              </a:rPr>
              <a:t> nám umožní převádět čísla na řetězce a kombinovat je s jinými řetězci.</a:t>
            </a:r>
            <a:endParaRPr lang="cs-CZ" dirty="0">
              <a:highlight>
                <a:srgbClr val="FFFFFF"/>
              </a:highlight>
            </a:endParaRPr>
          </a:p>
        </p:txBody>
      </p:sp>
      <p:sp>
        <p:nvSpPr>
          <p:cNvPr id="3" name="Obdélník 2"/>
          <p:cNvSpPr/>
          <p:nvPr/>
        </p:nvSpPr>
        <p:spPr>
          <a:xfrm>
            <a:off x="822960" y="2383692"/>
            <a:ext cx="7543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sstream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stringstream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x = 100;</a:t>
            </a:r>
          </a:p>
          <a:p>
            <a:pPr lvl="1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 x 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ma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 hodnotu "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</a:p>
          <a:p>
            <a:pPr lvl="1"/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retezec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ss.str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lvl="1"/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06933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1660</TotalTime>
  <Words>1401</Words>
  <Application>Microsoft Office PowerPoint</Application>
  <PresentationFormat>Předvádění na obrazovce (4:3)</PresentationFormat>
  <Paragraphs>326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Consolas</vt:lpstr>
      <vt:lpstr>Retrospektiva</vt:lpstr>
      <vt:lpstr>Objektové programování</vt:lpstr>
      <vt:lpstr>Obsah</vt:lpstr>
      <vt:lpstr>Alokace paměti na haldě Klíčová slova new a delete</vt:lpstr>
      <vt:lpstr>Jmenné prostory Deklarace a použití</vt:lpstr>
      <vt:lpstr>Jmenné prostory Klíčové slovo using</vt:lpstr>
      <vt:lpstr>Základy práce s konzolí Výpis a čtení bez ošetření chyb</vt:lpstr>
      <vt:lpstr>Základy práce s konzolí Ošetření neplatných vstupů</vt:lpstr>
      <vt:lpstr>Textové řetězce Třída std::string</vt:lpstr>
      <vt:lpstr>Převod čísel na řetězce Třída std::stringstream</vt:lpstr>
      <vt:lpstr>Parsování řetězce na číslo std::stoi a std:stod</vt:lpstr>
      <vt:lpstr>Konstantní proměnné</vt:lpstr>
      <vt:lpstr>Konstruktory member initializer lists</vt:lpstr>
      <vt:lpstr>Konstruktor in class inicializace</vt:lpstr>
      <vt:lpstr>Pole v C++ Pole s pevnou délkou</vt:lpstr>
      <vt:lpstr>Pole v C++ std::array</vt:lpstr>
      <vt:lpstr>Pole v C++ std::vector</vt:lpstr>
      <vt:lpstr>Pole v C++ range-based loop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272</cp:revision>
  <dcterms:created xsi:type="dcterms:W3CDTF">2015-02-22T19:34:52Z</dcterms:created>
  <dcterms:modified xsi:type="dcterms:W3CDTF">2017-03-02T11:32:02Z</dcterms:modified>
</cp:coreProperties>
</file>