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328" r:id="rId4"/>
    <p:sldId id="275" r:id="rId5"/>
    <p:sldId id="301" r:id="rId6"/>
    <p:sldId id="277" r:id="rId7"/>
    <p:sldId id="276" r:id="rId8"/>
    <p:sldId id="278" r:id="rId9"/>
    <p:sldId id="279" r:id="rId10"/>
    <p:sldId id="281" r:id="rId11"/>
    <p:sldId id="286" r:id="rId12"/>
    <p:sldId id="291" r:id="rId13"/>
    <p:sldId id="290" r:id="rId14"/>
    <p:sldId id="287" r:id="rId15"/>
    <p:sldId id="297" r:id="rId16"/>
    <p:sldId id="325" r:id="rId17"/>
    <p:sldId id="326" r:id="rId18"/>
    <p:sldId id="327" r:id="rId19"/>
    <p:sldId id="307" r:id="rId20"/>
    <p:sldId id="324" r:id="rId21"/>
    <p:sldId id="285" r:id="rId2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18.04.2018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14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18.04.2018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237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18.04.2018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42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18.04.2018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206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18.04.2018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18.04.2018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065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18.04.2018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857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18.04.2018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364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18.04.2018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598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3C0CA2B-2763-4528-BD00-98D5B42D8B87}" type="datetimeFigureOut">
              <a:rPr lang="cs-CZ" smtClean="0"/>
              <a:t>18.04.2018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064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18.04.2018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805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C0CA2B-2763-4528-BD00-98D5B42D8B87}" type="datetimeFigureOut">
              <a:rPr lang="cs-CZ" smtClean="0"/>
              <a:t>18.04.2018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Objektové programování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Dědičnost</a:t>
            </a:r>
          </a:p>
          <a:p>
            <a:r>
              <a:rPr lang="cs-CZ" dirty="0" smtClean="0"/>
              <a:t>Erik Král</a:t>
            </a:r>
            <a:endParaRPr lang="cs-CZ" dirty="0"/>
          </a:p>
        </p:txBody>
      </p:sp>
      <p:pic>
        <p:nvPicPr>
          <p:cNvPr id="1025" name="Picture 1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6325985" y="758952"/>
            <a:ext cx="204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mtClean="0"/>
              <a:t>Verze </a:t>
            </a:r>
            <a:r>
              <a:rPr lang="cs-CZ" smtClean="0"/>
              <a:t>18.4.2018.1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1434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</a:t>
            </a:r>
            <a:r>
              <a:rPr lang="cs-CZ" dirty="0" smtClean="0"/>
              <a:t>kódu</a:t>
            </a:r>
            <a:r>
              <a:rPr lang="cs-CZ" dirty="0"/>
              <a:t/>
            </a:r>
            <a:br>
              <a:rPr lang="cs-CZ" dirty="0"/>
            </a:br>
            <a:r>
              <a:rPr lang="cs-CZ" dirty="0"/>
              <a:t>Příklad – třída </a:t>
            </a:r>
            <a:r>
              <a:rPr lang="cs-CZ" dirty="0" smtClean="0"/>
              <a:t>Student</a:t>
            </a:r>
            <a:endParaRPr lang="cs-CZ" dirty="0"/>
          </a:p>
        </p:txBody>
      </p:sp>
      <p:sp>
        <p:nvSpPr>
          <p:cNvPr id="10" name="Zástupný symbol pro obsah 9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1255335"/>
          </a:xfrm>
        </p:spPr>
        <p:txBody>
          <a:bodyPr>
            <a:normAutofit/>
          </a:bodyPr>
          <a:lstStyle/>
          <a:p>
            <a:r>
              <a:rPr lang="cs-CZ" sz="1800" dirty="0" smtClean="0"/>
              <a:t>Součástí třídy student se stal veškerý kód třídy Osoba.</a:t>
            </a:r>
          </a:p>
          <a:p>
            <a:r>
              <a:rPr lang="cs-CZ" sz="1800" dirty="0" smtClean="0"/>
              <a:t>Student je </a:t>
            </a:r>
            <a:r>
              <a:rPr lang="cs-CZ" sz="1800" dirty="0"/>
              <a:t>specializací </a:t>
            </a:r>
            <a:r>
              <a:rPr lang="cs-CZ" sz="1800" dirty="0" smtClean="0"/>
              <a:t>osoby.</a:t>
            </a:r>
          </a:p>
          <a:p>
            <a:r>
              <a:rPr lang="cs-CZ" sz="1800" dirty="0" smtClean="0"/>
              <a:t>Odvozená </a:t>
            </a:r>
            <a:r>
              <a:rPr lang="cs-CZ" sz="1800" dirty="0"/>
              <a:t>t</a:t>
            </a:r>
            <a:r>
              <a:rPr lang="cs-CZ" sz="1800" dirty="0" smtClean="0"/>
              <a:t>řída </a:t>
            </a:r>
            <a:r>
              <a:rPr lang="cs-CZ" sz="1800" b="1" dirty="0" smtClean="0"/>
              <a:t>Student</a:t>
            </a:r>
            <a:r>
              <a:rPr lang="cs-CZ" sz="1800" dirty="0" smtClean="0"/>
              <a:t> dědí od základní třídy </a:t>
            </a:r>
            <a:r>
              <a:rPr lang="cs-CZ" sz="1800" b="1" dirty="0" smtClean="0"/>
              <a:t>Osoba</a:t>
            </a:r>
            <a:r>
              <a:rPr lang="cs-CZ" sz="1800" dirty="0" smtClean="0"/>
              <a:t> a je jejím potomkem. </a:t>
            </a:r>
          </a:p>
        </p:txBody>
      </p:sp>
      <p:sp>
        <p:nvSpPr>
          <p:cNvPr id="5" name="Obdélník 4"/>
          <p:cNvSpPr/>
          <p:nvPr/>
        </p:nvSpPr>
        <p:spPr>
          <a:xfrm>
            <a:off x="822959" y="3101068"/>
            <a:ext cx="7604348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cisloUctu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prijmeni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mistoNarozeni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cisloUctu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prijmeni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mistoNarozeni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cisloUctu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cisloUctu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getRocnik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100" dirty="0"/>
          </a:p>
        </p:txBody>
      </p:sp>
      <p:sp>
        <p:nvSpPr>
          <p:cNvPr id="8" name="TextovéPole 7"/>
          <p:cNvSpPr txBox="1"/>
          <p:nvPr/>
        </p:nvSpPr>
        <p:spPr>
          <a:xfrm>
            <a:off x="3211716" y="5091494"/>
            <a:ext cx="335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Volání konstruktoru základní třídy</a:t>
            </a:r>
            <a:endParaRPr lang="cs-CZ" dirty="0"/>
          </a:p>
        </p:txBody>
      </p:sp>
      <p:cxnSp>
        <p:nvCxnSpPr>
          <p:cNvPr id="9" name="Přímá spojnice se šipkou 8"/>
          <p:cNvCxnSpPr>
            <a:stCxn id="8" idx="1"/>
          </p:cNvCxnSpPr>
          <p:nvPr/>
        </p:nvCxnSpPr>
        <p:spPr>
          <a:xfrm flipH="1" flipV="1">
            <a:off x="1787236" y="4700853"/>
            <a:ext cx="1424480" cy="57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0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Dědičnost </a:t>
            </a:r>
            <a:r>
              <a:rPr lang="cs-CZ" dirty="0" smtClean="0"/>
              <a:t>kódu</a:t>
            </a:r>
            <a:r>
              <a:rPr lang="cs-CZ" dirty="0"/>
              <a:t/>
            </a:r>
            <a:br>
              <a:rPr lang="cs-CZ" dirty="0"/>
            </a:br>
            <a:r>
              <a:rPr lang="cs-CZ" dirty="0"/>
              <a:t>Příklad – třída </a:t>
            </a:r>
            <a:r>
              <a:rPr lang="cs-CZ" dirty="0" smtClean="0"/>
              <a:t>Zaměstnanec</a:t>
            </a:r>
            <a:endParaRPr lang="cs-CZ" dirty="0"/>
          </a:p>
        </p:txBody>
      </p:sp>
      <p:sp>
        <p:nvSpPr>
          <p:cNvPr id="10" name="Zástupný symbol pro obsah 9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246601"/>
          </a:xfrm>
        </p:spPr>
        <p:txBody>
          <a:bodyPr>
            <a:normAutofit/>
          </a:bodyPr>
          <a:lstStyle/>
          <a:p>
            <a:r>
              <a:rPr lang="cs-CZ" sz="1800" dirty="0"/>
              <a:t>Součástí třídy </a:t>
            </a:r>
            <a:r>
              <a:rPr lang="cs-CZ" sz="1800" dirty="0" err="1" smtClean="0"/>
              <a:t>Zamestnanec</a:t>
            </a:r>
            <a:r>
              <a:rPr lang="cs-CZ" sz="1800" dirty="0" smtClean="0"/>
              <a:t> </a:t>
            </a:r>
            <a:r>
              <a:rPr lang="cs-CZ" sz="1800" dirty="0"/>
              <a:t>se stal veškerý kód třídy Osoba.</a:t>
            </a:r>
          </a:p>
          <a:p>
            <a:r>
              <a:rPr lang="cs-CZ" sz="1800" dirty="0" smtClean="0"/>
              <a:t>Zaměstnanec je </a:t>
            </a:r>
            <a:r>
              <a:rPr lang="cs-CZ" sz="1800" dirty="0"/>
              <a:t>specializací </a:t>
            </a:r>
            <a:r>
              <a:rPr lang="cs-CZ" sz="1800" dirty="0" smtClean="0"/>
              <a:t>osoby.</a:t>
            </a:r>
            <a:endParaRPr lang="cs-CZ" sz="1800" dirty="0"/>
          </a:p>
          <a:p>
            <a:r>
              <a:rPr lang="cs-CZ" sz="1800" dirty="0"/>
              <a:t>Odvozená třída </a:t>
            </a:r>
            <a:r>
              <a:rPr lang="cs-CZ" sz="1800" b="1" dirty="0" err="1" smtClean="0"/>
              <a:t>Zamestnanec</a:t>
            </a:r>
            <a:r>
              <a:rPr lang="cs-CZ" sz="1800" dirty="0" smtClean="0"/>
              <a:t> </a:t>
            </a:r>
            <a:r>
              <a:rPr lang="cs-CZ" sz="1800" dirty="0"/>
              <a:t>dědí od základní třídy </a:t>
            </a:r>
            <a:r>
              <a:rPr lang="cs-CZ" sz="1800" b="1" dirty="0"/>
              <a:t>Osoba</a:t>
            </a:r>
            <a:r>
              <a:rPr lang="cs-CZ" sz="1800" dirty="0"/>
              <a:t> a je jejím potomkem. </a:t>
            </a:r>
          </a:p>
        </p:txBody>
      </p:sp>
      <p:sp>
        <p:nvSpPr>
          <p:cNvPr id="3" name="Obdélník 2"/>
          <p:cNvSpPr/>
          <p:nvPr/>
        </p:nvSpPr>
        <p:spPr>
          <a:xfrm>
            <a:off x="822959" y="3084330"/>
            <a:ext cx="82296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Zamestnanec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platovaTrida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cisloKancelare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Zamestnanec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prijmeni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mistoNarozeni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platovaTrida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cisloKancelare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prijmeni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mistoNarozeni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platovaTrida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platovaTrida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cisloKancelare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cisloKancelare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getPlatovaTrida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platovaTrida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367485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Dědičnost</a:t>
            </a:r>
            <a:br>
              <a:rPr lang="cs-CZ" dirty="0" smtClean="0"/>
            </a:br>
            <a:r>
              <a:rPr lang="cs-CZ" dirty="0" smtClean="0"/>
              <a:t>Konstruktory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65451"/>
          </a:xfrm>
        </p:spPr>
        <p:txBody>
          <a:bodyPr>
            <a:normAutofit fontScale="92500"/>
          </a:bodyPr>
          <a:lstStyle/>
          <a:p>
            <a:r>
              <a:rPr lang="cs-CZ" dirty="0" smtClean="0"/>
              <a:t>V rámci dědičnosti se volají vždy jako první konstruktory rodičovských tříd.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2959" y="2211185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Rodicovsky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 konstruktor"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VratTyp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Potomkuv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 konstruktor"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VratTyp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"potomek"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100" dirty="0"/>
          </a:p>
        </p:txBody>
      </p:sp>
      <p:sp>
        <p:nvSpPr>
          <p:cNvPr id="7" name="Rectangle 6"/>
          <p:cNvSpPr/>
          <p:nvPr/>
        </p:nvSpPr>
        <p:spPr>
          <a:xfrm>
            <a:off x="5394958" y="2411262"/>
            <a:ext cx="29718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"</a:t>
            </a:r>
            <a:r>
              <a:rPr lang="cs-CZ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Rodicovsky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 konstruktor"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"</a:t>
            </a:r>
            <a:r>
              <a:rPr lang="cs-CZ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Potomkuv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 konstruktor"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169094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Dědičnost</a:t>
            </a:r>
            <a:br>
              <a:rPr lang="cs-CZ" dirty="0" smtClean="0"/>
            </a:br>
            <a:r>
              <a:rPr lang="cs-CZ" dirty="0" smtClean="0"/>
              <a:t>Plně kvalifikované jméno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r>
              <a:rPr lang="cs-CZ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46320" y="1845734"/>
            <a:ext cx="3520440" cy="4023360"/>
          </a:xfrm>
        </p:spPr>
        <p:txBody>
          <a:bodyPr/>
          <a:lstStyle/>
          <a:p>
            <a:r>
              <a:rPr lang="cs-CZ" dirty="0"/>
              <a:t>Pokud se v rámci dědičnosti potřebujeme odkázat na rodičovskou metodu/atribut/konstruktor tak použijeme </a:t>
            </a:r>
            <a:r>
              <a:rPr lang="cs-CZ" dirty="0" smtClean="0"/>
              <a:t>plně kvalifikované jméno.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2960" y="1845735"/>
            <a:ext cx="40233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pPr lvl="1"/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Rodic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000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) : i(</a:t>
            </a:r>
            <a:r>
              <a:rPr lang="cs-CZ" sz="1000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Rodicovsky</a:t>
            </a:r>
            <a:r>
              <a:rPr lang="cs-CZ" sz="1000" dirty="0">
                <a:solidFill>
                  <a:srgbClr val="A31515"/>
                </a:solidFill>
                <a:latin typeface="Consolas" panose="020B0609020204030204" pitchFamily="49" charset="0"/>
              </a:rPr>
              <a:t> konstruktor"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cs-CZ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VratTyp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rodic</a:t>
            </a:r>
            <a:r>
              <a:rPr lang="cs-CZ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cs-CZ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0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Potomek() : </a:t>
            </a:r>
            <a:r>
              <a:rPr lang="cs-CZ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(5)</a:t>
            </a:r>
          </a:p>
          <a:p>
            <a:pPr lvl="1"/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Potomkuv</a:t>
            </a:r>
            <a:r>
              <a:rPr lang="cs-CZ" sz="1000" dirty="0">
                <a:solidFill>
                  <a:srgbClr val="A31515"/>
                </a:solidFill>
                <a:latin typeface="Consolas" panose="020B0609020204030204" pitchFamily="49" charset="0"/>
              </a:rPr>
              <a:t> konstruktor"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cs-CZ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VratTyp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000" dirty="0">
                <a:solidFill>
                  <a:srgbClr val="A31515"/>
                </a:solidFill>
                <a:latin typeface="Consolas" panose="020B0609020204030204" pitchFamily="49" charset="0"/>
              </a:rPr>
              <a:t>"potomek"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0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VratTyp</a:t>
            </a:r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000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611370" y="4643908"/>
            <a:ext cx="1786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5400000" flipH="1" flipV="1">
            <a:off x="-60307" y="3257718"/>
            <a:ext cx="2057866" cy="714513"/>
          </a:xfrm>
          <a:prstGeom prst="bentConnector3">
            <a:avLst>
              <a:gd name="adj1" fmla="val 99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22961" y="5708456"/>
            <a:ext cx="244498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267941" y="5436526"/>
            <a:ext cx="0" cy="27193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 flipH="1" flipV="1">
            <a:off x="-185562" y="4197016"/>
            <a:ext cx="2519964" cy="502920"/>
          </a:xfrm>
          <a:prstGeom prst="bentConnector3">
            <a:avLst>
              <a:gd name="adj1" fmla="val 99988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28"/>
          <p:cNvCxnSpPr/>
          <p:nvPr/>
        </p:nvCxnSpPr>
        <p:spPr>
          <a:xfrm>
            <a:off x="2397919" y="4483271"/>
            <a:ext cx="2381" cy="16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13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Dědičnost</a:t>
            </a:r>
            <a:br>
              <a:rPr lang="cs-CZ" dirty="0" smtClean="0"/>
            </a:br>
            <a:r>
              <a:rPr lang="cs-CZ" dirty="0" smtClean="0"/>
              <a:t>Modifikátory přístupu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cs-CZ" dirty="0"/>
              <a:t>přístupné z vnějšku třídy i metodám odvozené třídy</a:t>
            </a:r>
            <a:r>
              <a:rPr lang="cs-CZ" dirty="0" smtClean="0"/>
              <a:t>.</a:t>
            </a:r>
          </a:p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cs-CZ" dirty="0">
                <a:highlight>
                  <a:srgbClr val="FFFFFF"/>
                </a:highlight>
              </a:rPr>
              <a:t>nepřístupné z vnějšku třídy, ale přístupné metodám odvozené třídy</a:t>
            </a:r>
          </a:p>
          <a:p>
            <a:pPr lvl="1"/>
            <a:r>
              <a:rPr lang="cs-CZ" dirty="0">
                <a:highlight>
                  <a:srgbClr val="FFFFFF"/>
                </a:highlight>
              </a:rPr>
              <a:t>„nejdůležitější“ modifikátor v rámci dědičnosti. </a:t>
            </a:r>
          </a:p>
          <a:p>
            <a:pPr lvl="1"/>
            <a:r>
              <a:rPr lang="cs-CZ" dirty="0">
                <a:highlight>
                  <a:srgbClr val="FFFFFF"/>
                </a:highlight>
              </a:rPr>
              <a:t>tímto modifikátorem označujeme metody a atributy, které očekáváme, že využije jeho potomek v rámci dědění, ale pro obyčejného „uživatele“ třídy mají zůstat </a:t>
            </a:r>
            <a:r>
              <a:rPr lang="cs-CZ" dirty="0" smtClean="0">
                <a:highlight>
                  <a:srgbClr val="FFFFFF"/>
                </a:highlight>
              </a:rPr>
              <a:t>skryté</a:t>
            </a:r>
            <a:endParaRPr lang="cs-CZ" dirty="0"/>
          </a:p>
          <a:p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dirty="0" smtClean="0"/>
              <a:t> </a:t>
            </a:r>
            <a:endParaRPr lang="cs-CZ" dirty="0"/>
          </a:p>
          <a:p>
            <a:pPr lvl="1"/>
            <a:r>
              <a:rPr lang="cs-CZ" dirty="0"/>
              <a:t>nepřístupné z vnějšku třídy a nepřístupné metodám odvozené třídy</a:t>
            </a:r>
          </a:p>
          <a:p>
            <a:pPr lvl="1"/>
            <a:r>
              <a:rPr lang="cs-CZ" dirty="0"/>
              <a:t>přesto </a:t>
            </a:r>
            <a:r>
              <a:rPr lang="cs-CZ" dirty="0" smtClean="0"/>
              <a:t>je </a:t>
            </a:r>
            <a:r>
              <a:rPr lang="cs-CZ" dirty="0"/>
              <a:t>ale odvozená třída má, ale mohou k nim přistupovat pouze metody základní třídy.</a:t>
            </a:r>
          </a:p>
          <a:p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7197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Modifik</a:t>
            </a:r>
            <a:r>
              <a:rPr lang="cs-CZ" dirty="0" err="1" smtClean="0"/>
              <a:t>átor</a:t>
            </a:r>
            <a:r>
              <a:rPr lang="cs-CZ" dirty="0" smtClean="0"/>
              <a:t> přístupu </a:t>
            </a:r>
            <a:r>
              <a:rPr lang="cs-CZ" smtClean="0"/>
              <a:t/>
            </a:r>
            <a:br>
              <a:rPr lang="cs-CZ" smtClean="0"/>
            </a:br>
            <a:r>
              <a:rPr lang="cs-CZ" smtClean="0"/>
              <a:t>public</a:t>
            </a:r>
            <a:endParaRPr lang="en-GB" dirty="0"/>
          </a:p>
        </p:txBody>
      </p:sp>
      <p:sp>
        <p:nvSpPr>
          <p:cNvPr id="5" name="Obdélník 4"/>
          <p:cNvSpPr/>
          <p:nvPr/>
        </p:nvSpPr>
        <p:spPr>
          <a:xfrm>
            <a:off x="822960" y="1737361"/>
            <a:ext cx="76513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ZakladniTrida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OdvozenaTrida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ZakladniTrida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cs-C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ZakladniTrida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zakladni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OdvozenaTrida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odvozena;</a:t>
            </a:r>
          </a:p>
          <a:p>
            <a:pPr lvl="1"/>
            <a:r>
              <a:rPr lang="cs-CZ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zakladni.x</a:t>
            </a:r>
            <a:r>
              <a:rPr lang="cs-C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lvl="1"/>
            <a:r>
              <a:rPr lang="cs-CZ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odvozena.x</a:t>
            </a:r>
            <a:r>
              <a:rPr lang="cs-C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54778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Modifik</a:t>
            </a:r>
            <a:r>
              <a:rPr lang="cs-CZ" dirty="0" err="1" smtClean="0"/>
              <a:t>átor</a:t>
            </a:r>
            <a:r>
              <a:rPr lang="cs-CZ" dirty="0" smtClean="0"/>
              <a:t> přístupu </a:t>
            </a:r>
            <a:br>
              <a:rPr lang="cs-CZ" dirty="0" smtClean="0"/>
            </a:br>
            <a:r>
              <a:rPr lang="en-US" dirty="0" smtClean="0"/>
              <a:t>protected</a:t>
            </a:r>
            <a:endParaRPr lang="en-GB" dirty="0"/>
          </a:p>
        </p:txBody>
      </p:sp>
      <p:sp>
        <p:nvSpPr>
          <p:cNvPr id="5" name="Obdélník 4"/>
          <p:cNvSpPr/>
          <p:nvPr/>
        </p:nvSpPr>
        <p:spPr>
          <a:xfrm>
            <a:off x="822960" y="1737361"/>
            <a:ext cx="76513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ZakladniTrida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US" sz="12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rotected</a:t>
            </a:r>
            <a:r>
              <a:rPr lang="cs-CZ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OdvozenaTrida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ZakladniTrida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cs-C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ZakladniTrida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zakladni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OdvozenaTrida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odvozena;</a:t>
            </a:r>
          </a:p>
          <a:p>
            <a:pPr lvl="1"/>
            <a:r>
              <a:rPr lang="cs-CZ" sz="1200" b="1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zakladni.x</a:t>
            </a:r>
            <a:r>
              <a:rPr lang="cs-CZ" sz="1200" b="1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lvl="1"/>
            <a:r>
              <a:rPr lang="cs-CZ" sz="1200" b="1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odvozena.x</a:t>
            </a:r>
            <a:r>
              <a:rPr lang="cs-CZ" sz="1200" b="1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255128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Modifik</a:t>
            </a:r>
            <a:r>
              <a:rPr lang="cs-CZ" dirty="0" err="1" smtClean="0"/>
              <a:t>átor</a:t>
            </a:r>
            <a:r>
              <a:rPr lang="cs-CZ" dirty="0" smtClean="0"/>
              <a:t> přístupu </a:t>
            </a:r>
            <a:br>
              <a:rPr lang="cs-CZ" dirty="0" smtClean="0"/>
            </a:br>
            <a:r>
              <a:rPr lang="cs-CZ" dirty="0" smtClean="0"/>
              <a:t>p</a:t>
            </a:r>
            <a:r>
              <a:rPr lang="en-US" dirty="0" err="1" smtClean="0"/>
              <a:t>rivate</a:t>
            </a:r>
            <a:endParaRPr lang="en-GB" dirty="0"/>
          </a:p>
        </p:txBody>
      </p:sp>
      <p:sp>
        <p:nvSpPr>
          <p:cNvPr id="5" name="Obdélník 4"/>
          <p:cNvSpPr/>
          <p:nvPr/>
        </p:nvSpPr>
        <p:spPr>
          <a:xfrm>
            <a:off x="822960" y="1737361"/>
            <a:ext cx="76513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ZakladniTrida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US" sz="12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rivate</a:t>
            </a:r>
            <a:r>
              <a:rPr lang="cs-CZ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OdvozenaTrida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ZakladniTrida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sz="1200" b="1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cs-CZ" sz="1200" b="1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200" b="1" strike="sngStrike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1200" b="1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ZakladniTrida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zakladni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OdvozenaTrida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odvozena;</a:t>
            </a:r>
          </a:p>
          <a:p>
            <a:pPr lvl="1"/>
            <a:r>
              <a:rPr lang="cs-CZ" sz="1200" b="1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zakladni.x</a:t>
            </a:r>
            <a:r>
              <a:rPr lang="cs-CZ" sz="1200" b="1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lvl="1"/>
            <a:r>
              <a:rPr lang="cs-CZ" sz="1200" b="1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odvozena.x</a:t>
            </a:r>
            <a:r>
              <a:rPr lang="cs-CZ" sz="1200" b="1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253773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Modifikátory přístupu při dědičnosti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1726777"/>
          </a:xfrm>
        </p:spPr>
        <p:txBody>
          <a:bodyPr>
            <a:normAutofit fontScale="77500" lnSpcReduction="20000"/>
          </a:bodyPr>
          <a:lstStyle/>
          <a:p>
            <a:r>
              <a:rPr lang="cs-CZ" dirty="0" smtClean="0"/>
              <a:t>Při dědičnosti můžeme zpřísnit modifikátory přístupu rodičovské třídy. Běžně ale budeme používat jen public inheritance.</a:t>
            </a:r>
          </a:p>
          <a:p>
            <a:pPr lvl="1"/>
            <a:r>
              <a:rPr lang="cs-CZ" dirty="0" smtClean="0"/>
              <a:t>Public inheritance</a:t>
            </a:r>
          </a:p>
          <a:p>
            <a:pPr lvl="2"/>
            <a:r>
              <a:rPr lang="cs-CZ" dirty="0" smtClean="0"/>
              <a:t>členské prvky potomka budou mít stejné modifikátory jako u rodiče.</a:t>
            </a:r>
          </a:p>
          <a:p>
            <a:pPr lvl="1"/>
            <a:r>
              <a:rPr lang="cs-CZ" dirty="0" err="1" smtClean="0"/>
              <a:t>Protected</a:t>
            </a:r>
            <a:r>
              <a:rPr lang="cs-CZ" dirty="0" smtClean="0"/>
              <a:t> inheritance</a:t>
            </a:r>
          </a:p>
          <a:p>
            <a:pPr lvl="2"/>
            <a:r>
              <a:rPr lang="cs-CZ" dirty="0" smtClean="0"/>
              <a:t>public členské prvky potomka budou u rodiče </a:t>
            </a:r>
            <a:r>
              <a:rPr lang="cs-CZ" dirty="0" err="1" smtClean="0"/>
              <a:t>protected</a:t>
            </a:r>
            <a:r>
              <a:rPr lang="cs-CZ" dirty="0" smtClean="0"/>
              <a:t>, </a:t>
            </a:r>
            <a:r>
              <a:rPr lang="cs-CZ" dirty="0" err="1" smtClean="0"/>
              <a:t>private</a:t>
            </a:r>
            <a:r>
              <a:rPr lang="cs-CZ" dirty="0" smtClean="0"/>
              <a:t> zůstanou </a:t>
            </a:r>
            <a:r>
              <a:rPr lang="cs-CZ" dirty="0" err="1" smtClean="0"/>
              <a:t>private</a:t>
            </a:r>
            <a:r>
              <a:rPr lang="cs-CZ" dirty="0" smtClean="0"/>
              <a:t>.</a:t>
            </a:r>
          </a:p>
          <a:p>
            <a:pPr lvl="1"/>
            <a:r>
              <a:rPr lang="cs-CZ" dirty="0" smtClean="0"/>
              <a:t> </a:t>
            </a:r>
            <a:r>
              <a:rPr lang="cs-CZ" dirty="0" err="1" smtClean="0"/>
              <a:t>Private</a:t>
            </a:r>
            <a:r>
              <a:rPr lang="cs-CZ" dirty="0" smtClean="0"/>
              <a:t> inheritance</a:t>
            </a:r>
          </a:p>
          <a:p>
            <a:pPr lvl="2"/>
            <a:r>
              <a:rPr lang="cs-CZ" dirty="0" smtClean="0"/>
              <a:t>všechny členské prvky potomka budou u rodiče </a:t>
            </a:r>
            <a:r>
              <a:rPr lang="cs-CZ" dirty="0" err="1" smtClean="0"/>
              <a:t>private</a:t>
            </a:r>
            <a:r>
              <a:rPr lang="cs-CZ" dirty="0" smtClean="0"/>
              <a:t>.</a:t>
            </a:r>
          </a:p>
          <a:p>
            <a:endParaRPr lang="cs-CZ" dirty="0" smtClean="0"/>
          </a:p>
        </p:txBody>
      </p:sp>
      <p:sp>
        <p:nvSpPr>
          <p:cNvPr id="5" name="Obdélník 4"/>
          <p:cNvSpPr/>
          <p:nvPr/>
        </p:nvSpPr>
        <p:spPr>
          <a:xfrm>
            <a:off x="822960" y="3572511"/>
            <a:ext cx="76513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ZakladniTrida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OdvozenaTrida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ZakladniTrida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 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2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4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Kompozice </a:t>
            </a:r>
            <a:r>
              <a:rPr lang="cs-CZ" dirty="0" err="1" smtClean="0"/>
              <a:t>vs</a:t>
            </a:r>
            <a:r>
              <a:rPr lang="cs-CZ" dirty="0" smtClean="0"/>
              <a:t> Dědičnost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U objektů, kde z principu nejde o generalizaci, například souřadnice v dvojrozměrném prostoru nejsou generalizací kruhu nebo čtverce, se používá místo dědičnosti kompozice objektů. Třída </a:t>
            </a:r>
            <a:r>
              <a:rPr lang="cs-CZ" i="1" dirty="0" smtClean="0"/>
              <a:t>Kruh</a:t>
            </a:r>
            <a:r>
              <a:rPr lang="cs-CZ" dirty="0" smtClean="0"/>
              <a:t> potom nedědí od třídy </a:t>
            </a:r>
            <a:r>
              <a:rPr lang="cs-CZ" i="1" dirty="0" err="1" smtClean="0"/>
              <a:t>Souradnice</a:t>
            </a:r>
            <a:r>
              <a:rPr lang="cs-CZ" dirty="0" smtClean="0"/>
              <a:t>, ale třída </a:t>
            </a:r>
            <a:r>
              <a:rPr lang="cs-CZ" i="1" dirty="0" smtClean="0"/>
              <a:t>Kruh</a:t>
            </a:r>
            <a:r>
              <a:rPr lang="cs-CZ" dirty="0" smtClean="0"/>
              <a:t> obsahuje proměnnou typu </a:t>
            </a:r>
            <a:r>
              <a:rPr lang="cs-CZ" i="1" dirty="0" err="1" smtClean="0"/>
              <a:t>Souradnice</a:t>
            </a:r>
            <a:r>
              <a:rPr lang="cs-CZ" dirty="0" smtClean="0"/>
              <a:t>.</a:t>
            </a:r>
          </a:p>
          <a:p>
            <a:r>
              <a:rPr lang="cs-CZ" dirty="0" smtClean="0"/>
              <a:t>Kompozice (skládání) objektů je bezpečné a jednoduché. Dědičnost je vhodnější, pokud je potomek třídy opravdu specializací rodičovské třídy. Některé třídy ale mohou mít dědičnost zakázanou (</a:t>
            </a:r>
            <a:r>
              <a:rPr lang="en-US" dirty="0" smtClean="0"/>
              <a:t>kl</a:t>
            </a:r>
            <a:r>
              <a:rPr lang="cs-CZ" dirty="0" err="1" smtClean="0"/>
              <a:t>íčové</a:t>
            </a:r>
            <a:r>
              <a:rPr lang="cs-CZ" dirty="0" smtClean="0"/>
              <a:t> slovo </a:t>
            </a:r>
            <a:r>
              <a:rPr lang="cs-CZ" dirty="0" err="1" smtClean="0"/>
              <a:t>final</a:t>
            </a:r>
            <a:r>
              <a:rPr lang="cs-CZ" dirty="0" smtClean="0"/>
              <a:t>) a</a:t>
            </a:r>
            <a:r>
              <a:rPr lang="en-US" dirty="0" smtClean="0"/>
              <a:t> </a:t>
            </a:r>
            <a:r>
              <a:rPr lang="cs-CZ" dirty="0" smtClean="0"/>
              <a:t>potom</a:t>
            </a:r>
            <a:r>
              <a:rPr lang="en-US" dirty="0" smtClean="0"/>
              <a:t> </a:t>
            </a:r>
            <a:r>
              <a:rPr lang="cs-CZ" dirty="0" smtClean="0"/>
              <a:t>nám zbývá jen kompozice.</a:t>
            </a:r>
          </a:p>
        </p:txBody>
      </p:sp>
    </p:spTree>
    <p:extLst>
      <p:ext uri="{BB962C8B-B14F-4D97-AF65-F5344CB8AC3E}">
        <p14:creationId xmlns:p14="http://schemas.microsoft.com/office/powerpoint/2010/main" val="87328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Dědičnost kódu</a:t>
            </a:r>
          </a:p>
          <a:p>
            <a:r>
              <a:rPr lang="cs-CZ" dirty="0" smtClean="0"/>
              <a:t>Konstruktory a dědičnost</a:t>
            </a:r>
          </a:p>
          <a:p>
            <a:r>
              <a:rPr lang="cs-CZ" dirty="0" smtClean="0"/>
              <a:t>Plně kvalifikované jméno </a:t>
            </a:r>
            <a:r>
              <a:rPr lang="cs-CZ" smtClean="0"/>
              <a:t>a dědičnost</a:t>
            </a:r>
            <a:endParaRPr lang="cs-CZ" dirty="0" smtClean="0"/>
          </a:p>
          <a:p>
            <a:r>
              <a:rPr lang="cs-CZ" dirty="0" smtClean="0"/>
              <a:t>Modifikátor přístupu </a:t>
            </a:r>
            <a:r>
              <a:rPr lang="cs-CZ" dirty="0" err="1" smtClean="0"/>
              <a:t>protected</a:t>
            </a:r>
            <a:endParaRPr lang="cs-CZ" dirty="0" smtClean="0"/>
          </a:p>
          <a:p>
            <a:r>
              <a:rPr lang="cs-CZ" dirty="0"/>
              <a:t>Kompozice </a:t>
            </a:r>
            <a:r>
              <a:rPr lang="cs-CZ" dirty="0" err="1" smtClean="0"/>
              <a:t>vs</a:t>
            </a:r>
            <a:r>
              <a:rPr lang="cs-CZ" dirty="0" smtClean="0"/>
              <a:t> dědičnost</a:t>
            </a:r>
          </a:p>
        </p:txBody>
      </p:sp>
    </p:spTree>
    <p:extLst>
      <p:ext uri="{BB962C8B-B14F-4D97-AF65-F5344CB8AC3E}">
        <p14:creationId xmlns:p14="http://schemas.microsoft.com/office/powerpoint/2010/main" val="11097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Skládání objektů</a:t>
            </a:r>
            <a:br>
              <a:rPr lang="cs-CZ" dirty="0" smtClean="0"/>
            </a:br>
            <a:r>
              <a:rPr lang="cs-CZ" dirty="0" smtClean="0"/>
              <a:t>Příklad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33597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Bod2D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pPr lvl="1"/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Bod2D(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x(</a:t>
            </a:r>
            <a:r>
              <a:rPr lang="cs-CZ" sz="12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), y(</a:t>
            </a:r>
            <a:r>
              <a:rPr lang="cs-CZ" sz="12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200" dirty="0"/>
          </a:p>
        </p:txBody>
      </p:sp>
      <p:sp>
        <p:nvSpPr>
          <p:cNvPr id="6" name="Obdélník 5"/>
          <p:cNvSpPr/>
          <p:nvPr/>
        </p:nvSpPr>
        <p:spPr>
          <a:xfrm>
            <a:off x="4182701" y="1737361"/>
            <a:ext cx="426418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Bod2D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Kruh(</a:t>
            </a:r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Bod2D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stred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polomer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: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stred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polomer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VratObvod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2 * 3.14 *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200" dirty="0"/>
          </a:p>
        </p:txBody>
      </p:sp>
      <p:sp>
        <p:nvSpPr>
          <p:cNvPr id="3" name="Obdélník 2"/>
          <p:cNvSpPr/>
          <p:nvPr/>
        </p:nvSpPr>
        <p:spPr>
          <a:xfrm>
            <a:off x="822960" y="4784349"/>
            <a:ext cx="33597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Bod2D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bod(2, 3);</a:t>
            </a:r>
          </a:p>
          <a:p>
            <a:pPr lvl="1"/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kruh(bod, 10);</a:t>
            </a:r>
          </a:p>
          <a:p>
            <a:pPr lvl="1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obvod =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kruh.VratObvod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41272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Otázky?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8217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Poznámka k příkladům v prezentaci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1645611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V </a:t>
            </a:r>
            <a:r>
              <a:rPr lang="cs-CZ" dirty="0"/>
              <a:t>příkladech v prezentaci je vynecháno vložení hlavičkových souborů a </a:t>
            </a:r>
            <a:r>
              <a:rPr lang="cs-CZ" dirty="0" smtClean="0"/>
              <a:t>použití jmenných prostorů kvůli </a:t>
            </a:r>
            <a:r>
              <a:rPr lang="cs-CZ" dirty="0"/>
              <a:t>úspoře místa, </a:t>
            </a:r>
            <a:r>
              <a:rPr lang="cs-CZ" dirty="0" smtClean="0"/>
              <a:t>pro zprovoznění </a:t>
            </a:r>
            <a:r>
              <a:rPr lang="cs-CZ" dirty="0"/>
              <a:t>kódu příslušné knihovny a </a:t>
            </a:r>
            <a:r>
              <a:rPr lang="cs-CZ" i="1" dirty="0" err="1"/>
              <a:t>namespace</a:t>
            </a:r>
            <a:r>
              <a:rPr lang="cs-CZ" dirty="0"/>
              <a:t> doplňte</a:t>
            </a:r>
            <a:r>
              <a:rPr lang="cs-CZ" dirty="0" smtClean="0"/>
              <a:t>. </a:t>
            </a:r>
            <a:endParaRPr lang="cs-CZ" dirty="0"/>
          </a:p>
          <a:p>
            <a:r>
              <a:rPr lang="cs-CZ" dirty="0" smtClean="0"/>
              <a:t>Ve většině případů by vám mělo stačit vložit na začátek kódu následující příkazy:</a:t>
            </a:r>
            <a:endParaRPr lang="cs-CZ" dirty="0"/>
          </a:p>
          <a:p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3111037" y="3491344"/>
            <a:ext cx="29676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&lt;algorithm&gt;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8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kódu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Cílem </a:t>
            </a:r>
            <a:r>
              <a:rPr lang="cs-CZ" dirty="0"/>
              <a:t>dědičnosti kódu (Inheritance - překlad je spíše dědictví) je znovupoužití kódu ve více třídách. </a:t>
            </a:r>
            <a:endParaRPr lang="cs-CZ" dirty="0" smtClean="0"/>
          </a:p>
          <a:p>
            <a:r>
              <a:rPr lang="cs-CZ" dirty="0" smtClean="0"/>
              <a:t>Součástí </a:t>
            </a:r>
            <a:r>
              <a:rPr lang="cs-CZ" dirty="0"/>
              <a:t>odvozené třídy se stane vše co má základní třída</a:t>
            </a:r>
            <a:r>
              <a:rPr lang="cs-CZ" dirty="0" smtClean="0"/>
              <a:t>.</a:t>
            </a:r>
          </a:p>
          <a:p>
            <a:r>
              <a:rPr lang="cs-CZ" dirty="0" smtClean="0"/>
              <a:t>V C</a:t>
            </a:r>
            <a:r>
              <a:rPr lang="en-US" dirty="0" smtClean="0"/>
              <a:t>++ </a:t>
            </a:r>
            <a:r>
              <a:rPr lang="en-US" dirty="0"/>
              <a:t>je</a:t>
            </a:r>
            <a:r>
              <a:rPr lang="cs-CZ" dirty="0"/>
              <a:t> povolené </a:t>
            </a:r>
            <a:r>
              <a:rPr lang="cs-CZ" dirty="0" smtClean="0"/>
              <a:t>dědit kód od více tříd, ale doporučuje se dědit kód jen od jedné třídy a od dalších jen implementovat rozhraní (probereme v </a:t>
            </a:r>
            <a:r>
              <a:rPr lang="cs-CZ" smtClean="0"/>
              <a:t>příštích přednáškách).</a:t>
            </a:r>
            <a:endParaRPr lang="cs-CZ" dirty="0" smtClean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96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Dědičnost – základní pojmy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Třída od které dědíme - synonyma</a:t>
            </a:r>
          </a:p>
          <a:p>
            <a:pPr lvl="1"/>
            <a:r>
              <a:rPr lang="cs-CZ" dirty="0" smtClean="0"/>
              <a:t>Základní </a:t>
            </a:r>
            <a:r>
              <a:rPr lang="cs-CZ" dirty="0"/>
              <a:t>třída (base </a:t>
            </a:r>
            <a:r>
              <a:rPr lang="cs-CZ" dirty="0" err="1"/>
              <a:t>class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Rodičovská třída (</a:t>
            </a:r>
            <a:r>
              <a:rPr lang="cs-CZ" dirty="0" err="1"/>
              <a:t>parent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Nadtřída (</a:t>
            </a:r>
            <a:r>
              <a:rPr lang="cs-CZ" dirty="0" err="1" smtClean="0"/>
              <a:t>superclass</a:t>
            </a:r>
            <a:r>
              <a:rPr lang="cs-CZ" dirty="0" smtClean="0"/>
              <a:t>)</a:t>
            </a:r>
          </a:p>
          <a:p>
            <a:r>
              <a:rPr lang="cs-CZ" dirty="0" smtClean="0"/>
              <a:t>Třída, která dědí - synonyma</a:t>
            </a:r>
          </a:p>
          <a:p>
            <a:pPr lvl="1"/>
            <a:r>
              <a:rPr lang="cs-CZ" dirty="0"/>
              <a:t>Odvozená třída (</a:t>
            </a:r>
            <a:r>
              <a:rPr lang="cs-CZ" dirty="0" err="1"/>
              <a:t>derived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Potomek třídy (</a:t>
            </a:r>
            <a:r>
              <a:rPr lang="cs-CZ" dirty="0" err="1"/>
              <a:t>child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Podtřída (</a:t>
            </a:r>
            <a:r>
              <a:rPr lang="cs-CZ" dirty="0" err="1"/>
              <a:t>subclass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 smtClean="0"/>
              <a:t>Říkáme, že odvozená třída dědí od základní třídy. Ale také můžeme říct:</a:t>
            </a:r>
          </a:p>
          <a:p>
            <a:pPr lvl="1"/>
            <a:r>
              <a:rPr lang="cs-CZ" dirty="0" smtClean="0"/>
              <a:t>odvozená třída je </a:t>
            </a:r>
            <a:r>
              <a:rPr lang="cs-CZ" dirty="0" smtClean="0">
                <a:solidFill>
                  <a:srgbClr val="00B050"/>
                </a:solidFill>
              </a:rPr>
              <a:t>specializací </a:t>
            </a:r>
            <a:r>
              <a:rPr lang="cs-CZ" dirty="0"/>
              <a:t> </a:t>
            </a:r>
            <a:r>
              <a:rPr lang="cs-CZ" dirty="0" smtClean="0"/>
              <a:t>(</a:t>
            </a:r>
            <a:r>
              <a:rPr lang="cs-CZ" dirty="0" err="1"/>
              <a:t>S</a:t>
            </a:r>
            <a:r>
              <a:rPr lang="cs-CZ" dirty="0" err="1" smtClean="0"/>
              <a:t>pecialization</a:t>
            </a:r>
            <a:r>
              <a:rPr lang="cs-CZ" dirty="0" smtClean="0"/>
              <a:t>) základní třídy</a:t>
            </a:r>
          </a:p>
          <a:p>
            <a:pPr lvl="1"/>
            <a:r>
              <a:rPr lang="cs-CZ" dirty="0"/>
              <a:t>základní třída je </a:t>
            </a:r>
            <a:r>
              <a:rPr lang="cs-CZ" dirty="0">
                <a:solidFill>
                  <a:srgbClr val="00B050"/>
                </a:solidFill>
              </a:rPr>
              <a:t>zobecněním</a:t>
            </a:r>
            <a:r>
              <a:rPr lang="cs-CZ" dirty="0"/>
              <a:t> (</a:t>
            </a:r>
            <a:r>
              <a:rPr lang="cs-CZ" dirty="0" err="1" smtClean="0"/>
              <a:t>Generalization</a:t>
            </a:r>
            <a:r>
              <a:rPr lang="cs-CZ" dirty="0" smtClean="0"/>
              <a:t>) odvozené </a:t>
            </a:r>
            <a:r>
              <a:rPr lang="cs-CZ" dirty="0"/>
              <a:t>třídy</a:t>
            </a:r>
            <a:r>
              <a:rPr lang="cs-CZ" dirty="0" smtClean="0"/>
              <a:t>.</a:t>
            </a:r>
          </a:p>
          <a:p>
            <a:pPr lvl="1"/>
            <a:r>
              <a:rPr lang="cs-CZ" dirty="0" smtClean="0"/>
              <a:t>odvozená třída </a:t>
            </a:r>
            <a:r>
              <a:rPr lang="cs-CZ" dirty="0" err="1" smtClean="0">
                <a:solidFill>
                  <a:srgbClr val="00B050"/>
                </a:solidFill>
              </a:rPr>
              <a:t>rozšířuje</a:t>
            </a:r>
            <a:r>
              <a:rPr lang="cs-CZ" dirty="0" smtClean="0"/>
              <a:t> (</a:t>
            </a:r>
            <a:r>
              <a:rPr lang="cs-CZ" dirty="0" err="1" smtClean="0"/>
              <a:t>Extends</a:t>
            </a:r>
            <a:r>
              <a:rPr lang="cs-CZ" dirty="0" smtClean="0"/>
              <a:t>) základní třídu</a:t>
            </a:r>
          </a:p>
          <a:p>
            <a:endParaRPr lang="cs-CZ" dirty="0" smtClean="0"/>
          </a:p>
          <a:p>
            <a:pPr lvl="1"/>
            <a:endParaRPr lang="cs-CZ" dirty="0" smtClean="0"/>
          </a:p>
          <a:p>
            <a:endParaRPr lang="cs-CZ" dirty="0" smtClean="0"/>
          </a:p>
          <a:p>
            <a:pPr lvl="1"/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510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Dědičnost kódu</a:t>
            </a:r>
            <a:br>
              <a:rPr lang="cs-CZ" dirty="0" smtClean="0"/>
            </a:br>
            <a:r>
              <a:rPr lang="cs-CZ" dirty="0" smtClean="0"/>
              <a:t>Příklad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idx="1"/>
          </p:nvPr>
        </p:nvSpPr>
        <p:spPr>
          <a:xfrm>
            <a:off x="822960" y="2350520"/>
            <a:ext cx="3703320" cy="736282"/>
          </a:xfrm>
        </p:spPr>
        <p:txBody>
          <a:bodyPr/>
          <a:lstStyle/>
          <a:p>
            <a:r>
              <a:rPr lang="cs-CZ" dirty="0" smtClean="0"/>
              <a:t>Student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>
          <a:xfrm>
            <a:off x="822960" y="4959605"/>
            <a:ext cx="3703320" cy="892385"/>
          </a:xfrm>
        </p:spPr>
        <p:txBody>
          <a:bodyPr/>
          <a:lstStyle/>
          <a:p>
            <a:r>
              <a:rPr lang="cs-CZ" dirty="0" smtClean="0"/>
              <a:t>Ročník </a:t>
            </a:r>
          </a:p>
          <a:p>
            <a:r>
              <a:rPr lang="cs-CZ" dirty="0" smtClean="0"/>
              <a:t>Číslo účtu</a:t>
            </a:r>
            <a:endParaRPr lang="cs-CZ" dirty="0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3"/>
          </p:nvPr>
        </p:nvSpPr>
        <p:spPr>
          <a:xfrm>
            <a:off x="4526280" y="2350520"/>
            <a:ext cx="3703320" cy="736282"/>
          </a:xfrm>
        </p:spPr>
        <p:txBody>
          <a:bodyPr/>
          <a:lstStyle/>
          <a:p>
            <a:r>
              <a:rPr lang="cs-CZ" dirty="0" smtClean="0"/>
              <a:t>Zaměstnanec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quarter" idx="4"/>
          </p:nvPr>
        </p:nvSpPr>
        <p:spPr>
          <a:xfrm>
            <a:off x="4526280" y="4959605"/>
            <a:ext cx="3703320" cy="868002"/>
          </a:xfrm>
        </p:spPr>
        <p:txBody>
          <a:bodyPr/>
          <a:lstStyle/>
          <a:p>
            <a:r>
              <a:rPr lang="cs-CZ" dirty="0" smtClean="0"/>
              <a:t>Platová třída</a:t>
            </a:r>
          </a:p>
          <a:p>
            <a:r>
              <a:rPr lang="cs-CZ" dirty="0" smtClean="0"/>
              <a:t>Číslo kanceláře</a:t>
            </a:r>
          </a:p>
        </p:txBody>
      </p:sp>
      <p:sp>
        <p:nvSpPr>
          <p:cNvPr id="9" name="Zástupný symbol pro obsah 4"/>
          <p:cNvSpPr txBox="1">
            <a:spLocks/>
          </p:cNvSpPr>
          <p:nvPr/>
        </p:nvSpPr>
        <p:spPr>
          <a:xfrm>
            <a:off x="822960" y="3116751"/>
            <a:ext cx="3703320" cy="19957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Jméno</a:t>
            </a:r>
          </a:p>
          <a:p>
            <a:r>
              <a:rPr lang="cs-CZ" dirty="0" smtClean="0"/>
              <a:t>Příjmení</a:t>
            </a:r>
          </a:p>
          <a:p>
            <a:r>
              <a:rPr lang="cs-CZ" dirty="0" smtClean="0"/>
              <a:t>Datum narození</a:t>
            </a:r>
          </a:p>
          <a:p>
            <a:r>
              <a:rPr lang="cs-CZ" dirty="0" smtClean="0"/>
              <a:t>Místo narození</a:t>
            </a:r>
          </a:p>
        </p:txBody>
      </p:sp>
      <p:sp>
        <p:nvSpPr>
          <p:cNvPr id="10" name="Zástupný symbol pro obsah 4"/>
          <p:cNvSpPr txBox="1">
            <a:spLocks/>
          </p:cNvSpPr>
          <p:nvPr/>
        </p:nvSpPr>
        <p:spPr>
          <a:xfrm>
            <a:off x="4526280" y="3116751"/>
            <a:ext cx="3703320" cy="19957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Jméno</a:t>
            </a:r>
          </a:p>
          <a:p>
            <a:r>
              <a:rPr lang="cs-CZ" dirty="0" smtClean="0"/>
              <a:t>Příjmení</a:t>
            </a:r>
          </a:p>
          <a:p>
            <a:r>
              <a:rPr lang="cs-CZ" dirty="0" smtClean="0"/>
              <a:t>Datum narození</a:t>
            </a:r>
          </a:p>
          <a:p>
            <a:r>
              <a:rPr lang="cs-CZ" dirty="0" smtClean="0"/>
              <a:t>Místo narození</a:t>
            </a:r>
          </a:p>
        </p:txBody>
      </p:sp>
    </p:spTree>
    <p:extLst>
      <p:ext uri="{BB962C8B-B14F-4D97-AF65-F5344CB8AC3E}">
        <p14:creationId xmlns:p14="http://schemas.microsoft.com/office/powerpoint/2010/main" val="216952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</a:t>
            </a:r>
            <a:r>
              <a:rPr lang="cs-CZ" dirty="0" smtClean="0"/>
              <a:t>kódu</a:t>
            </a:r>
            <a:br>
              <a:rPr lang="cs-CZ" dirty="0" smtClean="0"/>
            </a:br>
            <a:r>
              <a:rPr lang="cs-CZ" dirty="0" smtClean="0"/>
              <a:t>Příklad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idx="1"/>
          </p:nvPr>
        </p:nvSpPr>
        <p:spPr>
          <a:xfrm>
            <a:off x="822960" y="2350520"/>
            <a:ext cx="3703320" cy="736282"/>
          </a:xfrm>
        </p:spPr>
        <p:txBody>
          <a:bodyPr/>
          <a:lstStyle/>
          <a:p>
            <a:r>
              <a:rPr lang="cs-CZ" dirty="0" smtClean="0"/>
              <a:t>Student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>
          <a:xfrm>
            <a:off x="822960" y="4959605"/>
            <a:ext cx="3703320" cy="892385"/>
          </a:xfrm>
        </p:spPr>
        <p:txBody>
          <a:bodyPr/>
          <a:lstStyle/>
          <a:p>
            <a:r>
              <a:rPr lang="cs-CZ" dirty="0" smtClean="0"/>
              <a:t>Ročník </a:t>
            </a:r>
          </a:p>
          <a:p>
            <a:r>
              <a:rPr lang="cs-CZ" dirty="0" smtClean="0"/>
              <a:t>Číslo účtu</a:t>
            </a:r>
            <a:endParaRPr lang="cs-CZ" dirty="0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3"/>
          </p:nvPr>
        </p:nvSpPr>
        <p:spPr>
          <a:xfrm>
            <a:off x="4526280" y="2350520"/>
            <a:ext cx="3703320" cy="736282"/>
          </a:xfrm>
        </p:spPr>
        <p:txBody>
          <a:bodyPr/>
          <a:lstStyle/>
          <a:p>
            <a:r>
              <a:rPr lang="cs-CZ" dirty="0" smtClean="0"/>
              <a:t>Zaměstnanec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quarter" idx="4"/>
          </p:nvPr>
        </p:nvSpPr>
        <p:spPr>
          <a:xfrm>
            <a:off x="4526280" y="4959605"/>
            <a:ext cx="3703320" cy="868002"/>
          </a:xfrm>
        </p:spPr>
        <p:txBody>
          <a:bodyPr/>
          <a:lstStyle/>
          <a:p>
            <a:r>
              <a:rPr lang="cs-CZ" dirty="0" smtClean="0"/>
              <a:t>Platová třída</a:t>
            </a:r>
          </a:p>
          <a:p>
            <a:r>
              <a:rPr lang="cs-CZ" dirty="0" smtClean="0"/>
              <a:t>Číslo kanceláře</a:t>
            </a:r>
          </a:p>
        </p:txBody>
      </p:sp>
      <p:sp>
        <p:nvSpPr>
          <p:cNvPr id="9" name="Zástupný symbol pro obsah 4"/>
          <p:cNvSpPr txBox="1">
            <a:spLocks/>
          </p:cNvSpPr>
          <p:nvPr/>
        </p:nvSpPr>
        <p:spPr>
          <a:xfrm>
            <a:off x="822960" y="3116751"/>
            <a:ext cx="3703320" cy="19957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b="1" dirty="0" smtClean="0"/>
              <a:t>Jméno</a:t>
            </a:r>
          </a:p>
          <a:p>
            <a:r>
              <a:rPr lang="cs-CZ" b="1" dirty="0" smtClean="0"/>
              <a:t>Příjmení</a:t>
            </a:r>
          </a:p>
          <a:p>
            <a:r>
              <a:rPr lang="cs-CZ" b="1" dirty="0" smtClean="0"/>
              <a:t>Datum narození</a:t>
            </a:r>
          </a:p>
          <a:p>
            <a:r>
              <a:rPr lang="cs-CZ" b="1" dirty="0" smtClean="0"/>
              <a:t>Místo narození</a:t>
            </a:r>
          </a:p>
        </p:txBody>
      </p:sp>
      <p:sp>
        <p:nvSpPr>
          <p:cNvPr id="10" name="Zástupný symbol pro obsah 4"/>
          <p:cNvSpPr txBox="1">
            <a:spLocks/>
          </p:cNvSpPr>
          <p:nvPr/>
        </p:nvSpPr>
        <p:spPr>
          <a:xfrm>
            <a:off x="4526280" y="3116751"/>
            <a:ext cx="3703320" cy="19957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b="1" dirty="0" smtClean="0"/>
              <a:t>Jméno</a:t>
            </a:r>
          </a:p>
          <a:p>
            <a:r>
              <a:rPr lang="cs-CZ" b="1" dirty="0" smtClean="0"/>
              <a:t>Příjmení</a:t>
            </a:r>
          </a:p>
          <a:p>
            <a:r>
              <a:rPr lang="cs-CZ" b="1" dirty="0" smtClean="0"/>
              <a:t>Datum narození</a:t>
            </a:r>
          </a:p>
          <a:p>
            <a:r>
              <a:rPr lang="cs-CZ" b="1" dirty="0" smtClean="0"/>
              <a:t>Místo narození</a:t>
            </a:r>
          </a:p>
        </p:txBody>
      </p:sp>
    </p:spTree>
    <p:extLst>
      <p:ext uri="{BB962C8B-B14F-4D97-AF65-F5344CB8AC3E}">
        <p14:creationId xmlns:p14="http://schemas.microsoft.com/office/powerpoint/2010/main" val="30110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</a:t>
            </a:r>
            <a:r>
              <a:rPr lang="cs-CZ" dirty="0" smtClean="0"/>
              <a:t>kódu</a:t>
            </a:r>
            <a:br>
              <a:rPr lang="cs-CZ" dirty="0" smtClean="0"/>
            </a:br>
            <a:r>
              <a:rPr lang="cs-CZ" dirty="0" smtClean="0"/>
              <a:t>Příklad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idx="1"/>
          </p:nvPr>
        </p:nvSpPr>
        <p:spPr>
          <a:xfrm>
            <a:off x="822960" y="4223323"/>
            <a:ext cx="3703320" cy="736282"/>
          </a:xfrm>
        </p:spPr>
        <p:txBody>
          <a:bodyPr/>
          <a:lstStyle/>
          <a:p>
            <a:r>
              <a:rPr lang="cs-CZ" dirty="0" smtClean="0"/>
              <a:t>Student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>
          <a:xfrm>
            <a:off x="822960" y="4959605"/>
            <a:ext cx="3703320" cy="892385"/>
          </a:xfrm>
        </p:spPr>
        <p:txBody>
          <a:bodyPr/>
          <a:lstStyle/>
          <a:p>
            <a:r>
              <a:rPr lang="cs-CZ" dirty="0" smtClean="0"/>
              <a:t>Ročník </a:t>
            </a:r>
          </a:p>
          <a:p>
            <a:r>
              <a:rPr lang="cs-CZ" dirty="0" smtClean="0"/>
              <a:t>Číslo účtu</a:t>
            </a:r>
            <a:endParaRPr lang="cs-CZ" dirty="0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3"/>
          </p:nvPr>
        </p:nvSpPr>
        <p:spPr>
          <a:xfrm>
            <a:off x="4526280" y="4223677"/>
            <a:ext cx="3703320" cy="736282"/>
          </a:xfrm>
        </p:spPr>
        <p:txBody>
          <a:bodyPr/>
          <a:lstStyle/>
          <a:p>
            <a:r>
              <a:rPr lang="cs-CZ" smtClean="0"/>
              <a:t>Zaměstnanec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quarter" idx="4"/>
          </p:nvPr>
        </p:nvSpPr>
        <p:spPr>
          <a:xfrm>
            <a:off x="4526280" y="4959605"/>
            <a:ext cx="3703320" cy="868002"/>
          </a:xfrm>
        </p:spPr>
        <p:txBody>
          <a:bodyPr/>
          <a:lstStyle/>
          <a:p>
            <a:r>
              <a:rPr lang="cs-CZ" dirty="0" smtClean="0"/>
              <a:t>Platová třída</a:t>
            </a:r>
          </a:p>
          <a:p>
            <a:r>
              <a:rPr lang="cs-CZ" dirty="0" smtClean="0"/>
              <a:t>Číslo kanceláře</a:t>
            </a:r>
          </a:p>
        </p:txBody>
      </p:sp>
      <p:sp>
        <p:nvSpPr>
          <p:cNvPr id="9" name="Zástupný symbol pro obsah 4"/>
          <p:cNvSpPr txBox="1">
            <a:spLocks/>
          </p:cNvSpPr>
          <p:nvPr/>
        </p:nvSpPr>
        <p:spPr>
          <a:xfrm>
            <a:off x="2674620" y="2399786"/>
            <a:ext cx="3703320" cy="19957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b="1" dirty="0" smtClean="0"/>
              <a:t>Jméno</a:t>
            </a:r>
          </a:p>
          <a:p>
            <a:r>
              <a:rPr lang="cs-CZ" b="1" dirty="0" smtClean="0"/>
              <a:t>Příjmení</a:t>
            </a:r>
          </a:p>
          <a:p>
            <a:r>
              <a:rPr lang="cs-CZ" b="1" dirty="0" smtClean="0"/>
              <a:t>Datum narození</a:t>
            </a:r>
          </a:p>
          <a:p>
            <a:r>
              <a:rPr lang="cs-CZ" b="1" dirty="0" smtClean="0"/>
              <a:t>Místo narození</a:t>
            </a:r>
          </a:p>
        </p:txBody>
      </p:sp>
      <p:sp>
        <p:nvSpPr>
          <p:cNvPr id="11" name="Zástupný symbol pro text 3"/>
          <p:cNvSpPr txBox="1">
            <a:spLocks/>
          </p:cNvSpPr>
          <p:nvPr/>
        </p:nvSpPr>
        <p:spPr>
          <a:xfrm>
            <a:off x="2674620" y="1803044"/>
            <a:ext cx="3703320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Osoba</a:t>
            </a:r>
            <a:endParaRPr lang="cs-CZ" dirty="0"/>
          </a:p>
        </p:txBody>
      </p:sp>
      <p:cxnSp>
        <p:nvCxnSpPr>
          <p:cNvPr id="8" name="Přímá spojnice se šipkou 7"/>
          <p:cNvCxnSpPr/>
          <p:nvPr/>
        </p:nvCxnSpPr>
        <p:spPr>
          <a:xfrm flipV="1">
            <a:off x="2586681" y="4077730"/>
            <a:ext cx="832022" cy="46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2"/>
          <p:cNvCxnSpPr>
            <a:stCxn id="4" idx="3"/>
          </p:cNvCxnSpPr>
          <p:nvPr/>
        </p:nvCxnSpPr>
        <p:spPr>
          <a:xfrm flipH="1" flipV="1">
            <a:off x="3558746" y="4069492"/>
            <a:ext cx="967534" cy="521972"/>
          </a:xfrm>
          <a:prstGeom prst="straightConnector1">
            <a:avLst/>
          </a:prstGeom>
          <a:ln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82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</a:t>
            </a:r>
            <a:r>
              <a:rPr lang="cs-CZ" dirty="0" smtClean="0"/>
              <a:t>kódu</a:t>
            </a:r>
            <a:br>
              <a:rPr lang="cs-CZ" dirty="0" smtClean="0"/>
            </a:br>
            <a:r>
              <a:rPr lang="cs-CZ" dirty="0" smtClean="0"/>
              <a:t>Příklad – třída Osoba</a:t>
            </a:r>
            <a:endParaRPr lang="cs-CZ" dirty="0"/>
          </a:p>
        </p:txBody>
      </p:sp>
      <p:sp>
        <p:nvSpPr>
          <p:cNvPr id="10" name="Zástupný symbol pro obsah 9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72033"/>
          </a:xfrm>
        </p:spPr>
        <p:txBody>
          <a:bodyPr>
            <a:normAutofit/>
          </a:bodyPr>
          <a:lstStyle/>
          <a:p>
            <a:r>
              <a:rPr lang="cs-CZ" sz="1800" dirty="0" smtClean="0"/>
              <a:t>Třída Osoba obsahuje atributy a metody, které mají společné třídy </a:t>
            </a:r>
            <a:r>
              <a:rPr lang="cs-CZ" sz="1800" dirty="0" err="1" smtClean="0"/>
              <a:t>zaměstanec</a:t>
            </a:r>
            <a:r>
              <a:rPr lang="cs-CZ" sz="1800" dirty="0" smtClean="0"/>
              <a:t> a student.</a:t>
            </a:r>
          </a:p>
          <a:p>
            <a:r>
              <a:rPr lang="cs-CZ" sz="1800" dirty="0" smtClean="0"/>
              <a:t>Osoba je zobecněním (</a:t>
            </a:r>
            <a:r>
              <a:rPr lang="cs-CZ" sz="1800" dirty="0" err="1" smtClean="0"/>
              <a:t>Generalization</a:t>
            </a:r>
            <a:r>
              <a:rPr lang="cs-CZ" sz="1800" dirty="0" smtClean="0"/>
              <a:t>) zaměstnance a studenta.</a:t>
            </a:r>
          </a:p>
          <a:p>
            <a:endParaRPr lang="cs-CZ" sz="1800" dirty="0" smtClean="0"/>
          </a:p>
        </p:txBody>
      </p:sp>
      <p:sp>
        <p:nvSpPr>
          <p:cNvPr id="8" name="Obdélník 7"/>
          <p:cNvSpPr/>
          <p:nvPr/>
        </p:nvSpPr>
        <p:spPr>
          <a:xfrm>
            <a:off x="822959" y="2917767"/>
            <a:ext cx="754380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prijmeni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mistoNarozeni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Osoba(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prijmeni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mistoNarozeni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prijmeni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prijmeni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mistoNarozeni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mistoNarozeni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getJmeno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další kód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84502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1551</TotalTime>
  <Words>1053</Words>
  <Application>Microsoft Office PowerPoint</Application>
  <PresentationFormat>Předvádění na obrazovce (4:3)</PresentationFormat>
  <Paragraphs>347</Paragraphs>
  <Slides>21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Consolas</vt:lpstr>
      <vt:lpstr>Retrospektiva</vt:lpstr>
      <vt:lpstr>Objektové programování</vt:lpstr>
      <vt:lpstr>Obsah</vt:lpstr>
      <vt:lpstr>Poznámka k příkladům v prezentaci</vt:lpstr>
      <vt:lpstr>Dědičnost kódu</vt:lpstr>
      <vt:lpstr>Dědičnost – základní pojmy</vt:lpstr>
      <vt:lpstr>Dědičnost kódu Příklad</vt:lpstr>
      <vt:lpstr>Dědičnost kódu Příklad</vt:lpstr>
      <vt:lpstr>Dědičnost kódu Příklad</vt:lpstr>
      <vt:lpstr>Dědičnost kódu Příklad – třída Osoba</vt:lpstr>
      <vt:lpstr>Dědičnost kódu Příklad – třída Student</vt:lpstr>
      <vt:lpstr>Dědičnost kódu Příklad – třída Zaměstnanec</vt:lpstr>
      <vt:lpstr>Dědičnost Konstruktory</vt:lpstr>
      <vt:lpstr>Dědičnost Plně kvalifikované jméno</vt:lpstr>
      <vt:lpstr>Dědičnost Modifikátory přístupu</vt:lpstr>
      <vt:lpstr>Modifikátor přístupu  public</vt:lpstr>
      <vt:lpstr>Modifikátor přístupu  protected</vt:lpstr>
      <vt:lpstr>Modifikátor přístupu  private</vt:lpstr>
      <vt:lpstr>Modifikátory přístupu při dědičnosti</vt:lpstr>
      <vt:lpstr>Kompozice vs Dědičnost</vt:lpstr>
      <vt:lpstr>Skládání objektů Příklad</vt:lpstr>
      <vt:lpstr>Děkuji za pozornost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Pokročilá práce s funkcemi</dc:title>
  <dc:creator>Petr Čápek</dc:creator>
  <cp:lastModifiedBy>Erik Král</cp:lastModifiedBy>
  <cp:revision>386</cp:revision>
  <dcterms:created xsi:type="dcterms:W3CDTF">2015-03-08T14:19:15Z</dcterms:created>
  <dcterms:modified xsi:type="dcterms:W3CDTF">2018-04-18T09:06:10Z</dcterms:modified>
</cp:coreProperties>
</file>