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329" r:id="rId4"/>
    <p:sldId id="330" r:id="rId5"/>
    <p:sldId id="331" r:id="rId6"/>
    <p:sldId id="332" r:id="rId7"/>
    <p:sldId id="333" r:id="rId8"/>
    <p:sldId id="321" r:id="rId9"/>
    <p:sldId id="334" r:id="rId10"/>
    <p:sldId id="310" r:id="rId11"/>
    <p:sldId id="311" r:id="rId12"/>
    <p:sldId id="336" r:id="rId13"/>
    <p:sldId id="312" r:id="rId14"/>
    <p:sldId id="314" r:id="rId15"/>
    <p:sldId id="337" r:id="rId16"/>
    <p:sldId id="339" r:id="rId17"/>
    <p:sldId id="338" r:id="rId18"/>
    <p:sldId id="340" r:id="rId19"/>
    <p:sldId id="341" r:id="rId20"/>
    <p:sldId id="342" r:id="rId21"/>
    <p:sldId id="335" r:id="rId22"/>
    <p:sldId id="317" r:id="rId23"/>
    <p:sldId id="318" r:id="rId24"/>
    <p:sldId id="319" r:id="rId25"/>
    <p:sldId id="343" r:id="rId26"/>
    <p:sldId id="344" r:id="rId27"/>
    <p:sldId id="306" r:id="rId28"/>
    <p:sldId id="347" r:id="rId29"/>
    <p:sldId id="345" r:id="rId30"/>
    <p:sldId id="346" r:id="rId31"/>
    <p:sldId id="285" r:id="rId3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4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6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8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6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0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0CA2B-2763-4528-BD00-98D5B42D8B87}" type="datetimeFigureOut">
              <a:rPr lang="cs-CZ" smtClean="0"/>
              <a:t>25.04.2017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Objektové 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Polymorfismus I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pic>
        <p:nvPicPr>
          <p:cNvPr id="1025" name="Picture 1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6325985" y="758952"/>
            <a:ext cx="2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Verze </a:t>
            </a:r>
            <a:r>
              <a:rPr lang="cs-CZ" dirty="0" smtClean="0"/>
              <a:t>25.4.2017.1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43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r>
              <a:rPr lang="cs-CZ" sz="4300" dirty="0" smtClean="0"/>
              <a:t/>
            </a:r>
            <a:br>
              <a:rPr lang="cs-CZ" sz="4300" dirty="0" smtClean="0"/>
            </a:br>
            <a:r>
              <a:rPr lang="cs-CZ" sz="3200" dirty="0" smtClean="0"/>
              <a:t>Kompletní příklad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&amp;potomek;</a:t>
            </a:r>
          </a:p>
          <a:p>
            <a:pPr lvl="1"/>
            <a:r>
              <a:rPr lang="cs-CZ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"Potomek"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410986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 smtClean="0"/>
              <a:t>Příklad </a:t>
            </a:r>
            <a:r>
              <a:rPr lang="cs-CZ" sz="4300" dirty="0" err="1" smtClean="0"/>
              <a:t>Upcasting</a:t>
            </a:r>
            <a:r>
              <a:rPr lang="cs-CZ" sz="4300" dirty="0" smtClean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200" dirty="0" smtClean="0"/>
              <a:t>Proměnná potomek typu třída Potomek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 smtClean="0"/>
              <a:t>Příklad </a:t>
            </a:r>
            <a:r>
              <a:rPr lang="cs-CZ" sz="4300" dirty="0" err="1" smtClean="0"/>
              <a:t>Upcasting</a:t>
            </a:r>
            <a:r>
              <a:rPr lang="cs-CZ" sz="4300" dirty="0" smtClean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200" dirty="0" smtClean="0"/>
              <a:t>Ukazatel typu potomka na objekt potomka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Potomek* p = &amp;potomek;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latin typeface="Consolas" panose="020B0609020204030204" pitchFamily="49" charset="0"/>
              </a:rPr>
              <a:t>1000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cs-CZ" dirty="0" err="1"/>
              <a:t>Upcasting</a:t>
            </a:r>
            <a:r>
              <a:rPr lang="cs-CZ" dirty="0"/>
              <a:t/>
            </a:r>
            <a:br>
              <a:rPr lang="cs-CZ" dirty="0"/>
            </a:br>
            <a:r>
              <a:rPr lang="cs-CZ" sz="3600" dirty="0" smtClean="0"/>
              <a:t>Ukazatel typu rodiče na objekt potomka</a:t>
            </a:r>
            <a:endParaRPr lang="cs-CZ" sz="36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* r = p;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02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r>
              <a:rPr lang="cs-CZ" dirty="0"/>
              <a:t/>
            </a:r>
            <a:br>
              <a:rPr lang="cs-CZ" dirty="0"/>
            </a:br>
            <a:r>
              <a:rPr lang="cs-CZ" sz="3200" dirty="0" smtClean="0"/>
              <a:t>Volání</a:t>
            </a:r>
            <a:r>
              <a:rPr lang="en-US" sz="3200" dirty="0" smtClean="0"/>
              <a:t> </a:t>
            </a:r>
            <a:r>
              <a:rPr lang="cs-CZ" sz="3200" dirty="0" smtClean="0"/>
              <a:t>členské funkce potomka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Potomek* p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p-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&gt;typ(); // </a:t>
            </a:r>
            <a:r>
              <a:rPr lang="cs-CZ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"Potomek"</a:t>
            </a:r>
            <a:endParaRPr lang="en-US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Pravoúhlá spojnice 13"/>
          <p:cNvCxnSpPr/>
          <p:nvPr/>
        </p:nvCxnSpPr>
        <p:spPr>
          <a:xfrm rot="16200000" flipV="1">
            <a:off x="2045971" y="4194810"/>
            <a:ext cx="1752600" cy="1120139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Pravoúhlá spojnice 13"/>
          <p:cNvCxnSpPr/>
          <p:nvPr/>
        </p:nvCxnSpPr>
        <p:spPr>
          <a:xfrm rot="16200000" flipV="1">
            <a:off x="1219200" y="3672840"/>
            <a:ext cx="3360420" cy="1089660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r>
              <a:rPr lang="cs-CZ" dirty="0"/>
              <a:t/>
            </a:r>
            <a:br>
              <a:rPr lang="cs-CZ" dirty="0"/>
            </a:br>
            <a:r>
              <a:rPr lang="cs-CZ" sz="3200" dirty="0" smtClean="0"/>
              <a:t>Volání členské funkce rodiče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"Potomek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cs-CZ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r-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&gt;typ(); // </a:t>
            </a:r>
            <a:r>
              <a:rPr lang="cs-CZ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01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300" dirty="0" err="1" smtClean="0"/>
              <a:t>Upcasting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4000" dirty="0" smtClean="0"/>
              <a:t>Překrývání virtuálních členských funkcí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Virtuální funkce mají pozdní vazbu a o tom, která metoda se zavolá, se rozhoduje až za běhu programu dle typu objektu a ne typu ukazatele.</a:t>
            </a:r>
            <a:r>
              <a:rPr lang="en-US" dirty="0" smtClean="0"/>
              <a:t> </a:t>
            </a:r>
            <a:r>
              <a:rPr lang="en-US" dirty="0" err="1" smtClean="0"/>
              <a:t>Prakticky</a:t>
            </a:r>
            <a:r>
              <a:rPr lang="en-US" dirty="0" smtClean="0"/>
              <a:t> se </a:t>
            </a:r>
            <a:r>
              <a:rPr lang="cs-CZ" dirty="0" smtClean="0"/>
              <a:t>do třídy rodiče přidá ukazatel na funkci která se má volat. Volání virtuálních funkcí může být pomalejší než volání běžných funkcí.</a:t>
            </a:r>
          </a:p>
          <a:p>
            <a:r>
              <a:rPr lang="cs-CZ" dirty="0" smtClean="0"/>
              <a:t>Pro deklaraci jsou 2 klíčová slova:</a:t>
            </a:r>
          </a:p>
          <a:p>
            <a:pPr lvl="1"/>
            <a:r>
              <a:rPr lang="cs-CZ" dirty="0" err="1" smtClean="0"/>
              <a:t>virtual</a:t>
            </a:r>
            <a:r>
              <a:rPr lang="cs-CZ" dirty="0" smtClean="0"/>
              <a:t> – označuje virtuální členskou funkci v rodičovské třídě</a:t>
            </a:r>
          </a:p>
          <a:p>
            <a:pPr lvl="1"/>
            <a:r>
              <a:rPr lang="cs-CZ" dirty="0" err="1" smtClean="0"/>
              <a:t>override</a:t>
            </a:r>
            <a:r>
              <a:rPr lang="cs-CZ" dirty="0" smtClean="0"/>
              <a:t> – volitelně označuje překrytou virtuální metodu ve třídě potomka</a:t>
            </a:r>
          </a:p>
          <a:p>
            <a:r>
              <a:rPr lang="cs-CZ" dirty="0" smtClean="0"/>
              <a:t>Říkáme, že odvozená třída může překrývat (</a:t>
            </a:r>
            <a:r>
              <a:rPr lang="cs-CZ" dirty="0" err="1" smtClean="0"/>
              <a:t>override</a:t>
            </a:r>
            <a:r>
              <a:rPr lang="cs-CZ" dirty="0" smtClean="0"/>
              <a:t>) virtuální členské funkce základní třídy.</a:t>
            </a:r>
          </a:p>
          <a:p>
            <a:r>
              <a:rPr lang="cs-CZ" dirty="0" smtClean="0"/>
              <a:t>Neplést s přetěžováním funkcí (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cs-CZ" dirty="0" err="1" smtClean="0"/>
              <a:t>overloading</a:t>
            </a:r>
            <a:r>
              <a:rPr lang="cs-CZ" dirty="0" smtClean="0"/>
              <a:t>) což znamená, že funkce</a:t>
            </a:r>
            <a:r>
              <a:rPr lang="en-US" dirty="0" smtClean="0"/>
              <a:t> </a:t>
            </a:r>
            <a:r>
              <a:rPr lang="cs-CZ" dirty="0" smtClean="0"/>
              <a:t>mohou mít stejné jméno, pokud mají jiné parametry.</a:t>
            </a:r>
          </a:p>
        </p:txBody>
      </p:sp>
    </p:spTree>
    <p:extLst>
      <p:ext uri="{BB962C8B-B14F-4D97-AF65-F5344CB8AC3E}">
        <p14:creationId xmlns:p14="http://schemas.microsoft.com/office/powerpoint/2010/main" val="2123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Ukazatel typu potomka na objekt typu </a:t>
            </a:r>
            <a:r>
              <a:rPr lang="pl-PL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potomka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p-&gt;typ();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</a:t>
            </a:r>
            <a:r>
              <a:rPr lang="cs-CZ" sz="11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Potome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Ukazatel typu rodice na objekt typu </a:t>
            </a:r>
            <a:r>
              <a:rPr lang="pl-PL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potomka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fr-FR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r-&gt;typ(); </a:t>
            </a:r>
            <a:r>
              <a:rPr lang="fr-F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Potome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k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 err="1" smtClean="0"/>
              <a:t>Upcasting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2900" dirty="0" smtClean="0"/>
              <a:t>Překrývání virtuálních členských funkcí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Rodič i potomek mohou mít </a:t>
            </a:r>
            <a:r>
              <a:rPr lang="cs-CZ" dirty="0" smtClean="0"/>
              <a:t>stejné členské funkce </a:t>
            </a:r>
            <a:r>
              <a:rPr lang="cs-CZ" dirty="0"/>
              <a:t>se stejnými parametry. O tom, </a:t>
            </a:r>
            <a:r>
              <a:rPr lang="cs-CZ" dirty="0" smtClean="0"/>
              <a:t>která</a:t>
            </a:r>
            <a:r>
              <a:rPr lang="en-US" dirty="0" smtClean="0"/>
              <a:t> </a:t>
            </a:r>
            <a:r>
              <a:rPr lang="cs-CZ" dirty="0" smtClean="0"/>
              <a:t>členská funkce se zavolá rozhoduje </a:t>
            </a:r>
            <a:r>
              <a:rPr lang="cs-CZ" dirty="0"/>
              <a:t>u </a:t>
            </a:r>
            <a:r>
              <a:rPr lang="cs-CZ" b="1" dirty="0" smtClean="0"/>
              <a:t>překrytých virtuálních členských funkcí </a:t>
            </a:r>
            <a:r>
              <a:rPr lang="cs-CZ" b="1" dirty="0"/>
              <a:t>typ </a:t>
            </a:r>
            <a:r>
              <a:rPr lang="cs-CZ" b="1" dirty="0" smtClean="0"/>
              <a:t>objektu</a:t>
            </a:r>
            <a:r>
              <a:rPr lang="cs-CZ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m</a:t>
            </a:r>
            <a:r>
              <a:rPr lang="cs-CZ" dirty="0" smtClean="0"/>
              <a:t>á třída virtuální funkce, musí být v C</a:t>
            </a:r>
            <a:r>
              <a:rPr lang="en-US" dirty="0" smtClean="0"/>
              <a:t>++</a:t>
            </a:r>
            <a:r>
              <a:rPr lang="cs-CZ" dirty="0"/>
              <a:t> </a:t>
            </a:r>
            <a:r>
              <a:rPr lang="cs-CZ" dirty="0" smtClean="0"/>
              <a:t>i destruktor virtuální.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 smtClean="0"/>
              <a:t>Příklad</a:t>
            </a:r>
            <a:r>
              <a:rPr lang="en-US" sz="4300" dirty="0" smtClean="0"/>
              <a:t> p</a:t>
            </a:r>
            <a:r>
              <a:rPr lang="cs-CZ" sz="4300" dirty="0" err="1" smtClean="0"/>
              <a:t>řekrývání</a:t>
            </a:r>
            <a:r>
              <a:rPr lang="cs-CZ" sz="4300" dirty="0" smtClean="0"/>
              <a:t> </a:t>
            </a:r>
            <a:r>
              <a:rPr lang="cs-CZ" sz="4300" dirty="0" err="1" smtClean="0"/>
              <a:t>virtual</a:t>
            </a:r>
            <a:r>
              <a:rPr lang="cs-CZ" sz="4300" dirty="0" smtClean="0"/>
              <a:t> funkcí</a:t>
            </a:r>
            <a:br>
              <a:rPr lang="cs-CZ" sz="4300" dirty="0" smtClean="0"/>
            </a:br>
            <a:r>
              <a:rPr lang="en-US" sz="2900" dirty="0" smtClean="0"/>
              <a:t>K</a:t>
            </a:r>
            <a:r>
              <a:rPr lang="cs-CZ" sz="2900" dirty="0" err="1" smtClean="0"/>
              <a:t>ompletní</a:t>
            </a:r>
            <a:r>
              <a:rPr lang="cs-CZ" sz="2900" dirty="0" smtClean="0"/>
              <a:t> příklad</a:t>
            </a:r>
            <a:endParaRPr lang="cs-CZ" sz="29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&amp;potomek;</a:t>
            </a:r>
          </a:p>
          <a:p>
            <a:pPr lvl="1"/>
            <a:r>
              <a:rPr lang="cs-CZ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"Potomek"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"Potomek"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5200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79058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potomek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r>
              <a:rPr lang="en-US" dirty="0"/>
              <a:t> p</a:t>
            </a:r>
            <a:r>
              <a:rPr lang="cs-CZ" dirty="0" err="1"/>
              <a:t>řekrývání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funkcí</a:t>
            </a:r>
            <a:br>
              <a:rPr lang="cs-CZ" dirty="0"/>
            </a:br>
            <a:r>
              <a:rPr lang="cs-CZ" sz="3200" dirty="0" smtClean="0"/>
              <a:t>Volání</a:t>
            </a:r>
            <a:r>
              <a:rPr lang="en-US" sz="3200" dirty="0" smtClean="0"/>
              <a:t> </a:t>
            </a:r>
            <a:r>
              <a:rPr lang="cs-CZ" sz="3200" dirty="0" smtClean="0"/>
              <a:t>překryté členské funkce</a:t>
            </a:r>
            <a:r>
              <a:rPr lang="en-US" sz="3200" dirty="0"/>
              <a:t> </a:t>
            </a:r>
            <a:r>
              <a:rPr lang="en-US" sz="3200" dirty="0" err="1" smtClean="0"/>
              <a:t>objektu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p-&gt;typ();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"Potomek"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Pravoúhlá spojnice 13"/>
          <p:cNvCxnSpPr/>
          <p:nvPr/>
        </p:nvCxnSpPr>
        <p:spPr>
          <a:xfrm rot="16200000" flipV="1">
            <a:off x="2386013" y="4738687"/>
            <a:ext cx="1785462" cy="400528"/>
          </a:xfrm>
          <a:prstGeom prst="bentConnector3">
            <a:avLst>
              <a:gd name="adj1" fmla="val 99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7025294" y="4379011"/>
            <a:ext cx="101380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50" dirty="0" err="1"/>
              <a:t>Rodic</a:t>
            </a:r>
            <a:r>
              <a:rPr lang="cs-CZ" sz="1050" dirty="0"/>
              <a:t> n</a:t>
            </a:r>
            <a:r>
              <a:rPr lang="en-US" sz="1050" dirty="0" err="1"/>
              <a:t>av</a:t>
            </a:r>
            <a:r>
              <a:rPr lang="cs-CZ" sz="1050" dirty="0" err="1"/>
              <a:t>íc</a:t>
            </a:r>
            <a:r>
              <a:rPr lang="cs-CZ" sz="1050" dirty="0"/>
              <a:t> u</a:t>
            </a:r>
            <a:r>
              <a:rPr lang="en-US" sz="1050" dirty="0" err="1"/>
              <a:t>kazatel</a:t>
            </a:r>
            <a:r>
              <a:rPr lang="en-US" sz="1050" dirty="0"/>
              <a:t> </a:t>
            </a:r>
            <a:r>
              <a:rPr lang="en-US" sz="1050" dirty="0" err="1"/>
              <a:t>na</a:t>
            </a:r>
            <a:r>
              <a:rPr lang="en-US" sz="1050" dirty="0"/>
              <a:t> </a:t>
            </a:r>
            <a:r>
              <a:rPr lang="en-US" sz="1050" dirty="0" err="1"/>
              <a:t>funkci</a:t>
            </a:r>
            <a:r>
              <a:rPr lang="en-US" sz="1050" dirty="0"/>
              <a:t> </a:t>
            </a:r>
            <a:r>
              <a:rPr lang="en-US" sz="1050" dirty="0" err="1" smtClean="0"/>
              <a:t>typ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14513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16717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Ukazatel </a:t>
            </a:r>
            <a:r>
              <a:rPr lang="cs-CZ" dirty="0"/>
              <a:t>na </a:t>
            </a:r>
            <a:r>
              <a:rPr lang="cs-CZ" dirty="0" smtClean="0"/>
              <a:t>třídu</a:t>
            </a:r>
            <a:endParaRPr lang="cs-CZ" dirty="0"/>
          </a:p>
          <a:p>
            <a:r>
              <a:rPr lang="cs-CZ" dirty="0"/>
              <a:t>I</a:t>
            </a:r>
            <a:r>
              <a:rPr lang="cs-CZ" dirty="0" smtClean="0"/>
              <a:t>nstance </a:t>
            </a:r>
            <a:r>
              <a:rPr lang="cs-CZ" dirty="0"/>
              <a:t>třídy na </a:t>
            </a:r>
            <a:r>
              <a:rPr lang="cs-CZ" dirty="0" smtClean="0"/>
              <a:t>haldě</a:t>
            </a:r>
          </a:p>
          <a:p>
            <a:r>
              <a:rPr lang="cs-CZ" dirty="0"/>
              <a:t>Ukazatelé na třídy a dědičnost</a:t>
            </a:r>
            <a:endParaRPr lang="en-US" dirty="0" smtClean="0"/>
          </a:p>
          <a:p>
            <a:r>
              <a:rPr lang="en-US" dirty="0" err="1" smtClean="0"/>
              <a:t>Upcasting</a:t>
            </a:r>
            <a:r>
              <a:rPr lang="en-US" dirty="0" smtClean="0"/>
              <a:t> </a:t>
            </a:r>
            <a:r>
              <a:rPr lang="en-US" dirty="0" err="1" smtClean="0"/>
              <a:t>ukazatel</a:t>
            </a:r>
            <a:r>
              <a:rPr lang="cs-CZ" dirty="0" smtClean="0"/>
              <a:t>ů</a:t>
            </a:r>
          </a:p>
          <a:p>
            <a:r>
              <a:rPr lang="cs-CZ" dirty="0" err="1" smtClean="0"/>
              <a:t>Upcasting</a:t>
            </a:r>
            <a:r>
              <a:rPr lang="cs-CZ" dirty="0" smtClean="0"/>
              <a:t> a potomek </a:t>
            </a:r>
            <a:r>
              <a:rPr lang="cs-CZ" dirty="0"/>
              <a:t>a rodič se stejnou členskou </a:t>
            </a:r>
            <a:r>
              <a:rPr lang="cs-CZ" dirty="0" smtClean="0"/>
              <a:t>nevirtuální funkcí</a:t>
            </a:r>
            <a:endParaRPr lang="cs-CZ" dirty="0"/>
          </a:p>
          <a:p>
            <a:r>
              <a:rPr lang="cs-CZ" dirty="0" err="1"/>
              <a:t>Upcasting</a:t>
            </a:r>
            <a:r>
              <a:rPr lang="cs-CZ" dirty="0"/>
              <a:t> a p</a:t>
            </a:r>
            <a:r>
              <a:rPr lang="cs-CZ" dirty="0" smtClean="0"/>
              <a:t>řekrývání </a:t>
            </a:r>
            <a:r>
              <a:rPr lang="cs-CZ" dirty="0"/>
              <a:t>virtuálních </a:t>
            </a:r>
            <a:r>
              <a:rPr lang="cs-CZ" dirty="0" err="1" smtClean="0"/>
              <a:t>členskýc</a:t>
            </a:r>
            <a:r>
              <a:rPr lang="en-US" dirty="0" smtClean="0"/>
              <a:t>h</a:t>
            </a:r>
            <a:r>
              <a:rPr lang="cs-CZ" dirty="0" smtClean="0"/>
              <a:t> </a:t>
            </a:r>
            <a:r>
              <a:rPr lang="cs-CZ" dirty="0"/>
              <a:t>funkcí (</a:t>
            </a:r>
            <a:r>
              <a:rPr lang="cs-CZ" dirty="0" err="1"/>
              <a:t>overriding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cs-CZ" dirty="0" err="1" smtClean="0"/>
              <a:t>Downcasting</a:t>
            </a:r>
            <a:r>
              <a:rPr lang="cs-CZ" dirty="0" smtClean="0"/>
              <a:t> ukazatelů</a:t>
            </a:r>
            <a:endParaRPr lang="en-US" dirty="0" smtClean="0"/>
          </a:p>
          <a:p>
            <a:r>
              <a:rPr lang="cs-CZ" dirty="0" smtClean="0"/>
              <a:t>Bezpečný </a:t>
            </a:r>
            <a:r>
              <a:rPr lang="cs-CZ" dirty="0" err="1" smtClean="0"/>
              <a:t>downcasting</a:t>
            </a:r>
            <a:r>
              <a:rPr lang="cs-CZ" dirty="0" smtClean="0"/>
              <a:t> ukazatelů pomocí funkce</a:t>
            </a:r>
            <a:r>
              <a:rPr lang="cs-CZ" dirty="0"/>
              <a:t> </a:t>
            </a:r>
            <a:r>
              <a:rPr lang="en-US" dirty="0" err="1" smtClean="0"/>
              <a:t>dynamic_cast</a:t>
            </a:r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097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délník 23"/>
          <p:cNvSpPr/>
          <p:nvPr/>
        </p:nvSpPr>
        <p:spPr>
          <a:xfrm>
            <a:off x="4052108" y="2379058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potomek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r>
              <a:rPr lang="en-US" dirty="0"/>
              <a:t> p</a:t>
            </a:r>
            <a:r>
              <a:rPr lang="cs-CZ" dirty="0" err="1"/>
              <a:t>řekrývání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funkcí</a:t>
            </a:r>
            <a:br>
              <a:rPr lang="cs-CZ" dirty="0"/>
            </a:br>
            <a:r>
              <a:rPr lang="cs-CZ" sz="3200" dirty="0" smtClean="0"/>
              <a:t>Volání</a:t>
            </a:r>
            <a:r>
              <a:rPr lang="en-US" sz="3200" dirty="0"/>
              <a:t> </a:t>
            </a:r>
            <a:r>
              <a:rPr lang="en-US" sz="3200" dirty="0" smtClean="0"/>
              <a:t>p</a:t>
            </a:r>
            <a:r>
              <a:rPr lang="cs-CZ" sz="3200" dirty="0" err="1" smtClean="0"/>
              <a:t>řekryté</a:t>
            </a:r>
            <a:r>
              <a:rPr lang="en-US" sz="3200" dirty="0" smtClean="0"/>
              <a:t> </a:t>
            </a:r>
            <a:r>
              <a:rPr lang="cs-CZ" sz="3200" dirty="0" smtClean="0"/>
              <a:t>členské funkce </a:t>
            </a:r>
            <a:r>
              <a:rPr lang="en-US" sz="3200" dirty="0" err="1" smtClean="0"/>
              <a:t>objektu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potomek.id = 3;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p-&gt;typ();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"Potomek"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r-&gt;typ();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"Potomek"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Id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7025294" y="4379011"/>
            <a:ext cx="1013806" cy="448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050" dirty="0" err="1" smtClean="0"/>
              <a:t>Rodic</a:t>
            </a:r>
            <a:r>
              <a:rPr lang="cs-CZ" sz="1050" dirty="0" smtClean="0"/>
              <a:t> </a:t>
            </a:r>
            <a:r>
              <a:rPr lang="cs-CZ" sz="1050" dirty="0"/>
              <a:t>n</a:t>
            </a:r>
            <a:r>
              <a:rPr lang="en-US" sz="1050" dirty="0" err="1" smtClean="0"/>
              <a:t>av</a:t>
            </a:r>
            <a:r>
              <a:rPr lang="cs-CZ" sz="1050" dirty="0" err="1"/>
              <a:t>íc</a:t>
            </a:r>
            <a:r>
              <a:rPr lang="cs-CZ" sz="1050" dirty="0"/>
              <a:t> u</a:t>
            </a:r>
            <a:r>
              <a:rPr lang="en-US" sz="1050" dirty="0" err="1"/>
              <a:t>kazatel</a:t>
            </a:r>
            <a:r>
              <a:rPr lang="en-US" sz="1050" dirty="0"/>
              <a:t> </a:t>
            </a:r>
            <a:r>
              <a:rPr lang="en-US" sz="1050" dirty="0" err="1"/>
              <a:t>na</a:t>
            </a:r>
            <a:r>
              <a:rPr lang="en-US" sz="1050" dirty="0"/>
              <a:t> </a:t>
            </a:r>
            <a:r>
              <a:rPr lang="en-US" sz="1050" dirty="0" err="1"/>
              <a:t>funkci</a:t>
            </a:r>
            <a:r>
              <a:rPr lang="en-US" sz="1050" dirty="0"/>
              <a:t> </a:t>
            </a:r>
            <a:r>
              <a:rPr lang="en-US" sz="1050" dirty="0" err="1" smtClean="0"/>
              <a:t>typ</a:t>
            </a:r>
            <a:endParaRPr lang="cs-CZ" sz="1050" dirty="0"/>
          </a:p>
        </p:txBody>
      </p:sp>
      <p:cxnSp>
        <p:nvCxnSpPr>
          <p:cNvPr id="25" name="Pravoúhlá spojnice 24"/>
          <p:cNvCxnSpPr/>
          <p:nvPr/>
        </p:nvCxnSpPr>
        <p:spPr>
          <a:xfrm rot="16200000" flipV="1">
            <a:off x="2260429" y="4820067"/>
            <a:ext cx="1958975" cy="403228"/>
          </a:xfrm>
          <a:prstGeom prst="bentConnector3">
            <a:avLst>
              <a:gd name="adj1" fmla="val 998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-&gt;x = 1;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Platný explicitní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-&gt;y = 3;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Neplatný explicitní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Mám ukazatel typu PotomekB na objekt typu PotomekA</a:t>
            </a:r>
            <a:endParaRPr lang="pl-PL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-&gt;z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pad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aplikace"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Downcasting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dirty="0" smtClean="0"/>
              <a:t>Přístup k členským prvkům.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/>
          </a:bodyPr>
          <a:lstStyle/>
          <a:p>
            <a:r>
              <a:rPr lang="cs-CZ" dirty="0" smtClean="0"/>
              <a:t>Zatímco </a:t>
            </a:r>
            <a:r>
              <a:rPr lang="cs-CZ" dirty="0" err="1" smtClean="0"/>
              <a:t>upcasting</a:t>
            </a:r>
            <a:r>
              <a:rPr lang="cs-CZ" dirty="0" smtClean="0"/>
              <a:t> je vždy bezpečný, u </a:t>
            </a:r>
            <a:r>
              <a:rPr lang="cs-CZ" dirty="0" err="1" smtClean="0"/>
              <a:t>downcastingu</a:t>
            </a:r>
            <a:r>
              <a:rPr lang="cs-CZ" dirty="0" smtClean="0"/>
              <a:t> musíme být opatrní zda </a:t>
            </a:r>
            <a:r>
              <a:rPr lang="cs-CZ" dirty="0" err="1" smtClean="0"/>
              <a:t>přetypováme</a:t>
            </a:r>
            <a:r>
              <a:rPr lang="cs-CZ" dirty="0" smtClean="0"/>
              <a:t> na správného potomka, jinak může dojít k neplatné operaci a případně i pádu aplikace.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  <p:sp>
        <p:nvSpPr>
          <p:cNvPr id="13" name="Obdélník 12"/>
          <p:cNvSpPr/>
          <p:nvPr/>
        </p:nvSpPr>
        <p:spPr>
          <a:xfrm>
            <a:off x="4487863" y="5640742"/>
            <a:ext cx="3826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Objekt typu </a:t>
            </a:r>
            <a:r>
              <a:rPr lang="cs-CZ" i="1" dirty="0" err="1" smtClean="0"/>
              <a:t>PotomekA</a:t>
            </a:r>
            <a:r>
              <a:rPr lang="cs-CZ" dirty="0" smtClean="0"/>
              <a:t> nemá členskou proměnnou </a:t>
            </a:r>
            <a:r>
              <a:rPr lang="cs-CZ" i="1" dirty="0" smtClean="0"/>
              <a:t>z</a:t>
            </a:r>
            <a:r>
              <a:rPr lang="cs-CZ" dirty="0" smtClean="0"/>
              <a:t>, jde o neplatnou operaci</a:t>
            </a:r>
            <a:endParaRPr lang="en-US" dirty="0"/>
          </a:p>
        </p:txBody>
      </p:sp>
      <p:cxnSp>
        <p:nvCxnSpPr>
          <p:cNvPr id="23" name="Přímá spojnice se šipkou 22"/>
          <p:cNvCxnSpPr>
            <a:stCxn id="13" idx="1"/>
          </p:cNvCxnSpPr>
          <p:nvPr/>
        </p:nvCxnSpPr>
        <p:spPr>
          <a:xfrm flipV="1">
            <a:off x="4487863" y="5640742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 smtClean="0"/>
              <a:t>Příklad </a:t>
            </a:r>
            <a:r>
              <a:rPr lang="cs-CZ" sz="4300" dirty="0" err="1" smtClean="0"/>
              <a:t>downcasting</a:t>
            </a:r>
            <a:r>
              <a:rPr lang="cs-CZ" dirty="0"/>
              <a:t/>
            </a:r>
            <a:br>
              <a:rPr lang="cs-CZ" dirty="0"/>
            </a:br>
            <a:r>
              <a:rPr lang="cs-CZ" sz="3200" dirty="0" smtClean="0"/>
              <a:t>Kompletní příklad</a:t>
            </a:r>
            <a:endParaRPr lang="cs-CZ" sz="32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-&gt;x = 3;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-&gt;y = 4;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-&gt;z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pad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aplikace"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19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cs-CZ" dirty="0" err="1"/>
              <a:t>downcasting</a:t>
            </a:r>
            <a:r>
              <a:rPr lang="cs-CZ" sz="4000" dirty="0"/>
              <a:t/>
            </a:r>
            <a:br>
              <a:rPr lang="cs-CZ" sz="4000" dirty="0"/>
            </a:br>
            <a:r>
              <a:rPr lang="cs-CZ" sz="2900" dirty="0"/>
              <a:t>R</a:t>
            </a:r>
            <a:r>
              <a:rPr lang="en-US" sz="2900" dirty="0" err="1" smtClean="0"/>
              <a:t>eference</a:t>
            </a:r>
            <a:r>
              <a:rPr lang="en-US" sz="2900" dirty="0" smtClean="0"/>
              <a:t> </a:t>
            </a:r>
            <a:r>
              <a:rPr lang="cs-CZ" sz="2900" dirty="0" smtClean="0"/>
              <a:t>typu </a:t>
            </a:r>
            <a:r>
              <a:rPr lang="en-US" sz="2900" dirty="0" err="1" smtClean="0"/>
              <a:t>rodi</a:t>
            </a:r>
            <a:r>
              <a:rPr lang="cs-CZ" sz="2900" dirty="0" err="1" smtClean="0"/>
              <a:t>če</a:t>
            </a:r>
            <a:r>
              <a:rPr lang="cs-CZ" sz="2900" dirty="0" smtClean="0"/>
              <a:t> na objekt typu potomka</a:t>
            </a:r>
            <a:endParaRPr lang="cs-CZ" sz="29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 = &amp;a;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x</a:t>
            </a:r>
            <a:r>
              <a:rPr lang="cs-CZ" dirty="0" smtClean="0"/>
              <a:t>,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1,2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2449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downcasting</a:t>
            </a:r>
            <a:r>
              <a:rPr lang="cs-CZ" dirty="0"/>
              <a:t/>
            </a:r>
            <a:br>
              <a:rPr lang="cs-CZ" dirty="0"/>
            </a:br>
            <a:r>
              <a:rPr lang="cs-CZ" sz="2900" dirty="0" smtClean="0"/>
              <a:t>Přetypování reference na typ A</a:t>
            </a:r>
            <a:endParaRPr lang="cs-CZ" sz="29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-&gt;x = 3;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-&gt;y = 4;</a:t>
            </a:r>
          </a:p>
          <a:p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,y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6" y="2481933"/>
            <a:ext cx="17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1,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81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r>
              <a:rPr lang="cs-CZ" dirty="0" err="1"/>
              <a:t>downcasting</a:t>
            </a:r>
            <a:r>
              <a:rPr lang="cs-CZ" dirty="0"/>
              <a:t/>
            </a:r>
            <a:br>
              <a:rPr lang="cs-CZ" dirty="0"/>
            </a:br>
            <a:r>
              <a:rPr lang="en-US" sz="3200" dirty="0" err="1" smtClean="0"/>
              <a:t>Ukazatel</a:t>
            </a:r>
            <a:r>
              <a:rPr lang="en-US" sz="3200" dirty="0" smtClean="0"/>
              <a:t> </a:t>
            </a:r>
            <a:r>
              <a:rPr lang="cs-CZ" sz="3200" dirty="0" smtClean="0"/>
              <a:t>typu </a:t>
            </a:r>
            <a:r>
              <a:rPr lang="cs-CZ" sz="3200" i="1" dirty="0" err="1" smtClean="0"/>
              <a:t>PotomekB</a:t>
            </a:r>
            <a:r>
              <a:rPr lang="en-US" sz="3200" i="1" dirty="0" smtClean="0"/>
              <a:t> </a:t>
            </a:r>
            <a:r>
              <a:rPr lang="en-US" sz="3200" dirty="0" err="1" smtClean="0"/>
              <a:t>na</a:t>
            </a:r>
            <a:r>
              <a:rPr lang="cs-CZ" sz="3200" dirty="0" smtClean="0"/>
              <a:t> </a:t>
            </a:r>
            <a:r>
              <a:rPr lang="cs-CZ" sz="3200" dirty="0"/>
              <a:t>objekt typu </a:t>
            </a:r>
            <a:r>
              <a:rPr lang="cs-CZ" sz="3200" i="1" dirty="0" err="1"/>
              <a:t>PotomekA</a:t>
            </a:r>
            <a:r>
              <a:rPr lang="cs-CZ" sz="3200" dirty="0"/>
              <a:t> 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-&gt;x = 3;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-&gt;y = 4;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,y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6" y="2481933"/>
            <a:ext cx="17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1,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6531006" y="551277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531005" y="5143443"/>
            <a:ext cx="17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endParaRPr lang="cs-CZ" dirty="0"/>
          </a:p>
        </p:txBody>
      </p:sp>
      <p:cxnSp>
        <p:nvCxnSpPr>
          <p:cNvPr id="24" name="Přímá spojnice se šipkou 23"/>
          <p:cNvCxnSpPr>
            <a:stCxn id="20" idx="1"/>
          </p:cNvCxnSpPr>
          <p:nvPr/>
        </p:nvCxnSpPr>
        <p:spPr>
          <a:xfrm flipH="1" flipV="1">
            <a:off x="5316335" y="4892023"/>
            <a:ext cx="1214671" cy="8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79058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/>
              <a:t>Příklad </a:t>
            </a:r>
            <a:r>
              <a:rPr lang="cs-CZ" sz="4300" dirty="0" err="1"/>
              <a:t>downcasting</a:t>
            </a:r>
            <a:r>
              <a:rPr lang="cs-CZ" dirty="0"/>
              <a:t/>
            </a:r>
            <a:br>
              <a:rPr lang="cs-CZ" dirty="0"/>
            </a:br>
            <a:r>
              <a:rPr lang="cs-CZ" sz="2900" dirty="0" smtClean="0"/>
              <a:t>Objekt </a:t>
            </a:r>
            <a:r>
              <a:rPr lang="cs-CZ" sz="2900" dirty="0" err="1" smtClean="0"/>
              <a:t>PotomekA</a:t>
            </a:r>
            <a:r>
              <a:rPr lang="cs-CZ" sz="2900" dirty="0" smtClean="0"/>
              <a:t> nemá členskou proměnnou </a:t>
            </a:r>
            <a:r>
              <a:rPr lang="cs-CZ" sz="2900" i="1" dirty="0" smtClean="0"/>
              <a:t>z</a:t>
            </a:r>
            <a:r>
              <a:rPr lang="cs-CZ" sz="2900" dirty="0" smtClean="0"/>
              <a:t> </a:t>
            </a:r>
            <a:endParaRPr lang="cs-CZ" sz="29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-&gt;x = 3;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-&gt;y = 4;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pb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-&gt;z = "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pad</a:t>
            </a:r>
            <a:r>
              <a:rPr lang="cs-CZ" sz="1100" dirty="0">
                <a:solidFill>
                  <a:srgbClr val="FF0000"/>
                </a:solidFill>
                <a:latin typeface="Consolas" panose="020B0609020204030204" pitchFamily="49" charset="0"/>
              </a:rPr>
              <a:t> aplikace";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,y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6" y="2481933"/>
            <a:ext cx="17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6531006" y="551277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531005" y="5143443"/>
            <a:ext cx="175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endParaRPr lang="cs-CZ" dirty="0"/>
          </a:p>
        </p:txBody>
      </p:sp>
      <p:cxnSp>
        <p:nvCxnSpPr>
          <p:cNvPr id="24" name="Přímá spojnice se šipkou 23"/>
          <p:cNvCxnSpPr>
            <a:stCxn id="20" idx="1"/>
          </p:cNvCxnSpPr>
          <p:nvPr/>
        </p:nvCxnSpPr>
        <p:spPr>
          <a:xfrm flipH="1" flipV="1">
            <a:off x="5316335" y="4892023"/>
            <a:ext cx="1214671" cy="8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/>
          <p:cNvSpPr/>
          <p:nvPr/>
        </p:nvSpPr>
        <p:spPr>
          <a:xfrm>
            <a:off x="5230640" y="4404779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pad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aplikace"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2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Downcasting</a:t>
            </a:r>
            <a:r>
              <a:rPr lang="cs-CZ" dirty="0"/>
              <a:t/>
            </a:r>
            <a:br>
              <a:rPr lang="cs-CZ" dirty="0"/>
            </a:br>
            <a:r>
              <a:rPr lang="cs-CZ" sz="4300" dirty="0" err="1" smtClean="0"/>
              <a:t>dynamic_cast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555040"/>
          </a:xfrm>
        </p:spPr>
        <p:txBody>
          <a:bodyPr>
            <a:normAutofit fontScale="92500" lnSpcReduction="10000"/>
          </a:bodyPr>
          <a:lstStyle/>
          <a:p>
            <a:r>
              <a:rPr lang="cs-CZ" sz="1800" dirty="0" smtClean="0"/>
              <a:t>Funkce </a:t>
            </a:r>
            <a:r>
              <a:rPr lang="cs-CZ" sz="1800" i="1" dirty="0" err="1" smtClean="0"/>
              <a:t>dynamic_cast</a:t>
            </a:r>
            <a:r>
              <a:rPr lang="cs-CZ" sz="1800" dirty="0" smtClean="0"/>
              <a:t> se dá použit pro bezpečný </a:t>
            </a:r>
            <a:r>
              <a:rPr lang="cs-CZ" sz="1800" dirty="0" err="1" smtClean="0"/>
              <a:t>downcasting</a:t>
            </a:r>
            <a:r>
              <a:rPr lang="cs-CZ" sz="1800" dirty="0" smtClean="0"/>
              <a:t> u polymorfních tříd (využívajících virtuálních metod). Funkce </a:t>
            </a:r>
            <a:r>
              <a:rPr lang="cs-CZ" sz="1800" i="1" dirty="0" err="1"/>
              <a:t>d</a:t>
            </a:r>
            <a:r>
              <a:rPr lang="cs-CZ" sz="1800" i="1" dirty="0" err="1" smtClean="0"/>
              <a:t>ynamic_cast</a:t>
            </a:r>
            <a:r>
              <a:rPr lang="cs-CZ" sz="1800" dirty="0" smtClean="0"/>
              <a:t> nebude obsahem testu.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400775"/>
            <a:ext cx="24345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Rodic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PotomekB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900" dirty="0"/>
          </a:p>
        </p:txBody>
      </p:sp>
      <p:sp>
        <p:nvSpPr>
          <p:cNvPr id="7" name="Obdélník 6"/>
          <p:cNvSpPr/>
          <p:nvPr/>
        </p:nvSpPr>
        <p:spPr>
          <a:xfrm>
            <a:off x="3257550" y="2400775"/>
            <a:ext cx="510921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a.x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a.y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= &amp;a;</a:t>
            </a:r>
          </a:p>
          <a:p>
            <a:pPr lvl="1"/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-&gt;x = 3;</a:t>
            </a:r>
          </a:p>
          <a:p>
            <a:pPr lvl="1"/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// Bezpečný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pa</a:t>
            </a:r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 bude mít adresu proměnné a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cs-CZ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-&gt;y = 4;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// Bezpečný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pb</a:t>
            </a:r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 bude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// protože není možné mít ukazatel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PotomekB</a:t>
            </a:r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 na objekt typu </a:t>
            </a:r>
            <a:r>
              <a:rPr lang="cs-CZ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PotomekA</a:t>
            </a:r>
            <a:r>
              <a:rPr lang="cs-CZ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cs-CZ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cs-CZ" sz="9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-&gt;z </a:t>
            </a:r>
            <a:r>
              <a:rPr lang="cs-CZ" sz="9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pad</a:t>
            </a:r>
            <a:r>
              <a:rPr lang="cs-CZ" sz="900" dirty="0">
                <a:solidFill>
                  <a:srgbClr val="A31515"/>
                </a:solidFill>
                <a:latin typeface="Consolas" panose="020B0609020204030204" pitchFamily="49" charset="0"/>
              </a:rPr>
              <a:t> aplikace"</a:t>
            </a:r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900" dirty="0"/>
          </a:p>
        </p:txBody>
      </p:sp>
    </p:spTree>
    <p:extLst>
      <p:ext uri="{BB962C8B-B14F-4D97-AF65-F5344CB8AC3E}">
        <p14:creationId xmlns:p14="http://schemas.microsoft.com/office/powerpoint/2010/main" val="18578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Pure</a:t>
            </a:r>
            <a:r>
              <a:rPr lang="cs-CZ" dirty="0" smtClean="0"/>
              <a:t>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60" y="4274821"/>
            <a:ext cx="32253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"?"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4530437" y="4274821"/>
            <a:ext cx="3894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822960" y="1819871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Pokud virtuální funkce nemá vhodnou implementaci v rodičovské třídě, můžeme použít </a:t>
            </a:r>
            <a:r>
              <a:rPr lang="cs-CZ" dirty="0" err="1" smtClean="0"/>
              <a:t>Pure</a:t>
            </a:r>
            <a:r>
              <a:rPr lang="cs-CZ" dirty="0" smtClean="0"/>
              <a:t>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/>
              <a:t> (čirou virtuální metodu)</a:t>
            </a:r>
            <a:r>
              <a:rPr lang="cs-CZ" dirty="0" smtClean="0"/>
              <a:t> a tato funkce potom musí být implementována v třídě potomka.</a:t>
            </a:r>
            <a:endParaRPr lang="cs-CZ" dirty="0" smtClean="0"/>
          </a:p>
          <a:p>
            <a:r>
              <a:rPr lang="cs-CZ" dirty="0" smtClean="0"/>
              <a:t>Třída obsahující alespoň </a:t>
            </a:r>
            <a:r>
              <a:rPr lang="cs-CZ" dirty="0" smtClean="0"/>
              <a:t>jednu </a:t>
            </a:r>
            <a:r>
              <a:rPr lang="cs-CZ" dirty="0" err="1" smtClean="0"/>
              <a:t>pure</a:t>
            </a:r>
            <a:r>
              <a:rPr lang="cs-CZ" dirty="0" smtClean="0"/>
              <a:t>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cs-CZ" dirty="0" smtClean="0"/>
              <a:t>je pak abstraktní třída, </a:t>
            </a:r>
            <a:r>
              <a:rPr lang="cs-CZ" dirty="0" smtClean="0"/>
              <a:t>slouží pouze pro dědičnost a není možné vytvářet její instance.</a:t>
            </a:r>
            <a:endParaRPr lang="cs-CZ" dirty="0"/>
          </a:p>
        </p:txBody>
      </p:sp>
      <p:cxnSp>
        <p:nvCxnSpPr>
          <p:cNvPr id="4" name="Přímá spojnice se šipkou 3"/>
          <p:cNvCxnSpPr/>
          <p:nvPr/>
        </p:nvCxnSpPr>
        <p:spPr>
          <a:xfrm>
            <a:off x="3462020" y="4862712"/>
            <a:ext cx="140485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stCxn id="15" idx="3"/>
          </p:cNvCxnSpPr>
          <p:nvPr/>
        </p:nvCxnSpPr>
        <p:spPr>
          <a:xfrm flipV="1">
            <a:off x="7243849" y="4971809"/>
            <a:ext cx="0" cy="65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5064529" y="5444372"/>
            <a:ext cx="21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cxnSp>
        <p:nvCxnSpPr>
          <p:cNvPr id="17" name="Přímá spojnice se šipkou 16"/>
          <p:cNvCxnSpPr>
            <a:stCxn id="18" idx="1"/>
          </p:cNvCxnSpPr>
          <p:nvPr/>
        </p:nvCxnSpPr>
        <p:spPr>
          <a:xfrm>
            <a:off x="5588000" y="3814225"/>
            <a:ext cx="0" cy="4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/>
          <p:cNvSpPr txBox="1"/>
          <p:nvPr/>
        </p:nvSpPr>
        <p:spPr>
          <a:xfrm>
            <a:off x="5588000" y="3629559"/>
            <a:ext cx="165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Abstraktní třída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875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Pure</a:t>
            </a:r>
            <a:r>
              <a:rPr lang="cs-CZ" dirty="0" smtClean="0"/>
              <a:t>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Příklad bez jejího použití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60" y="1737361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: 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"?"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4472248" y="1737361"/>
            <a:ext cx="389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: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kvi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pepa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Poznámka k příkladům v prezentaci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645611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V </a:t>
            </a:r>
            <a:r>
              <a:rPr lang="cs-CZ" dirty="0"/>
              <a:t>příkladech v prezentaci je vynecháno vložení hlavičkových souborů a </a:t>
            </a:r>
            <a:r>
              <a:rPr lang="cs-CZ" dirty="0" smtClean="0"/>
              <a:t>použití jmenných prostorů kvůli </a:t>
            </a:r>
            <a:r>
              <a:rPr lang="cs-CZ" dirty="0"/>
              <a:t>úspoře místa, </a:t>
            </a:r>
            <a:r>
              <a:rPr lang="cs-CZ" dirty="0" smtClean="0"/>
              <a:t>pro zprovoznění </a:t>
            </a:r>
            <a:r>
              <a:rPr lang="cs-CZ" dirty="0"/>
              <a:t>kódu příslušné knihovny a </a:t>
            </a:r>
            <a:r>
              <a:rPr lang="cs-CZ" i="1" dirty="0" err="1"/>
              <a:t>namespace</a:t>
            </a:r>
            <a:r>
              <a:rPr lang="cs-CZ" dirty="0"/>
              <a:t> doplňte</a:t>
            </a:r>
            <a:r>
              <a:rPr lang="cs-CZ" dirty="0" smtClean="0"/>
              <a:t>. </a:t>
            </a:r>
            <a:endParaRPr lang="cs-CZ" dirty="0"/>
          </a:p>
          <a:p>
            <a:r>
              <a:rPr lang="cs-CZ" dirty="0" smtClean="0"/>
              <a:t>Ve většině případů by vám mělo stačit vložit na začátek kódu následující příkazy:</a:t>
            </a:r>
            <a:endParaRPr lang="cs-CZ" dirty="0"/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111037" y="3491344"/>
            <a:ext cx="2967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Pure</a:t>
            </a:r>
            <a:r>
              <a:rPr lang="cs-CZ" dirty="0" smtClean="0"/>
              <a:t>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Příklad s jejím použitím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60" y="1737361"/>
            <a:ext cx="36492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: 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zvuk</a:t>
            </a:r>
            <a:r>
              <a:rPr lang="cs-CZ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4472248" y="1737361"/>
            <a:ext cx="389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: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kvi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z(</a:t>
            </a:r>
            <a:r>
              <a:rPr lang="cs-CZ" sz="1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strike="sngStrike" dirty="0" err="1">
                <a:solidFill>
                  <a:srgbClr val="A31515"/>
                </a:solidFill>
                <a:latin typeface="Consolas" panose="020B0609020204030204" pitchFamily="49" charset="0"/>
              </a:rPr>
              <a:t>zviratko</a:t>
            </a:r>
            <a:r>
              <a:rPr lang="cs-CZ" sz="1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Prasatko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pepa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8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21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300" dirty="0" smtClean="0"/>
              <a:t>Ukazatel na třídu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Operátor nepřímého přístupu k prvkům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86055"/>
          </a:xfrm>
        </p:spPr>
        <p:txBody>
          <a:bodyPr>
            <a:normAutofit/>
          </a:bodyPr>
          <a:lstStyle/>
          <a:p>
            <a:r>
              <a:rPr lang="cs-CZ" dirty="0" smtClean="0"/>
              <a:t>Ukazatel na třídu se deklaruje stejně jako u jiných typů, například </a:t>
            </a:r>
            <a:r>
              <a:rPr lang="en-US" i="1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r>
              <a:rPr lang="cs-CZ" i="1" dirty="0" smtClean="0"/>
              <a:t>. </a:t>
            </a:r>
            <a:r>
              <a:rPr lang="cs-CZ" dirty="0"/>
              <a:t>K</a:t>
            </a:r>
            <a:r>
              <a:rPr lang="cs-CZ" dirty="0" smtClean="0"/>
              <a:t> přístupu k členským prvkům objektu se potom používá nepřímý operátor přístupu k prvkům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smtClean="0"/>
              <a:t> například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p-&gt;obvod();</a:t>
            </a:r>
          </a:p>
        </p:txBody>
      </p:sp>
      <p:sp>
        <p:nvSpPr>
          <p:cNvPr id="9" name="Obdélník 8"/>
          <p:cNvSpPr/>
          <p:nvPr/>
        </p:nvSpPr>
        <p:spPr>
          <a:xfrm>
            <a:off x="822959" y="2831789"/>
            <a:ext cx="26212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4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10" name="Obdélník 9"/>
          <p:cNvSpPr/>
          <p:nvPr/>
        </p:nvSpPr>
        <p:spPr>
          <a:xfrm>
            <a:off x="4145280" y="283178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c1(5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* p = &amp;c1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 = p-&gt;obsah();</a:t>
            </a: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 = p-&gt;obvod();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643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300" dirty="0" smtClean="0"/>
              <a:t>Instance třídy na haldě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Pomocí operátoru </a:t>
            </a:r>
            <a:r>
              <a:rPr lang="cs-CZ" sz="3100" dirty="0" err="1" smtClean="0"/>
              <a:t>new</a:t>
            </a:r>
            <a:r>
              <a:rPr lang="cs-CZ" sz="3100" dirty="0" smtClean="0"/>
              <a:t> a </a:t>
            </a:r>
            <a:r>
              <a:rPr lang="cs-CZ" sz="3100" dirty="0" err="1" smtClean="0"/>
              <a:t>delete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86055"/>
          </a:xfrm>
        </p:spPr>
        <p:txBody>
          <a:bodyPr>
            <a:normAutofit/>
          </a:bodyPr>
          <a:lstStyle/>
          <a:p>
            <a:r>
              <a:rPr lang="cs-CZ" dirty="0" smtClean="0"/>
              <a:t>Instanci třídy na haldě můžeme vytvořit pomocí operátoru </a:t>
            </a:r>
            <a:r>
              <a:rPr lang="cs-CZ" i="1" dirty="0" err="1" smtClean="0"/>
              <a:t>new</a:t>
            </a:r>
            <a:r>
              <a:rPr lang="cs-CZ" dirty="0" smtClean="0"/>
              <a:t> a uvolnit ji pomocí operátoru </a:t>
            </a:r>
            <a:r>
              <a:rPr lang="cs-CZ" i="1" dirty="0" err="1" smtClean="0"/>
              <a:t>delete</a:t>
            </a:r>
            <a:r>
              <a:rPr lang="cs-CZ" dirty="0" smtClean="0"/>
              <a:t>. V moderním C</a:t>
            </a:r>
            <a:r>
              <a:rPr lang="en-US" dirty="0" smtClean="0"/>
              <a:t>++ je </a:t>
            </a:r>
            <a:r>
              <a:rPr lang="en-US" dirty="0" err="1" smtClean="0"/>
              <a:t>doporu</a:t>
            </a:r>
            <a:r>
              <a:rPr lang="cs-CZ" dirty="0" err="1" smtClean="0"/>
              <a:t>čené</a:t>
            </a:r>
            <a:r>
              <a:rPr lang="cs-CZ" dirty="0" smtClean="0"/>
              <a:t> používat spíše chytré ukazatele, které probereme později.</a:t>
            </a:r>
            <a:endParaRPr lang="cs-CZ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822959" y="2831789"/>
            <a:ext cx="291084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cs-CZ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4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10" name="Obdélník 9"/>
          <p:cNvSpPr/>
          <p:nvPr/>
        </p:nvSpPr>
        <p:spPr>
          <a:xfrm>
            <a:off x="4145280" y="2831789"/>
            <a:ext cx="42214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(5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cs-CZ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 = p-&gt;obsah();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 = p-&gt;obvod();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5100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300" dirty="0" smtClean="0"/>
              <a:t>Instance třídy na haldě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Pomocí operátoru </a:t>
            </a:r>
            <a:r>
              <a:rPr lang="cs-CZ" sz="3100" dirty="0" err="1" smtClean="0"/>
              <a:t>new</a:t>
            </a:r>
            <a:r>
              <a:rPr lang="cs-CZ" sz="3100" dirty="0" smtClean="0"/>
              <a:t> a </a:t>
            </a:r>
            <a:r>
              <a:rPr lang="cs-CZ" sz="3100" dirty="0" err="1" smtClean="0"/>
              <a:t>delete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86055"/>
          </a:xfrm>
        </p:spPr>
        <p:txBody>
          <a:bodyPr>
            <a:normAutofit/>
          </a:bodyPr>
          <a:lstStyle/>
          <a:p>
            <a:r>
              <a:rPr lang="cs-CZ" dirty="0" smtClean="0"/>
              <a:t>Pokud má třída konstruktor bez parametru, tak při zápisu </a:t>
            </a:r>
            <a:r>
              <a:rPr lang="cs-CZ" sz="18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800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8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cs-CZ" dirty="0" smtClean="0"/>
              <a:t> uvádíme i kulaté závorky</a:t>
            </a:r>
            <a:r>
              <a:rPr lang="en-US" dirty="0" smtClean="0"/>
              <a:t> </a:t>
            </a:r>
            <a:r>
              <a:rPr lang="cs-CZ" dirty="0" smtClean="0"/>
              <a:t>na rozdíl definice instance na zásobníku </a:t>
            </a:r>
            <a:r>
              <a:rPr lang="cs-CZ" sz="1800" i="1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  <a:r>
              <a:rPr lang="cs-CZ" dirty="0" smtClean="0"/>
              <a:t>.</a:t>
            </a:r>
            <a:endParaRPr lang="cs-CZ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822959" y="2831789"/>
            <a:ext cx="26212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n;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: n(</a:t>
            </a:r>
            <a:r>
              <a:rPr lang="cs-CZ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3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n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obvod()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4 * n;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/>
          </a:p>
        </p:txBody>
      </p:sp>
      <p:sp>
        <p:nvSpPr>
          <p:cNvPr id="10" name="Obdélník 9"/>
          <p:cNvSpPr/>
          <p:nvPr/>
        </p:nvSpPr>
        <p:spPr>
          <a:xfrm>
            <a:off x="4145280" y="2831789"/>
            <a:ext cx="4221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Ctverec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cs-CZ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obsah = p-&gt;obsah();</a:t>
            </a:r>
          </a:p>
          <a:p>
            <a:pPr lvl="2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obvod = p-&gt;obvod();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2466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Ukazatelé na třídy a dědičnost</a:t>
            </a:r>
            <a:br>
              <a:rPr lang="cs-CZ" dirty="0" smtClean="0"/>
            </a:br>
            <a:r>
              <a:rPr lang="cs-CZ" dirty="0" err="1" smtClean="0"/>
              <a:t>Upcasting</a:t>
            </a:r>
            <a:r>
              <a:rPr lang="cs-CZ" dirty="0" smtClean="0"/>
              <a:t> a </a:t>
            </a:r>
            <a:r>
              <a:rPr lang="cs-CZ" dirty="0" err="1"/>
              <a:t>D</a:t>
            </a:r>
            <a:r>
              <a:rPr lang="cs-CZ" dirty="0" err="1" smtClean="0"/>
              <a:t>owncasting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18448"/>
          </a:xfrm>
        </p:spPr>
        <p:txBody>
          <a:bodyPr>
            <a:normAutofit/>
          </a:bodyPr>
          <a:lstStyle/>
          <a:p>
            <a:r>
              <a:rPr lang="cs-CZ" dirty="0"/>
              <a:t>V jazyce </a:t>
            </a:r>
            <a:r>
              <a:rPr lang="cs-CZ" dirty="0" smtClean="0"/>
              <a:t>C</a:t>
            </a:r>
            <a:r>
              <a:rPr lang="en-US" dirty="0" smtClean="0"/>
              <a:t>++ </a:t>
            </a:r>
            <a:r>
              <a:rPr lang="cs-CZ" dirty="0" smtClean="0"/>
              <a:t>můžeme přetypovávat ukazatel typu rodiče </a:t>
            </a:r>
            <a:r>
              <a:rPr lang="cs-CZ" dirty="0"/>
              <a:t>na </a:t>
            </a:r>
            <a:r>
              <a:rPr lang="cs-CZ" dirty="0" smtClean="0"/>
              <a:t>ukazatel typ </a:t>
            </a:r>
            <a:r>
              <a:rPr lang="cs-CZ" dirty="0"/>
              <a:t>potomka a naopak. </a:t>
            </a:r>
            <a:endParaRPr lang="cs-CZ" dirty="0" smtClean="0"/>
          </a:p>
          <a:p>
            <a:r>
              <a:rPr lang="cs-CZ" dirty="0" smtClean="0"/>
              <a:t>Slouží to k jednoduššímu rozšiřování a znovupoužití kódu, především v rozsáhlejších knihovnách. </a:t>
            </a:r>
          </a:p>
          <a:p>
            <a:r>
              <a:rPr lang="cs-CZ" dirty="0" smtClean="0"/>
              <a:t>V jazyce C</a:t>
            </a:r>
            <a:r>
              <a:rPr lang="cs-CZ" dirty="0"/>
              <a:t>++ můžeme přetypovávat v rámci dědičnosti i přímo instance </a:t>
            </a:r>
            <a:r>
              <a:rPr lang="cs-CZ" dirty="0" smtClean="0"/>
              <a:t>tříd, může přitom ale docházet ke ztrátě dat a reálně se to nepoužívá. </a:t>
            </a:r>
          </a:p>
        </p:txBody>
      </p:sp>
      <p:grpSp>
        <p:nvGrpSpPr>
          <p:cNvPr id="25" name="Skupina 24"/>
          <p:cNvGrpSpPr/>
          <p:nvPr/>
        </p:nvGrpSpPr>
        <p:grpSpPr>
          <a:xfrm>
            <a:off x="3303267" y="4472555"/>
            <a:ext cx="2583183" cy="1756796"/>
            <a:chOff x="3265167" y="4359987"/>
            <a:chExt cx="2583183" cy="1756796"/>
          </a:xfrm>
        </p:grpSpPr>
        <p:sp>
          <p:nvSpPr>
            <p:cNvPr id="19" name="Šipka dolů 18"/>
            <p:cNvSpPr/>
            <p:nvPr/>
          </p:nvSpPr>
          <p:spPr>
            <a:xfrm flipV="1">
              <a:off x="5344118" y="4359988"/>
              <a:ext cx="504232" cy="1756795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cs-CZ" dirty="0" err="1"/>
                <a:t>U</a:t>
              </a:r>
              <a:r>
                <a:rPr lang="cs-CZ" dirty="0" err="1" smtClean="0"/>
                <a:t>pcasting</a:t>
              </a:r>
              <a:endParaRPr lang="cs-CZ" dirty="0"/>
            </a:p>
          </p:txBody>
        </p:sp>
        <p:sp>
          <p:nvSpPr>
            <p:cNvPr id="20" name="Šipka dolů 19"/>
            <p:cNvSpPr/>
            <p:nvPr/>
          </p:nvSpPr>
          <p:spPr>
            <a:xfrm rot="10800000" flipV="1">
              <a:off x="3265167" y="4359987"/>
              <a:ext cx="504232" cy="1756795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cs-CZ" dirty="0" err="1" smtClean="0"/>
                <a:t>Downcasting</a:t>
              </a:r>
              <a:endParaRPr lang="cs-CZ" dirty="0"/>
            </a:p>
          </p:txBody>
        </p:sp>
        <p:sp>
          <p:nvSpPr>
            <p:cNvPr id="21" name="Obdélník 20"/>
            <p:cNvSpPr/>
            <p:nvPr/>
          </p:nvSpPr>
          <p:spPr>
            <a:xfrm>
              <a:off x="3890008" y="4359987"/>
              <a:ext cx="1333500" cy="486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Rodič</a:t>
              </a:r>
              <a:endParaRPr lang="cs-CZ" dirty="0"/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3890008" y="5522037"/>
              <a:ext cx="1333500" cy="486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Potomek</a:t>
              </a:r>
              <a:endParaRPr lang="cs-CZ" dirty="0"/>
            </a:p>
          </p:txBody>
        </p:sp>
        <p:cxnSp>
          <p:nvCxnSpPr>
            <p:cNvPr id="24" name="Přímá spojnice se šipkou 23"/>
            <p:cNvCxnSpPr>
              <a:stCxn id="22" idx="0"/>
              <a:endCxn id="21" idx="2"/>
            </p:cNvCxnSpPr>
            <p:nvPr/>
          </p:nvCxnSpPr>
          <p:spPr>
            <a:xfrm flipV="1">
              <a:off x="4556758" y="4846853"/>
              <a:ext cx="0" cy="67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bdélník 3"/>
          <p:cNvSpPr/>
          <p:nvPr/>
        </p:nvSpPr>
        <p:spPr>
          <a:xfrm>
            <a:off x="5928358" y="4889288"/>
            <a:ext cx="24384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 smtClean="0"/>
              <a:t>Přetypování ukazatele </a:t>
            </a:r>
            <a:r>
              <a:rPr lang="cs-CZ" dirty="0"/>
              <a:t>typu potomka na ukazatel typu </a:t>
            </a:r>
            <a:r>
              <a:rPr lang="cs-CZ" dirty="0" smtClean="0"/>
              <a:t>rodiče. 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64866" y="4687347"/>
            <a:ext cx="231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 smtClean="0"/>
              <a:t>Přetypování ukazatele typu rodiče na ukazatel </a:t>
            </a:r>
            <a:r>
              <a:rPr lang="cs-CZ" dirty="0"/>
              <a:t>typu </a:t>
            </a:r>
            <a:r>
              <a:rPr lang="cs-CZ" dirty="0" smtClean="0"/>
              <a:t>potomka.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0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Ukazatel typu potomka na objekt typu potomka</a:t>
            </a:r>
            <a:endParaRPr lang="pl-PL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p-&gt;y = 1;</a:t>
            </a:r>
          </a:p>
          <a:p>
            <a:pPr lvl="1"/>
            <a:endParaRPr lang="cs-CZ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en-US" sz="11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Ukazatel typu rodice na objekt typu </a:t>
            </a:r>
            <a:r>
              <a:rPr lang="pl-PL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potomka</a:t>
            </a:r>
            <a:endParaRPr lang="cs-CZ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r = p; </a:t>
            </a:r>
          </a:p>
          <a:p>
            <a:pPr lvl="1"/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r-&gt;x = 2;</a:t>
            </a:r>
          </a:p>
          <a:p>
            <a:pPr lvl="1"/>
            <a:r>
              <a:rPr lang="cs-CZ" sz="11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r-&gt;y = 3;</a:t>
            </a:r>
          </a:p>
          <a:p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 err="1" smtClean="0"/>
              <a:t>Upcasting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200" dirty="0" smtClean="0"/>
              <a:t>Přístup k členským prvkům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/>
          </a:bodyPr>
          <a:lstStyle/>
          <a:p>
            <a:r>
              <a:rPr lang="cs-CZ" dirty="0" smtClean="0"/>
              <a:t>O tom, ke kterým členům můžeme </a:t>
            </a:r>
            <a:r>
              <a:rPr lang="cs-CZ" b="1" dirty="0" smtClean="0"/>
              <a:t>přistupovat rozhoduje vždy typ ukazatele</a:t>
            </a:r>
            <a:r>
              <a:rPr lang="cs-CZ" dirty="0" smtClean="0"/>
              <a:t>. Pokud máme ukazatel typu rodiče na objekt typu potomka, tak můžeme přistupovat pouze členským prvkům rodiče.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  <p:sp>
        <p:nvSpPr>
          <p:cNvPr id="13" name="Obdélník 12"/>
          <p:cNvSpPr/>
          <p:nvPr/>
        </p:nvSpPr>
        <p:spPr>
          <a:xfrm>
            <a:off x="5409222" y="4739042"/>
            <a:ext cx="2630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/>
              <a:t>Ukazatel</a:t>
            </a:r>
            <a:r>
              <a:rPr lang="en-US" dirty="0" smtClean="0"/>
              <a:t> </a:t>
            </a:r>
            <a:r>
              <a:rPr lang="en-US" dirty="0" err="1" smtClean="0"/>
              <a:t>typu</a:t>
            </a:r>
            <a:r>
              <a:rPr lang="en-US" dirty="0" smtClean="0"/>
              <a:t> </a:t>
            </a:r>
            <a:r>
              <a:rPr lang="en-US" i="1" dirty="0" err="1" smtClean="0"/>
              <a:t>Rodic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cs-CZ" dirty="0" smtClean="0"/>
              <a:t>á členskou proměnnou </a:t>
            </a:r>
            <a:r>
              <a:rPr lang="cs-CZ" i="1" dirty="0"/>
              <a:t>x</a:t>
            </a:r>
            <a:endParaRPr lang="en-US" dirty="0"/>
          </a:p>
        </p:txBody>
      </p:sp>
      <p:cxnSp>
        <p:nvCxnSpPr>
          <p:cNvPr id="23" name="Přímá spojnice se šipkou 22"/>
          <p:cNvCxnSpPr/>
          <p:nvPr/>
        </p:nvCxnSpPr>
        <p:spPr>
          <a:xfrm flipH="1">
            <a:off x="4879181" y="5062207"/>
            <a:ext cx="53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Ukazatel typu potomka na objekt typu potomka</a:t>
            </a:r>
            <a:endParaRPr lang="pl-PL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p = &amp;potomek;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"Potomek"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Ukazatel typu rodice na objekt typu potomka</a:t>
            </a:r>
            <a:endParaRPr lang="pl-PL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* r = p;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r-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&gt;typ();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Upcasting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dirty="0"/>
              <a:t>Potomek a rodič se stejnou členskou funkcí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/>
          </a:bodyPr>
          <a:lstStyle/>
          <a:p>
            <a:r>
              <a:rPr lang="cs-CZ" dirty="0"/>
              <a:t>Rodič i potomek mohou mít </a:t>
            </a:r>
            <a:r>
              <a:rPr lang="cs-CZ" dirty="0" smtClean="0"/>
              <a:t>stejné členské funkce </a:t>
            </a:r>
            <a:r>
              <a:rPr lang="cs-CZ" dirty="0"/>
              <a:t>se stejnými parametry. O tom, </a:t>
            </a:r>
            <a:r>
              <a:rPr lang="cs-CZ" dirty="0" smtClean="0"/>
              <a:t>která</a:t>
            </a:r>
            <a:r>
              <a:rPr lang="en-US" dirty="0" smtClean="0"/>
              <a:t> </a:t>
            </a:r>
            <a:r>
              <a:rPr lang="cs-CZ" dirty="0" smtClean="0"/>
              <a:t>členská funkce se zavolá rozhoduje </a:t>
            </a:r>
            <a:r>
              <a:rPr lang="cs-CZ" dirty="0"/>
              <a:t>u členských funkcí, které </a:t>
            </a:r>
            <a:r>
              <a:rPr lang="cs-CZ" b="1" dirty="0"/>
              <a:t>nejsou virtuální</a:t>
            </a:r>
            <a:r>
              <a:rPr lang="cs-CZ" dirty="0"/>
              <a:t> pouze </a:t>
            </a:r>
            <a:r>
              <a:rPr lang="cs-CZ" b="1" dirty="0"/>
              <a:t>typ </a:t>
            </a:r>
            <a:r>
              <a:rPr lang="cs-CZ" b="1" dirty="0" smtClean="0"/>
              <a:t>ukazatele</a:t>
            </a:r>
            <a:r>
              <a:rPr lang="cs-CZ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3020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1829</TotalTime>
  <Words>2503</Words>
  <Application>Microsoft Office PowerPoint</Application>
  <PresentationFormat>Předvádění na obrazovce (4:3)</PresentationFormat>
  <Paragraphs>887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Consolas</vt:lpstr>
      <vt:lpstr>Retrospektiva</vt:lpstr>
      <vt:lpstr>Objektové programování</vt:lpstr>
      <vt:lpstr>Obsah</vt:lpstr>
      <vt:lpstr>Poznámka k příkladům v prezentaci</vt:lpstr>
      <vt:lpstr>Ukazatel na třídu Operátor nepřímého přístupu k prvkům</vt:lpstr>
      <vt:lpstr>Instance třídy na haldě Pomocí operátoru new a delete</vt:lpstr>
      <vt:lpstr>Instance třídy na haldě Pomocí operátoru new a delete</vt:lpstr>
      <vt:lpstr> Ukazatelé na třídy a dědičnost Upcasting a Downcasting</vt:lpstr>
      <vt:lpstr>Upcasting Přístup k členským prvkům</vt:lpstr>
      <vt:lpstr>Upcasting Potomek a rodič se stejnou členskou funkcí</vt:lpstr>
      <vt:lpstr>Příklad Upcasting Kompletní příklad</vt:lpstr>
      <vt:lpstr>Příklad Upcasting  Proměnná potomek typu třída Potomek</vt:lpstr>
      <vt:lpstr>Příklad Upcasting  Ukazatel typu potomka na objekt potomka</vt:lpstr>
      <vt:lpstr>Příklad Upcasting Ukazatel typu rodiče na objekt potomka</vt:lpstr>
      <vt:lpstr>Příklad Upcasting Volání členské funkce potomka</vt:lpstr>
      <vt:lpstr>Příklad Upcasting Volání členské funkce rodiče</vt:lpstr>
      <vt:lpstr>Upcasting Překrývání virtuálních členských funkcí</vt:lpstr>
      <vt:lpstr>Upcasting Překrývání virtuálních členských funkcí</vt:lpstr>
      <vt:lpstr>Příklad překrývání virtual funkcí Kompletní příklad</vt:lpstr>
      <vt:lpstr>Příklad překrývání virtual funkcí Volání překryté členské funkce objektu</vt:lpstr>
      <vt:lpstr>Příklad překrývání virtual funkcí Volání překryté členské funkce objektu</vt:lpstr>
      <vt:lpstr>Downcasting Přístup k členským prvkům.</vt:lpstr>
      <vt:lpstr>Příklad downcasting Kompletní příklad</vt:lpstr>
      <vt:lpstr>Příklad downcasting Reference typu rodiče na objekt typu potomka</vt:lpstr>
      <vt:lpstr>Příklad downcasting Přetypování reference na typ A</vt:lpstr>
      <vt:lpstr>Příklad downcasting Ukazatel typu PotomekB na objekt typu PotomekA </vt:lpstr>
      <vt:lpstr>Příklad downcasting Objekt PotomekA nemá členskou proměnnou z </vt:lpstr>
      <vt:lpstr>Downcasting dynamic_cast</vt:lpstr>
      <vt:lpstr>Pure virtual Function Definice</vt:lpstr>
      <vt:lpstr>Pure virtual Function Příklad bez jejího použití</vt:lpstr>
      <vt:lpstr>Pure virtual Function Příklad s jejím použitím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Pokročilá práce s funkcemi</dc:title>
  <dc:creator>Petr Čápek</dc:creator>
  <cp:lastModifiedBy>Erik Král</cp:lastModifiedBy>
  <cp:revision>488</cp:revision>
  <dcterms:created xsi:type="dcterms:W3CDTF">2015-03-08T14:19:15Z</dcterms:created>
  <dcterms:modified xsi:type="dcterms:W3CDTF">2017-04-25T09:18:01Z</dcterms:modified>
</cp:coreProperties>
</file>